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7"/>
  </p:notesMasterIdLst>
  <p:sldIdLst>
    <p:sldId id="256" r:id="rId2"/>
    <p:sldId id="258" r:id="rId3"/>
    <p:sldId id="572" r:id="rId4"/>
    <p:sldId id="573" r:id="rId5"/>
    <p:sldId id="620" r:id="rId6"/>
    <p:sldId id="622" r:id="rId7"/>
    <p:sldId id="621" r:id="rId8"/>
    <p:sldId id="624" r:id="rId9"/>
    <p:sldId id="623" r:id="rId10"/>
    <p:sldId id="625" r:id="rId11"/>
    <p:sldId id="574" r:id="rId12"/>
    <p:sldId id="575" r:id="rId13"/>
    <p:sldId id="576" r:id="rId14"/>
    <p:sldId id="577" r:id="rId15"/>
    <p:sldId id="578" r:id="rId16"/>
    <p:sldId id="579" r:id="rId17"/>
    <p:sldId id="626" r:id="rId18"/>
    <p:sldId id="580" r:id="rId19"/>
    <p:sldId id="581" r:id="rId20"/>
    <p:sldId id="582" r:id="rId21"/>
    <p:sldId id="583" r:id="rId22"/>
    <p:sldId id="584" r:id="rId23"/>
    <p:sldId id="585" r:id="rId24"/>
    <p:sldId id="586" r:id="rId25"/>
    <p:sldId id="587" r:id="rId26"/>
    <p:sldId id="588" r:id="rId27"/>
    <p:sldId id="589" r:id="rId28"/>
    <p:sldId id="590" r:id="rId29"/>
    <p:sldId id="591" r:id="rId30"/>
    <p:sldId id="592" r:id="rId31"/>
    <p:sldId id="593" r:id="rId32"/>
    <p:sldId id="594" r:id="rId33"/>
    <p:sldId id="595" r:id="rId34"/>
    <p:sldId id="596" r:id="rId35"/>
    <p:sldId id="597" r:id="rId36"/>
    <p:sldId id="598" r:id="rId37"/>
    <p:sldId id="599" r:id="rId38"/>
    <p:sldId id="600" r:id="rId39"/>
    <p:sldId id="601" r:id="rId40"/>
    <p:sldId id="602" r:id="rId41"/>
    <p:sldId id="603" r:id="rId42"/>
    <p:sldId id="604" r:id="rId43"/>
    <p:sldId id="605" r:id="rId44"/>
    <p:sldId id="529" r:id="rId45"/>
    <p:sldId id="396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3EAD8-6D9C-474A-80E8-55CD568CC287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81E-3D39-4640-8F50-0F2C7E59BD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306-4B64-4079-8E0E-3F4ED84A9EB6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270C-39AA-4647-BA25-024A87A73259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2FCA-7615-458A-A442-98F02BB98560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157E-4199-4D5B-B489-A8817FD5D3B5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DDFF-607B-4287-817D-C8AB288B64B8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40-F4B5-498C-B45C-D88E0EA924C8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7F9E-B631-47E8-A447-32D040AD18C9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58E3-9A13-474E-B010-A07442B38A79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9E32-84D5-4CA1-BC86-373115D97472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7A56-AAD1-4649-B0BF-2A35EF6156C3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A0E8-BC2C-4C4B-B7D2-3D4787FB2D59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07D9C4-3355-44BE-BA9F-DD20A0C72D63}" type="datetime1">
              <a:rPr lang="en-US" smtClean="0"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itacs5211fall16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tionvfx.com/mblog/microsoft_office_coming_for_ipad_as_well_as_a_new_desktop_version_for_lion!,p960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rkreading.com/vulnerabilities---threats/report-sixty-percent-of-users-are-running-unpatched-versions-of-adobe/d/d-id/1136022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images.adobe.com/www.adobe.com/content/dam/Adobe/en/devnet/swf/pdf/swf-file-format-spec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car.org/86-0-Intended-use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ndowsecurity.com/articles-tutorials/windows_os_security/Alternate_Data_Stream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sa.kaspersky.com/internet-security-center/threats/malware-classifications#.VEcRrXl0y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Ethical Hacking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MIS 5211.001</a:t>
            </a:r>
          </a:p>
          <a:p>
            <a:r>
              <a:rPr lang="en-US" dirty="0" smtClean="0"/>
              <a:t>Week 9</a:t>
            </a:r>
          </a:p>
          <a:p>
            <a:r>
              <a:rPr lang="en-US" sz="2200" dirty="0"/>
              <a:t>Site: </a:t>
            </a:r>
            <a:r>
              <a:rPr lang="en-US" sz="2200" dirty="0">
                <a:hlinkClick r:id="rId2"/>
              </a:rPr>
              <a:t>http://community.mis.temple.edu/itacs5211fall16/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Terminals include code and protection to interpret user input, and ensure everything works</a:t>
            </a:r>
          </a:p>
          <a:p>
            <a:r>
              <a:rPr lang="en-US" dirty="0" smtClean="0"/>
              <a:t>A shell is a raw command line to send characters to, and receive characters from a system.  That is, raw stdin and stdout.  That’s it.  It cannot interpret or catch control codes or screen commands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26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Mode Root Kits</a:t>
            </a:r>
          </a:p>
          <a:p>
            <a:r>
              <a:rPr lang="en-US" dirty="0" smtClean="0"/>
              <a:t>Kernel Mode Root Kits</a:t>
            </a:r>
          </a:p>
          <a:p>
            <a:r>
              <a:rPr lang="en-US" dirty="0" smtClean="0"/>
              <a:t>Keyloggers</a:t>
            </a:r>
          </a:p>
          <a:p>
            <a:r>
              <a:rPr lang="en-US" dirty="0" smtClean="0"/>
              <a:t>Sniffers</a:t>
            </a:r>
          </a:p>
          <a:p>
            <a:r>
              <a:rPr lang="en-US" dirty="0" smtClean="0"/>
              <a:t>Downloaders</a:t>
            </a:r>
          </a:p>
          <a:p>
            <a:r>
              <a:rPr lang="en-US" dirty="0" smtClean="0"/>
              <a:t>HTTP C2 Channels</a:t>
            </a:r>
          </a:p>
          <a:p>
            <a:pPr marL="13716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Mode Root 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Attain access</a:t>
            </a:r>
          </a:p>
          <a:p>
            <a:pPr lvl="1"/>
            <a:r>
              <a:rPr lang="en-US" dirty="0" smtClean="0"/>
              <a:t>Maintain access</a:t>
            </a:r>
          </a:p>
          <a:p>
            <a:pPr lvl="1"/>
            <a:r>
              <a:rPr lang="en-US" dirty="0" smtClean="0"/>
              <a:t>Hide access</a:t>
            </a:r>
          </a:p>
          <a:p>
            <a:r>
              <a:rPr lang="en-US" dirty="0" smtClean="0"/>
              <a:t>Operates in user mode</a:t>
            </a:r>
          </a:p>
          <a:p>
            <a:pPr lvl="1"/>
            <a:r>
              <a:rPr lang="en-US" dirty="0" smtClean="0"/>
              <a:t>That is, gets injected into one or more individual processes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427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Looks Like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13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96" y="1820862"/>
            <a:ext cx="790820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Happening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Rootkit intercepts data to:</a:t>
            </a:r>
          </a:p>
          <a:p>
            <a:pPr lvl="1"/>
            <a:r>
              <a:rPr lang="en-US" dirty="0" smtClean="0"/>
              <a:t>Netstat</a:t>
            </a:r>
          </a:p>
          <a:p>
            <a:pPr lvl="1"/>
            <a:r>
              <a:rPr lang="en-US" dirty="0" smtClean="0"/>
              <a:t>Process Explorer</a:t>
            </a:r>
          </a:p>
          <a:p>
            <a:pPr lvl="1"/>
            <a:r>
              <a:rPr lang="en-US" dirty="0" smtClean="0"/>
              <a:t>Task Manager</a:t>
            </a:r>
          </a:p>
          <a:p>
            <a:r>
              <a:rPr lang="en-US" dirty="0" smtClean="0"/>
              <a:t>Therefore, when a user or admin looks at these tools everything looks normal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Key Infection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DLL Injection (Dynamic Link Library)</a:t>
            </a:r>
          </a:p>
          <a:p>
            <a:pPr lvl="1"/>
            <a:r>
              <a:rPr lang="en-US" dirty="0" smtClean="0"/>
              <a:t>Running code within the address space of another process</a:t>
            </a:r>
          </a:p>
          <a:p>
            <a:pPr lvl="1"/>
            <a:r>
              <a:rPr lang="en-US" dirty="0" smtClean="0"/>
              <a:t>Malware “Injects” itself into a DLL using</a:t>
            </a:r>
          </a:p>
          <a:p>
            <a:pPr lvl="2"/>
            <a:r>
              <a:rPr lang="en-US" dirty="0" smtClean="0"/>
              <a:t>SetWindowsHookEx</a:t>
            </a:r>
          </a:p>
          <a:p>
            <a:pPr lvl="2"/>
            <a:r>
              <a:rPr lang="en-US" dirty="0" smtClean="0"/>
              <a:t>CreateRemoteThread/LoadLibrary</a:t>
            </a:r>
          </a:p>
          <a:p>
            <a:pPr lvl="1"/>
            <a:r>
              <a:rPr lang="en-US" dirty="0" smtClean="0"/>
              <a:t>Note: These are legitimate commands that are used by software for things like patching</a:t>
            </a:r>
          </a:p>
          <a:p>
            <a:r>
              <a:rPr lang="en-US" dirty="0" smtClean="0"/>
              <a:t>API Hooking (Application Programming Interface)</a:t>
            </a:r>
          </a:p>
          <a:p>
            <a:pPr lvl="1"/>
            <a:r>
              <a:rPr lang="en-US" dirty="0" smtClean="0"/>
              <a:t>Intercepting function calls, messages, or events passed between software components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Rootkits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methods were developed in Windows XP and earlier machines</a:t>
            </a:r>
          </a:p>
          <a:p>
            <a:r>
              <a:rPr lang="en-US" dirty="0" smtClean="0"/>
              <a:t>Still possible with Vista, 7, and 8 – Just need to work a little harder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Mode Rootkits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Injected into the Kernel, below the level of process and DLL</a:t>
            </a:r>
          </a:p>
          <a:p>
            <a:r>
              <a:rPr lang="en-US" dirty="0" smtClean="0"/>
              <a:t>Runs at the highest privilege level for software</a:t>
            </a:r>
          </a:p>
          <a:p>
            <a:r>
              <a:rPr lang="en-US" dirty="0" smtClean="0"/>
              <a:t>Removal likely requires reinstallation of operating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033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Keyloggers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 user key strokes</a:t>
            </a:r>
          </a:p>
          <a:p>
            <a:r>
              <a:rPr lang="en-US" dirty="0" smtClean="0"/>
              <a:t>Lots of bots, worms, and assorted other malware does this</a:t>
            </a:r>
          </a:p>
          <a:p>
            <a:pPr lvl="1"/>
            <a:r>
              <a:rPr lang="en-US" dirty="0" smtClean="0"/>
              <a:t>Sends logs to attacker</a:t>
            </a:r>
          </a:p>
          <a:p>
            <a:r>
              <a:rPr lang="en-US" dirty="0" smtClean="0"/>
              <a:t>Common methods</a:t>
            </a:r>
          </a:p>
          <a:p>
            <a:pPr lvl="1"/>
            <a:r>
              <a:rPr lang="en-US" dirty="0" smtClean="0"/>
              <a:t>Hook for keyboard events</a:t>
            </a:r>
          </a:p>
          <a:p>
            <a:pPr lvl="1"/>
            <a:r>
              <a:rPr lang="en-US" dirty="0" smtClean="0"/>
              <a:t>Poll keyboard state with GetAsyncKey()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18</a:t>
            </a:fld>
            <a:endParaRPr lang="en-US" dirty="0"/>
          </a:p>
        </p:txBody>
      </p:sp>
      <p:pic>
        <p:nvPicPr>
          <p:cNvPr id="4098" name="Picture 2" descr="C:\Users\Wade\AppData\Local\Microsoft\Windows\Temporary Internet Files\Content.IE5\LC54HN07\MC9003898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496" y="4876800"/>
            <a:ext cx="152165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Sniffers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tcpdump or windump covered earlier, but now its malicious</a:t>
            </a:r>
          </a:p>
          <a:p>
            <a:r>
              <a:rPr lang="en-US" dirty="0" smtClean="0"/>
              <a:t>Common method</a:t>
            </a:r>
          </a:p>
          <a:p>
            <a:pPr lvl="1"/>
            <a:r>
              <a:rPr lang="en-US" dirty="0" smtClean="0"/>
              <a:t>Put interface into promiscuous mode</a:t>
            </a:r>
          </a:p>
          <a:p>
            <a:pPr lvl="1"/>
            <a:r>
              <a:rPr lang="en-US" dirty="0" smtClean="0"/>
              <a:t>Controller passes </a:t>
            </a:r>
            <a:r>
              <a:rPr lang="en-US" u="sng" dirty="0" smtClean="0"/>
              <a:t>all</a:t>
            </a:r>
            <a:r>
              <a:rPr lang="en-US" dirty="0" smtClean="0"/>
              <a:t> traffic it receives to the CPU</a:t>
            </a:r>
          </a:p>
          <a:p>
            <a:r>
              <a:rPr lang="en-US" dirty="0" smtClean="0"/>
              <a:t>Other ways</a:t>
            </a:r>
          </a:p>
          <a:p>
            <a:pPr lvl="1"/>
            <a:r>
              <a:rPr lang="en-US" dirty="0" smtClean="0"/>
              <a:t>Intercept network related calls</a:t>
            </a:r>
          </a:p>
          <a:p>
            <a:pPr lvl="1"/>
            <a:r>
              <a:rPr lang="en-US" dirty="0" smtClean="0"/>
              <a:t>Intercept higher level functions</a:t>
            </a:r>
          </a:p>
          <a:p>
            <a:pPr lvl="2"/>
            <a:r>
              <a:rPr lang="en-US" dirty="0" smtClean="0"/>
              <a:t>We’ll see this late with Browser proxies</a:t>
            </a:r>
          </a:p>
          <a:p>
            <a:pPr lvl="1"/>
            <a:r>
              <a:rPr lang="en-US" dirty="0" smtClean="0"/>
              <a:t>Installing BHOs (Browser Helper Objects)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Tonight's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by attackers to deliver malware in stages</a:t>
            </a:r>
          </a:p>
          <a:p>
            <a:r>
              <a:rPr lang="en-US" dirty="0" smtClean="0"/>
              <a:t>Initial malware can be very small, only needs to fetch the next piece of software</a:t>
            </a:r>
          </a:p>
          <a:p>
            <a:pPr lvl="1"/>
            <a:r>
              <a:rPr lang="en-US" dirty="0" smtClean="0"/>
              <a:t>Easier to obfuscate</a:t>
            </a:r>
          </a:p>
          <a:p>
            <a:pPr lvl="1"/>
            <a:r>
              <a:rPr lang="en-US" dirty="0" smtClean="0"/>
              <a:t>May escape detection</a:t>
            </a:r>
          </a:p>
          <a:p>
            <a:pPr lvl="1"/>
            <a:r>
              <a:rPr lang="en-US" dirty="0" smtClean="0"/>
              <a:t>Action is not malicious in and by itself</a:t>
            </a:r>
          </a:p>
          <a:p>
            <a:r>
              <a:rPr lang="en-US" dirty="0" smtClean="0"/>
              <a:t>Droppers are similar, but embedded the downloaded functionality in their own code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URLDownloadToFile()</a:t>
            </a:r>
          </a:p>
          <a:p>
            <a:pPr lvl="1"/>
            <a:r>
              <a:rPr lang="en-US" dirty="0" smtClean="0"/>
              <a:t>Download and save file to disk</a:t>
            </a:r>
          </a:p>
          <a:p>
            <a:r>
              <a:rPr lang="en-US" dirty="0" smtClean="0"/>
              <a:t>ShellExecute()</a:t>
            </a:r>
          </a:p>
          <a:p>
            <a:pPr lvl="1"/>
            <a:r>
              <a:rPr lang="en-US" dirty="0" smtClean="0"/>
              <a:t>Execute file</a:t>
            </a:r>
          </a:p>
          <a:p>
            <a:r>
              <a:rPr lang="en-US" dirty="0" smtClean="0"/>
              <a:t>WinExec()</a:t>
            </a:r>
          </a:p>
          <a:p>
            <a:pPr lvl="1"/>
            <a:r>
              <a:rPr lang="en-US" dirty="0" smtClean="0"/>
              <a:t>Execute file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Command and Control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HTTP C2 Channels</a:t>
            </a:r>
          </a:p>
          <a:p>
            <a:pPr lvl="1"/>
            <a:r>
              <a:rPr lang="en-US" dirty="0" smtClean="0"/>
              <a:t>Ubiquitous</a:t>
            </a:r>
          </a:p>
          <a:p>
            <a:pPr lvl="1"/>
            <a:r>
              <a:rPr lang="en-US" dirty="0" smtClean="0"/>
              <a:t>Port 80 almost always open</a:t>
            </a:r>
          </a:p>
          <a:p>
            <a:pPr lvl="1"/>
            <a:r>
              <a:rPr lang="en-US" dirty="0" smtClean="0"/>
              <a:t>Use port 443 and your coms are encrypted</a:t>
            </a:r>
          </a:p>
          <a:p>
            <a:r>
              <a:rPr lang="en-US" dirty="0" smtClean="0"/>
              <a:t>Alternatives</a:t>
            </a:r>
          </a:p>
          <a:p>
            <a:pPr lvl="1"/>
            <a:r>
              <a:rPr lang="en-US" dirty="0" smtClean="0"/>
              <a:t>IRC (Internet Relay Chat)</a:t>
            </a:r>
          </a:p>
          <a:p>
            <a:pPr lvl="1"/>
            <a:r>
              <a:rPr lang="en-US" dirty="0" smtClean="0"/>
              <a:t>P2P (File Sharing)</a:t>
            </a:r>
          </a:p>
          <a:p>
            <a:pPr lvl="1"/>
            <a:r>
              <a:rPr lang="en-US" dirty="0" smtClean="0"/>
              <a:t>DNS (Tunnel data over DNS)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shell over HTTP (Port 80)</a:t>
            </a:r>
          </a:p>
          <a:p>
            <a:r>
              <a:rPr lang="en-US" dirty="0" smtClean="0"/>
              <a:t>Embedded in regular HTTP traffic</a:t>
            </a:r>
          </a:p>
          <a:p>
            <a:pPr lvl="1"/>
            <a:r>
              <a:rPr lang="en-US" dirty="0" smtClean="0"/>
              <a:t>Disguised like normal user traffic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Infection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 Office Files</a:t>
            </a:r>
          </a:p>
          <a:p>
            <a:r>
              <a:rPr lang="en-US" dirty="0" smtClean="0"/>
              <a:t>PDF Files</a:t>
            </a:r>
          </a:p>
          <a:p>
            <a:r>
              <a:rPr lang="en-US" dirty="0" smtClean="0"/>
              <a:t>Flash</a:t>
            </a:r>
          </a:p>
          <a:p>
            <a:r>
              <a:rPr lang="en-US" dirty="0" smtClean="0"/>
              <a:t>JavaScript</a:t>
            </a:r>
          </a:p>
          <a:p>
            <a:endParaRPr lang="en-US" dirty="0"/>
          </a:p>
          <a:p>
            <a:r>
              <a:rPr lang="en-US" dirty="0" smtClean="0"/>
              <a:t>Lots more, but these are the ones we will talk about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 Office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Office</a:t>
            </a:r>
          </a:p>
          <a:p>
            <a:pPr lvl="1"/>
            <a:r>
              <a:rPr lang="en-US" dirty="0" smtClean="0"/>
              <a:t>Everybody is using it</a:t>
            </a:r>
          </a:p>
          <a:p>
            <a:pPr lvl="1"/>
            <a:r>
              <a:rPr lang="en-US" dirty="0" smtClean="0"/>
              <a:t>File freely passed around and not unexpected</a:t>
            </a:r>
          </a:p>
          <a:p>
            <a:pPr lvl="1"/>
            <a:r>
              <a:rPr lang="en-US" dirty="0" smtClean="0"/>
              <a:t>Parsing binary office format is difficult</a:t>
            </a:r>
          </a:p>
          <a:p>
            <a:pPr lvl="1"/>
            <a:r>
              <a:rPr lang="en-US" dirty="0" smtClean="0"/>
              <a:t>Robust embedded scripting language (VBA)</a:t>
            </a:r>
          </a:p>
          <a:p>
            <a:pPr lvl="1"/>
            <a:r>
              <a:rPr lang="en-US" dirty="0" smtClean="0"/>
              <a:t>You can even hook Apple products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25</a:t>
            </a:fld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505497"/>
            <a:ext cx="1676400" cy="154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" y="6019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 for Graphic: </a:t>
            </a:r>
            <a:r>
              <a:rPr lang="en-US" sz="1000" dirty="0">
                <a:hlinkClick r:id="rId3"/>
              </a:rPr>
              <a:t>http://www.motionvfx.com/mblog/microsoft_office_coming_for_ipad_as_well_as_a_new_desktop_version_for_lion!,</a:t>
            </a:r>
            <a:r>
              <a:rPr lang="en-US" sz="1000" dirty="0" smtClean="0">
                <a:hlinkClick r:id="rId3"/>
              </a:rPr>
              <a:t>p960.html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Embedded Shellcode</a:t>
            </a:r>
          </a:p>
          <a:p>
            <a:pPr lvl="1"/>
            <a:r>
              <a:rPr lang="en-US" dirty="0" smtClean="0"/>
              <a:t>Exploits vulnerability in office software</a:t>
            </a:r>
          </a:p>
          <a:p>
            <a:pPr lvl="1"/>
            <a:r>
              <a:rPr lang="en-US" dirty="0" smtClean="0"/>
              <a:t>No user interaction required</a:t>
            </a:r>
          </a:p>
          <a:p>
            <a:r>
              <a:rPr lang="en-US" dirty="0" smtClean="0"/>
              <a:t>Embedded VBA Script</a:t>
            </a:r>
          </a:p>
          <a:p>
            <a:pPr lvl="1"/>
            <a:r>
              <a:rPr lang="en-US" dirty="0" smtClean="0"/>
              <a:t>Executes on document open</a:t>
            </a:r>
          </a:p>
          <a:p>
            <a:pPr lvl="1"/>
            <a:r>
              <a:rPr lang="en-US" dirty="0" smtClean="0"/>
              <a:t>May require user to click OK or “Enable Content”</a:t>
            </a:r>
          </a:p>
          <a:p>
            <a:pPr lvl="1"/>
            <a:endParaRPr lang="en-US" dirty="0"/>
          </a:p>
          <a:p>
            <a:pPr marL="137160" indent="0">
              <a:buNone/>
            </a:pPr>
            <a:r>
              <a:rPr lang="en-US" dirty="0" smtClean="0"/>
              <a:t>Note about VBA – Term Macro is misleading. Implies it is for basic scripting.  Today, VBA is a full fledged language.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PDF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Why </a:t>
            </a:r>
            <a:r>
              <a:rPr lang="en-US" dirty="0" smtClean="0"/>
              <a:t>PDF</a:t>
            </a:r>
            <a:endParaRPr lang="en-US" dirty="0"/>
          </a:p>
          <a:p>
            <a:pPr lvl="1"/>
            <a:r>
              <a:rPr lang="en-US" dirty="0"/>
              <a:t>Everybody is using it</a:t>
            </a:r>
          </a:p>
          <a:p>
            <a:pPr lvl="1"/>
            <a:r>
              <a:rPr lang="en-US" dirty="0" smtClean="0"/>
              <a:t>Files </a:t>
            </a:r>
            <a:r>
              <a:rPr lang="en-US" dirty="0"/>
              <a:t>freely passed around and not </a:t>
            </a:r>
            <a:r>
              <a:rPr lang="en-US" dirty="0" smtClean="0"/>
              <a:t>unexpected</a:t>
            </a:r>
          </a:p>
          <a:p>
            <a:pPr lvl="1"/>
            <a:r>
              <a:rPr lang="en-US" dirty="0" smtClean="0"/>
              <a:t>PDF Format</a:t>
            </a:r>
          </a:p>
          <a:p>
            <a:pPr lvl="2"/>
            <a:r>
              <a:rPr lang="en-US" dirty="0" smtClean="0"/>
              <a:t>Proprietary(ish)</a:t>
            </a:r>
          </a:p>
          <a:p>
            <a:pPr lvl="3"/>
            <a:r>
              <a:rPr lang="en-US" dirty="0" smtClean="0"/>
              <a:t>Used to be proprietary, published by ISO as ISO/IEC 32000-1:2008</a:t>
            </a:r>
          </a:p>
          <a:p>
            <a:pPr lvl="2"/>
            <a:r>
              <a:rPr lang="en-US" dirty="0" smtClean="0"/>
              <a:t>Feature rich</a:t>
            </a:r>
          </a:p>
          <a:p>
            <a:pPr lvl="2"/>
            <a:r>
              <a:rPr lang="en-US" dirty="0" smtClean="0"/>
              <a:t>Can include active content</a:t>
            </a:r>
          </a:p>
          <a:p>
            <a:pPr lvl="3"/>
            <a:r>
              <a:rPr lang="en-US" dirty="0"/>
              <a:t>JavaScript</a:t>
            </a:r>
          </a:p>
          <a:p>
            <a:pPr lvl="3"/>
            <a:r>
              <a:rPr lang="en-US" dirty="0" smtClean="0"/>
              <a:t>ActionScript </a:t>
            </a:r>
            <a:r>
              <a:rPr lang="en-US" dirty="0"/>
              <a:t>via Flash </a:t>
            </a:r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And finally</a:t>
            </a:r>
          </a:p>
          <a:p>
            <a:pPr lvl="2"/>
            <a:r>
              <a:rPr lang="en-US" dirty="0" smtClean="0"/>
              <a:t>New vulnerabilities found regularly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Adobe PDF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profile attack target</a:t>
            </a:r>
          </a:p>
          <a:p>
            <a:pPr lvl="1"/>
            <a:r>
              <a:rPr lang="en-US" dirty="0">
                <a:hlinkClick r:id="rId2"/>
              </a:rPr>
              <a:t>http://www.darkreading.com/vulnerabilities---</a:t>
            </a:r>
            <a:r>
              <a:rPr lang="en-US" dirty="0" smtClean="0">
                <a:hlinkClick r:id="rId2"/>
              </a:rPr>
              <a:t>threats/report-sixty-percent-of-users-are-running-unpatched-versions-of-adobe/d/d-id/1136022</a:t>
            </a:r>
            <a:endParaRPr lang="en-US" dirty="0" smtClean="0"/>
          </a:p>
          <a:p>
            <a:pPr lvl="1"/>
            <a:r>
              <a:rPr lang="en-US" dirty="0" smtClean="0"/>
              <a:t>6 in 10 installs of Adobe Reader are out of date</a:t>
            </a:r>
          </a:p>
          <a:p>
            <a:r>
              <a:rPr lang="en-US" dirty="0" smtClean="0"/>
              <a:t>Complex structure</a:t>
            </a:r>
          </a:p>
          <a:p>
            <a:pPr lvl="1"/>
            <a:r>
              <a:rPr lang="en-US" dirty="0" smtClean="0"/>
              <a:t>Easily obfuscated</a:t>
            </a:r>
          </a:p>
          <a:p>
            <a:pPr lvl="1"/>
            <a:r>
              <a:rPr lang="en-US" dirty="0" smtClean="0"/>
              <a:t>Need software tools to open and understand</a:t>
            </a:r>
          </a:p>
          <a:p>
            <a:pPr lvl="1"/>
            <a:r>
              <a:rPr lang="en-US" dirty="0" smtClean="0"/>
              <a:t>Even AV vendors have problems keeping an eye on this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Parser components</a:t>
            </a:r>
          </a:p>
          <a:p>
            <a:r>
              <a:rPr lang="en-US" dirty="0" smtClean="0"/>
              <a:t>JavaScript and ActionScript</a:t>
            </a:r>
          </a:p>
          <a:p>
            <a:r>
              <a:rPr lang="en-US" dirty="0" smtClean="0"/>
              <a:t>Embedded Shellcode executes by exploiting these vulnerabilities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used to perform malicious action</a:t>
            </a:r>
          </a:p>
          <a:p>
            <a:pPr marL="137160" indent="0" algn="ctr">
              <a:buNone/>
            </a:pPr>
            <a:endParaRPr lang="en-US" dirty="0" smtClean="0"/>
          </a:p>
          <a:p>
            <a:pPr marL="137160" indent="0" algn="ctr">
              <a:buNone/>
            </a:pPr>
            <a:r>
              <a:rPr lang="en-US" dirty="0" smtClean="0"/>
              <a:t>Or</a:t>
            </a:r>
          </a:p>
          <a:p>
            <a:pPr marL="137160" indent="0" algn="ctr">
              <a:buNone/>
            </a:pPr>
            <a:endParaRPr lang="en-US" dirty="0"/>
          </a:p>
          <a:p>
            <a:r>
              <a:rPr lang="en-US" altLang="en-US" dirty="0" smtClean="0"/>
              <a:t>Malware </a:t>
            </a:r>
            <a:r>
              <a:rPr lang="en-US" altLang="en-US" dirty="0"/>
              <a:t>is a set of instructions that run on your computer and make your system do something that an attacker wants it to do.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814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Ubiquitous on websites</a:t>
            </a:r>
          </a:p>
          <a:p>
            <a:r>
              <a:rPr lang="en-US" dirty="0" smtClean="0"/>
              <a:t>New vulnerabilities weekly (at least that’s how it feels)</a:t>
            </a:r>
          </a:p>
          <a:p>
            <a:r>
              <a:rPr lang="en-US" dirty="0" smtClean="0"/>
              <a:t>So bad Apple and now Kindle will not allow flash to be installed without jail breaking the devices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the SWF file format</a:t>
            </a:r>
          </a:p>
          <a:p>
            <a:r>
              <a:rPr lang="en-US" dirty="0"/>
              <a:t>See: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wwwimages.adobe.com/www.adobe.com/content/dam/Adobe/en/devnet/swf/pdf/swf-file-format-spec.pdf</a:t>
            </a:r>
            <a:endParaRPr lang="en-US" dirty="0" smtClean="0"/>
          </a:p>
          <a:p>
            <a:r>
              <a:rPr lang="en-US" dirty="0" smtClean="0"/>
              <a:t>Supports ActionScript language for scripting, including legacy support for older versions of ActionScript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Side</a:t>
            </a:r>
          </a:p>
          <a:p>
            <a:pPr lvl="1"/>
            <a:r>
              <a:rPr lang="en-US" dirty="0" smtClean="0"/>
              <a:t>Flash Parameter Injection</a:t>
            </a:r>
          </a:p>
          <a:p>
            <a:pPr lvl="2"/>
            <a:r>
              <a:rPr lang="en-US" dirty="0" smtClean="0"/>
              <a:t>Inject parameters when Flash object is embedded in an HTML page</a:t>
            </a:r>
          </a:p>
          <a:p>
            <a:pPr lvl="1"/>
            <a:r>
              <a:rPr lang="en-US" dirty="0" smtClean="0"/>
              <a:t>Cross Domain Privilege Escalation</a:t>
            </a:r>
          </a:p>
          <a:p>
            <a:pPr lvl="2"/>
            <a:r>
              <a:rPr lang="en-US" dirty="0"/>
              <a:t>Access and modify DOM</a:t>
            </a:r>
          </a:p>
          <a:p>
            <a:pPr lvl="1"/>
            <a:r>
              <a:rPr lang="en-US" dirty="0" smtClean="0"/>
              <a:t>Cross Site Scripting</a:t>
            </a:r>
          </a:p>
          <a:p>
            <a:pPr lvl="2"/>
            <a:r>
              <a:rPr lang="en-US" dirty="0" smtClean="0"/>
              <a:t>Access and modify DOM</a:t>
            </a:r>
          </a:p>
          <a:p>
            <a:pPr lvl="1"/>
            <a:r>
              <a:rPr lang="en-US" dirty="0" smtClean="0"/>
              <a:t>Cross Site Flashing</a:t>
            </a:r>
          </a:p>
          <a:p>
            <a:pPr lvl="2"/>
            <a:r>
              <a:rPr lang="en-US" dirty="0" smtClean="0"/>
              <a:t>Call another flash object from flash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 teaser at this point</a:t>
            </a:r>
          </a:p>
          <a:p>
            <a:r>
              <a:rPr lang="en-US" dirty="0" smtClean="0"/>
              <a:t>JavaScript is a primary infection path with web site based attacks</a:t>
            </a:r>
          </a:p>
          <a:p>
            <a:pPr lvl="1"/>
            <a:r>
              <a:rPr lang="en-US" dirty="0" smtClean="0"/>
              <a:t>Used for:</a:t>
            </a:r>
          </a:p>
          <a:p>
            <a:pPr lvl="2"/>
            <a:r>
              <a:rPr lang="en-US" dirty="0" smtClean="0"/>
              <a:t>Cross Site Scripting (XSS)</a:t>
            </a:r>
          </a:p>
          <a:p>
            <a:pPr lvl="2"/>
            <a:r>
              <a:rPr lang="en-US" dirty="0" smtClean="0"/>
              <a:t>Cross Site Request Forgery (CSRF)</a:t>
            </a:r>
          </a:p>
          <a:p>
            <a:pPr lvl="2"/>
            <a:r>
              <a:rPr lang="en-US" dirty="0" smtClean="0"/>
              <a:t>Direct Delivery</a:t>
            </a:r>
          </a:p>
          <a:p>
            <a:pPr lvl="3"/>
            <a:r>
              <a:rPr lang="en-US" dirty="0" smtClean="0"/>
              <a:t>Downloaders</a:t>
            </a:r>
          </a:p>
          <a:p>
            <a:pPr lvl="3"/>
            <a:r>
              <a:rPr lang="en-US" dirty="0" smtClean="0"/>
              <a:t>Droppers</a:t>
            </a:r>
          </a:p>
          <a:p>
            <a:pPr lvl="3"/>
            <a:r>
              <a:rPr lang="en-US" dirty="0" smtClean="0"/>
              <a:t>Keyloggers</a:t>
            </a:r>
          </a:p>
          <a:p>
            <a:pPr lvl="3"/>
            <a:r>
              <a:rPr lang="en-US" dirty="0" smtClean="0"/>
              <a:t>And anything else you want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 based attacks are frequently heavily obfuscated with multiple layers of encryption, obfuscation, encoding, and false flags</a:t>
            </a:r>
          </a:p>
          <a:p>
            <a:r>
              <a:rPr lang="en-US" dirty="0" smtClean="0"/>
              <a:t>Attackers will “buy” ad space and put up legitimate looking ads on legitimate sites</a:t>
            </a:r>
          </a:p>
          <a:p>
            <a:pPr lvl="1"/>
            <a:r>
              <a:rPr lang="en-US" dirty="0" smtClean="0"/>
              <a:t>Since adds are rotated, infection is inconsistent and difficult to pin down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Penetration Tests a tester may be asked to verify that the AV suite is working</a:t>
            </a:r>
          </a:p>
          <a:p>
            <a:r>
              <a:rPr lang="en-US" dirty="0" smtClean="0"/>
              <a:t>You don’t want to actually send malware</a:t>
            </a:r>
          </a:p>
          <a:p>
            <a:r>
              <a:rPr lang="en-US" dirty="0" smtClean="0"/>
              <a:t>What do you do?</a:t>
            </a:r>
          </a:p>
          <a:p>
            <a:endParaRPr lang="en-US" dirty="0"/>
          </a:p>
          <a:p>
            <a:r>
              <a:rPr lang="en-US" dirty="0" smtClean="0"/>
              <a:t>Answer</a:t>
            </a:r>
          </a:p>
          <a:p>
            <a:pPr lvl="1"/>
            <a:r>
              <a:rPr lang="en-US" dirty="0" smtClean="0"/>
              <a:t>EICAR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www.eicar.org/86-0-Intended-use.html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EICAR is a Anti-Malware Test File</a:t>
            </a:r>
          </a:p>
          <a:p>
            <a:r>
              <a:rPr lang="en-US" dirty="0" smtClean="0"/>
              <a:t>Originally developed by Paul Ducklin</a:t>
            </a:r>
          </a:p>
          <a:p>
            <a:r>
              <a:rPr lang="en-US" dirty="0" smtClean="0"/>
              <a:t>All major AV vendors will flag this file if properly installed and configure</a:t>
            </a:r>
          </a:p>
          <a:p>
            <a:r>
              <a:rPr lang="en-US" dirty="0" smtClean="0"/>
              <a:t>Tester can simply send the file in via normal channel being tested and then confirm that AV suites correctly identified and blocked file.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and 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malware, where do I hide</a:t>
            </a:r>
          </a:p>
          <a:p>
            <a:pPr lvl="1"/>
            <a:r>
              <a:rPr lang="en-US" dirty="0" smtClean="0"/>
              <a:t>Inside other executables</a:t>
            </a:r>
          </a:p>
          <a:p>
            <a:pPr lvl="1"/>
            <a:r>
              <a:rPr lang="en-US" dirty="0" smtClean="0"/>
              <a:t>Inside data files</a:t>
            </a:r>
          </a:p>
          <a:p>
            <a:pPr lvl="1"/>
            <a:r>
              <a:rPr lang="en-US" dirty="0" smtClean="0"/>
              <a:t>In Alternate Data Streams (ADS)</a:t>
            </a:r>
          </a:p>
          <a:p>
            <a:pPr lvl="1"/>
            <a:r>
              <a:rPr lang="en-US" dirty="0" smtClean="0"/>
              <a:t>On the hard drive, but outside of the file system</a:t>
            </a:r>
          </a:p>
          <a:p>
            <a:pPr lvl="1"/>
            <a:r>
              <a:rPr lang="en-US" dirty="0" smtClean="0"/>
              <a:t>In BIOS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in executables and data files can be detected of you know what good is supposed to look like</a:t>
            </a:r>
          </a:p>
          <a:p>
            <a:r>
              <a:rPr lang="en-US" dirty="0" smtClean="0"/>
              <a:t>Malware also leaves markers in the file system that can be detected</a:t>
            </a:r>
          </a:p>
          <a:p>
            <a:r>
              <a:rPr lang="en-US" dirty="0" smtClean="0"/>
              <a:t>Commercial tools like Mandiant, FireEye, and others can pick these up</a:t>
            </a:r>
          </a:p>
          <a:p>
            <a:pPr lvl="1"/>
            <a:r>
              <a:rPr lang="en-US" dirty="0" smtClean="0"/>
              <a:t>Worth noting:  FireEye bought Mandiant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Data Stream (ADS)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feature of NTFS</a:t>
            </a:r>
          </a:p>
          <a:p>
            <a:pPr lvl="1"/>
            <a:r>
              <a:rPr lang="en-US" dirty="0" smtClean="0"/>
              <a:t>Part of file system, but not part of file system</a:t>
            </a:r>
          </a:p>
          <a:p>
            <a:pPr lvl="1"/>
            <a:r>
              <a:rPr lang="en-US" dirty="0" smtClean="0"/>
              <a:t>Originally created to allow NTFS to handle Apple file attributes that were stored outside of the file structure</a:t>
            </a:r>
          </a:p>
          <a:p>
            <a:pPr lvl="1"/>
            <a:r>
              <a:rPr lang="en-US" dirty="0" smtClean="0"/>
              <a:t>Creates an “Off Book” location to store data and/or executables that will not be seen via file commands or through GUI folder tools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www.windowsecurity.com/articles-tutorials/windows_os_security/Alternate_Data_Streams.html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is used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Steal personal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Credentials</a:t>
            </a:r>
          </a:p>
          <a:p>
            <a:pPr lvl="1"/>
            <a:r>
              <a:rPr lang="en-US" dirty="0" smtClean="0"/>
              <a:t>Credit Card Numbers</a:t>
            </a:r>
          </a:p>
          <a:p>
            <a:pPr lvl="1"/>
            <a:r>
              <a:rPr lang="en-US" dirty="0" smtClean="0"/>
              <a:t>Whole Identities</a:t>
            </a:r>
            <a:endParaRPr lang="en-US" dirty="0"/>
          </a:p>
          <a:p>
            <a:r>
              <a:rPr lang="en-US" dirty="0" smtClean="0"/>
              <a:t>Ransom files</a:t>
            </a:r>
            <a:endParaRPr lang="en-US" dirty="0"/>
          </a:p>
          <a:p>
            <a:r>
              <a:rPr lang="en-US" dirty="0"/>
              <a:t>Delete files</a:t>
            </a:r>
          </a:p>
          <a:p>
            <a:r>
              <a:rPr lang="en-US" dirty="0"/>
              <a:t>Click fraud</a:t>
            </a:r>
          </a:p>
          <a:p>
            <a:r>
              <a:rPr lang="en-US" dirty="0" smtClean="0"/>
              <a:t>Use </a:t>
            </a:r>
            <a:r>
              <a:rPr lang="en-US" dirty="0"/>
              <a:t>your computer as </a:t>
            </a:r>
            <a:r>
              <a:rPr lang="en-US" dirty="0" smtClean="0"/>
              <a:t>relay</a:t>
            </a:r>
          </a:p>
          <a:p>
            <a:r>
              <a:rPr lang="en-US" dirty="0" smtClean="0"/>
              <a:t>Logic bombs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928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space on the drive is consumed by the file system</a:t>
            </a:r>
          </a:p>
          <a:p>
            <a:r>
              <a:rPr lang="en-US" dirty="0" smtClean="0"/>
              <a:t>Vendors sometime use this space to keep configuration information or recovery files</a:t>
            </a:r>
          </a:p>
          <a:p>
            <a:r>
              <a:rPr lang="en-US" dirty="0" smtClean="0"/>
              <a:t>Attackers can use the space as well</a:t>
            </a:r>
          </a:p>
          <a:p>
            <a:r>
              <a:rPr lang="en-US" dirty="0" smtClean="0"/>
              <a:t>Caution: While tools exist to read and write to raw space, writing is extremely dangerous as you can render the file system useless.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Firmware installed on motherboard that instructs CPU how to turn on</a:t>
            </a:r>
          </a:p>
          <a:p>
            <a:pPr lvl="1"/>
            <a:r>
              <a:rPr lang="en-US" dirty="0" smtClean="0"/>
              <a:t>What drive to boot from</a:t>
            </a:r>
          </a:p>
          <a:p>
            <a:pPr lvl="1"/>
            <a:r>
              <a:rPr lang="en-US" dirty="0" smtClean="0"/>
              <a:t>Is there a password to just turn on</a:t>
            </a:r>
          </a:p>
          <a:p>
            <a:r>
              <a:rPr lang="en-US" dirty="0" smtClean="0"/>
              <a:t>Other hardware has similar Firmware</a:t>
            </a:r>
          </a:p>
          <a:p>
            <a:pPr lvl="1"/>
            <a:r>
              <a:rPr lang="en-US" dirty="0" smtClean="0"/>
              <a:t>Graphics Cards</a:t>
            </a:r>
          </a:p>
          <a:p>
            <a:pPr lvl="1"/>
            <a:r>
              <a:rPr lang="en-US" dirty="0" smtClean="0"/>
              <a:t>Network Cards</a:t>
            </a:r>
          </a:p>
          <a:p>
            <a:pPr lvl="1"/>
            <a:r>
              <a:rPr lang="en-US" dirty="0" smtClean="0"/>
              <a:t>Other specialty boards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Firmware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Firmware is rewritable code in a chip or other piece of hardware that retains it’s coding even without power</a:t>
            </a:r>
          </a:p>
          <a:p>
            <a:r>
              <a:rPr lang="en-US" dirty="0" smtClean="0"/>
              <a:t>It only changes when specific external commands are given to update or overwrite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BIOS 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can withstand a complete re-image of the file system</a:t>
            </a:r>
          </a:p>
          <a:p>
            <a:r>
              <a:rPr lang="en-US" dirty="0" smtClean="0"/>
              <a:t>Replacing the hard drive will not mitigate</a:t>
            </a:r>
          </a:p>
          <a:p>
            <a:r>
              <a:rPr lang="en-US" dirty="0" smtClean="0"/>
              <a:t>Since it is in place a boot time, before the kernel ever starts, it can re-infect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will be covering</a:t>
            </a:r>
          </a:p>
          <a:p>
            <a:pPr lvl="1"/>
            <a:r>
              <a:rPr lang="en-US" dirty="0" smtClean="0"/>
              <a:t>Web Application Hacking</a:t>
            </a:r>
          </a:p>
          <a:p>
            <a:pPr lvl="1"/>
            <a:r>
              <a:rPr lang="en-US" dirty="0" smtClean="0"/>
              <a:t>Intercepting Proxies</a:t>
            </a:r>
          </a:p>
          <a:p>
            <a:pPr lvl="1"/>
            <a:r>
              <a:rPr lang="en-US" dirty="0" smtClean="0"/>
              <a:t>URL Editing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286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(My words)</a:t>
            </a:r>
          </a:p>
          <a:p>
            <a:r>
              <a:rPr lang="en-US" dirty="0" smtClean="0"/>
              <a:t>Polymorphic </a:t>
            </a:r>
            <a:r>
              <a:rPr lang="en-US" dirty="0"/>
              <a:t>: uses a polymorphic engine to mutate while keeping the original algorithm intact (packer)</a:t>
            </a:r>
          </a:p>
          <a:p>
            <a:r>
              <a:rPr lang="en-US" dirty="0" smtClean="0"/>
              <a:t>Metamorphic </a:t>
            </a:r>
            <a:r>
              <a:rPr lang="en-US" dirty="0"/>
              <a:t>: Change after each infection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Kaspersky Malware Classification Tree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24000"/>
            <a:ext cx="495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6477000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>
                <a:hlinkClick r:id="rId3"/>
              </a:rPr>
              <a:t>http://usa.kaspersky.com/internet-security-center/threats/malware-classifications#.</a:t>
            </a:r>
            <a:r>
              <a:rPr lang="en-US" sz="1100" dirty="0" smtClean="0">
                <a:hlinkClick r:id="rId3"/>
              </a:rPr>
              <a:t>VEcRrXl0yUk</a:t>
            </a: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64496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Payload </a:t>
            </a:r>
            <a:r>
              <a:rPr lang="en-US" dirty="0"/>
              <a:t>- harmful things the malicious program does, after it has had time to spread.</a:t>
            </a:r>
          </a:p>
          <a:p>
            <a:r>
              <a:rPr lang="en-US" dirty="0"/>
              <a:t>Worm - a program that replicates itself across the network (usually riding on email messages or attached documents (e.g., macro viruses).</a:t>
            </a:r>
          </a:p>
          <a:p>
            <a:r>
              <a:rPr lang="en-US" dirty="0"/>
              <a:t>Trojan Horse - instructions in an otherwise good program that cause bad things to happen (sending your data or password to an attacker over the net).</a:t>
            </a:r>
          </a:p>
          <a:p>
            <a:r>
              <a:rPr lang="en-US" dirty="0"/>
              <a:t>Logic Bomb - malicious code that activates on an event (e.g., date).</a:t>
            </a:r>
          </a:p>
          <a:p>
            <a:r>
              <a:rPr lang="en-US" dirty="0"/>
              <a:t>Trap Door (or Back Door) - undocumented entry point written into code for debugging that can allow unwanted users.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78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see the term Shellcode used intermittently throughout the presentation</a:t>
            </a:r>
          </a:p>
          <a:p>
            <a:r>
              <a:rPr lang="en-US" dirty="0" smtClean="0"/>
              <a:t>Shellcode is defined as a set of instructions injected and then executed by an exploit program – The Shellcoder’s Handbook 2</a:t>
            </a:r>
            <a:r>
              <a:rPr lang="en-US" baseline="30000" dirty="0" smtClean="0"/>
              <a:t>nd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Derived from the original purpose of the software to create a “Shell” at the root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9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First, a shell is not a terminal</a:t>
            </a:r>
          </a:p>
          <a:p>
            <a:pPr lvl="1"/>
            <a:r>
              <a:rPr lang="en-US" dirty="0" smtClean="0"/>
              <a:t>For the mathematically inclined</a:t>
            </a:r>
          </a:p>
          <a:p>
            <a:pPr lvl="1"/>
            <a:r>
              <a:rPr lang="en-US" dirty="0" smtClean="0"/>
              <a:t>Shell != Terminal</a:t>
            </a:r>
          </a:p>
          <a:p>
            <a:r>
              <a:rPr lang="en-US" dirty="0" smtClean="0"/>
              <a:t>What this means</a:t>
            </a:r>
          </a:p>
          <a:p>
            <a:pPr lvl="1"/>
            <a:r>
              <a:rPr lang="en-US" dirty="0" smtClean="0"/>
              <a:t>Not all terminal commands will work in a shell</a:t>
            </a:r>
          </a:p>
          <a:p>
            <a:pPr lvl="1"/>
            <a:r>
              <a:rPr lang="en-US" dirty="0" smtClean="0"/>
              <a:t>For instance:</a:t>
            </a:r>
          </a:p>
          <a:p>
            <a:pPr lvl="2"/>
            <a:r>
              <a:rPr lang="en-US" dirty="0" smtClean="0"/>
              <a:t>Clear for clear screen</a:t>
            </a:r>
          </a:p>
          <a:p>
            <a:pPr lvl="2"/>
            <a:r>
              <a:rPr lang="en-US" dirty="0" smtClean="0"/>
              <a:t>Turn Echo On or Off</a:t>
            </a:r>
          </a:p>
          <a:p>
            <a:pPr lvl="2"/>
            <a:r>
              <a:rPr lang="en-US" dirty="0" smtClean="0"/>
              <a:t>CTRL-C</a:t>
            </a:r>
          </a:p>
          <a:p>
            <a:pPr lvl="2"/>
            <a:r>
              <a:rPr lang="en-US" dirty="0" smtClean="0"/>
              <a:t>CTRL-D</a:t>
            </a:r>
          </a:p>
          <a:p>
            <a:pPr lvl="2"/>
            <a:r>
              <a:rPr lang="en-US" dirty="0" smtClean="0"/>
              <a:t>Etc…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606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3638</TotalTime>
  <Words>1774</Words>
  <Application>Microsoft Office PowerPoint</Application>
  <PresentationFormat>On-screen Show (4:3)</PresentationFormat>
  <Paragraphs>362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Intro to Ethical Hacking</vt:lpstr>
      <vt:lpstr>Tonight's Plan</vt:lpstr>
      <vt:lpstr>Malware</vt:lpstr>
      <vt:lpstr>What it is used for</vt:lpstr>
      <vt:lpstr>Forms</vt:lpstr>
      <vt:lpstr>Kaspersky Malware Classification Tree</vt:lpstr>
      <vt:lpstr>Some Definitions</vt:lpstr>
      <vt:lpstr>Shellcode</vt:lpstr>
      <vt:lpstr>What is a Shell</vt:lpstr>
      <vt:lpstr>More on Shell</vt:lpstr>
      <vt:lpstr>Technical Types</vt:lpstr>
      <vt:lpstr>User Mode Root Kits</vt:lpstr>
      <vt:lpstr>What it Looks Like</vt:lpstr>
      <vt:lpstr>What is Happening</vt:lpstr>
      <vt:lpstr>Two Key Infection Steps</vt:lpstr>
      <vt:lpstr>Notes on Rootkits</vt:lpstr>
      <vt:lpstr>Kernel Mode Rootkits</vt:lpstr>
      <vt:lpstr>Keyloggers</vt:lpstr>
      <vt:lpstr>Sniffers</vt:lpstr>
      <vt:lpstr>Downloaders</vt:lpstr>
      <vt:lpstr>Example Commands</vt:lpstr>
      <vt:lpstr>Command and Control Channels</vt:lpstr>
      <vt:lpstr>Approaches</vt:lpstr>
      <vt:lpstr>Infection Channels</vt:lpstr>
      <vt:lpstr>MS Office Files</vt:lpstr>
      <vt:lpstr>Techniques</vt:lpstr>
      <vt:lpstr>Adobe PDF</vt:lpstr>
      <vt:lpstr>More Adobe PDF</vt:lpstr>
      <vt:lpstr>Where are the Vulnerabilities</vt:lpstr>
      <vt:lpstr>Flash</vt:lpstr>
      <vt:lpstr>More Flash</vt:lpstr>
      <vt:lpstr>Flash Vulnerabilities</vt:lpstr>
      <vt:lpstr>JavaScript</vt:lpstr>
      <vt:lpstr>More JavaScript</vt:lpstr>
      <vt:lpstr>Testing AV</vt:lpstr>
      <vt:lpstr>EICAR</vt:lpstr>
      <vt:lpstr>Odds and Ends</vt:lpstr>
      <vt:lpstr>Detection</vt:lpstr>
      <vt:lpstr>Alternate Data Stream (ADS)</vt:lpstr>
      <vt:lpstr>Hard Drive</vt:lpstr>
      <vt:lpstr>BIOS</vt:lpstr>
      <vt:lpstr>What is Firmware</vt:lpstr>
      <vt:lpstr>Impact of BIOS Malware</vt:lpstr>
      <vt:lpstr>Next Week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Wade Mackey</cp:lastModifiedBy>
  <cp:revision>253</cp:revision>
  <dcterms:created xsi:type="dcterms:W3CDTF">2014-08-27T02:09:01Z</dcterms:created>
  <dcterms:modified xsi:type="dcterms:W3CDTF">2016-10-26T01:59:41Z</dcterms:modified>
</cp:coreProperties>
</file>