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6" r:id="rId3"/>
    <p:sldId id="257" r:id="rId4"/>
    <p:sldId id="277" r:id="rId5"/>
    <p:sldId id="267" r:id="rId6"/>
    <p:sldId id="27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170780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160499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167688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736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412849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31221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316047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2036896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221913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380373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235295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325493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341627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21563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108733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13258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5561F0-3FA0-4555-90AC-47982C90E381}"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150494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5561F0-3FA0-4555-90AC-47982C90E381}" type="datetimeFigureOut">
              <a:rPr lang="en-US" smtClean="0"/>
              <a:pPr/>
              <a:t>11/29/2016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2BC1FDB-B002-4692-BB6F-501A94E247D1}" type="slidenum">
              <a:rPr lang="en-US" smtClean="0"/>
              <a:pPr/>
              <a:t>‹#›</a:t>
            </a:fld>
            <a:endParaRPr lang="en-US" dirty="0"/>
          </a:p>
        </p:txBody>
      </p:sp>
    </p:spTree>
    <p:extLst>
      <p:ext uri="{BB962C8B-B14F-4D97-AF65-F5344CB8AC3E}">
        <p14:creationId xmlns:p14="http://schemas.microsoft.com/office/powerpoint/2010/main" val="340289795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514600"/>
            <a:ext cx="7854696" cy="2209800"/>
          </a:xfrm>
        </p:spPr>
        <p:txBody>
          <a:bodyPr>
            <a:normAutofit/>
          </a:bodyPr>
          <a:lstStyle/>
          <a:p>
            <a:pPr algn="ctr"/>
            <a:r>
              <a:rPr lang="en-US" sz="4000" dirty="0" err="1"/>
              <a:t>Burpe</a:t>
            </a:r>
            <a:r>
              <a:rPr lang="en-US" sz="4000" dirty="0"/>
              <a:t> Suite Web Analysis</a:t>
            </a:r>
            <a:endParaRPr lang="en-US" sz="2800" dirty="0"/>
          </a:p>
        </p:txBody>
      </p:sp>
      <p:sp>
        <p:nvSpPr>
          <p:cNvPr id="2" name="TextBox 1"/>
          <p:cNvSpPr txBox="1"/>
          <p:nvPr/>
        </p:nvSpPr>
        <p:spPr>
          <a:xfrm>
            <a:off x="6705600" y="5029200"/>
            <a:ext cx="2514600" cy="646331"/>
          </a:xfrm>
          <a:prstGeom prst="rect">
            <a:avLst/>
          </a:prstGeom>
          <a:noFill/>
        </p:spPr>
        <p:txBody>
          <a:bodyPr wrap="square" rtlCol="0">
            <a:spAutoFit/>
          </a:bodyPr>
          <a:lstStyle/>
          <a:p>
            <a:r>
              <a:rPr lang="en-US" dirty="0"/>
              <a:t>By:</a:t>
            </a:r>
          </a:p>
          <a:p>
            <a:r>
              <a:rPr lang="en-US" dirty="0"/>
              <a:t>Vaibhav Shukla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4" y="152400"/>
            <a:ext cx="8229600" cy="762000"/>
          </a:xfrm>
        </p:spPr>
        <p:txBody>
          <a:bodyPr>
            <a:normAutofit/>
          </a:bodyPr>
          <a:lstStyle/>
          <a:p>
            <a:pPr lvl="0"/>
            <a:r>
              <a:rPr lang="en-US" b="1" dirty="0"/>
              <a:t> Target</a:t>
            </a:r>
          </a:p>
        </p:txBody>
      </p:sp>
      <p:sp>
        <p:nvSpPr>
          <p:cNvPr id="3" name="Content Placeholder 2"/>
          <p:cNvSpPr>
            <a:spLocks noGrp="1"/>
          </p:cNvSpPr>
          <p:nvPr>
            <p:ph idx="1"/>
          </p:nvPr>
        </p:nvSpPr>
        <p:spPr>
          <a:xfrm>
            <a:off x="152400" y="1101436"/>
            <a:ext cx="8458200" cy="4964084"/>
          </a:xfrm>
        </p:spPr>
        <p:txBody>
          <a:bodyPr>
            <a:normAutofit/>
          </a:bodyPr>
          <a:lstStyle/>
          <a:p>
            <a:pPr marL="0" indent="0">
              <a:buNone/>
            </a:pPr>
            <a:r>
              <a:rPr lang="en-US" dirty="0"/>
              <a:t>The small business and startup are the perfect target for hackers nowadays as they have least spending on IT Security.</a:t>
            </a:r>
          </a:p>
          <a:p>
            <a:pPr marL="0" indent="0">
              <a:buNone/>
            </a:pPr>
            <a:r>
              <a:rPr lang="en-US" dirty="0"/>
              <a:t>A leading test taking site of India which offer the tests for exams after payment and subscribing to their test series</a:t>
            </a:r>
          </a:p>
          <a:p>
            <a:pPr marL="0" indent="0">
              <a:buNone/>
            </a:pPr>
            <a:r>
              <a:rPr lang="en-US" dirty="0"/>
              <a:t>https://www.testpanda.com</a:t>
            </a:r>
          </a:p>
          <a:p>
            <a:pPr marL="0" indent="0">
              <a:buNone/>
            </a:pPr>
            <a:endParaRPr lang="en-US" dirty="0"/>
          </a:p>
          <a:p>
            <a:pPr marL="0" indent="0">
              <a:buNone/>
            </a:pPr>
            <a:r>
              <a:rPr lang="en-US" sz="2800" dirty="0"/>
              <a:t>. </a:t>
            </a:r>
          </a:p>
          <a:p>
            <a:pPr marL="0" indent="0">
              <a:buNone/>
            </a:pPr>
            <a:endParaRPr lang="en-US" sz="3200" dirty="0"/>
          </a:p>
        </p:txBody>
      </p:sp>
      <p:pic>
        <p:nvPicPr>
          <p:cNvPr id="4" name="Picture 3"/>
          <p:cNvPicPr>
            <a:picLocks noChangeAspect="1"/>
          </p:cNvPicPr>
          <p:nvPr/>
        </p:nvPicPr>
        <p:blipFill>
          <a:blip r:embed="rId2"/>
          <a:stretch>
            <a:fillRect/>
          </a:stretch>
        </p:blipFill>
        <p:spPr>
          <a:xfrm>
            <a:off x="0" y="3130933"/>
            <a:ext cx="9144000" cy="4389315"/>
          </a:xfrm>
          <a:prstGeom prst="rect">
            <a:avLst/>
          </a:prstGeom>
        </p:spPr>
      </p:pic>
    </p:spTree>
    <p:extLst>
      <p:ext uri="{BB962C8B-B14F-4D97-AF65-F5344CB8AC3E}">
        <p14:creationId xmlns:p14="http://schemas.microsoft.com/office/powerpoint/2010/main" val="98465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1" y="228600"/>
            <a:ext cx="8229600" cy="762000"/>
          </a:xfrm>
        </p:spPr>
        <p:txBody>
          <a:bodyPr>
            <a:normAutofit fontScale="90000"/>
          </a:bodyPr>
          <a:lstStyle/>
          <a:p>
            <a:pPr lvl="0"/>
            <a:r>
              <a:rPr lang="en-US" b="1" dirty="0"/>
              <a:t>Edit Profile Information</a:t>
            </a:r>
            <a:br>
              <a:rPr lang="en-US" b="1" dirty="0"/>
            </a:br>
            <a:br>
              <a:rPr lang="en-US" b="1" dirty="0"/>
            </a:br>
            <a:r>
              <a:rPr lang="en-US" sz="2700" b="1" dirty="0"/>
              <a:t>The Register and Login information were being encrypted when sent but </a:t>
            </a:r>
            <a:r>
              <a:rPr lang="en-US" sz="2400" b="1" dirty="0"/>
              <a:t>Edit Profile information is unencrypted and is sent to server as it is.</a:t>
            </a:r>
            <a:br>
              <a:rPr lang="en-US" sz="2400" b="1" dirty="0"/>
            </a:br>
            <a:r>
              <a:rPr lang="en-US" sz="2400" b="1" dirty="0"/>
              <a:t>Figure shows name ,id ,password and gender clearly visible</a:t>
            </a:r>
            <a:br>
              <a:rPr lang="en-US" sz="2400" b="1" dirty="0"/>
            </a:br>
            <a:endParaRPr lang="en-US" b="1" dirty="0"/>
          </a:p>
        </p:txBody>
      </p:sp>
      <p:pic>
        <p:nvPicPr>
          <p:cNvPr id="6" name="Picture 5"/>
          <p:cNvPicPr/>
          <p:nvPr/>
        </p:nvPicPr>
        <p:blipFill>
          <a:blip r:embed="rId2"/>
          <a:stretch>
            <a:fillRect/>
          </a:stretch>
        </p:blipFill>
        <p:spPr>
          <a:xfrm>
            <a:off x="133926" y="2971800"/>
            <a:ext cx="9010073" cy="373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305800" cy="990600"/>
          </a:xfrm>
        </p:spPr>
        <p:txBody>
          <a:bodyPr>
            <a:normAutofit/>
          </a:bodyPr>
          <a:lstStyle/>
          <a:p>
            <a:pPr lvl="0"/>
            <a:r>
              <a:rPr lang="en-US" sz="2400" b="1" dirty="0"/>
              <a:t>Course Name, Birth Date, Email, Mobile Number and area are clearly visible </a:t>
            </a:r>
          </a:p>
        </p:txBody>
      </p:sp>
      <p:pic>
        <p:nvPicPr>
          <p:cNvPr id="4" name="Picture 3"/>
          <p:cNvPicPr/>
          <p:nvPr/>
        </p:nvPicPr>
        <p:blipFill>
          <a:blip r:embed="rId2"/>
          <a:stretch>
            <a:fillRect/>
          </a:stretch>
        </p:blipFill>
        <p:spPr>
          <a:xfrm>
            <a:off x="76200" y="2133600"/>
            <a:ext cx="8915400" cy="4419600"/>
          </a:xfrm>
          <a:prstGeom prst="rect">
            <a:avLst/>
          </a:prstGeom>
        </p:spPr>
      </p:pic>
    </p:spTree>
    <p:extLst>
      <p:ext uri="{BB962C8B-B14F-4D97-AF65-F5344CB8AC3E}">
        <p14:creationId xmlns:p14="http://schemas.microsoft.com/office/powerpoint/2010/main" val="13765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noAutofit/>
          </a:bodyPr>
          <a:lstStyle/>
          <a:p>
            <a:pPr lvl="0"/>
            <a:r>
              <a:rPr lang="en-US" sz="4000" b="1" dirty="0"/>
              <a:t>Payment Details Page</a:t>
            </a:r>
            <a:br>
              <a:rPr lang="en-US" sz="2000" b="1" dirty="0"/>
            </a:br>
            <a:br>
              <a:rPr lang="en-US" sz="2000" b="1" dirty="0"/>
            </a:br>
            <a:r>
              <a:rPr lang="en-US" sz="2000" b="1" dirty="0"/>
              <a:t>The page to select the test series and it shows the cost .This get redirected a to a third party payment page.</a:t>
            </a:r>
          </a:p>
        </p:txBody>
      </p:sp>
      <p:pic>
        <p:nvPicPr>
          <p:cNvPr id="4" name="Picture 3"/>
          <p:cNvPicPr/>
          <p:nvPr/>
        </p:nvPicPr>
        <p:blipFill>
          <a:blip r:embed="rId2"/>
          <a:stretch>
            <a:fillRect/>
          </a:stretch>
        </p:blipFill>
        <p:spPr>
          <a:xfrm>
            <a:off x="304800" y="2020570"/>
            <a:ext cx="8077200" cy="4532630"/>
          </a:xfrm>
          <a:prstGeom prst="rect">
            <a:avLst/>
          </a:prstGeom>
        </p:spPr>
      </p:pic>
    </p:spTree>
    <p:extLst>
      <p:ext uri="{BB962C8B-B14F-4D97-AF65-F5344CB8AC3E}">
        <p14:creationId xmlns:p14="http://schemas.microsoft.com/office/powerpoint/2010/main" val="141007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762000"/>
          </a:xfrm>
        </p:spPr>
        <p:txBody>
          <a:bodyPr>
            <a:normAutofit fontScale="90000"/>
          </a:bodyPr>
          <a:lstStyle/>
          <a:p>
            <a:pPr lvl="0"/>
            <a:r>
              <a:rPr lang="en-US" b="1" dirty="0"/>
              <a:t>Payment Information Captured</a:t>
            </a:r>
            <a:br>
              <a:rPr lang="en-US" b="1" dirty="0"/>
            </a:br>
            <a:br>
              <a:rPr lang="en-US" b="1" dirty="0"/>
            </a:br>
            <a:r>
              <a:rPr lang="en-US" sz="2200" b="1" dirty="0"/>
              <a:t>The payment amount is clearly visible and it can be altered before being sent to the server</a:t>
            </a:r>
          </a:p>
        </p:txBody>
      </p:sp>
      <p:pic>
        <p:nvPicPr>
          <p:cNvPr id="6" name="Picture 5"/>
          <p:cNvPicPr/>
          <p:nvPr/>
        </p:nvPicPr>
        <p:blipFill>
          <a:blip r:embed="rId2"/>
          <a:stretch>
            <a:fillRect/>
          </a:stretch>
        </p:blipFill>
        <p:spPr>
          <a:xfrm>
            <a:off x="152400" y="2209800"/>
            <a:ext cx="8610600" cy="4572000"/>
          </a:xfrm>
          <a:prstGeom prst="rect">
            <a:avLst/>
          </a:prstGeom>
        </p:spPr>
      </p:pic>
    </p:spTree>
    <p:extLst>
      <p:ext uri="{BB962C8B-B14F-4D97-AF65-F5344CB8AC3E}">
        <p14:creationId xmlns:p14="http://schemas.microsoft.com/office/powerpoint/2010/main" val="2860511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1257</TotalTime>
  <Words>84</Words>
  <Application>Microsoft Office PowerPoint</Application>
  <PresentationFormat>On-screen Show (4:3)</PresentationFormat>
  <Paragraphs>13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PowerPoint Presentation</vt:lpstr>
      <vt:lpstr> Target</vt:lpstr>
      <vt:lpstr>Edit Profile Information  The Register and Login information were being encrypted when sent but Edit Profile information is unencrypted and is sent to server as it is. Figure shows name ,id ,password and gender clearly visible </vt:lpstr>
      <vt:lpstr>Course Name, Birth Date, Email, Mobile Number and area are clearly visible </vt:lpstr>
      <vt:lpstr>Payment Details Page  The page to select the test series and it shows the cost .This get redirected a to a third party payment page.</vt:lpstr>
      <vt:lpstr>Payment Information Captured  The payment amount is clearly visible and it can be altered before being sent to the server</vt:lpstr>
    </vt:vector>
  </TitlesOfParts>
  <Company>GlobeOp Financial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falabede</dc:creator>
  <cp:lastModifiedBy>Vaibhav</cp:lastModifiedBy>
  <cp:revision>58</cp:revision>
  <dcterms:created xsi:type="dcterms:W3CDTF">2016-10-11T16:36:12Z</dcterms:created>
  <dcterms:modified xsi:type="dcterms:W3CDTF">2016-11-30T03:01:45Z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1725295809</vt:i4>
  </property>
  <property fmtid="{D5CDD505-2E9C-101B-9397-08002B2CF9AE}" pid="3" name="_NewReviewCycle">
    <vt:lpwstr/>
  </property>
  <property fmtid="{D5CDD505-2E9C-101B-9397-08002B2CF9AE}" pid="4" name="_EmailSubject">
    <vt:lpwstr>Group Policy Project</vt:lpwstr>
  </property>
  <property fmtid="{D5CDD505-2E9C-101B-9397-08002B2CF9AE}" pid="5" name="_AuthorEmail">
    <vt:lpwstr>falabede@sscinc.com</vt:lpwstr>
  </property>
  <property fmtid="{D5CDD505-2E9C-101B-9397-08002B2CF9AE}" pid="6" name="_AuthorEmailDisplayName">
    <vt:lpwstr>Folake (Stella) Alabede</vt:lpwstr>
  </property>
</Properties>
</file>