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4"/>
  </p:sldMasterIdLst>
  <p:notesMasterIdLst>
    <p:notesMasterId r:id="rId10"/>
  </p:notesMasterIdLst>
  <p:handoutMasterIdLst>
    <p:handoutMasterId r:id="rId11"/>
  </p:handoutMasterIdLst>
  <p:sldIdLst>
    <p:sldId id="314" r:id="rId5"/>
    <p:sldId id="310" r:id="rId6"/>
    <p:sldId id="311" r:id="rId7"/>
    <p:sldId id="313" r:id="rId8"/>
    <p:sldId id="315" r:id="rId9"/>
  </p:sldIdLst>
  <p:sldSz cx="12188825" cy="6858000"/>
  <p:notesSz cx="6858000" cy="9144000"/>
  <p:custDataLst>
    <p:tags r:id="rId12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29" autoAdjust="0"/>
  </p:normalViewPr>
  <p:slideViewPr>
    <p:cSldViewPr showGuides="1">
      <p:cViewPr varScale="1">
        <p:scale>
          <a:sx n="90" d="100"/>
          <a:sy n="90" d="100"/>
        </p:scale>
        <p:origin x="576" y="90"/>
      </p:cViewPr>
      <p:guideLst>
        <p:guide pos="3839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1986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88EAF-6ECA-4616-85EF-35AA19C641F3}" type="datetimeFigureOut">
              <a:rPr lang="en-US"/>
              <a:t>11/30/2016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F912AB-2776-42F2-A957-313FC7EFEDB9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320657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D2D7A-D230-4F91-BD59-0A39C2703BA8}" type="datetimeFigureOut">
              <a:rPr lang="en-US"/>
              <a:t>11/30/2016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199CD-3E1B-4AE6-990F-76F925F5EA9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6579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565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565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6994" y="758952"/>
            <a:ext cx="10055781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998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9764" y="4455621"/>
            <a:ext cx="10055781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399" cap="all" spc="200" baseline="0">
                <a:solidFill>
                  <a:schemeClr val="tx2"/>
                </a:solidFill>
                <a:latin typeface="+mj-lt"/>
              </a:defRPr>
            </a:lvl1pPr>
            <a:lvl2pPr marL="457063" indent="0" algn="ctr">
              <a:buNone/>
              <a:defRPr sz="2399"/>
            </a:lvl2pPr>
            <a:lvl3pPr marL="914126" indent="0" algn="ctr">
              <a:buNone/>
              <a:defRPr sz="2399"/>
            </a:lvl3pPr>
            <a:lvl4pPr marL="1371189" indent="0" algn="ctr">
              <a:buNone/>
              <a:defRPr sz="1999"/>
            </a:lvl4pPr>
            <a:lvl5pPr marL="1828251" indent="0" algn="ctr">
              <a:buNone/>
              <a:defRPr sz="1999"/>
            </a:lvl5pPr>
            <a:lvl6pPr marL="2285314" indent="0" algn="ctr">
              <a:buNone/>
              <a:defRPr sz="1999"/>
            </a:lvl6pPr>
            <a:lvl7pPr marL="2742377" indent="0" algn="ctr">
              <a:buNone/>
              <a:defRPr sz="1999"/>
            </a:lvl7pPr>
            <a:lvl8pPr marL="3199440" indent="0" algn="ctr">
              <a:buNone/>
              <a:defRPr sz="1999"/>
            </a:lvl8pPr>
            <a:lvl9pPr marL="3656503" indent="0" algn="ctr">
              <a:buNone/>
              <a:defRPr sz="199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344" y="4343400"/>
            <a:ext cx="987294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3590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7E626-906D-41A7-B7C2-DD42A2BCDDF3}" type="datetime1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Jason Lindsley - MIS 5211 - Scanning Exercise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890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565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565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2628" y="412302"/>
            <a:ext cx="2628215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7982" y="412302"/>
            <a:ext cx="7732286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C0225-B5BC-4158-8DE5-B5A47E02744F}" type="datetime1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Jason Lindsley - MIS 5211 - Scanning Exercise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86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20028-50DE-4406-9148-1A8A39E5843C}" type="datetime1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Jason Lindsley - MIS 5211 - Scanning Exercise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822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565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565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6994" y="758952"/>
            <a:ext cx="10055781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7998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6994" y="4453128"/>
            <a:ext cx="10055781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399" cap="all" spc="200" baseline="0">
                <a:solidFill>
                  <a:schemeClr val="tx2"/>
                </a:solidFill>
                <a:latin typeface="+mj-lt"/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C4474-9CF3-4F84-9D1C-18A200DE2116}" type="datetime1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Jason Lindsley - MIS 5211 - Scanning Exercise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344" y="4343400"/>
            <a:ext cx="987294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5671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6994" y="286604"/>
            <a:ext cx="10055781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6992" y="1845734"/>
            <a:ext cx="4936474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6301" y="1845735"/>
            <a:ext cx="4936474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6C38-790C-4ADD-840E-1CEDCE527A55}" type="datetime1">
              <a:rPr lang="en-US" smtClean="0"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Jason Lindsley - MIS 5211 - Scanning Exercise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27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6994" y="286604"/>
            <a:ext cx="10055781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6994" y="1846052"/>
            <a:ext cx="4936474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999" b="0" cap="all" baseline="0">
                <a:solidFill>
                  <a:schemeClr val="tx2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6994" y="2582334"/>
            <a:ext cx="4936474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6301" y="1846052"/>
            <a:ext cx="4936474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999" b="0" cap="all" baseline="0">
                <a:solidFill>
                  <a:schemeClr val="tx2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6301" y="2582334"/>
            <a:ext cx="4936474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55069-E7E7-489D-AC81-7673B4F372AD}" type="datetime1">
              <a:rPr lang="en-US" smtClean="0"/>
              <a:t>11/30/2016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Jason Lindsley - MIS 5211 - Scanning Exercise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927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E0D11-7633-4F82-9141-81CA15EB55B0}" type="datetime1">
              <a:rPr lang="en-US" smtClean="0"/>
              <a:t>11/30/2016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Jason Lindsley - MIS 5211 - Scanning Exercise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155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565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565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CD090-C296-4756-8FB0-123F8DB877EA}" type="datetime1">
              <a:rPr lang="en-US" smtClean="0"/>
              <a:t>11/30/2016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Jason Lindsley - MIS 5211 - Scanning Exercise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344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7" y="0"/>
            <a:ext cx="4049736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39019" y="0"/>
            <a:ext cx="6399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081" y="594359"/>
            <a:ext cx="3199567" cy="2286000"/>
          </a:xfrm>
        </p:spPr>
        <p:txBody>
          <a:bodyPr anchor="b">
            <a:normAutofit/>
          </a:bodyPr>
          <a:lstStyle>
            <a:lvl1pPr>
              <a:defRPr sz="3599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9350" y="731520"/>
            <a:ext cx="6490549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081" y="2926080"/>
            <a:ext cx="3199567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391" y="6459786"/>
            <a:ext cx="2617828" cy="365125"/>
          </a:xfrm>
        </p:spPr>
        <p:txBody>
          <a:bodyPr/>
          <a:lstStyle>
            <a:lvl1pPr algn="l">
              <a:defRPr/>
            </a:lvl1pPr>
          </a:lstStyle>
          <a:p>
            <a:fld id="{4C9577AA-DE45-4BD0-8E5E-F34615D0716E}" type="datetime1">
              <a:rPr lang="en-US" smtClean="0"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799350" y="6459786"/>
            <a:ext cx="464699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Jason Lindsley - MIS 5211 - Scanning Exercise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174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5651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565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6995" y="5074920"/>
            <a:ext cx="10111011" cy="822960"/>
          </a:xfrm>
        </p:spPr>
        <p:txBody>
          <a:bodyPr lIns="91440" tIns="0" rIns="91440" bIns="0" anchor="b">
            <a:noAutofit/>
          </a:bodyPr>
          <a:lstStyle>
            <a:lvl1pPr>
              <a:defRPr sz="3599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88810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6994" y="5907024"/>
            <a:ext cx="1011063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E2259-2A75-4900-9A29-83D8922C3348}" type="datetime1">
              <a:rPr lang="en-US" smtClean="0"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Jason Lindsley - MIS 5211 - Scanning Exercise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896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1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6994" y="286604"/>
            <a:ext cx="10055781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6994" y="1845734"/>
            <a:ext cx="1005578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6995" y="6459786"/>
            <a:ext cx="24716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22E23C7-2156-4CA8-B16D-361622EE1F36}" type="datetime1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5225" y="6459786"/>
            <a:ext cx="48215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Jason Lindsley - MIS 5211 - Scanning Exercise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97880" y="6459786"/>
            <a:ext cx="13116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221" y="1737845"/>
            <a:ext cx="9964364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4833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defTabSz="914126" rtl="0" eaLnBrk="1" latinLnBrk="0" hangingPunct="1">
        <a:lnSpc>
          <a:spcPct val="85000"/>
        </a:lnSpc>
        <a:spcBef>
          <a:spcPct val="0"/>
        </a:spcBef>
        <a:buNone/>
        <a:defRPr sz="4799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13" indent="-91413" algn="l" defTabSz="914126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99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3933" indent="-182825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79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758" indent="-182825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583" indent="-182825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408" indent="-182825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099670" indent="-228531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299610" indent="-228531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499550" indent="-228531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699490" indent="-228531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39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Tastykake</a:t>
            </a:r>
            <a:r>
              <a:rPr lang="en-US" dirty="0"/>
              <a:t> Company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Burp Suite Analysis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Jason Lindsley - MIS 5211 – Burp Suite Analysis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5812" y="210276"/>
            <a:ext cx="7620000" cy="254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383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</a:t>
            </a:r>
            <a:r>
              <a:rPr lang="en-US" dirty="0" err="1"/>
              <a:t>Tastykake</a:t>
            </a:r>
            <a:r>
              <a:rPr lang="en-US" dirty="0"/>
              <a:t> Company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2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65824" y="2002901"/>
            <a:ext cx="11019788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Founded in 1914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Headquartered in Philadelphia, PA (Philadelphia Naval Business Center)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Acquired by Flower Foods (Thomasville, GA) in 2011 for $34M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Sells baked snack foods such as </a:t>
            </a:r>
            <a:r>
              <a:rPr lang="en-US" sz="2800" dirty="0" err="1"/>
              <a:t>Krimpets</a:t>
            </a:r>
            <a:r>
              <a:rPr lang="en-US" sz="2800" dirty="0"/>
              <a:t>, Kandy </a:t>
            </a:r>
            <a:r>
              <a:rPr lang="en-US" sz="2800" dirty="0" err="1"/>
              <a:t>Kakes</a:t>
            </a:r>
            <a:r>
              <a:rPr lang="en-US" sz="2800" dirty="0"/>
              <a:t>, pies, and donuts along the East Coast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“Nobody bakes a cake as tasty as a </a:t>
            </a:r>
            <a:r>
              <a:rPr lang="en-US" sz="2800" dirty="0" err="1"/>
              <a:t>Tastykake</a:t>
            </a:r>
            <a:r>
              <a:rPr lang="en-US" sz="2800" dirty="0"/>
              <a:t>!”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685225" y="6459786"/>
            <a:ext cx="4821548" cy="365125"/>
          </a:xfrm>
        </p:spPr>
        <p:txBody>
          <a:bodyPr/>
          <a:lstStyle/>
          <a:p>
            <a:r>
              <a:rPr lang="en-US" dirty="0"/>
              <a:t>Jason Lindsley - MIS 5211 – Burp Suite Analysis</a:t>
            </a:r>
          </a:p>
        </p:txBody>
      </p:sp>
    </p:spTree>
    <p:extLst>
      <p:ext uri="{BB962C8B-B14F-4D97-AF65-F5344CB8AC3E}">
        <p14:creationId xmlns:p14="http://schemas.microsoft.com/office/powerpoint/2010/main" val="2139132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Server Environments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3</a:t>
            </a:fld>
            <a:endParaRPr lang="en-US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685225" y="6459786"/>
            <a:ext cx="4821548" cy="365125"/>
          </a:xfrm>
        </p:spPr>
        <p:txBody>
          <a:bodyPr/>
          <a:lstStyle/>
          <a:p>
            <a:r>
              <a:rPr lang="en-US" dirty="0"/>
              <a:t>Jason Lindsley - MIS 5211 – Burp Suite Analysis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42130" y="1984235"/>
            <a:ext cx="4648200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b="1" u="sng" dirty="0"/>
              <a:t>Tastykake.com</a:t>
            </a:r>
          </a:p>
          <a:p>
            <a:pPr marL="285750" indent="-285750">
              <a:spcAft>
                <a:spcPts val="600"/>
              </a:spcAft>
              <a:buFontTx/>
              <a:buChar char="-"/>
            </a:pPr>
            <a:r>
              <a:rPr lang="en-US" sz="2400" dirty="0"/>
              <a:t>Apache 2.2.15 (CentOS)</a:t>
            </a:r>
          </a:p>
          <a:p>
            <a:pPr marL="285750" indent="-285750">
              <a:spcAft>
                <a:spcPts val="600"/>
              </a:spcAft>
              <a:buFontTx/>
              <a:buChar char="-"/>
            </a:pPr>
            <a:r>
              <a:rPr lang="en-US" sz="2400" dirty="0"/>
              <a:t>PHP based web application</a:t>
            </a:r>
          </a:p>
          <a:p>
            <a:pPr marL="285750" indent="-285750">
              <a:spcAft>
                <a:spcPts val="600"/>
              </a:spcAft>
              <a:buFontTx/>
              <a:buChar char="-"/>
            </a:pPr>
            <a:r>
              <a:rPr lang="en-US" sz="2400" dirty="0"/>
              <a:t>3</a:t>
            </a:r>
            <a:r>
              <a:rPr lang="en-US" sz="2400" baseline="30000" dirty="0"/>
              <a:t>rd</a:t>
            </a:r>
            <a:r>
              <a:rPr lang="en-US" sz="2400" dirty="0"/>
              <a:t> Party Services: 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t="4445" r="25757" b="2221"/>
          <a:stretch/>
        </p:blipFill>
        <p:spPr>
          <a:xfrm>
            <a:off x="1096994" y="3860543"/>
            <a:ext cx="2588231" cy="1600200"/>
          </a:xfrm>
          <a:prstGeom prst="rect">
            <a:avLst/>
          </a:prstGeom>
        </p:spPr>
      </p:pic>
      <p:cxnSp>
        <p:nvCxnSpPr>
          <p:cNvPr id="15" name="Straight Arrow Connector 14"/>
          <p:cNvCxnSpPr/>
          <p:nvPr/>
        </p:nvCxnSpPr>
        <p:spPr>
          <a:xfrm flipH="1">
            <a:off x="3210462" y="3936743"/>
            <a:ext cx="47476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685225" y="3810000"/>
            <a:ext cx="14947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Google APIs </a:t>
            </a:r>
            <a:r>
              <a:rPr lang="en-US" sz="1000" dirty="0"/>
              <a:t>– e.g. Search, Maps, Gmail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3638449" y="4468656"/>
            <a:ext cx="47476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037012" y="4290770"/>
            <a:ext cx="167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Google Analytics </a:t>
            </a:r>
            <a:r>
              <a:rPr lang="en-US" sz="1000" dirty="0"/>
              <a:t>– Tracks and reports site traffic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3028849" y="4844012"/>
            <a:ext cx="47476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447843" y="4665097"/>
            <a:ext cx="167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err="1"/>
              <a:t>Gstatic</a:t>
            </a:r>
            <a:r>
              <a:rPr lang="en-US" sz="1000" dirty="0"/>
              <a:t> – Google Content Delivery Network (CDN)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758143" y="5196509"/>
            <a:ext cx="15742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New Relic </a:t>
            </a:r>
            <a:r>
              <a:rPr lang="en-US" sz="1000" dirty="0"/>
              <a:t>– Performance and Browser Monitoring</a:t>
            </a:r>
          </a:p>
        </p:txBody>
      </p:sp>
      <p:cxnSp>
        <p:nvCxnSpPr>
          <p:cNvPr id="26" name="Straight Arrow Connector 25"/>
          <p:cNvCxnSpPr>
            <a:stCxn id="25" idx="1"/>
          </p:cNvCxnSpPr>
          <p:nvPr/>
        </p:nvCxnSpPr>
        <p:spPr>
          <a:xfrm flipH="1" flipV="1">
            <a:off x="3101769" y="5373795"/>
            <a:ext cx="656374" cy="227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 flipV="1">
            <a:off x="3339149" y="5175284"/>
            <a:ext cx="418994" cy="1231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31"/>
          <p:cNvPicPr>
            <a:picLocks noChangeAspect="1"/>
          </p:cNvPicPr>
          <p:nvPr/>
        </p:nvPicPr>
        <p:blipFill rotWithShape="1">
          <a:blip r:embed="rId3"/>
          <a:srcRect t="55409" r="606"/>
          <a:stretch/>
        </p:blipFill>
        <p:spPr>
          <a:xfrm>
            <a:off x="1118443" y="5685435"/>
            <a:ext cx="2934845" cy="178385"/>
          </a:xfrm>
          <a:prstGeom prst="rect">
            <a:avLst/>
          </a:prstGeom>
        </p:spPr>
      </p:pic>
      <p:cxnSp>
        <p:nvCxnSpPr>
          <p:cNvPr id="33" name="Straight Arrow Connector 32"/>
          <p:cNvCxnSpPr/>
          <p:nvPr/>
        </p:nvCxnSpPr>
        <p:spPr>
          <a:xfrm flipH="1">
            <a:off x="3887480" y="5771391"/>
            <a:ext cx="47476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41812" y="5636422"/>
            <a:ext cx="167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Success Factors </a:t>
            </a:r>
            <a:r>
              <a:rPr lang="en-US" sz="1000" dirty="0"/>
              <a:t>- Search Job Postings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323012" y="1984234"/>
            <a:ext cx="4648200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b="1" u="sng" dirty="0"/>
              <a:t>FlowerFoods.com</a:t>
            </a:r>
          </a:p>
          <a:p>
            <a:pPr marL="285750" indent="-285750">
              <a:spcAft>
                <a:spcPts val="600"/>
              </a:spcAft>
              <a:buFontTx/>
              <a:buChar char="-"/>
            </a:pPr>
            <a:r>
              <a:rPr lang="en-US" sz="2400" dirty="0"/>
              <a:t>Microsoft - IIS 8.5</a:t>
            </a:r>
          </a:p>
          <a:p>
            <a:pPr marL="285750" indent="-285750">
              <a:spcAft>
                <a:spcPts val="600"/>
              </a:spcAft>
              <a:buFontTx/>
              <a:buChar char="-"/>
            </a:pPr>
            <a:r>
              <a:rPr lang="en-US" sz="2400" dirty="0"/>
              <a:t>ASP.NET web application</a:t>
            </a:r>
          </a:p>
          <a:p>
            <a:pPr marL="285750" indent="-285750">
              <a:spcAft>
                <a:spcPts val="600"/>
              </a:spcAft>
              <a:buFontTx/>
              <a:buChar char="-"/>
            </a:pPr>
            <a:r>
              <a:rPr lang="en-US" sz="2400" dirty="0"/>
              <a:t>3</a:t>
            </a:r>
            <a:r>
              <a:rPr lang="en-US" sz="2400" baseline="30000" dirty="0"/>
              <a:t>rd</a:t>
            </a:r>
            <a:r>
              <a:rPr lang="en-US" sz="2400" dirty="0"/>
              <a:t> Party Services:  </a:t>
            </a:r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 rotWithShape="1">
          <a:blip r:embed="rId4"/>
          <a:srcRect t="34347" r="8699" b="12536"/>
          <a:stretch/>
        </p:blipFill>
        <p:spPr>
          <a:xfrm>
            <a:off x="6468081" y="4031600"/>
            <a:ext cx="2521931" cy="349093"/>
          </a:xfrm>
          <a:prstGeom prst="rect">
            <a:avLst/>
          </a:prstGeom>
        </p:spPr>
      </p:pic>
      <p:cxnSp>
        <p:nvCxnSpPr>
          <p:cNvPr id="38" name="Straight Arrow Connector 37"/>
          <p:cNvCxnSpPr>
            <a:endCxn id="36" idx="1"/>
          </p:cNvCxnSpPr>
          <p:nvPr/>
        </p:nvCxnSpPr>
        <p:spPr>
          <a:xfrm flipV="1">
            <a:off x="5484812" y="4206147"/>
            <a:ext cx="983269" cy="1745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8647112" y="4290770"/>
            <a:ext cx="457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9150486" y="4166199"/>
            <a:ext cx="1744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Twitter</a:t>
            </a:r>
            <a:r>
              <a:rPr lang="en-US" sz="1000" dirty="0"/>
              <a:t> - Social Media “follow” link</a:t>
            </a:r>
          </a:p>
        </p:txBody>
      </p:sp>
    </p:spTree>
    <p:extLst>
      <p:ext uri="{BB962C8B-B14F-4D97-AF65-F5344CB8AC3E}">
        <p14:creationId xmlns:p14="http://schemas.microsoft.com/office/powerpoint/2010/main" val="3106206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24884" y="2057400"/>
            <a:ext cx="5257800" cy="41148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31812" y="2057400"/>
            <a:ext cx="5257800" cy="41148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Observations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4</a:t>
            </a:fld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685225" y="6459786"/>
            <a:ext cx="4821548" cy="365125"/>
          </a:xfrm>
        </p:spPr>
        <p:txBody>
          <a:bodyPr/>
          <a:lstStyle/>
          <a:p>
            <a:r>
              <a:rPr lang="en-US" dirty="0"/>
              <a:t>Jason Lindsley - MIS 5211 – Burp Suite Analysis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0412" y="2209800"/>
            <a:ext cx="47852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Success Factors passes the parent company’s name as a parameter to search </a:t>
            </a:r>
            <a:r>
              <a:rPr lang="en-US" dirty="0" err="1"/>
              <a:t>Tastykake</a:t>
            </a:r>
            <a:r>
              <a:rPr lang="en-US" dirty="0"/>
              <a:t> job postings: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413" y="3283133"/>
            <a:ext cx="4785240" cy="2020669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095999" y="2057400"/>
            <a:ext cx="52866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Tastykake.com uses APIs to pass parameters for functions such as e-mail subscription and store locator: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4804" y="3048000"/>
            <a:ext cx="4947972" cy="152731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13849" y="4800600"/>
            <a:ext cx="4938926" cy="1264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988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5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65824" y="2002901"/>
            <a:ext cx="11019788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Website environments for Parent company (FlowerFoods.com) and Subsidiary (Tastykake.com) are very different: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Apache vs. Windows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PHP vs. ASP.NET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Additional third party services used by Subsidiary for monitoring and content delivery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Potential support cost savings by standardizing web environments (and possibly other functions not yet standardized – e.g. ERP, Finance, HR)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685225" y="6459786"/>
            <a:ext cx="4821548" cy="365125"/>
          </a:xfrm>
        </p:spPr>
        <p:txBody>
          <a:bodyPr/>
          <a:lstStyle/>
          <a:p>
            <a:r>
              <a:rPr lang="en-US" dirty="0"/>
              <a:t>Jason Lindsley - MIS 5211 – Burp Suite Analysis</a:t>
            </a:r>
          </a:p>
        </p:txBody>
      </p:sp>
    </p:spTree>
    <p:extLst>
      <p:ext uri="{BB962C8B-B14F-4D97-AF65-F5344CB8AC3E}">
        <p14:creationId xmlns:p14="http://schemas.microsoft.com/office/powerpoint/2010/main" val="1141244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Digital Blue Tunnel">
      <a:dk1>
        <a:srgbClr val="000000"/>
      </a:dk1>
      <a:lt1>
        <a:sysClr val="window" lastClr="FFFFFF"/>
      </a:lt1>
      <a:dk2>
        <a:srgbClr val="001027"/>
      </a:dk2>
      <a:lt2>
        <a:srgbClr val="C1EBF7"/>
      </a:lt2>
      <a:accent1>
        <a:srgbClr val="56C5FF"/>
      </a:accent1>
      <a:accent2>
        <a:srgbClr val="4BB836"/>
      </a:accent2>
      <a:accent3>
        <a:srgbClr val="F8B004"/>
      </a:accent3>
      <a:accent4>
        <a:srgbClr val="972ACD"/>
      </a:accent4>
      <a:accent5>
        <a:srgbClr val="F86E24"/>
      </a:accent5>
      <a:accent6>
        <a:srgbClr val="DB30C7"/>
      </a:accent6>
      <a:hlink>
        <a:srgbClr val="F8B004"/>
      </a:hlink>
      <a:folHlink>
        <a:srgbClr val="969696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gital Blue Tunnel">
      <a:dk1>
        <a:srgbClr val="000000"/>
      </a:dk1>
      <a:lt1>
        <a:sysClr val="window" lastClr="FFFFFF"/>
      </a:lt1>
      <a:dk2>
        <a:srgbClr val="001027"/>
      </a:dk2>
      <a:lt2>
        <a:srgbClr val="C1EBF7"/>
      </a:lt2>
      <a:accent1>
        <a:srgbClr val="56C5FF"/>
      </a:accent1>
      <a:accent2>
        <a:srgbClr val="4BB836"/>
      </a:accent2>
      <a:accent3>
        <a:srgbClr val="F8B004"/>
      </a:accent3>
      <a:accent4>
        <a:srgbClr val="972ACD"/>
      </a:accent4>
      <a:accent5>
        <a:srgbClr val="F86E24"/>
      </a:accent5>
      <a:accent6>
        <a:srgbClr val="DB30C7"/>
      </a:accent6>
      <a:hlink>
        <a:srgbClr val="F8B004"/>
      </a:hlink>
      <a:folHlink>
        <a:srgbClr val="969696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ThumbnailAssetId xmlns="4873beb7-5857-4685-be1f-d57550cc96cc" xsi:nil="true"/>
    <PrimaryImageGen xmlns="4873beb7-5857-4685-be1f-d57550cc96cc">true</PrimaryImageGen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1564227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>Take your audience through a digital tunnel where they'll  burst through to the other side and see the information you want to present. Show them lists, charts, tables, SmartArt,  and pictures using a variety of layouts in widescreen (16X9) format. This design works well for subjects on science and technology, computers, communication, and more.   
</APDescription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2012-05-11T02:04:00+00:00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ShowIn xmlns="4873beb7-5857-4685-be1f-d57550cc96cc">Show everywhere</ShowIn>
    <UANotes xmlns="4873beb7-5857-4685-be1f-d57550cc96cc" xsi:nil="true"/>
    <TemplateStatus xmlns="4873beb7-5857-4685-be1f-d57550cc96cc">Complete</TemplateStatus>
    <InternalTagsTaxHTField0 xmlns="4873beb7-5857-4685-be1f-d57550cc96cc">
      <Terms xmlns="http://schemas.microsoft.com/office/infopath/2007/PartnerControls"/>
    </InternalTagsTaxHTField0>
    <CSXHash xmlns="4873beb7-5857-4685-be1f-d57550cc96cc" xsi:nil="true"/>
    <Downloads xmlns="4873beb7-5857-4685-be1f-d57550cc96cc">0</Downloads>
    <VoteCount xmlns="4873beb7-5857-4685-be1f-d57550cc96cc" xsi:nil="true"/>
    <OOCacheId xmlns="4873beb7-5857-4685-be1f-d57550cc96cc" xsi:nil="true"/>
    <IsDeleted xmlns="4873beb7-5857-4685-be1f-d57550cc96cc">false</IsDeleted>
    <AssetExpire xmlns="4873beb7-5857-4685-be1f-d57550cc96cc">2029-01-01T08:00:00+00:00</AssetExpire>
    <DSATActionTaken xmlns="4873beb7-5857-4685-be1f-d57550cc96cc" xsi:nil="true"/>
    <CSXSubmissionMarket xmlns="4873beb7-5857-4685-be1f-d57550cc96cc" xsi:nil="true"/>
    <TPExecutable xmlns="4873beb7-5857-4685-be1f-d57550cc96cc" xsi:nil="true"/>
    <SubmitterId xmlns="4873beb7-5857-4685-be1f-d57550cc96cc" xsi:nil="true"/>
    <EditorialTags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TP102895246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835483</LocLastLocAttemptVersionLookup>
    <IsSearchable xmlns="4873beb7-5857-4685-be1f-d57550cc96cc">true</IsSearchable>
    <TemplateTemplateType xmlns="4873beb7-5857-4685-be1f-d57550cc96cc">PowerPoint Presentation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>false</IntlLangReview>
    <OutputCachingOn xmlns="4873beb7-5857-4685-be1f-d57550cc96cc">false</OutputCachingOn>
    <AverageRating xmlns="4873beb7-5857-4685-be1f-d57550cc96cc" xsi:nil="true"/>
    <APAuthor xmlns="4873beb7-5857-4685-be1f-d57550cc96cc">
      <UserInfo>
        <DisplayName>REDMOND\v-vaddu</DisplayName>
        <AccountId>2567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15</OriginalRelease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  <LocMarketGroupTiers2 xmlns="4873beb7-5857-4685-be1f-d57550cc96c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0E41224-0370-4595-877C-23316CD80004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4873beb7-5857-4685-be1f-d57550cc96cc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2CCB507-0646-4A50-A4F7-7F385079D5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4228E6B-D70C-44BB-A81F-A245495F612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1709</TotalTime>
  <Words>290</Words>
  <Application>Microsoft Office PowerPoint</Application>
  <PresentationFormat>Custom</PresentationFormat>
  <Paragraphs>43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Corbel</vt:lpstr>
      <vt:lpstr>Retrospect</vt:lpstr>
      <vt:lpstr>Tastykake Company</vt:lpstr>
      <vt:lpstr>About Tastykake Company</vt:lpstr>
      <vt:lpstr>Web Server Environments</vt:lpstr>
      <vt:lpstr>Additional Observations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Scope of Assessment</dc:title>
  <dc:creator>Jason A Lindsley</dc:creator>
  <cp:lastModifiedBy>Jason A Lindsley</cp:lastModifiedBy>
  <cp:revision>22</cp:revision>
  <dcterms:created xsi:type="dcterms:W3CDTF">2016-10-25T00:13:31Z</dcterms:created>
  <dcterms:modified xsi:type="dcterms:W3CDTF">2016-12-01T02:50:00Z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