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618" r:id="rId3"/>
    <p:sldId id="641" r:id="rId4"/>
    <p:sldId id="636" r:id="rId5"/>
    <p:sldId id="637" r:id="rId6"/>
    <p:sldId id="638" r:id="rId7"/>
    <p:sldId id="639" r:id="rId8"/>
    <p:sldId id="632" r:id="rId9"/>
    <p:sldId id="633" r:id="rId10"/>
    <p:sldId id="635" r:id="rId11"/>
    <p:sldId id="634" r:id="rId12"/>
    <p:sldId id="628" r:id="rId13"/>
    <p:sldId id="629" r:id="rId14"/>
    <p:sldId id="630" r:id="rId15"/>
    <p:sldId id="631" r:id="rId16"/>
    <p:sldId id="624" r:id="rId17"/>
    <p:sldId id="642" r:id="rId18"/>
    <p:sldId id="616" r:id="rId19"/>
    <p:sldId id="39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3EAD8-6D9C-474A-80E8-55CD568CC287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81E-3D39-4640-8F50-0F2C7E59BD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306-4B64-4079-8E0E-3F4ED84A9EB6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270C-39AA-4647-BA25-024A87A73259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2FCA-7615-458A-A442-98F02BB98560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157E-4199-4D5B-B489-A8817FD5D3B5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DDFF-607B-4287-817D-C8AB288B64B8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40-F4B5-498C-B45C-D88E0EA924C8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7F9E-B631-47E8-A447-32D040AD18C9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58E3-9A13-474E-B010-A07442B38A79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9E32-84D5-4CA1-BC86-373115D97472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7A56-AAD1-4649-B0BF-2A35EF6156C3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A0E8-BC2C-4C4B-B7D2-3D4787FB2D59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07D9C4-3355-44BE-BA9F-DD20A0C72D63}" type="datetime1">
              <a:rPr lang="en-US" smtClean="0"/>
              <a:t>12/12/2016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mis5211sec001f14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wasp.org/index.php/Testing_for_SQL_Injection_(OTG-INPVAL-005)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ample.com/product.php?id=1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xkcd.com/327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gizmodo.com/5498412/sql-injection-license-plate-hopes-to-foil-euro-traffic-camera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Ethical Hacking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31698"/>
            <a:ext cx="65532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MIS 5211.001</a:t>
            </a:r>
          </a:p>
          <a:p>
            <a:r>
              <a:rPr lang="en-US" dirty="0" smtClean="0"/>
              <a:t>Week 11</a:t>
            </a:r>
          </a:p>
          <a:p>
            <a:r>
              <a:rPr lang="en-US" sz="2200" dirty="0"/>
              <a:t>Site: </a:t>
            </a:r>
            <a:r>
              <a:rPr lang="en-US" sz="2200" dirty="0">
                <a:hlinkClick r:id="rId2"/>
              </a:rPr>
              <a:t>http://</a:t>
            </a:r>
            <a:r>
              <a:rPr lang="en-US" sz="2200" dirty="0" smtClean="0">
                <a:hlinkClick r:id="rId2"/>
              </a:rPr>
              <a:t>community.mis.temple.edu/mis5211sec001f15/</a:t>
            </a:r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Specific to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Vendor’s Databases use different forms</a:t>
            </a:r>
          </a:p>
          <a:p>
            <a:r>
              <a:rPr lang="en-US" dirty="0" smtClean="0"/>
              <a:t>May want to use </a:t>
            </a:r>
            <a:r>
              <a:rPr lang="en-US" dirty="0" err="1" smtClean="0"/>
              <a:t>reconn</a:t>
            </a:r>
            <a:r>
              <a:rPr lang="en-US" dirty="0" smtClean="0"/>
              <a:t> techniques to determine which database is in use</a:t>
            </a:r>
          </a:p>
          <a:p>
            <a:r>
              <a:rPr lang="en-US" dirty="0" smtClean="0"/>
              <a:t>What follows are some general techniques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5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SQL Injection Bugs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/>
              <a:t>Submit a single </a:t>
            </a:r>
            <a:r>
              <a:rPr lang="en-US" dirty="0" smtClean="0"/>
              <a:t>quote (‘), this </a:t>
            </a:r>
            <a:r>
              <a:rPr lang="en-US" dirty="0"/>
              <a:t>is used in SQL as a string terminator and, if not filtered by the application, would lead to an incorrect </a:t>
            </a:r>
            <a:r>
              <a:rPr lang="en-US" dirty="0" smtClean="0"/>
              <a:t>query</a:t>
            </a:r>
          </a:p>
          <a:p>
            <a:r>
              <a:rPr lang="en-US" dirty="0"/>
              <a:t>Submit a </a:t>
            </a:r>
            <a:r>
              <a:rPr lang="en-US" dirty="0" smtClean="0"/>
              <a:t>semicolon </a:t>
            </a:r>
            <a:r>
              <a:rPr lang="en-US" dirty="0"/>
              <a:t>(;) </a:t>
            </a:r>
            <a:r>
              <a:rPr lang="en-US" dirty="0" smtClean="0"/>
              <a:t>this is </a:t>
            </a:r>
            <a:r>
              <a:rPr lang="en-US" dirty="0"/>
              <a:t>used to end a SQL statement and, if it is not filtered, it is also likely to generate an </a:t>
            </a:r>
            <a:r>
              <a:rPr lang="en-US" dirty="0" smtClean="0"/>
              <a:t>error</a:t>
            </a:r>
          </a:p>
          <a:p>
            <a:r>
              <a:rPr lang="en-US" dirty="0" smtClean="0"/>
              <a:t>In either case:</a:t>
            </a:r>
            <a:endParaRPr lang="en-US" dirty="0"/>
          </a:p>
          <a:p>
            <a:pPr lvl="1"/>
            <a:r>
              <a:rPr lang="en-US" dirty="0"/>
              <a:t>	If an error results, app is vulnerable.</a:t>
            </a:r>
          </a:p>
          <a:p>
            <a:pPr lvl="1"/>
            <a:r>
              <a:rPr lang="en-US" dirty="0"/>
              <a:t>	If no error, check for any output changes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11</a:t>
            </a:fld>
            <a:endParaRPr lang="en-US" dirty="0"/>
          </a:p>
        </p:txBody>
      </p:sp>
      <p:pic>
        <p:nvPicPr>
          <p:cNvPr id="2050" name="Picture 2" descr="C:\Users\Wade\AppData\Local\Microsoft\Windows\Temporary Internet Files\Content.IE5\BPG8GHXN\MP90031405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038600"/>
            <a:ext cx="1752600" cy="122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279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SQL Injection Bugs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also try</a:t>
            </a:r>
            <a:endParaRPr lang="en-US" dirty="0"/>
          </a:p>
          <a:p>
            <a:pPr lvl="1"/>
            <a:r>
              <a:rPr lang="en-US" dirty="0" smtClean="0"/>
              <a:t>Submit </a:t>
            </a:r>
            <a:r>
              <a:rPr lang="en-US" dirty="0"/>
              <a:t>two single </a:t>
            </a:r>
            <a:r>
              <a:rPr lang="en-US" dirty="0" smtClean="0"/>
              <a:t>quotes (‘’).</a:t>
            </a:r>
            <a:endParaRPr lang="en-US" dirty="0"/>
          </a:p>
          <a:p>
            <a:pPr lvl="2"/>
            <a:r>
              <a:rPr lang="en-US" dirty="0" smtClean="0"/>
              <a:t>Databases </a:t>
            </a:r>
            <a:r>
              <a:rPr lang="en-US" dirty="0"/>
              <a:t>use ’’ to represent literal ’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error disappears, app is </a:t>
            </a:r>
            <a:r>
              <a:rPr lang="en-US" dirty="0" smtClean="0"/>
              <a:t>vulnerable</a:t>
            </a:r>
          </a:p>
          <a:p>
            <a:pPr lvl="1"/>
            <a:r>
              <a:rPr lang="en-US" dirty="0" smtClean="0"/>
              <a:t>Comment </a:t>
            </a:r>
            <a:r>
              <a:rPr lang="en-US" dirty="0" err="1" smtClean="0"/>
              <a:t>deliminators</a:t>
            </a:r>
            <a:r>
              <a:rPr lang="en-US" dirty="0"/>
              <a:t> (-- or </a:t>
            </a:r>
            <a:r>
              <a:rPr lang="en-US" dirty="0" smtClean="0"/>
              <a:t>/* </a:t>
            </a:r>
            <a:r>
              <a:rPr lang="en-US" dirty="0"/>
              <a:t>*/, </a:t>
            </a:r>
            <a:r>
              <a:rPr lang="en-US" dirty="0" err="1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SQL keywords like ‘AND’ and ‘OR’</a:t>
            </a:r>
          </a:p>
          <a:p>
            <a:pPr lvl="1"/>
            <a:r>
              <a:rPr lang="en-US" dirty="0" smtClean="0"/>
              <a:t>String where a number is expected</a:t>
            </a:r>
          </a:p>
          <a:p>
            <a:pPr lvl="2"/>
            <a:r>
              <a:rPr lang="en-US" dirty="0" smtClean="0"/>
              <a:t>Might also slip by SQL Injection detection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487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actual SQL is</a:t>
            </a:r>
          </a:p>
          <a:p>
            <a:pPr lvl="1"/>
            <a:r>
              <a:rPr lang="en-US" dirty="0"/>
              <a:t>SELECT * FROM Users WHERE Username='$username' AND Password='$</a:t>
            </a:r>
            <a:r>
              <a:rPr lang="en-US" dirty="0" smtClean="0"/>
              <a:t>password‘</a:t>
            </a:r>
          </a:p>
          <a:p>
            <a:r>
              <a:rPr lang="en-US" dirty="0" smtClean="0"/>
              <a:t>Now consider</a:t>
            </a:r>
          </a:p>
          <a:p>
            <a:pPr lvl="1"/>
            <a:r>
              <a:rPr lang="en-US" dirty="0"/>
              <a:t>$username = 1' or '1' = </a:t>
            </a:r>
            <a:r>
              <a:rPr lang="en-US" dirty="0" smtClean="0"/>
              <a:t>'1</a:t>
            </a:r>
          </a:p>
          <a:p>
            <a:pPr lvl="1"/>
            <a:r>
              <a:rPr lang="en-US" dirty="0"/>
              <a:t>$password = 1' or '1' = </a:t>
            </a:r>
            <a:r>
              <a:rPr lang="en-US" dirty="0" smtClean="0"/>
              <a:t>'1</a:t>
            </a:r>
          </a:p>
          <a:p>
            <a:r>
              <a:rPr lang="en-US" dirty="0" smtClean="0"/>
              <a:t>Becomes</a:t>
            </a:r>
          </a:p>
          <a:p>
            <a:pPr lvl="1"/>
            <a:r>
              <a:rPr lang="en-US" dirty="0"/>
              <a:t>SELECT * FROM Users WHERE Username='1' OR '1' = '1' AND Password='1' OR '1' = '1'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61722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2"/>
              </a:rPr>
              <a:t>https://www.owasp.org/index.php/Testing_for_SQL_Injection_(OTG-INPVAL-005</a:t>
            </a:r>
            <a:r>
              <a:rPr lang="en-US" sz="1200" dirty="0" smtClean="0">
                <a:hlinkClick r:id="rId2"/>
              </a:rPr>
              <a:t>)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454374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Example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Assume actual SQL is</a:t>
            </a:r>
          </a:p>
          <a:p>
            <a:pPr lvl="1"/>
            <a:r>
              <a:rPr lang="en-US" dirty="0"/>
              <a:t>SELECT * FROM products WHERE </a:t>
            </a:r>
            <a:r>
              <a:rPr lang="en-US" dirty="0" err="1"/>
              <a:t>id_product</a:t>
            </a:r>
            <a:r>
              <a:rPr lang="en-US" dirty="0"/>
              <a:t>=$</a:t>
            </a:r>
            <a:r>
              <a:rPr lang="en-US" dirty="0" err="1" smtClean="0"/>
              <a:t>id_product</a:t>
            </a:r>
            <a:endParaRPr lang="en-US" dirty="0" smtClean="0"/>
          </a:p>
          <a:p>
            <a:pPr marL="585216" lvl="1" indent="0">
              <a:buNone/>
            </a:pPr>
            <a:r>
              <a:rPr lang="en-US" dirty="0" smtClean="0"/>
              <a:t>		Or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www.example.com/product.php?id=10</a:t>
            </a:r>
            <a:endParaRPr lang="en-US" dirty="0" smtClean="0"/>
          </a:p>
          <a:p>
            <a:r>
              <a:rPr lang="en-US" dirty="0" smtClean="0"/>
              <a:t>Now consider:</a:t>
            </a:r>
          </a:p>
          <a:p>
            <a:pPr lvl="1"/>
            <a:r>
              <a:rPr lang="en-US" dirty="0"/>
              <a:t>http://www.example.com/product.php?id=10 AND </a:t>
            </a:r>
            <a:r>
              <a:rPr lang="en-US" dirty="0" smtClean="0"/>
              <a:t>1=2</a:t>
            </a:r>
          </a:p>
          <a:p>
            <a:r>
              <a:rPr lang="en-US" dirty="0" smtClean="0"/>
              <a:t>If you get a response that there are no matches try:</a:t>
            </a:r>
          </a:p>
          <a:p>
            <a:pPr lvl="1"/>
            <a:r>
              <a:rPr lang="en-US" dirty="0"/>
              <a:t>http://www.example.com/product.php?id=10 AND </a:t>
            </a:r>
            <a:r>
              <a:rPr lang="en-US" dirty="0" smtClean="0"/>
              <a:t>1=1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79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your error messages</a:t>
            </a:r>
          </a:p>
          <a:p>
            <a:r>
              <a:rPr lang="en-US" dirty="0" smtClean="0"/>
              <a:t>MySQL</a:t>
            </a:r>
          </a:p>
          <a:p>
            <a:pPr lvl="1"/>
            <a:r>
              <a:rPr lang="en-US" dirty="0"/>
              <a:t>You have an error in your SQL syntax; check the manual that corresponds to your MySQL server version for the right syntax to use near '\'' at line </a:t>
            </a:r>
            <a:r>
              <a:rPr lang="en-US" dirty="0" smtClean="0"/>
              <a:t>1</a:t>
            </a:r>
          </a:p>
          <a:p>
            <a:r>
              <a:rPr lang="en-US" dirty="0" smtClean="0"/>
              <a:t>SQL Server</a:t>
            </a:r>
          </a:p>
          <a:p>
            <a:pPr lvl="1"/>
            <a:r>
              <a:rPr lang="en-US" dirty="0"/>
              <a:t>ORA-00933: SQL command not properly </a:t>
            </a:r>
            <a:r>
              <a:rPr lang="en-US" dirty="0" smtClean="0"/>
              <a:t>ended</a:t>
            </a:r>
          </a:p>
          <a:p>
            <a:r>
              <a:rPr lang="en-US" dirty="0" err="1" smtClean="0"/>
              <a:t>PostgresSQL</a:t>
            </a:r>
            <a:endParaRPr lang="en-US" dirty="0" smtClean="0"/>
          </a:p>
          <a:p>
            <a:pPr lvl="1"/>
            <a:r>
              <a:rPr lang="en-US" dirty="0"/>
              <a:t>Query failed: ERROR: syntax error at or near "’" at character 56 in /www/site/</a:t>
            </a:r>
            <a:r>
              <a:rPr lang="en-US" dirty="0" err="1"/>
              <a:t>test.php</a:t>
            </a:r>
            <a:r>
              <a:rPr lang="en-US" dirty="0"/>
              <a:t> on line 121.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52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Famous SQL Humor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16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3999"/>
            <a:ext cx="7620000" cy="2376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6400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http://xkcd.com/327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0487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Famous SQL Humor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gizmodo.com/5498412/sql-injection-license-plate-hopes-to-foil-euro-traffic-cameras</a:t>
            </a:r>
            <a:endParaRPr lang="en-US" sz="1600" dirty="0" smtClean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71600"/>
            <a:ext cx="6057143" cy="4552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0778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73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going to cover some “Basics”</a:t>
            </a:r>
          </a:p>
          <a:p>
            <a:r>
              <a:rPr lang="en-US" dirty="0" smtClean="0"/>
              <a:t>SQL Injection is a subset of the general flaw “Injection” covered last week</a:t>
            </a:r>
          </a:p>
          <a:p>
            <a:r>
              <a:rPr lang="en-US" altLang="en-US" dirty="0"/>
              <a:t>Client supplied data passed to an application without appropriate data validation</a:t>
            </a:r>
          </a:p>
          <a:p>
            <a:r>
              <a:rPr lang="en-US" altLang="en-US" dirty="0"/>
              <a:t>Processed as commands by the </a:t>
            </a:r>
            <a:r>
              <a:rPr lang="en-US" altLang="en-US" dirty="0" smtClean="0"/>
              <a:t>database</a:t>
            </a:r>
          </a:p>
          <a:p>
            <a:r>
              <a:rPr lang="en-US" altLang="en-US" dirty="0" smtClean="0"/>
              <a:t>Remember in all of this that we can also use the intercepting proxy to “add” text the browser doesn’t want to accept</a:t>
            </a:r>
            <a:endParaRPr lang="en-US" alt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64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Frequently Used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Perform operations on the database</a:t>
            </a:r>
          </a:p>
          <a:p>
            <a:r>
              <a:rPr lang="en-US" altLang="en-US" dirty="0"/>
              <a:t>Bypass authentication mechanisms</a:t>
            </a:r>
          </a:p>
          <a:p>
            <a:r>
              <a:rPr lang="en-US" altLang="en-US" dirty="0"/>
              <a:t>Read otherwise unavailable information from the database</a:t>
            </a:r>
          </a:p>
          <a:p>
            <a:r>
              <a:rPr lang="en-US" altLang="en-US" dirty="0"/>
              <a:t>Write information such as new user accounts to the database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20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Do not use your powers for evil.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Ultimately, the reason for covering these </a:t>
            </a:r>
            <a:r>
              <a:rPr lang="en-US" altLang="en-US" dirty="0"/>
              <a:t>attacks is to teach you how to prevent them.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Well established sites </a:t>
            </a:r>
            <a:r>
              <a:rPr lang="en-US" altLang="en-US" dirty="0"/>
              <a:t>are </a:t>
            </a:r>
            <a:r>
              <a:rPr lang="en-US" altLang="en-US" dirty="0" smtClean="0"/>
              <a:t>generally hardened </a:t>
            </a:r>
            <a:r>
              <a:rPr lang="en-US" altLang="en-US" dirty="0"/>
              <a:t>to this type of attack.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You might cause irreparable harm to a small “mom-and-pop” business.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Even if you don’t, breaking into someone else’s database is illegal and unethical.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</a:t>
            </a:fld>
            <a:endParaRPr lang="en-US" dirty="0"/>
          </a:p>
        </p:txBody>
      </p:sp>
      <p:pic>
        <p:nvPicPr>
          <p:cNvPr id="1027" name="Picture 3" descr="C:\Users\Wade\AppData\Local\Microsoft\Windows\Temporary Internet Files\Content.IE5\62KWM0NN\MC90044467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7108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48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SQL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Querying tables:</a:t>
            </a:r>
          </a:p>
          <a:p>
            <a:pPr marL="137160" indent="0">
              <a:buNone/>
            </a:pPr>
            <a:endParaRPr lang="en-US" sz="2000" b="1" dirty="0" smtClean="0"/>
          </a:p>
          <a:p>
            <a:pPr marL="137160" indent="0">
              <a:buNone/>
            </a:pPr>
            <a:r>
              <a:rPr lang="en-US" b="1" dirty="0" smtClean="0"/>
              <a:t>	select</a:t>
            </a:r>
            <a:r>
              <a:rPr lang="en-US" dirty="0" smtClean="0"/>
              <a:t> </a:t>
            </a:r>
            <a:r>
              <a:rPr lang="en-US" dirty="0"/>
              <a:t>column1, column2 </a:t>
            </a:r>
            <a:r>
              <a:rPr lang="en-US" b="1" dirty="0"/>
              <a:t>from</a:t>
            </a:r>
            <a:r>
              <a:rPr lang="en-US" dirty="0"/>
              <a:t> </a:t>
            </a:r>
            <a:r>
              <a:rPr lang="en-US" dirty="0" err="1"/>
              <a:t>table_name</a:t>
            </a:r>
            <a:r>
              <a:rPr lang="en-US" dirty="0"/>
              <a:t>;</a:t>
            </a:r>
          </a:p>
          <a:p>
            <a:pPr marL="137160" indent="0">
              <a:buNone/>
            </a:pPr>
            <a:r>
              <a:rPr lang="en-US" dirty="0"/>
              <a:t>	</a:t>
            </a:r>
            <a:r>
              <a:rPr lang="en-US" dirty="0" smtClean="0"/>
              <a:t>	or</a:t>
            </a:r>
            <a:endParaRPr lang="en-US" dirty="0"/>
          </a:p>
          <a:p>
            <a:pPr marL="137160" indent="0">
              <a:buNone/>
            </a:pPr>
            <a:r>
              <a:rPr lang="en-US" b="1" dirty="0" smtClean="0"/>
              <a:t>	select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b="1" dirty="0"/>
              <a:t>from</a:t>
            </a:r>
            <a:r>
              <a:rPr lang="en-US" dirty="0"/>
              <a:t> </a:t>
            </a:r>
            <a:r>
              <a:rPr lang="en-US" dirty="0" err="1"/>
              <a:t>table_name</a:t>
            </a:r>
            <a:r>
              <a:rPr lang="en-US" dirty="0"/>
              <a:t>;</a:t>
            </a:r>
          </a:p>
          <a:p>
            <a:endParaRPr lang="en-US" dirty="0" smtClean="0"/>
          </a:p>
          <a:p>
            <a:r>
              <a:rPr lang="en-US" dirty="0" smtClean="0"/>
              <a:t>Conditions</a:t>
            </a:r>
            <a:r>
              <a:rPr lang="en-US" dirty="0"/>
              <a:t>:</a:t>
            </a:r>
          </a:p>
          <a:p>
            <a:pPr marL="137160" indent="0">
              <a:buNone/>
            </a:pPr>
            <a:r>
              <a:rPr lang="en-US" b="1" dirty="0" smtClean="0"/>
              <a:t>	select</a:t>
            </a:r>
            <a:r>
              <a:rPr lang="en-US" dirty="0" smtClean="0"/>
              <a:t> </a:t>
            </a:r>
            <a:r>
              <a:rPr lang="en-US" dirty="0"/>
              <a:t>columns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dirty="0" err="1" smtClean="0"/>
              <a:t>table_name</a:t>
            </a:r>
            <a:r>
              <a:rPr lang="en-US" dirty="0" smtClean="0"/>
              <a:t> </a:t>
            </a:r>
            <a:r>
              <a:rPr lang="en-US" b="1" dirty="0" smtClean="0"/>
              <a:t>where</a:t>
            </a:r>
            <a:r>
              <a:rPr lang="en-US" dirty="0" smtClean="0"/>
              <a:t> 	condition</a:t>
            </a:r>
            <a:r>
              <a:rPr lang="en-US" dirty="0"/>
              <a:t>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7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SQL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Inserting new </a:t>
            </a:r>
            <a:r>
              <a:rPr lang="en-US" dirty="0" smtClean="0"/>
              <a:t>rows:</a:t>
            </a:r>
          </a:p>
          <a:p>
            <a:pPr marL="137160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r>
              <a:rPr lang="en-US" b="1" dirty="0" smtClean="0"/>
              <a:t>insert</a:t>
            </a:r>
            <a:r>
              <a:rPr lang="en-US" dirty="0" smtClean="0"/>
              <a:t> </a:t>
            </a:r>
            <a:r>
              <a:rPr lang="en-US" b="1" dirty="0" smtClean="0"/>
              <a:t>into</a:t>
            </a:r>
            <a:r>
              <a:rPr lang="en-US" dirty="0" smtClean="0"/>
              <a:t> </a:t>
            </a:r>
            <a:r>
              <a:rPr lang="en-US" dirty="0" err="1" smtClean="0"/>
              <a:t>table_name</a:t>
            </a:r>
            <a:r>
              <a:rPr lang="en-US" dirty="0" smtClean="0"/>
              <a:t> </a:t>
            </a:r>
            <a:r>
              <a:rPr lang="en-US" b="1" dirty="0" smtClean="0"/>
              <a:t>values</a:t>
            </a:r>
            <a:r>
              <a:rPr lang="en-US" dirty="0" smtClean="0"/>
              <a:t> (value1, value2);</a:t>
            </a:r>
          </a:p>
          <a:p>
            <a:pPr marL="457200" lvl="1" indent="0">
              <a:buNone/>
            </a:pPr>
            <a:r>
              <a:rPr lang="en-US" dirty="0"/>
              <a:t>	or</a:t>
            </a:r>
          </a:p>
          <a:p>
            <a:pPr marL="457200" lvl="1" indent="0">
              <a:buNone/>
            </a:pPr>
            <a:r>
              <a:rPr lang="en-US" b="1" dirty="0" smtClean="0"/>
              <a:t>insert</a:t>
            </a:r>
            <a:r>
              <a:rPr lang="en-US" dirty="0" smtClean="0"/>
              <a:t> </a:t>
            </a:r>
            <a:r>
              <a:rPr lang="en-US" b="1" dirty="0"/>
              <a:t>into</a:t>
            </a:r>
            <a:r>
              <a:rPr lang="en-US" dirty="0"/>
              <a:t> </a:t>
            </a:r>
            <a:r>
              <a:rPr lang="en-US" dirty="0" err="1"/>
              <a:t>table_name</a:t>
            </a:r>
            <a:r>
              <a:rPr lang="en-US" dirty="0"/>
              <a:t> </a:t>
            </a:r>
            <a:r>
              <a:rPr lang="en-US" b="1" dirty="0"/>
              <a:t>set</a:t>
            </a:r>
            <a:r>
              <a:rPr lang="en-US" dirty="0"/>
              <a:t> column1=value1, column2=value2, ...;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Updating rows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b="1" dirty="0" smtClean="0"/>
              <a:t>update</a:t>
            </a:r>
            <a:r>
              <a:rPr lang="en-US" dirty="0" smtClean="0"/>
              <a:t> </a:t>
            </a:r>
            <a:r>
              <a:rPr lang="en-US" dirty="0" err="1"/>
              <a:t>table_name</a:t>
            </a:r>
            <a:r>
              <a:rPr lang="en-US" dirty="0"/>
              <a:t> </a:t>
            </a:r>
            <a:r>
              <a:rPr lang="en-US" b="1" dirty="0"/>
              <a:t>set</a:t>
            </a:r>
            <a:r>
              <a:rPr lang="en-US" dirty="0"/>
              <a:t> column1=value1 </a:t>
            </a:r>
            <a:r>
              <a:rPr lang="en-US" b="1" dirty="0" smtClean="0"/>
              <a:t>where</a:t>
            </a:r>
            <a:r>
              <a:rPr lang="en-US" dirty="0" smtClean="0"/>
              <a:t> </a:t>
            </a:r>
            <a:r>
              <a:rPr lang="en-US" dirty="0"/>
              <a:t>condition;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7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SQL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Deleting rows:</a:t>
            </a:r>
          </a:p>
          <a:p>
            <a:pPr marL="457200" lvl="1" indent="0">
              <a:buNone/>
            </a:pPr>
            <a:r>
              <a:rPr lang="en-US" b="1" dirty="0"/>
              <a:t>delete from </a:t>
            </a:r>
            <a:r>
              <a:rPr lang="en-US" dirty="0" err="1"/>
              <a:t>table_name</a:t>
            </a:r>
            <a:r>
              <a:rPr lang="en-US" dirty="0"/>
              <a:t> </a:t>
            </a:r>
            <a:r>
              <a:rPr lang="en-US" b="1" dirty="0"/>
              <a:t>where</a:t>
            </a:r>
            <a:r>
              <a:rPr lang="en-US" dirty="0"/>
              <a:t> condition;</a:t>
            </a:r>
          </a:p>
          <a:p>
            <a:endParaRPr lang="en-US" dirty="0"/>
          </a:p>
          <a:p>
            <a:r>
              <a:rPr lang="en-US" dirty="0"/>
              <a:t>Set values in conditions:</a:t>
            </a:r>
          </a:p>
          <a:p>
            <a:pPr marL="457200" lvl="1" indent="0">
              <a:buNone/>
            </a:pPr>
            <a:r>
              <a:rPr lang="en-US" b="1" dirty="0"/>
              <a:t>select </a:t>
            </a:r>
            <a:r>
              <a:rPr lang="en-US" dirty="0"/>
              <a:t>* </a:t>
            </a:r>
            <a:r>
              <a:rPr lang="en-US" b="1" dirty="0"/>
              <a:t>from</a:t>
            </a:r>
            <a:r>
              <a:rPr lang="en-US" dirty="0"/>
              <a:t> </a:t>
            </a:r>
            <a:r>
              <a:rPr lang="en-US" dirty="0" err="1"/>
              <a:t>table_name</a:t>
            </a:r>
            <a:r>
              <a:rPr lang="en-US" dirty="0"/>
              <a:t>  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where</a:t>
            </a:r>
            <a:r>
              <a:rPr lang="en-US" dirty="0" smtClean="0"/>
              <a:t> </a:t>
            </a:r>
            <a:r>
              <a:rPr lang="en-US" dirty="0"/>
              <a:t>column </a:t>
            </a:r>
            <a:r>
              <a:rPr lang="en-US" b="1" dirty="0"/>
              <a:t>in </a:t>
            </a:r>
            <a:r>
              <a:rPr lang="en-US" dirty="0"/>
              <a:t>(</a:t>
            </a:r>
            <a:r>
              <a:rPr lang="en-US" dirty="0" err="1"/>
              <a:t>select_statement</a:t>
            </a:r>
            <a:r>
              <a:rPr lang="en-US" dirty="0"/>
              <a:t>);</a:t>
            </a:r>
          </a:p>
          <a:p>
            <a:endParaRPr lang="en-US" sz="2000" dirty="0"/>
          </a:p>
          <a:p>
            <a:pPr marL="137160" indent="0">
              <a:buNone/>
            </a:pPr>
            <a:r>
              <a:rPr lang="en-US" dirty="0"/>
              <a:t>	or</a:t>
            </a:r>
          </a:p>
          <a:p>
            <a:endParaRPr lang="en-US" sz="2000" dirty="0"/>
          </a:p>
          <a:p>
            <a:pPr marL="457200" lvl="1" indent="0">
              <a:buNone/>
            </a:pPr>
            <a:r>
              <a:rPr lang="en-US" b="1" dirty="0"/>
              <a:t>select</a:t>
            </a:r>
            <a:r>
              <a:rPr lang="en-US" dirty="0"/>
              <a:t> * </a:t>
            </a:r>
            <a:r>
              <a:rPr lang="en-US" b="1" dirty="0"/>
              <a:t>from</a:t>
            </a:r>
            <a:r>
              <a:rPr lang="en-US" dirty="0"/>
              <a:t> </a:t>
            </a:r>
            <a:r>
              <a:rPr lang="en-US" dirty="0" err="1" smtClean="0"/>
              <a:t>table_name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where</a:t>
            </a:r>
            <a:r>
              <a:rPr lang="en-US" dirty="0" smtClean="0"/>
              <a:t> </a:t>
            </a:r>
            <a:r>
              <a:rPr lang="en-US" dirty="0"/>
              <a:t>column </a:t>
            </a:r>
            <a:r>
              <a:rPr lang="en-US" b="1" dirty="0"/>
              <a:t>in</a:t>
            </a:r>
            <a:r>
              <a:rPr lang="en-US" dirty="0"/>
              <a:t> (value1, value2, ...);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52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SQL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Joining tables:</a:t>
            </a:r>
          </a:p>
          <a:p>
            <a:pPr marL="457200" lvl="1" indent="0">
              <a:buNone/>
            </a:pPr>
            <a:r>
              <a:rPr lang="en-US" b="1" dirty="0"/>
              <a:t>select</a:t>
            </a:r>
            <a:r>
              <a:rPr lang="en-US" dirty="0"/>
              <a:t> * </a:t>
            </a:r>
            <a:r>
              <a:rPr lang="en-US" b="1" dirty="0"/>
              <a:t>from</a:t>
            </a:r>
            <a:r>
              <a:rPr lang="en-US" dirty="0"/>
              <a:t> table1, table2 </a:t>
            </a:r>
            <a:r>
              <a:rPr lang="en-US" b="1" dirty="0"/>
              <a:t>where</a:t>
            </a:r>
            <a:r>
              <a:rPr lang="en-US" dirty="0"/>
              <a:t> table1.attribute1 = </a:t>
            </a:r>
            <a:r>
              <a:rPr lang="en-US" dirty="0" smtClean="0"/>
              <a:t>	table2.attribute2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Built-in Functions</a:t>
            </a:r>
          </a:p>
          <a:p>
            <a:pPr marL="457200" lvl="1" indent="0">
              <a:buNone/>
            </a:pPr>
            <a:r>
              <a:rPr lang="en-US" b="1" dirty="0"/>
              <a:t>select count</a:t>
            </a:r>
            <a:r>
              <a:rPr lang="en-US" dirty="0"/>
              <a:t>(*) </a:t>
            </a:r>
            <a:r>
              <a:rPr lang="en-US" b="1" dirty="0"/>
              <a:t>from</a:t>
            </a:r>
            <a:r>
              <a:rPr lang="en-US" dirty="0"/>
              <a:t> test;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48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SQL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Pattern Matching</a:t>
            </a:r>
          </a:p>
          <a:p>
            <a:pPr marL="13716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select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b="1" dirty="0"/>
              <a:t>from</a:t>
            </a:r>
            <a:r>
              <a:rPr lang="en-US" dirty="0"/>
              <a:t> test </a:t>
            </a:r>
            <a:r>
              <a:rPr lang="en-US" b="1" dirty="0"/>
              <a:t>where</a:t>
            </a:r>
            <a:r>
              <a:rPr lang="en-US" dirty="0"/>
              <a:t> a </a:t>
            </a:r>
            <a:r>
              <a:rPr lang="en-US" b="1" dirty="0"/>
              <a:t>like</a:t>
            </a:r>
            <a:r>
              <a:rPr lang="en-US" dirty="0"/>
              <a:t> '%</a:t>
            </a:r>
            <a:r>
              <a:rPr lang="en-US" dirty="0" err="1"/>
              <a:t>c_t</a:t>
            </a:r>
            <a:r>
              <a:rPr lang="en-US" dirty="0"/>
              <a:t>%';</a:t>
            </a:r>
          </a:p>
          <a:p>
            <a:endParaRPr lang="en-US" dirty="0"/>
          </a:p>
          <a:p>
            <a:r>
              <a:rPr lang="en-US" dirty="0"/>
              <a:t>Other Keywords</a:t>
            </a:r>
          </a:p>
          <a:p>
            <a:pPr marL="13716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select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b="1" dirty="0"/>
              <a:t>from</a:t>
            </a:r>
            <a:r>
              <a:rPr lang="en-US" dirty="0"/>
              <a:t> test </a:t>
            </a:r>
            <a:r>
              <a:rPr lang="en-US" b="1" dirty="0"/>
              <a:t>where</a:t>
            </a:r>
            <a:r>
              <a:rPr lang="en-US" dirty="0"/>
              <a:t> a </a:t>
            </a:r>
            <a:r>
              <a:rPr lang="en-US" b="1" dirty="0"/>
              <a:t>is null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Metadata Tables</a:t>
            </a:r>
          </a:p>
          <a:p>
            <a:pPr lvl="1"/>
            <a:r>
              <a:rPr lang="en-US" dirty="0"/>
              <a:t>Highly vendor-specific</a:t>
            </a:r>
          </a:p>
          <a:p>
            <a:pPr lvl="1"/>
            <a:r>
              <a:rPr lang="en-US" dirty="0"/>
              <a:t>Available tables, table structures are usually stored in some reserved table name(s).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74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4006</TotalTime>
  <Words>625</Words>
  <Application>Microsoft Office PowerPoint</Application>
  <PresentationFormat>On-screen Show (4:3)</PresentationFormat>
  <Paragraphs>156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Intro to Ethical Hacking</vt:lpstr>
      <vt:lpstr>SQL Injection</vt:lpstr>
      <vt:lpstr>Frequently Used To:</vt:lpstr>
      <vt:lpstr>Caution</vt:lpstr>
      <vt:lpstr>Brief SQL Review</vt:lpstr>
      <vt:lpstr>Brief SQL Review</vt:lpstr>
      <vt:lpstr>Brief SQL Review</vt:lpstr>
      <vt:lpstr>Brief SQL Review</vt:lpstr>
      <vt:lpstr>Brief SQL Review</vt:lpstr>
      <vt:lpstr>Form Specific to Version</vt:lpstr>
      <vt:lpstr>Finding SQL Injection Bugs</vt:lpstr>
      <vt:lpstr>Finding SQL Injection Bugs</vt:lpstr>
      <vt:lpstr>Simple Example</vt:lpstr>
      <vt:lpstr>Simple Example (2)</vt:lpstr>
      <vt:lpstr>Fingerprinting Databases</vt:lpstr>
      <vt:lpstr>Famous SQL Humor</vt:lpstr>
      <vt:lpstr>Famous SQL Humor</vt:lpstr>
      <vt:lpstr>Next Week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Ethical Hacking</dc:title>
  <dc:creator>Wade</dc:creator>
  <cp:lastModifiedBy>Wade Mackey</cp:lastModifiedBy>
  <cp:revision>292</cp:revision>
  <dcterms:created xsi:type="dcterms:W3CDTF">2014-08-27T02:09:01Z</dcterms:created>
  <dcterms:modified xsi:type="dcterms:W3CDTF">2016-12-12T19:16:37Z</dcterms:modified>
</cp:coreProperties>
</file>