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8"/>
  </p:notesMasterIdLst>
  <p:sldIdLst>
    <p:sldId id="256" r:id="rId2"/>
    <p:sldId id="258" r:id="rId3"/>
    <p:sldId id="567" r:id="rId4"/>
    <p:sldId id="530" r:id="rId5"/>
    <p:sldId id="566" r:id="rId6"/>
    <p:sldId id="531" r:id="rId7"/>
    <p:sldId id="532" r:id="rId8"/>
    <p:sldId id="533" r:id="rId9"/>
    <p:sldId id="534" r:id="rId10"/>
    <p:sldId id="535" r:id="rId11"/>
    <p:sldId id="536" r:id="rId12"/>
    <p:sldId id="537" r:id="rId13"/>
    <p:sldId id="538" r:id="rId14"/>
    <p:sldId id="539" r:id="rId15"/>
    <p:sldId id="540" r:id="rId16"/>
    <p:sldId id="541" r:id="rId17"/>
    <p:sldId id="542" r:id="rId18"/>
    <p:sldId id="543" r:id="rId19"/>
    <p:sldId id="544" r:id="rId20"/>
    <p:sldId id="545" r:id="rId21"/>
    <p:sldId id="546" r:id="rId22"/>
    <p:sldId id="547" r:id="rId23"/>
    <p:sldId id="548" r:id="rId24"/>
    <p:sldId id="549" r:id="rId25"/>
    <p:sldId id="550" r:id="rId26"/>
    <p:sldId id="551" r:id="rId27"/>
    <p:sldId id="552" r:id="rId28"/>
    <p:sldId id="553" r:id="rId29"/>
    <p:sldId id="554" r:id="rId30"/>
    <p:sldId id="555" r:id="rId31"/>
    <p:sldId id="556" r:id="rId32"/>
    <p:sldId id="557" r:id="rId33"/>
    <p:sldId id="558" r:id="rId34"/>
    <p:sldId id="559" r:id="rId35"/>
    <p:sldId id="529" r:id="rId36"/>
    <p:sldId id="39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itacs5211fall16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dp/1593271492/?tag=stackoverfl08-20" TargetMode="External"/><Relationship Id="rId2" Type="http://schemas.openxmlformats.org/officeDocument/2006/relationships/hyperlink" Target="http://www.wireshark.org/docs/wsug_html_chunke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log.wireshark.org/" TargetMode="External"/><Relationship Id="rId5" Type="http://schemas.openxmlformats.org/officeDocument/2006/relationships/hyperlink" Target="https://cs.gmu.edu/~astavrou/courses/ISA_564_F15/Wireshark-Tutorial.pdf" TargetMode="External"/><Relationship Id="rId4" Type="http://schemas.openxmlformats.org/officeDocument/2006/relationships/hyperlink" Target="https://www.amazon.com/dp/1597490733/?tag=stackoverfl08-20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8</a:t>
            </a:r>
          </a:p>
          <a:p>
            <a:r>
              <a:rPr lang="en-US" sz="2200" dirty="0"/>
              <a:t>Site: </a:t>
            </a:r>
            <a:r>
              <a:rPr lang="en-US" sz="2200" dirty="0">
                <a:hlinkClick r:id="rId2"/>
              </a:rPr>
              <a:t>http://community.mis.temple.edu/itacs5211fall16/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 and Spear 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used to deliver malware</a:t>
            </a:r>
          </a:p>
          <a:p>
            <a:pPr lvl="1"/>
            <a:r>
              <a:rPr lang="en-US" dirty="0" smtClean="0"/>
              <a:t>Tempting attachments:</a:t>
            </a:r>
          </a:p>
          <a:p>
            <a:pPr lvl="2"/>
            <a:r>
              <a:rPr lang="en-US" dirty="0" smtClean="0"/>
              <a:t>New bonus plan</a:t>
            </a:r>
          </a:p>
          <a:p>
            <a:pPr lvl="2"/>
            <a:r>
              <a:rPr lang="en-US" dirty="0" smtClean="0"/>
              <a:t>Layoff list</a:t>
            </a:r>
          </a:p>
          <a:p>
            <a:pPr lvl="2"/>
            <a:r>
              <a:rPr lang="en-US" dirty="0" smtClean="0"/>
              <a:t>Memorial notice for recently passed employee</a:t>
            </a:r>
          </a:p>
          <a:p>
            <a:pPr lvl="1"/>
            <a:r>
              <a:rPr lang="en-US" dirty="0" smtClean="0"/>
              <a:t>Web sites that deliver promised content</a:t>
            </a:r>
          </a:p>
          <a:p>
            <a:pPr lvl="2"/>
            <a:r>
              <a:rPr lang="en-US" dirty="0" smtClean="0"/>
              <a:t>But infect browser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phishing, but by phone or fraudulent IVR</a:t>
            </a:r>
          </a:p>
          <a:p>
            <a:r>
              <a:rPr lang="en-US" dirty="0" smtClean="0"/>
              <a:t>VOIP can be used to falsify  source phone number (Caller ID Spoofing)</a:t>
            </a:r>
          </a:p>
          <a:p>
            <a:r>
              <a:rPr lang="en-US" dirty="0" smtClean="0"/>
              <a:t>Swatting – Initiating a police raid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  <p:pic>
        <p:nvPicPr>
          <p:cNvPr id="4098" name="Picture 2" descr="C:\Program Files (x86)\Microsoft Office\MEDIA\CAGCAT10\j033226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95800"/>
            <a:ext cx="1600200" cy="180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45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Tailgating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or May Not be Social Engineering</a:t>
            </a:r>
          </a:p>
          <a:p>
            <a:pPr lvl="1"/>
            <a:r>
              <a:rPr lang="en-US" dirty="0" smtClean="0"/>
              <a:t>People feel a need to “Hold the door”</a:t>
            </a:r>
          </a:p>
          <a:p>
            <a:pPr lvl="1"/>
            <a:r>
              <a:rPr lang="en-US" dirty="0" smtClean="0"/>
              <a:t>Especially problematic in the south eastern US</a:t>
            </a:r>
          </a:p>
          <a:p>
            <a:r>
              <a:rPr lang="en-US" dirty="0" smtClean="0"/>
              <a:t>Even man traps and roto-gates can be gotten around</a:t>
            </a:r>
          </a:p>
          <a:p>
            <a:pPr lvl="1"/>
            <a:r>
              <a:rPr lang="en-US" dirty="0" smtClean="0"/>
              <a:t>Show up with large packages or boxes</a:t>
            </a:r>
          </a:p>
          <a:p>
            <a:pPr lvl="1"/>
            <a:r>
              <a:rPr lang="en-US" dirty="0" smtClean="0"/>
              <a:t>Ask security for help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  <p:pic>
        <p:nvPicPr>
          <p:cNvPr id="5122" name="Picture 2" descr="C:\Users\Wade\AppData\Local\Microsoft\Windows\Temporary Internet Files\Content.IE5\LC54HN07\MC9002833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72000"/>
            <a:ext cx="1827886" cy="180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861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Quid Pro Quo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into company claiming to be Tech Support</a:t>
            </a:r>
          </a:p>
          <a:p>
            <a:pPr lvl="1"/>
            <a:r>
              <a:rPr lang="en-US" dirty="0" smtClean="0"/>
              <a:t>May take a number of calls</a:t>
            </a:r>
          </a:p>
          <a:p>
            <a:pPr lvl="1"/>
            <a:r>
              <a:rPr lang="en-US" dirty="0" smtClean="0"/>
              <a:t>Eventually you will hit someone that actually called for support</a:t>
            </a:r>
          </a:p>
          <a:p>
            <a:pPr lvl="2"/>
            <a:r>
              <a:rPr lang="en-US" dirty="0" smtClean="0"/>
              <a:t>Help them (Sort of)</a:t>
            </a:r>
          </a:p>
          <a:p>
            <a:pPr lvl="2"/>
            <a:r>
              <a:rPr lang="en-US" dirty="0" smtClean="0"/>
              <a:t>They’ll follow your directions</a:t>
            </a:r>
          </a:p>
          <a:p>
            <a:pPr lvl="3"/>
            <a:r>
              <a:rPr lang="en-US" dirty="0" smtClean="0"/>
              <a:t>Type commands</a:t>
            </a:r>
          </a:p>
          <a:p>
            <a:pPr lvl="3"/>
            <a:r>
              <a:rPr lang="en-US" dirty="0" smtClean="0"/>
              <a:t>Download software</a:t>
            </a:r>
          </a:p>
          <a:p>
            <a:pPr lvl="3"/>
            <a:r>
              <a:rPr lang="en-US" dirty="0" smtClean="0"/>
              <a:t>Provide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17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USBs around parking lots</a:t>
            </a:r>
          </a:p>
          <a:p>
            <a:r>
              <a:rPr lang="en-US" dirty="0" smtClean="0"/>
              <a:t>Mail official looking CDs</a:t>
            </a:r>
          </a:p>
          <a:p>
            <a:r>
              <a:rPr lang="en-US" dirty="0" smtClean="0"/>
              <a:t>Send a token desk toy (with WiFi repeater installed)</a:t>
            </a:r>
          </a:p>
          <a:p>
            <a:r>
              <a:rPr lang="en-US" dirty="0" smtClean="0"/>
              <a:t>Replacement mouse (with malware preloaded)</a:t>
            </a:r>
          </a:p>
          <a:p>
            <a:r>
              <a:rPr lang="en-US" dirty="0" smtClean="0"/>
              <a:t>MP3 player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  <p:pic>
        <p:nvPicPr>
          <p:cNvPr id="8194" name="Picture 2" descr="C:\Users\Wade\AppData\Local\Microsoft\Windows\Temporary Internet Files\Content.IE5\NKM1WR16\MC900412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2345195" cy="182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37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Diversion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Fake ATM</a:t>
            </a:r>
          </a:p>
          <a:p>
            <a:r>
              <a:rPr lang="en-US" dirty="0" smtClean="0"/>
              <a:t>Intercept delivery man</a:t>
            </a:r>
          </a:p>
          <a:p>
            <a:r>
              <a:rPr lang="en-US" dirty="0" smtClean="0"/>
              <a:t>“Borrow” a FedEx or UPS truck and make a pickup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96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Dumpster Diving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of a recon technique then actual Social Engineering</a:t>
            </a:r>
          </a:p>
          <a:p>
            <a:r>
              <a:rPr lang="en-US" dirty="0" smtClean="0"/>
              <a:t>Gold Standards of Dumpster Diving</a:t>
            </a:r>
          </a:p>
          <a:p>
            <a:pPr lvl="1"/>
            <a:r>
              <a:rPr lang="en-US" dirty="0" smtClean="0"/>
              <a:t>Yellow Sticky</a:t>
            </a:r>
          </a:p>
          <a:p>
            <a:pPr lvl="1"/>
            <a:r>
              <a:rPr lang="en-US" dirty="0" smtClean="0"/>
              <a:t>Hand written notes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  <p:pic>
        <p:nvPicPr>
          <p:cNvPr id="7170" name="Picture 2" descr="C:\Users\Wade\AppData\Local\Microsoft\Windows\Temporary Internet Files\Content.IE5\LC54HN07\MC9003340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648200"/>
            <a:ext cx="1811426" cy="1767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53400" y="5791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pic>
        <p:nvPicPr>
          <p:cNvPr id="7171" name="Picture 3" descr="C:\Users\Wade\AppData\Local\Microsoft\Windows\Temporary Internet Files\Content.IE5\NJXBE2J0\MC90044145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8194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465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41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(Short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Couple of points up front</a:t>
            </a:r>
          </a:p>
          <a:p>
            <a:pPr lvl="1"/>
            <a:r>
              <a:rPr lang="en-US" dirty="0" smtClean="0"/>
              <a:t>Real “Standards based” encryption is hard to break</a:t>
            </a:r>
          </a:p>
          <a:p>
            <a:pPr lvl="1"/>
            <a:r>
              <a:rPr lang="en-US" dirty="0" smtClean="0"/>
              <a:t>Proprietary encryption is usually not as hard to break</a:t>
            </a:r>
          </a:p>
          <a:p>
            <a:pPr lvl="1"/>
            <a:r>
              <a:rPr lang="en-US" dirty="0" smtClean="0"/>
              <a:t>When encryption is broken, it is usually the implementation, not the cypher suite that is broken</a:t>
            </a:r>
          </a:p>
          <a:p>
            <a:pPr lvl="2"/>
            <a:r>
              <a:rPr lang="en-US" dirty="0" smtClean="0"/>
              <a:t>Example: WEP and RC4</a:t>
            </a:r>
          </a:p>
          <a:p>
            <a:pPr lvl="1"/>
            <a:r>
              <a:rPr lang="en-US" dirty="0" smtClean="0"/>
              <a:t>Regardless of encryption, the computer has to decrypt the data to act on it.  Therefore, clear text data is in memory</a:t>
            </a:r>
          </a:p>
          <a:p>
            <a:pPr lvl="1"/>
            <a:r>
              <a:rPr lang="en-US" dirty="0" smtClean="0"/>
              <a:t>Also true of browsers, browser must decrypt to 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  <p:pic>
        <p:nvPicPr>
          <p:cNvPr id="10242" name="Picture 2" descr="C:\Users\Wade\AppData\Local\Microsoft\Windows\Temporary Internet Files\Content.IE5\NJXBE2J0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743200"/>
            <a:ext cx="532943" cy="53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Wade\AppData\Local\Microsoft\Windows\Temporary Internet Files\Content.IE5\CBC0HR9F\MC9004231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360" y="1981200"/>
            <a:ext cx="532943" cy="53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856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– Mathematical rules used to encrypt and decrypt</a:t>
            </a:r>
          </a:p>
          <a:p>
            <a:r>
              <a:rPr lang="en-US" dirty="0" smtClean="0"/>
              <a:t>Ciphertext – The encrypted data</a:t>
            </a:r>
          </a:p>
          <a:p>
            <a:r>
              <a:rPr lang="en-US" dirty="0" smtClean="0"/>
              <a:t>Encipher – Encrypting</a:t>
            </a:r>
          </a:p>
          <a:p>
            <a:r>
              <a:rPr lang="en-US" dirty="0" smtClean="0"/>
              <a:t>Decipher – Decrypting</a:t>
            </a:r>
          </a:p>
          <a:p>
            <a:r>
              <a:rPr lang="en-US" dirty="0" smtClean="0"/>
              <a:t>Key – Sequence of bits and instruction that governs encryption and decryption</a:t>
            </a:r>
          </a:p>
          <a:p>
            <a:r>
              <a:rPr lang="en-US" dirty="0" smtClean="0"/>
              <a:t>Plaintext – Unencrypted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3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Tonight's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Notes for Wireshark</a:t>
            </a:r>
          </a:p>
          <a:p>
            <a:r>
              <a:rPr lang="en-US" dirty="0" smtClean="0"/>
              <a:t>Social Engineering</a:t>
            </a:r>
          </a:p>
          <a:p>
            <a:r>
              <a:rPr lang="en-US" dirty="0" smtClean="0"/>
              <a:t>Encryption</a:t>
            </a:r>
          </a:p>
          <a:p>
            <a:r>
              <a:rPr lang="en-US" dirty="0" smtClean="0"/>
              <a:t>Encoding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vs Asymmetric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Symmetric – Both parties use the same key</a:t>
            </a:r>
          </a:p>
          <a:p>
            <a:pPr lvl="1"/>
            <a:r>
              <a:rPr lang="en-US" dirty="0" smtClean="0"/>
              <a:t>Anyone with a key can encrypt and decrypt</a:t>
            </a:r>
          </a:p>
          <a:p>
            <a:pPr lvl="1"/>
            <a:r>
              <a:rPr lang="en-US" dirty="0" smtClean="0"/>
              <a:t>Relatively fast, less intensive to use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Asymmetric – Keys linked mathematically, but cannot be derived from each other</a:t>
            </a:r>
          </a:p>
          <a:p>
            <a:pPr lvl="1"/>
            <a:r>
              <a:rPr lang="en-US" dirty="0" smtClean="0"/>
              <a:t>What one key encrypts, the other key decrypts</a:t>
            </a:r>
          </a:p>
          <a:p>
            <a:pPr lvl="2"/>
            <a:r>
              <a:rPr lang="en-US" dirty="0" smtClean="0"/>
              <a:t>Works both ways</a:t>
            </a:r>
          </a:p>
          <a:p>
            <a:pPr lvl="1"/>
            <a:r>
              <a:rPr lang="en-US" dirty="0" smtClean="0"/>
              <a:t>Also known as a key pair and associated with PKI or public key encryption</a:t>
            </a:r>
          </a:p>
          <a:p>
            <a:pPr lvl="1"/>
            <a:r>
              <a:rPr lang="en-US" dirty="0" smtClean="0"/>
              <a:t>Relatively slow, resource intensive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 dirty="0"/>
          </a:p>
        </p:txBody>
      </p:sp>
      <p:pic>
        <p:nvPicPr>
          <p:cNvPr id="9218" name="Picture 2" descr="C:\Users\Wade\AppData\Local\Microsoft\Windows\Temporary Internet Files\Content.IE5\LC54HN07\MC9003907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981200"/>
            <a:ext cx="609600" cy="47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Wade\AppData\Local\Microsoft\Windows\Temporary Internet Files\Content.IE5\NKM1WR16\MC90043259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519" y="4196732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746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and 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 Ciphers</a:t>
            </a:r>
          </a:p>
          <a:p>
            <a:pPr lvl="1"/>
            <a:r>
              <a:rPr lang="en-US" dirty="0" smtClean="0"/>
              <a:t>Data is broken in to blocks</a:t>
            </a:r>
          </a:p>
          <a:p>
            <a:pPr lvl="1"/>
            <a:r>
              <a:rPr lang="en-US" dirty="0" smtClean="0"/>
              <a:t>Blocks are encrypted/decrypted individually</a:t>
            </a:r>
          </a:p>
          <a:p>
            <a:r>
              <a:rPr lang="en-US" dirty="0" smtClean="0"/>
              <a:t>Stream Cipher</a:t>
            </a:r>
          </a:p>
          <a:p>
            <a:pPr lvl="1"/>
            <a:r>
              <a:rPr lang="en-US" dirty="0" smtClean="0"/>
              <a:t>Message is not broken up</a:t>
            </a:r>
          </a:p>
          <a:p>
            <a:pPr lvl="1"/>
            <a:r>
              <a:rPr lang="en-US" dirty="0" smtClean="0"/>
              <a:t>Encrypted/decrypted one bit at a 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79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Symmetric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</a:t>
            </a:r>
          </a:p>
          <a:p>
            <a:r>
              <a:rPr lang="en-US" dirty="0" smtClean="0"/>
              <a:t>3DES</a:t>
            </a:r>
          </a:p>
          <a:p>
            <a:r>
              <a:rPr lang="en-US" dirty="0" smtClean="0"/>
              <a:t>AES or Advanced Encryption Standard</a:t>
            </a:r>
          </a:p>
          <a:p>
            <a:r>
              <a:rPr lang="en-US" dirty="0" smtClean="0"/>
              <a:t>Blowfish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09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Asymmetric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RC4</a:t>
            </a:r>
          </a:p>
          <a:p>
            <a:r>
              <a:rPr lang="en-US" dirty="0" smtClean="0"/>
              <a:t>RSA</a:t>
            </a:r>
          </a:p>
          <a:p>
            <a:r>
              <a:rPr lang="en-US" dirty="0" smtClean="0"/>
              <a:t>El Gamal</a:t>
            </a:r>
            <a:endParaRPr lang="en-US" dirty="0"/>
          </a:p>
          <a:p>
            <a:r>
              <a:rPr lang="en-US" dirty="0" smtClean="0"/>
              <a:t>ECC or Elliptic Curve Cryptosystems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82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“Hybrid” encryption method</a:t>
            </a:r>
          </a:p>
          <a:p>
            <a:r>
              <a:rPr lang="en-US" dirty="0" smtClean="0"/>
              <a:t>Symmetric key is used to perform bulk encryption/decryption of data</a:t>
            </a:r>
          </a:p>
          <a:p>
            <a:r>
              <a:rPr lang="en-US" dirty="0" smtClean="0"/>
              <a:t>Asymmetric keys are used to pass the symmetric key securely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35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just a secret key that is only used for one session between users (or systems) and is then disposed of.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80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Key Infrastructure (PKI)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process including:</a:t>
            </a:r>
          </a:p>
          <a:p>
            <a:pPr lvl="1"/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Data formats</a:t>
            </a:r>
          </a:p>
          <a:p>
            <a:pPr lvl="1"/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Protocols</a:t>
            </a:r>
          </a:p>
          <a:p>
            <a:pPr lvl="1"/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Mechanisms</a:t>
            </a:r>
          </a:p>
          <a:p>
            <a:r>
              <a:rPr lang="en-US" dirty="0" smtClean="0"/>
              <a:t>All working together to secure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80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Certificate Authority (CA)</a:t>
            </a:r>
          </a:p>
          <a:p>
            <a:pPr lvl="1"/>
            <a:r>
              <a:rPr lang="en-US" dirty="0" smtClean="0"/>
              <a:t>Issues public keys</a:t>
            </a:r>
          </a:p>
          <a:p>
            <a:pPr lvl="2"/>
            <a:r>
              <a:rPr lang="en-US" dirty="0" smtClean="0"/>
              <a:t>Verifies you are who you say you are and provides certificate to prove it that can only come from a secret key you posses</a:t>
            </a:r>
          </a:p>
          <a:p>
            <a:r>
              <a:rPr lang="en-US" dirty="0" smtClean="0"/>
              <a:t>Registration Authority (RA)</a:t>
            </a:r>
          </a:p>
          <a:p>
            <a:pPr lvl="1"/>
            <a:r>
              <a:rPr lang="en-US" dirty="0" smtClean="0"/>
              <a:t>Performs registration activities for a CA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511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Way Function or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for message integrity</a:t>
            </a:r>
          </a:p>
          <a:p>
            <a:r>
              <a:rPr lang="en-US" dirty="0" smtClean="0"/>
              <a:t>Mathematical value calculated from data that cannot be reversed</a:t>
            </a:r>
          </a:p>
          <a:p>
            <a:pPr lvl="1"/>
            <a:r>
              <a:rPr lang="en-US" dirty="0" smtClean="0"/>
              <a:t>Sender and receiver can both calculate the value and verify that the data sent is the data received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28</a:t>
            </a:fld>
            <a:endParaRPr lang="en-US" dirty="0"/>
          </a:p>
        </p:txBody>
      </p:sp>
      <p:pic>
        <p:nvPicPr>
          <p:cNvPr id="11266" name="Picture 2" descr="C:\Users\Wade\AppData\Local\Microsoft\Windows\Temporary Internet Files\Content.IE5\LC54HN07\MC9002506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105400"/>
            <a:ext cx="1524000" cy="123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131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Encrypted hash value</a:t>
            </a:r>
          </a:p>
          <a:p>
            <a:pPr lvl="1"/>
            <a:r>
              <a:rPr lang="en-US" dirty="0" smtClean="0"/>
              <a:t>Data sent is data received</a:t>
            </a:r>
          </a:p>
          <a:p>
            <a:pPr lvl="1"/>
            <a:r>
              <a:rPr lang="en-US" dirty="0" smtClean="0"/>
              <a:t>Data can only have come from someone with the appropriate key(s)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Reference: CISSP Certification, Shon Harris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29</a:t>
            </a:fld>
            <a:endParaRPr lang="en-US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4114800"/>
            <a:ext cx="46291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994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Wireshark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Reference</a:t>
            </a:r>
          </a:p>
          <a:p>
            <a:pPr lvl="1"/>
            <a:r>
              <a:rPr lang="en-US" dirty="0">
                <a:hlinkClick r:id="rId2"/>
              </a:rPr>
              <a:t>http://www.wireshark.org/docs/wsug_html_chunked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Books</a:t>
            </a:r>
          </a:p>
          <a:p>
            <a:pPr lvl="1"/>
            <a:r>
              <a:rPr lang="en-US" dirty="0">
                <a:hlinkClick r:id="rId3"/>
              </a:rPr>
              <a:t>https://www.amazon.com/dp/1593271492/?</a:t>
            </a:r>
            <a:r>
              <a:rPr lang="en-US" dirty="0" smtClean="0">
                <a:hlinkClick r:id="rId3"/>
              </a:rPr>
              <a:t>tag=stackoverfl08-20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https://www.amazon.com/dp/1597490733/?</a:t>
            </a:r>
            <a:r>
              <a:rPr lang="en-US" dirty="0" smtClean="0">
                <a:hlinkClick r:id="rId4"/>
              </a:rPr>
              <a:t>tag=stackoverfl08-20</a:t>
            </a:r>
            <a:endParaRPr lang="en-US" dirty="0" smtClean="0"/>
          </a:p>
          <a:p>
            <a:r>
              <a:rPr lang="en-US" dirty="0" smtClean="0"/>
              <a:t>Tutorials</a:t>
            </a:r>
          </a:p>
          <a:p>
            <a:pPr lvl="1"/>
            <a:r>
              <a:rPr lang="en-US" dirty="0">
                <a:hlinkClick r:id="rId5"/>
              </a:rPr>
              <a:t>https://cs.gmu.edu/~</a:t>
            </a:r>
            <a:r>
              <a:rPr lang="en-US" dirty="0" smtClean="0">
                <a:hlinkClick r:id="rId5"/>
              </a:rPr>
              <a:t>astavrou/courses/ISA_564_F15/Wireshark-Tutorial.pdf</a:t>
            </a:r>
            <a:endParaRPr lang="en-US" dirty="0" smtClean="0"/>
          </a:p>
          <a:p>
            <a:r>
              <a:rPr lang="en-US" dirty="0" smtClean="0"/>
              <a:t>Blog</a:t>
            </a:r>
          </a:p>
          <a:p>
            <a:pPr lvl="1"/>
            <a:r>
              <a:rPr lang="en-US" dirty="0">
                <a:hlinkClick r:id="rId6"/>
              </a:rPr>
              <a:t>https://blog.wireshark.org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585216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43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Unbreakable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one cipher is truly unbreakable</a:t>
            </a:r>
          </a:p>
          <a:p>
            <a:r>
              <a:rPr lang="en-US" dirty="0" smtClean="0"/>
              <a:t>One-Time Pad</a:t>
            </a:r>
          </a:p>
          <a:p>
            <a:pPr lvl="1"/>
            <a:r>
              <a:rPr lang="en-US" dirty="0" smtClean="0"/>
              <a:t>Each pad is only used once</a:t>
            </a:r>
          </a:p>
          <a:p>
            <a:pPr lvl="1"/>
            <a:r>
              <a:rPr lang="en-US" dirty="0" smtClean="0"/>
              <a:t>Pad is XORd against cleartext data</a:t>
            </a:r>
          </a:p>
          <a:p>
            <a:pPr lvl="1"/>
            <a:r>
              <a:rPr lang="en-US" dirty="0" smtClean="0"/>
              <a:t>Ciphertext is XORd against pad at receiver</a:t>
            </a:r>
          </a:p>
          <a:p>
            <a:r>
              <a:rPr lang="en-US" dirty="0" smtClean="0"/>
              <a:t>Generally not used due to difficulty in distributing non-recurring pads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56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Key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keys are better</a:t>
            </a:r>
          </a:p>
          <a:p>
            <a:r>
              <a:rPr lang="en-US" dirty="0" smtClean="0"/>
              <a:t>Keys need to be protected</a:t>
            </a:r>
          </a:p>
          <a:p>
            <a:r>
              <a:rPr lang="en-US" dirty="0" smtClean="0"/>
              <a:t>Keys should be extremely random and use full spectrum of keyspace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33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Encoding is </a:t>
            </a:r>
            <a:r>
              <a:rPr lang="en-US" b="1" u="sng" dirty="0" smtClean="0"/>
              <a:t>NOT</a:t>
            </a:r>
            <a:r>
              <a:rPr lang="en-US" dirty="0" smtClean="0"/>
              <a:t> encrypting</a:t>
            </a:r>
          </a:p>
          <a:p>
            <a:r>
              <a:rPr lang="en-US" dirty="0" smtClean="0"/>
              <a:t>Perfect example: Base64 encoding</a:t>
            </a:r>
          </a:p>
          <a:p>
            <a:pPr lvl="1"/>
            <a:r>
              <a:rPr lang="en-US" dirty="0" smtClean="0"/>
              <a:t>Well known</a:t>
            </a:r>
          </a:p>
          <a:p>
            <a:pPr lvl="1"/>
            <a:r>
              <a:rPr lang="en-US" dirty="0" smtClean="0"/>
              <a:t>Reversible</a:t>
            </a:r>
          </a:p>
          <a:p>
            <a:pPr lvl="1"/>
            <a:r>
              <a:rPr lang="en-US" dirty="0" smtClean="0"/>
              <a:t>Provide limited obfuscation</a:t>
            </a:r>
          </a:p>
          <a:p>
            <a:r>
              <a:rPr lang="en-US" dirty="0" smtClean="0"/>
              <a:t>Other examples</a:t>
            </a:r>
          </a:p>
          <a:p>
            <a:pPr lvl="1"/>
            <a:r>
              <a:rPr lang="en-US" dirty="0" smtClean="0"/>
              <a:t>Morse code</a:t>
            </a:r>
          </a:p>
          <a:p>
            <a:pPr lvl="1"/>
            <a:r>
              <a:rPr lang="en-US" dirty="0" smtClean="0"/>
              <a:t>ASCII</a:t>
            </a:r>
          </a:p>
          <a:p>
            <a:pPr lvl="1"/>
            <a:r>
              <a:rPr lang="en-US" dirty="0" smtClean="0"/>
              <a:t>UTF-8, 16, 32</a:t>
            </a:r>
          </a:p>
          <a:p>
            <a:pPr lvl="1"/>
            <a:r>
              <a:rPr lang="en-US" dirty="0" smtClean="0"/>
              <a:t>EBCIDIC</a:t>
            </a:r>
          </a:p>
          <a:p>
            <a:pPr lvl="1"/>
            <a:r>
              <a:rPr lang="en-US" dirty="0" smtClean="0"/>
              <a:t>Unicode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466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care about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used incorrectly as a substitute for encryption</a:t>
            </a:r>
          </a:p>
          <a:p>
            <a:r>
              <a:rPr lang="en-US" dirty="0" smtClean="0"/>
              <a:t>Some “proprietary” encryption systems were nothing more then Base64 or Base64 with character substitution</a:t>
            </a:r>
          </a:p>
          <a:p>
            <a:pPr lvl="1"/>
            <a:r>
              <a:rPr lang="en-US" dirty="0" smtClean="0"/>
              <a:t>Even if you don’t recognize the encoding it is easily “cracked” with frequency analysis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798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and Web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see this again when we cover Web applications and intercepting proxies</a:t>
            </a:r>
          </a:p>
          <a:p>
            <a:pPr lvl="1"/>
            <a:r>
              <a:rPr lang="en-US" dirty="0" smtClean="0"/>
              <a:t>Base64 encoding is often used as an obfuscation technique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09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286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Getting people to do what you want</a:t>
            </a:r>
          </a:p>
          <a:p>
            <a:r>
              <a:rPr lang="en-US" dirty="0" smtClean="0"/>
              <a:t>Alternatively</a:t>
            </a:r>
          </a:p>
          <a:p>
            <a:pPr lvl="1"/>
            <a:r>
              <a:rPr lang="en-US" dirty="0" smtClean="0"/>
              <a:t>Psychological manipulation of people into performing actions or divulging confidential information.  - wikipedia.org</a:t>
            </a:r>
          </a:p>
          <a:p>
            <a:pPr lvl="1"/>
            <a:r>
              <a:rPr lang="en-US" dirty="0" smtClean="0"/>
              <a:t>Or</a:t>
            </a:r>
          </a:p>
          <a:p>
            <a:pPr lvl="1"/>
            <a:r>
              <a:rPr lang="en-US" dirty="0"/>
              <a:t>Social engineering exploits people's emotions and their desire to help </a:t>
            </a:r>
            <a:r>
              <a:rPr lang="en-US" dirty="0" smtClean="0"/>
              <a:t>others – malware.wikia.com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0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Act like you belong there</a:t>
            </a:r>
          </a:p>
          <a:p>
            <a:r>
              <a:rPr lang="en-US" dirty="0" smtClean="0"/>
              <a:t>Friendliness</a:t>
            </a:r>
          </a:p>
          <a:p>
            <a:pPr lvl="1"/>
            <a:r>
              <a:rPr lang="en-US" dirty="0" smtClean="0"/>
              <a:t>Make people want to help you</a:t>
            </a:r>
          </a:p>
          <a:p>
            <a:r>
              <a:rPr lang="en-US" dirty="0" smtClean="0"/>
              <a:t>Appearance</a:t>
            </a:r>
          </a:p>
          <a:p>
            <a:pPr lvl="1"/>
            <a:r>
              <a:rPr lang="en-US" dirty="0" smtClean="0"/>
              <a:t>Dress for the part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  <p:pic>
        <p:nvPicPr>
          <p:cNvPr id="6147" name="Picture 3" descr="C:\Users\Wade\AppData\Local\Microsoft\Windows\Temporary Internet Files\Content.IE5\NJXBE2J0\MC91021635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14800"/>
            <a:ext cx="2613097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11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take a number of forms</a:t>
            </a:r>
          </a:p>
          <a:p>
            <a:pPr lvl="1"/>
            <a:r>
              <a:rPr lang="en-US" dirty="0" smtClean="0"/>
              <a:t>Pretexting</a:t>
            </a:r>
          </a:p>
          <a:p>
            <a:pPr lvl="1"/>
            <a:r>
              <a:rPr lang="en-US" dirty="0" smtClean="0"/>
              <a:t>Phishing</a:t>
            </a:r>
          </a:p>
          <a:p>
            <a:pPr lvl="1"/>
            <a:r>
              <a:rPr lang="en-US" dirty="0" smtClean="0"/>
              <a:t>Spear Phishing</a:t>
            </a:r>
          </a:p>
          <a:p>
            <a:pPr lvl="1"/>
            <a:r>
              <a:rPr lang="en-US" dirty="0" smtClean="0"/>
              <a:t>Vishing</a:t>
            </a:r>
          </a:p>
          <a:p>
            <a:pPr lvl="1"/>
            <a:r>
              <a:rPr lang="en-US" dirty="0" smtClean="0"/>
              <a:t>Tailgating</a:t>
            </a:r>
          </a:p>
          <a:p>
            <a:pPr lvl="1"/>
            <a:r>
              <a:rPr lang="en-US" dirty="0" smtClean="0"/>
              <a:t>Quid Pro Quo</a:t>
            </a:r>
          </a:p>
          <a:p>
            <a:pPr lvl="1"/>
            <a:r>
              <a:rPr lang="en-US" dirty="0" smtClean="0"/>
              <a:t>Baiting</a:t>
            </a:r>
          </a:p>
          <a:p>
            <a:pPr lvl="1"/>
            <a:r>
              <a:rPr lang="en-US" dirty="0" smtClean="0"/>
              <a:t>Diversion Theft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  <p:pic>
        <p:nvPicPr>
          <p:cNvPr id="1026" name="Picture 2" descr="C:\Users\Wade\AppData\Local\Microsoft\Windows\Temporary Internet Files\Content.IE5\NJXBE2J0\MC9000843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90800"/>
            <a:ext cx="3236616" cy="246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5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Pretexting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Inventing a scenario</a:t>
            </a:r>
          </a:p>
          <a:p>
            <a:pPr lvl="1"/>
            <a:r>
              <a:rPr lang="en-US" dirty="0" smtClean="0"/>
              <a:t>Do some recon</a:t>
            </a:r>
          </a:p>
          <a:p>
            <a:pPr lvl="2"/>
            <a:r>
              <a:rPr lang="en-US" dirty="0" smtClean="0"/>
              <a:t>Speak the language</a:t>
            </a:r>
          </a:p>
          <a:p>
            <a:pPr lvl="2"/>
            <a:r>
              <a:rPr lang="en-US" dirty="0" smtClean="0"/>
              <a:t>Impersonate someone who should be there</a:t>
            </a:r>
          </a:p>
          <a:p>
            <a:pPr lvl="2"/>
            <a:r>
              <a:rPr lang="en-US" dirty="0" smtClean="0"/>
              <a:t>Give information outsider would not have</a:t>
            </a:r>
          </a:p>
          <a:p>
            <a:pPr lvl="3"/>
            <a:r>
              <a:rPr lang="en-US" dirty="0" smtClean="0"/>
              <a:t>Legitimate name of supervisor or department</a:t>
            </a:r>
          </a:p>
          <a:p>
            <a:pPr lvl="3"/>
            <a:r>
              <a:rPr lang="en-US" dirty="0" smtClean="0"/>
              <a:t>Reference correct office location</a:t>
            </a:r>
          </a:p>
          <a:p>
            <a:pPr lvl="3"/>
            <a:r>
              <a:rPr lang="en-US" dirty="0" smtClean="0"/>
              <a:t>Project name or internal initiative</a:t>
            </a:r>
          </a:p>
          <a:p>
            <a:pPr lvl="2"/>
            <a:r>
              <a:rPr lang="en-US" dirty="0" smtClean="0"/>
              <a:t>Pretend to be police, FBI, TSA, or Homeland Security</a:t>
            </a:r>
          </a:p>
          <a:p>
            <a:pPr lvl="3"/>
            <a:r>
              <a:rPr lang="en-US" dirty="0" smtClean="0"/>
              <a:t>Note: this is a crime all by itself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  <p:pic>
        <p:nvPicPr>
          <p:cNvPr id="2050" name="Picture 2" descr="C:\Users\Wade\AppData\Local\Microsoft\Windows\Temporary Internet Files\Content.IE5\LC54HN07\MC9002326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590800"/>
            <a:ext cx="908364" cy="185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742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Again, starts with Recon</a:t>
            </a:r>
          </a:p>
          <a:p>
            <a:pPr lvl="1"/>
            <a:r>
              <a:rPr lang="en-US" dirty="0" smtClean="0"/>
              <a:t>Send legitimate looking email</a:t>
            </a:r>
          </a:p>
          <a:p>
            <a:pPr lvl="1"/>
            <a:r>
              <a:rPr lang="en-US" dirty="0" smtClean="0"/>
              <a:t>Request verification of information and warn of consequences for non-compliance</a:t>
            </a:r>
          </a:p>
          <a:p>
            <a:pPr lvl="1"/>
            <a:r>
              <a:rPr lang="en-US" dirty="0" smtClean="0"/>
              <a:t>Link to fraudulent web site</a:t>
            </a:r>
          </a:p>
          <a:p>
            <a:pPr lvl="2"/>
            <a:r>
              <a:rPr lang="en-US" dirty="0" smtClean="0"/>
              <a:t>Note: Larger organizations pay for monitoring services to catch this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  <p:pic>
        <p:nvPicPr>
          <p:cNvPr id="3074" name="Picture 2" descr="C:\Users\Wade\AppData\Local\Microsoft\Windows\Temporary Internet Files\Content.IE5\NJXBE2J0\MP90044871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990600"/>
            <a:ext cx="2531796" cy="168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61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Spear 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phishing, but much more targeted</a:t>
            </a:r>
          </a:p>
          <a:p>
            <a:pPr lvl="1"/>
            <a:r>
              <a:rPr lang="en-US" dirty="0" smtClean="0"/>
              <a:t>Heavy recon</a:t>
            </a:r>
          </a:p>
          <a:p>
            <a:pPr lvl="1"/>
            <a:r>
              <a:rPr lang="en-US" dirty="0" smtClean="0"/>
              <a:t>Identify just the right target or targets</a:t>
            </a:r>
          </a:p>
          <a:p>
            <a:pPr lvl="2"/>
            <a:r>
              <a:rPr lang="en-US" dirty="0" smtClean="0"/>
              <a:t>Executive</a:t>
            </a:r>
          </a:p>
          <a:p>
            <a:pPr lvl="2"/>
            <a:r>
              <a:rPr lang="en-US" dirty="0" smtClean="0"/>
              <a:t>IT Admins</a:t>
            </a:r>
          </a:p>
          <a:p>
            <a:pPr lvl="2"/>
            <a:r>
              <a:rPr lang="en-US" dirty="0" smtClean="0"/>
              <a:t>Accounts payable</a:t>
            </a:r>
          </a:p>
          <a:p>
            <a:pPr lvl="1"/>
            <a:r>
              <a:rPr lang="en-US" dirty="0" smtClean="0"/>
              <a:t>Create content very specific to Target(s)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26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3739</TotalTime>
  <Words>1185</Words>
  <Application>Microsoft Office PowerPoint</Application>
  <PresentationFormat>On-screen Show (4:3)</PresentationFormat>
  <Paragraphs>295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Tonight's Plan</vt:lpstr>
      <vt:lpstr>Wireshark</vt:lpstr>
      <vt:lpstr>Social Engineering</vt:lpstr>
      <vt:lpstr>Attitude</vt:lpstr>
      <vt:lpstr>Categories</vt:lpstr>
      <vt:lpstr>Pretexting</vt:lpstr>
      <vt:lpstr>Phishing</vt:lpstr>
      <vt:lpstr>Spear Phishing</vt:lpstr>
      <vt:lpstr>Phishing and Spear Phishing</vt:lpstr>
      <vt:lpstr>Vishing</vt:lpstr>
      <vt:lpstr>Tailgating</vt:lpstr>
      <vt:lpstr>Quid Pro Quo</vt:lpstr>
      <vt:lpstr>Baiting</vt:lpstr>
      <vt:lpstr>Diversion Theft</vt:lpstr>
      <vt:lpstr>Dumpster Diving</vt:lpstr>
      <vt:lpstr>Questions</vt:lpstr>
      <vt:lpstr>Encryption (Short Version)</vt:lpstr>
      <vt:lpstr>Terms</vt:lpstr>
      <vt:lpstr>Symmetric vs Asymmetric</vt:lpstr>
      <vt:lpstr>Stream and Block Ciphers</vt:lpstr>
      <vt:lpstr>Types of Symmetric Systems</vt:lpstr>
      <vt:lpstr>Types of Asymmetric Ciphers</vt:lpstr>
      <vt:lpstr>Public Key Encryption</vt:lpstr>
      <vt:lpstr>Session Keys</vt:lpstr>
      <vt:lpstr>Public Key Infrastructure (PKI)</vt:lpstr>
      <vt:lpstr>Certificate Authority</vt:lpstr>
      <vt:lpstr>One Way Function or Hashing</vt:lpstr>
      <vt:lpstr>Digital Signature</vt:lpstr>
      <vt:lpstr>The Unbreakable Code</vt:lpstr>
      <vt:lpstr>Rules for Key Management</vt:lpstr>
      <vt:lpstr>Encoding</vt:lpstr>
      <vt:lpstr>Why we care about Encoding</vt:lpstr>
      <vt:lpstr>Encoding and Web Attacks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230</cp:revision>
  <dcterms:created xsi:type="dcterms:W3CDTF">2014-08-27T02:09:01Z</dcterms:created>
  <dcterms:modified xsi:type="dcterms:W3CDTF">2016-10-19T20:59:36Z</dcterms:modified>
</cp:coreProperties>
</file>