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5"/>
  </p:notesMasterIdLst>
  <p:sldIdLst>
    <p:sldId id="379" r:id="rId2"/>
    <p:sldId id="257" r:id="rId3"/>
    <p:sldId id="258" r:id="rId4"/>
    <p:sldId id="259" r:id="rId5"/>
    <p:sldId id="260" r:id="rId6"/>
    <p:sldId id="374" r:id="rId7"/>
    <p:sldId id="375" r:id="rId8"/>
    <p:sldId id="376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372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73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77" r:id="rId73"/>
    <p:sldId id="378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059C5-16B5-4720-9AB3-9AABFE582FB9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4785E-D6FA-470F-AC1D-A8E01DC0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7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95CA-AD64-44C9-9173-20ED96FF365F}" type="datetime1">
              <a:rPr lang="en-US" smtClean="0"/>
              <a:t>8/22/2016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89E0-A455-4795-BE8D-2512F0F884DA}" type="datetime1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BF0E-E11E-4E5D-8571-DA12EAF7E777}" type="datetime1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593D-C50E-47E9-A582-4720C0730FBD}" type="datetime1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D099E-3E77-4F4D-94DA-6187014632AF}" type="datetime1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2F03-A74F-4B48-A863-F0D174976CC9}" type="datetime1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246E-580A-44B6-BB05-A6A094C38285}" type="datetime1">
              <a:rPr lang="en-US" smtClean="0"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885A-E339-42BB-875F-703D2BC2CADA}" type="datetime1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192-D34B-436D-93FF-53A4EE74CB9F}" type="datetime1">
              <a:rPr lang="en-US" smtClean="0"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A3A4-8F60-4214-9A97-ECC223E8AC2D}" type="datetime1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DFE3-5924-4DA8-A65A-9FC963448CF5}" type="datetime1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A4AB06-887E-4F3D-8573-961E737A1FD8}" type="datetime1">
              <a:rPr lang="en-US" smtClean="0"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itacs5211fall16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Wade.mackey@temple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wasp.org/index.php/The_OWASP_Testing_Framework" TargetMode="External"/><Relationship Id="rId2" Type="http://schemas.openxmlformats.org/officeDocument/2006/relationships/hyperlink" Target="http://www.isecom.org/research/osstm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ulnerabilityassessment.co.uk/Penetration%20Test.html" TargetMode="External"/><Relationship Id="rId5" Type="http://schemas.openxmlformats.org/officeDocument/2006/relationships/hyperlink" Target="http://www.pen-tests.com/penetration-testing-framework.html" TargetMode="External"/><Relationship Id="rId4" Type="http://schemas.openxmlformats.org/officeDocument/2006/relationships/hyperlink" Target="http://csrc.nist.gov/publications/nistpubs/800-115/SP800-115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mware.com/products/player/" TargetMode="External"/><Relationship Id="rId2" Type="http://schemas.openxmlformats.org/officeDocument/2006/relationships/hyperlink" Target="http://www.kali.org/download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packetstormsecurity.com/" TargetMode="External"/><Relationship Id="rId2" Type="http://schemas.openxmlformats.org/officeDocument/2006/relationships/hyperlink" Target="http://www.exploit-db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curity-audit.com/blog/penetration-testing-tools/" TargetMode="External"/><Relationship Id="rId4" Type="http://schemas.openxmlformats.org/officeDocument/2006/relationships/hyperlink" Target="https://pentest-tools.com/home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nvd.nist.gov/home.cfm" TargetMode="External"/><Relationship Id="rId2" Type="http://schemas.openxmlformats.org/officeDocument/2006/relationships/hyperlink" Target="https://www.us-cert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vedetails.com/" TargetMode="External"/><Relationship Id="rId5" Type="http://schemas.openxmlformats.org/officeDocument/2006/relationships/hyperlink" Target="http://www.exploit-db.com/" TargetMode="External"/><Relationship Id="rId4" Type="http://schemas.openxmlformats.org/officeDocument/2006/relationships/hyperlink" Target="http://cve.mitre.org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en-us/download/details.aspx?id=7558" TargetMode="External"/><Relationship Id="rId2" Type="http://schemas.openxmlformats.org/officeDocument/2006/relationships/hyperlink" Target="http://www.cisecurity.org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s.microsoft.com/en-US/windows7/products/features/bitlocker" TargetMode="External"/><Relationship Id="rId2" Type="http://schemas.openxmlformats.org/officeDocument/2006/relationships/hyperlink" Target="http://buy.symantec.com/estore/clp/smb_d4v2_9p9s_pgpencryption1_default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Ethical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MIS 5211.001</a:t>
            </a:r>
          </a:p>
          <a:p>
            <a:r>
              <a:rPr lang="en-US" dirty="0" smtClean="0"/>
              <a:t>Week 1</a:t>
            </a:r>
          </a:p>
          <a:p>
            <a:r>
              <a:rPr lang="en-US" sz="2200" dirty="0"/>
              <a:t>Site: </a:t>
            </a:r>
            <a:r>
              <a:rPr lang="en-US" sz="2200" dirty="0">
                <a:hlinkClick r:id="rId2"/>
              </a:rPr>
              <a:t>http://community.mis.temple.edu/itacs5211fall16</a:t>
            </a:r>
            <a:r>
              <a:rPr lang="en-US" sz="2200" dirty="0" smtClean="0">
                <a:hlinkClick r:id="rId2"/>
              </a:rPr>
              <a:t>/</a:t>
            </a: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Mindset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Successful penetration tester also need to have the following work habits</a:t>
            </a:r>
          </a:p>
          <a:p>
            <a:pPr lvl="1"/>
            <a:r>
              <a:rPr lang="en-US" dirty="0" smtClean="0"/>
              <a:t>Methodical</a:t>
            </a:r>
          </a:p>
          <a:p>
            <a:pPr lvl="1"/>
            <a:r>
              <a:rPr lang="en-US" dirty="0" smtClean="0"/>
              <a:t>Thorough</a:t>
            </a:r>
          </a:p>
          <a:p>
            <a:pPr lvl="1"/>
            <a:r>
              <a:rPr lang="en-US" dirty="0" smtClean="0"/>
              <a:t>Careful</a:t>
            </a:r>
          </a:p>
          <a:p>
            <a:pPr lvl="1"/>
            <a:r>
              <a:rPr lang="en-US" dirty="0" smtClean="0"/>
              <a:t>Ethical</a:t>
            </a:r>
          </a:p>
          <a:p>
            <a:pPr lvl="1"/>
            <a:endParaRPr lang="en-US" dirty="0"/>
          </a:p>
          <a:p>
            <a:r>
              <a:rPr lang="en-US" dirty="0" smtClean="0"/>
              <a:t>habitual note taker and documentation fiend</a:t>
            </a:r>
          </a:p>
          <a:p>
            <a:pPr lvl="1"/>
            <a:r>
              <a:rPr lang="en-US" dirty="0" smtClean="0"/>
              <a:t>If you can’t duplicate a finding, you didn’t find it!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2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Threat vs. Vulnerability vs.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Threat: </a:t>
            </a:r>
            <a:r>
              <a:rPr lang="en-US" dirty="0"/>
              <a:t>Any circumstance or event with the potential to adversely impact organizational </a:t>
            </a:r>
            <a:r>
              <a:rPr lang="en-US" dirty="0" smtClean="0"/>
              <a:t>operations.</a:t>
            </a:r>
          </a:p>
          <a:p>
            <a:r>
              <a:rPr lang="en-US" dirty="0" smtClean="0"/>
              <a:t>Vulnerability: Weakness in an information system, system security procedures, internal controls, or implementation that could be exploited by a threat source.</a:t>
            </a:r>
          </a:p>
          <a:p>
            <a:r>
              <a:rPr lang="en-US" dirty="0" smtClean="0"/>
              <a:t>Risk: A measure of the extent to which an entity is threatened by a potential circumstance or event</a:t>
            </a:r>
          </a:p>
          <a:p>
            <a:endParaRPr lang="en-US" dirty="0"/>
          </a:p>
          <a:p>
            <a:r>
              <a:rPr lang="en-US" b="1" dirty="0" smtClean="0"/>
              <a:t>A risk exist when a threat actor (or agent) targets a vulnerability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300" dirty="0" smtClean="0"/>
              <a:t>Source: NIST SP 800-30 r1</a:t>
            </a:r>
            <a:endParaRPr lang="en-US" sz="2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Threat vs. Vulnerability vs. Risk</a:t>
            </a:r>
            <a:br>
              <a:rPr lang="en-US" dirty="0" smtClean="0"/>
            </a:b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penetration tester:</a:t>
            </a:r>
          </a:p>
          <a:p>
            <a:pPr lvl="1"/>
            <a:r>
              <a:rPr lang="en-US" dirty="0" smtClean="0"/>
              <a:t> identifies vulnerabilities</a:t>
            </a:r>
          </a:p>
          <a:p>
            <a:pPr lvl="1"/>
            <a:r>
              <a:rPr lang="en-US" dirty="0" smtClean="0"/>
              <a:t>Evaluates likely threats</a:t>
            </a:r>
          </a:p>
          <a:p>
            <a:pPr lvl="1"/>
            <a:r>
              <a:rPr lang="en-US" dirty="0" smtClean="0"/>
              <a:t>Recommends Mitigation Activities</a:t>
            </a:r>
          </a:p>
          <a:p>
            <a:pPr lvl="1"/>
            <a:r>
              <a:rPr lang="en-US" dirty="0" smtClean="0"/>
              <a:t>Recommends corrective actions</a:t>
            </a:r>
          </a:p>
          <a:p>
            <a:pPr lvl="1"/>
            <a:endParaRPr lang="en-US" dirty="0"/>
          </a:p>
          <a:p>
            <a:r>
              <a:rPr lang="en-US" dirty="0" smtClean="0"/>
              <a:t>In other words, you don’t just say you found something bad.  You also have to explain why it is bad and suggest how to fix 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8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Types of Attacks</a:t>
            </a:r>
            <a:br>
              <a:rPr lang="en-US" dirty="0" smtClean="0"/>
            </a:br>
            <a:r>
              <a:rPr lang="en-US" dirty="0" smtClean="0"/>
              <a:t>Active vs Passive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Attacks violate CIA (Confidentiality, Integrity, or Availability.</a:t>
            </a:r>
          </a:p>
          <a:p>
            <a:r>
              <a:rPr lang="en-US" dirty="0" smtClean="0"/>
              <a:t>Active Attack</a:t>
            </a:r>
          </a:p>
          <a:p>
            <a:pPr lvl="1"/>
            <a:r>
              <a:rPr lang="en-US" dirty="0" smtClean="0"/>
              <a:t>Manipulates or changes systems or information</a:t>
            </a:r>
          </a:p>
          <a:p>
            <a:pPr lvl="1"/>
            <a:r>
              <a:rPr lang="en-US" dirty="0" smtClean="0"/>
              <a:t>Examples – Malware, Spear Phishing, Man-in-the-Middle</a:t>
            </a:r>
          </a:p>
          <a:p>
            <a:r>
              <a:rPr lang="en-US" dirty="0" smtClean="0"/>
              <a:t>Passive Attack</a:t>
            </a:r>
          </a:p>
          <a:p>
            <a:pPr lvl="1"/>
            <a:r>
              <a:rPr lang="en-US" dirty="0" smtClean="0"/>
              <a:t>No manipulation or Change</a:t>
            </a:r>
          </a:p>
          <a:p>
            <a:pPr lvl="1"/>
            <a:r>
              <a:rPr lang="en-US" dirty="0" smtClean="0"/>
              <a:t>Monitoring only</a:t>
            </a:r>
          </a:p>
          <a:p>
            <a:pPr lvl="1"/>
            <a:r>
              <a:rPr lang="en-US" dirty="0" smtClean="0"/>
              <a:t>Example – Sniffing wireless traffic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Types of Attacks</a:t>
            </a:r>
            <a:br>
              <a:rPr lang="en-US" dirty="0" smtClean="0"/>
            </a:br>
            <a:r>
              <a:rPr lang="en-US" dirty="0" smtClean="0"/>
              <a:t>Internal vs External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</a:t>
            </a:r>
          </a:p>
          <a:p>
            <a:pPr lvl="1"/>
            <a:r>
              <a:rPr lang="en-US" dirty="0" smtClean="0"/>
              <a:t>Launched from within an organization</a:t>
            </a:r>
          </a:p>
          <a:p>
            <a:pPr lvl="1"/>
            <a:r>
              <a:rPr lang="en-US" dirty="0" smtClean="0"/>
              <a:t>Typically considered insider threat</a:t>
            </a:r>
          </a:p>
          <a:p>
            <a:pPr lvl="1"/>
            <a:r>
              <a:rPr lang="en-US" dirty="0" smtClean="0"/>
              <a:t>Could also be a trespasser</a:t>
            </a:r>
          </a:p>
          <a:p>
            <a:r>
              <a:rPr lang="en-US" dirty="0" smtClean="0"/>
              <a:t>External</a:t>
            </a:r>
          </a:p>
          <a:p>
            <a:pPr lvl="1"/>
            <a:r>
              <a:rPr lang="en-US" dirty="0" smtClean="0"/>
              <a:t>From the internet</a:t>
            </a:r>
          </a:p>
          <a:p>
            <a:pPr lvl="1"/>
            <a:r>
              <a:rPr lang="en-US" dirty="0" smtClean="0"/>
              <a:t>From partners on leased lines</a:t>
            </a:r>
          </a:p>
          <a:p>
            <a:pPr lvl="1"/>
            <a:r>
              <a:rPr lang="en-US" dirty="0" smtClean="0"/>
              <a:t>From exposed </a:t>
            </a:r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1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Penetration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Focused on finding vulnerabilities</a:t>
            </a:r>
          </a:p>
          <a:p>
            <a:pPr lvl="1"/>
            <a:r>
              <a:rPr lang="en-US" dirty="0" smtClean="0"/>
              <a:t>Uses many of the same tools and techniques as criminals</a:t>
            </a:r>
          </a:p>
          <a:p>
            <a:pPr lvl="1"/>
            <a:r>
              <a:rPr lang="en-US" dirty="0" smtClean="0"/>
              <a:t>Penetration Testing is a subset of Ethical Hacking</a:t>
            </a:r>
          </a:p>
          <a:p>
            <a:pPr lvl="1"/>
            <a:r>
              <a:rPr lang="en-US" dirty="0" smtClean="0"/>
              <a:t>Penetration Testing and Ethical Hacking are often used interchangeably</a:t>
            </a:r>
          </a:p>
          <a:p>
            <a:pPr lvl="1"/>
            <a:r>
              <a:rPr lang="en-US" dirty="0" smtClean="0"/>
              <a:t>Penetration Testing usually means going a bit further then Ethical Hacking in order to prove a system can be breached and data obtained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focused on identifying vulnerabilities without actually compromising systems</a:t>
            </a:r>
          </a:p>
          <a:p>
            <a:pPr lvl="1"/>
            <a:r>
              <a:rPr lang="en-US" dirty="0" smtClean="0"/>
              <a:t>Vulnerability Scanning</a:t>
            </a:r>
          </a:p>
          <a:p>
            <a:pPr lvl="1"/>
            <a:r>
              <a:rPr lang="en-US" dirty="0" smtClean="0"/>
              <a:t>Architectural Reviews</a:t>
            </a:r>
          </a:p>
          <a:p>
            <a:pPr lvl="1"/>
            <a:r>
              <a:rPr lang="en-US" dirty="0" smtClean="0"/>
              <a:t>Configuration Reviews</a:t>
            </a:r>
          </a:p>
          <a:p>
            <a:pPr lvl="1"/>
            <a:r>
              <a:rPr lang="en-US" dirty="0" smtClean="0"/>
              <a:t>Code Reviews</a:t>
            </a:r>
          </a:p>
          <a:p>
            <a:pPr lvl="1"/>
            <a:r>
              <a:rPr lang="en-US" dirty="0" smtClean="0"/>
              <a:t>Audits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Unlikely to crash systems</a:t>
            </a:r>
          </a:p>
          <a:p>
            <a:r>
              <a:rPr lang="en-US" dirty="0" smtClean="0"/>
              <a:t>Staff performing these evaluations often bring different and unique skill sets to the table</a:t>
            </a:r>
          </a:p>
          <a:p>
            <a:r>
              <a:rPr lang="en-US" dirty="0" smtClean="0"/>
              <a:t>Different perspectives on the organization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Do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vulnerabilities before the “Bad” guys do</a:t>
            </a:r>
          </a:p>
          <a:p>
            <a:r>
              <a:rPr lang="en-US" dirty="0" smtClean="0"/>
              <a:t>Ensure management understands the risks in their systems</a:t>
            </a:r>
          </a:p>
          <a:p>
            <a:r>
              <a:rPr lang="en-US" dirty="0" smtClean="0"/>
              <a:t>Informs Security Operations as to what to look for in their monitoring systems</a:t>
            </a:r>
          </a:p>
          <a:p>
            <a:pPr lvl="1"/>
            <a:r>
              <a:rPr lang="en-US" dirty="0" smtClean="0"/>
              <a:t>Security Operations is often </a:t>
            </a:r>
            <a:r>
              <a:rPr lang="en-US" u="sng" dirty="0" smtClean="0"/>
              <a:t>not</a:t>
            </a:r>
            <a:r>
              <a:rPr lang="en-US" dirty="0" smtClean="0"/>
              <a:t> informed of work to test if appropriate monitoring is in place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With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the findings</a:t>
            </a:r>
          </a:p>
          <a:p>
            <a:r>
              <a:rPr lang="en-US" dirty="0" smtClean="0"/>
              <a:t>From the client perspective:</a:t>
            </a:r>
          </a:p>
          <a:p>
            <a:pPr lvl="1"/>
            <a:r>
              <a:rPr lang="en-US" dirty="0" smtClean="0"/>
              <a:t>Document issues</a:t>
            </a:r>
          </a:p>
          <a:p>
            <a:pPr lvl="1"/>
            <a:r>
              <a:rPr lang="en-US" dirty="0" smtClean="0"/>
              <a:t>Develop action plans</a:t>
            </a:r>
          </a:p>
          <a:p>
            <a:pPr lvl="1"/>
            <a:r>
              <a:rPr lang="en-US" dirty="0" smtClean="0"/>
              <a:t>Mitigate</a:t>
            </a:r>
          </a:p>
          <a:p>
            <a:pPr marL="457200" lvl="1" indent="0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Risk Acceptance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Wade T Mackey</a:t>
            </a:r>
          </a:p>
          <a:p>
            <a:pPr lvl="1"/>
            <a:r>
              <a:rPr lang="en-US" dirty="0" smtClean="0">
                <a:hlinkClick r:id="rId2"/>
              </a:rPr>
              <a:t>Wade.mackey@temple.com</a:t>
            </a:r>
            <a:endParaRPr lang="en-US" dirty="0" smtClean="0"/>
          </a:p>
          <a:p>
            <a:pPr lvl="1"/>
            <a:r>
              <a:rPr lang="en-US" dirty="0" smtClean="0"/>
              <a:t>717-682-2925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0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Infrastructure (Network)</a:t>
            </a:r>
          </a:p>
          <a:p>
            <a:r>
              <a:rPr lang="en-US" dirty="0" smtClean="0"/>
              <a:t>Web</a:t>
            </a:r>
          </a:p>
          <a:p>
            <a:r>
              <a:rPr lang="en-US" dirty="0" smtClean="0"/>
              <a:t>Dial-Up (War Driving)</a:t>
            </a:r>
          </a:p>
          <a:p>
            <a:r>
              <a:rPr lang="en-US" dirty="0" smtClean="0"/>
              <a:t>Wireless</a:t>
            </a:r>
          </a:p>
          <a:p>
            <a:r>
              <a:rPr lang="en-US" dirty="0" smtClean="0"/>
              <a:t>Social Engineering</a:t>
            </a:r>
          </a:p>
          <a:p>
            <a:r>
              <a:rPr lang="en-US" dirty="0" smtClean="0"/>
              <a:t>Physical</a:t>
            </a:r>
          </a:p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0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Reconnaissance</a:t>
            </a:r>
          </a:p>
          <a:p>
            <a:pPr lvl="1"/>
            <a:r>
              <a:rPr lang="en-US" dirty="0" smtClean="0"/>
              <a:t>What technology is in use in the target environment</a:t>
            </a:r>
          </a:p>
          <a:p>
            <a:r>
              <a:rPr lang="en-US" dirty="0" smtClean="0"/>
              <a:t>Scanning</a:t>
            </a:r>
          </a:p>
          <a:p>
            <a:pPr lvl="1"/>
            <a:r>
              <a:rPr lang="en-US" dirty="0" smtClean="0"/>
              <a:t>What vulnerabilities exist within the target environment</a:t>
            </a:r>
          </a:p>
          <a:p>
            <a:r>
              <a:rPr lang="en-US" dirty="0" smtClean="0"/>
              <a:t>Exploitation</a:t>
            </a:r>
          </a:p>
          <a:p>
            <a:pPr lvl="1"/>
            <a:r>
              <a:rPr lang="en-US" dirty="0" smtClean="0"/>
              <a:t>Can the vulnerabilities be used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to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Malicious attackers go further</a:t>
            </a:r>
          </a:p>
          <a:p>
            <a:pPr lvl="1"/>
            <a:r>
              <a:rPr lang="en-US" dirty="0" smtClean="0"/>
              <a:t>Maintaining access</a:t>
            </a:r>
          </a:p>
          <a:p>
            <a:pPr lvl="1"/>
            <a:r>
              <a:rPr lang="en-US" dirty="0" smtClean="0"/>
              <a:t>Covert Channels</a:t>
            </a:r>
          </a:p>
          <a:p>
            <a:pPr lvl="1"/>
            <a:r>
              <a:rPr lang="en-US" dirty="0" err="1" smtClean="0"/>
              <a:t>Exfiltrating</a:t>
            </a:r>
            <a:r>
              <a:rPr lang="en-US" dirty="0" smtClean="0"/>
              <a:t> Data</a:t>
            </a:r>
          </a:p>
          <a:p>
            <a:pPr lvl="1"/>
            <a:r>
              <a:rPr lang="en-US" dirty="0" smtClean="0"/>
              <a:t>Covering Tracks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Iteration and Following Hunches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Phases are not usually this clean</a:t>
            </a:r>
          </a:p>
          <a:p>
            <a:r>
              <a:rPr lang="en-US" dirty="0" smtClean="0"/>
              <a:t>Some jumping around is to be expected</a:t>
            </a:r>
          </a:p>
          <a:p>
            <a:r>
              <a:rPr lang="en-US" dirty="0" smtClean="0"/>
              <a:t>Skilled testers often get a feel for where vulnerabilities may exist based on their experience in similar systems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7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Penetration Testing can’t find everything</a:t>
            </a:r>
          </a:p>
          <a:p>
            <a:pPr lvl="1"/>
            <a:r>
              <a:rPr lang="en-US" dirty="0" smtClean="0"/>
              <a:t>Limited time</a:t>
            </a:r>
          </a:p>
          <a:p>
            <a:pPr lvl="1"/>
            <a:r>
              <a:rPr lang="en-US" dirty="0" smtClean="0"/>
              <a:t>Limited scope</a:t>
            </a:r>
          </a:p>
          <a:p>
            <a:pPr lvl="1"/>
            <a:r>
              <a:rPr lang="en-US" dirty="0" smtClean="0"/>
              <a:t>Some vulnerabilities are only exposed in specific conditions that may not exist at the time of testing</a:t>
            </a:r>
          </a:p>
          <a:p>
            <a:pPr lvl="1"/>
            <a:r>
              <a:rPr lang="en-US" dirty="0" smtClean="0"/>
              <a:t>Testers have different strengths and weaknesses</a:t>
            </a:r>
          </a:p>
          <a:p>
            <a:pPr lvl="1"/>
            <a:r>
              <a:rPr lang="en-US" dirty="0" smtClean="0"/>
              <a:t>Some techniques will be off-limits due to potential negative impacts on a target environment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Limitations</a:t>
            </a:r>
            <a:br>
              <a:rPr lang="en-US" dirty="0" smtClean="0"/>
            </a:br>
            <a:r>
              <a:rPr lang="en-US" dirty="0" smtClean="0"/>
              <a:t>Known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 sets only find known vulnerabilities</a:t>
            </a:r>
          </a:p>
          <a:p>
            <a:r>
              <a:rPr lang="en-US" dirty="0" smtClean="0"/>
              <a:t>Few tester have the skill set to find unknown vulnerabilities and develop custom attacks</a:t>
            </a:r>
          </a:p>
          <a:p>
            <a:pPr lvl="1"/>
            <a:r>
              <a:rPr lang="en-US" dirty="0" smtClean="0"/>
              <a:t>Even fewer organizations want to fund this level of investigation</a:t>
            </a:r>
          </a:p>
          <a:p>
            <a:pPr lvl="1"/>
            <a:r>
              <a:rPr lang="en-US" dirty="0" smtClean="0"/>
              <a:t>May violate terms and conditions of software or hardware licensing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Methodologies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number of groups publish methodologies for testing systems for vulnerabilities</a:t>
            </a:r>
          </a:p>
          <a:p>
            <a:r>
              <a:rPr lang="en-US" dirty="0" smtClean="0"/>
              <a:t>Can be useful as guidelines for establishing how you pursue testing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Open Source Security Testing Methodology Manual (OSSTMM)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www.isecom.org/research/osstmm.html</a:t>
            </a:r>
            <a:endParaRPr lang="en-US" dirty="0" smtClean="0"/>
          </a:p>
          <a:p>
            <a:pPr lvl="1"/>
            <a:r>
              <a:rPr lang="en-US" dirty="0" smtClean="0"/>
              <a:t>OWASP Testing Framework</a:t>
            </a:r>
          </a:p>
          <a:p>
            <a:pPr lvl="2"/>
            <a:r>
              <a:rPr lang="en-US" dirty="0" smtClean="0">
                <a:hlinkClick r:id="rId3"/>
              </a:rPr>
              <a:t>https://www.owasp.org/index.php/The_OWASP_Testing_Framework</a:t>
            </a:r>
            <a:endParaRPr lang="en-US" dirty="0" smtClean="0"/>
          </a:p>
          <a:p>
            <a:pPr lvl="1"/>
            <a:r>
              <a:rPr lang="en-US" dirty="0" smtClean="0"/>
              <a:t>NIST SP800-115</a:t>
            </a:r>
          </a:p>
          <a:p>
            <a:pPr lvl="2"/>
            <a:r>
              <a:rPr lang="en-US" dirty="0" smtClean="0">
                <a:hlinkClick r:id="rId4"/>
              </a:rPr>
              <a:t>http://csrc.nist.gov/publications/nistpubs/800-115/SP800-115.pdf</a:t>
            </a:r>
            <a:endParaRPr lang="en-US" dirty="0" smtClean="0"/>
          </a:p>
          <a:p>
            <a:pPr lvl="1"/>
            <a:r>
              <a:rPr lang="en-US" dirty="0" smtClean="0"/>
              <a:t>Penetration Testing Framework</a:t>
            </a:r>
          </a:p>
          <a:p>
            <a:pPr lvl="2"/>
            <a:r>
              <a:rPr lang="en-US" dirty="0" smtClean="0">
                <a:hlinkClick r:id="rId5"/>
              </a:rPr>
              <a:t>http://www.pen-tests.com/penetration-testing-framework.html</a:t>
            </a:r>
            <a:endParaRPr lang="en-US" dirty="0" smtClean="0"/>
          </a:p>
          <a:p>
            <a:pPr lvl="1"/>
            <a:r>
              <a:rPr lang="en-US" dirty="0" smtClean="0"/>
              <a:t>Penetration Testing Framework 0.59</a:t>
            </a:r>
          </a:p>
          <a:p>
            <a:pPr lvl="2"/>
            <a:r>
              <a:rPr lang="en-US" dirty="0" smtClean="0">
                <a:hlinkClick r:id="rId6"/>
              </a:rPr>
              <a:t>http://www.vulnerabilityassessment.co.uk/Penetration%20Test.html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Infrastructure for Penetration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Tools</a:t>
            </a:r>
          </a:p>
          <a:p>
            <a:r>
              <a:rPr lang="en-US" dirty="0" smtClean="0"/>
              <a:t>Hardware</a:t>
            </a:r>
          </a:p>
          <a:p>
            <a:r>
              <a:rPr lang="en-US" dirty="0" smtClean="0"/>
              <a:t>Network Infrastructure</a:t>
            </a:r>
          </a:p>
          <a:p>
            <a:endParaRPr lang="en-US" dirty="0"/>
          </a:p>
          <a:p>
            <a:r>
              <a:rPr lang="en-US" dirty="0" smtClean="0"/>
              <a:t>We will cover some basics</a:t>
            </a:r>
          </a:p>
          <a:p>
            <a:pPr lvl="1"/>
            <a:r>
              <a:rPr lang="en-US" dirty="0" smtClean="0"/>
              <a:t>Adjust to suite need</a:t>
            </a:r>
          </a:p>
          <a:p>
            <a:pPr lvl="1"/>
            <a:r>
              <a:rPr lang="en-US" dirty="0" smtClean="0"/>
              <a:t>Dependent on type of targets and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8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Penetration Testers need to shift between multiple operating systems</a:t>
            </a:r>
          </a:p>
          <a:p>
            <a:r>
              <a:rPr lang="en-US" dirty="0" smtClean="0"/>
              <a:t>Some tools are only available on one platform</a:t>
            </a:r>
          </a:p>
          <a:p>
            <a:r>
              <a:rPr lang="en-US" dirty="0" smtClean="0"/>
              <a:t>Some tools may be available on multiple platforms, but work better (or worse) on specific platforms</a:t>
            </a:r>
          </a:p>
          <a:p>
            <a:r>
              <a:rPr lang="en-US" dirty="0" smtClean="0"/>
              <a:t>At a minimum, some Linux and Windows proficiency is needed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for Testing in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Kali 2.0 </a:t>
            </a:r>
          </a:p>
          <a:p>
            <a:pPr lvl="1"/>
            <a:r>
              <a:rPr lang="en-US" dirty="0" err="1" smtClean="0"/>
              <a:t>BackTrack</a:t>
            </a:r>
            <a:r>
              <a:rPr lang="en-US" dirty="0" smtClean="0"/>
              <a:t> Reborn according to Offensive Security, the providers of Kali</a:t>
            </a:r>
          </a:p>
          <a:p>
            <a:pPr lvl="1"/>
            <a:r>
              <a:rPr lang="en-US" dirty="0" smtClean="0"/>
              <a:t>Available at:</a:t>
            </a:r>
          </a:p>
          <a:p>
            <a:pPr lvl="2"/>
            <a:r>
              <a:rPr lang="en-US" dirty="0" smtClean="0">
                <a:hlinkClick r:id="rId2"/>
              </a:rPr>
              <a:t>http://www.kali.org/downloads/</a:t>
            </a:r>
            <a:endParaRPr lang="en-US" dirty="0" smtClean="0"/>
          </a:p>
          <a:p>
            <a:pPr lvl="1"/>
            <a:r>
              <a:rPr lang="en-US" dirty="0" smtClean="0"/>
              <a:t>Kali is large (2.9G), so give yourself some time</a:t>
            </a:r>
          </a:p>
          <a:p>
            <a:r>
              <a:rPr lang="en-US" dirty="0" smtClean="0"/>
              <a:t>VMWare Player</a:t>
            </a:r>
          </a:p>
          <a:p>
            <a:pPr lvl="1"/>
            <a:r>
              <a:rPr lang="en-US" dirty="0" smtClean="0"/>
              <a:t>Free for personal use, scroll down</a:t>
            </a:r>
          </a:p>
          <a:p>
            <a:pPr lvl="1"/>
            <a:r>
              <a:rPr lang="en-US" dirty="0" smtClean="0"/>
              <a:t>Available at:</a:t>
            </a:r>
          </a:p>
          <a:p>
            <a:pPr lvl="2"/>
            <a:r>
              <a:rPr lang="en-US" dirty="0" smtClean="0">
                <a:hlinkClick r:id="rId3"/>
              </a:rPr>
              <a:t>http://www.vmware.com/products/player/</a:t>
            </a:r>
            <a:endParaRPr lang="en-US" dirty="0" smtClean="0"/>
          </a:p>
          <a:p>
            <a:r>
              <a:rPr lang="en-US" dirty="0" smtClean="0"/>
              <a:t>VMWare Workstation is available from Temple’s software repository (Good for 1 year).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Plan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799168" y="1600201"/>
          <a:ext cx="3545663" cy="4955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182"/>
                <a:gridCol w="1252040"/>
                <a:gridCol w="1741441"/>
              </a:tblGrid>
              <a:tr h="941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Week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Topic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Assignments 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282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Full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Overview of Course, Philosophy of Ethical Hacking and Penetration Testing, and the hacking process.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3766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TCP/IP and Network Architecture and its impact on the process of hacking.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Google Hacking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9417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Full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Reconnaissance – Concepts of reconnaissance used to obtain basic, high level information about a target organization, often considered information leakage, including but not limited to technical and non-technical public contacts, IP address ranges, document formats, and supported systems.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3766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Full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Vulnerability scanning and analysis of results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Assignment presentation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Reconnaissance exercise using only publicly available information, develop a profile of a public company or organization of your choosing.  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3766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5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System and User enumeration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Assignment presentation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Scanning exercise targeted against only systems you personally own, develop a profile of the targeted machine or machines.  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188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6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Sniffers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188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7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en-US" sz="600">
                          <a:effectLst/>
                        </a:rPr>
                        <a:t>NetCat	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6750" algn="l"/>
                        </a:tabLst>
                      </a:pPr>
                      <a:r>
                        <a:rPr lang="en-US" sz="600">
                          <a:effectLst/>
                        </a:rPr>
                        <a:t>Hellcat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Exam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188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Social Engineering, Encoding, and Encryption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282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Malware including Trojans, Backdoors, Zero-days, Virus, Worms, and Polymorphic malware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282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Full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Web application hacking, Intercepting Proxies, and URL Editing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565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SQL injection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Assignment presentation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Intercepting Proxy exercise targeted against a public website of your choice.  Only normal website activity is to be profiled.  Under no circumstances shall injection techniques be used.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188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Web Services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188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 hr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Evasion Techniques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Quiz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  <a:tr h="1883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Full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Review of all topics and wrap up discussion</a:t>
                      </a:r>
                      <a:endParaRPr lang="en-US" sz="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Exam</a:t>
                      </a:r>
                      <a:endParaRPr lang="en-US" sz="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24" marR="385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Free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other tools are available</a:t>
            </a:r>
          </a:p>
          <a:p>
            <a:r>
              <a:rPr lang="en-US" dirty="0" smtClean="0"/>
              <a:t>A handful will be required for this class.  I will cover them when we get there.</a:t>
            </a:r>
          </a:p>
          <a:p>
            <a:r>
              <a:rPr lang="en-US" dirty="0" smtClean="0"/>
              <a:t>If you go on to do penetration testing, you will likely collect a number of tools</a:t>
            </a:r>
          </a:p>
          <a:p>
            <a:pPr lvl="1"/>
            <a:r>
              <a:rPr lang="en-US" dirty="0" smtClean="0"/>
              <a:t>Be careful</a:t>
            </a:r>
          </a:p>
          <a:p>
            <a:pPr lvl="1"/>
            <a:r>
              <a:rPr lang="en-US" dirty="0" smtClean="0"/>
              <a:t>Research tool before downloading</a:t>
            </a:r>
          </a:p>
          <a:p>
            <a:pPr lvl="1"/>
            <a:r>
              <a:rPr lang="en-US" dirty="0" smtClean="0"/>
              <a:t>Run them in a test environment first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0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Sources of Tools and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Exploit Database</a:t>
            </a:r>
          </a:p>
          <a:p>
            <a:pPr lvl="1"/>
            <a:r>
              <a:rPr lang="en-US" dirty="0" smtClean="0">
                <a:hlinkClick r:id="rId2"/>
              </a:rPr>
              <a:t>http://www.exploit-db.com/</a:t>
            </a:r>
            <a:endParaRPr lang="en-US" dirty="0" smtClean="0"/>
          </a:p>
          <a:p>
            <a:r>
              <a:rPr lang="en-US" dirty="0" smtClean="0"/>
              <a:t>Packet Storm</a:t>
            </a:r>
          </a:p>
          <a:p>
            <a:pPr lvl="1"/>
            <a:r>
              <a:rPr lang="en-US" dirty="0" smtClean="0">
                <a:hlinkClick r:id="rId3"/>
              </a:rPr>
              <a:t>http://packetstormsecurity.com/</a:t>
            </a:r>
            <a:endParaRPr lang="en-US" dirty="0" smtClean="0"/>
          </a:p>
          <a:p>
            <a:r>
              <a:rPr lang="en-US" dirty="0" err="1" smtClean="0"/>
              <a:t>Pentest</a:t>
            </a:r>
            <a:r>
              <a:rPr lang="en-US" dirty="0" smtClean="0"/>
              <a:t>-Tools</a:t>
            </a:r>
          </a:p>
          <a:p>
            <a:pPr lvl="1"/>
            <a:r>
              <a:rPr lang="en-US" dirty="0" smtClean="0">
                <a:hlinkClick r:id="rId4"/>
              </a:rPr>
              <a:t>https://pentest-tools.com/home</a:t>
            </a:r>
            <a:endParaRPr lang="en-US" dirty="0" smtClean="0"/>
          </a:p>
          <a:p>
            <a:r>
              <a:rPr lang="en-US" dirty="0" smtClean="0"/>
              <a:t>Security Audit Systems</a:t>
            </a:r>
          </a:p>
          <a:p>
            <a:pPr lvl="1"/>
            <a:r>
              <a:rPr lang="en-US" dirty="0" smtClean="0">
                <a:hlinkClick r:id="rId5"/>
              </a:rPr>
              <a:t>http://www.security-audit.com/blog/penetration-testing-tools/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 am not endorsing these sites, just making you aware of them.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US-CERT</a:t>
            </a:r>
          </a:p>
          <a:p>
            <a:pPr lvl="1"/>
            <a:r>
              <a:rPr lang="en-US" dirty="0" smtClean="0">
                <a:hlinkClick r:id="rId2"/>
              </a:rPr>
              <a:t>https://www.us-cert.gov/</a:t>
            </a:r>
            <a:endParaRPr lang="en-US" dirty="0" smtClean="0"/>
          </a:p>
          <a:p>
            <a:r>
              <a:rPr lang="en-US" dirty="0" smtClean="0"/>
              <a:t>National Vulnerability Database</a:t>
            </a:r>
          </a:p>
          <a:p>
            <a:pPr lvl="1"/>
            <a:r>
              <a:rPr lang="en-US" dirty="0" smtClean="0">
                <a:hlinkClick r:id="rId3"/>
              </a:rPr>
              <a:t>http://nvd.nist.gov/home.cfm</a:t>
            </a:r>
            <a:endParaRPr lang="en-US" dirty="0" smtClean="0"/>
          </a:p>
          <a:p>
            <a:r>
              <a:rPr lang="en-US" dirty="0" err="1" smtClean="0"/>
              <a:t>Mitre</a:t>
            </a:r>
            <a:r>
              <a:rPr lang="en-US" dirty="0" smtClean="0"/>
              <a:t> CVE</a:t>
            </a:r>
          </a:p>
          <a:p>
            <a:pPr lvl="1"/>
            <a:r>
              <a:rPr lang="en-US" dirty="0" smtClean="0">
                <a:hlinkClick r:id="rId4"/>
              </a:rPr>
              <a:t>http://cve.mitre.org/</a:t>
            </a:r>
            <a:endParaRPr lang="en-US" dirty="0" smtClean="0"/>
          </a:p>
          <a:p>
            <a:r>
              <a:rPr lang="en-US" dirty="0" smtClean="0"/>
              <a:t>Exploit Database</a:t>
            </a:r>
          </a:p>
          <a:p>
            <a:pPr lvl="1"/>
            <a:r>
              <a:rPr lang="en-US" dirty="0" smtClean="0">
                <a:hlinkClick r:id="rId5"/>
              </a:rPr>
              <a:t>http://www.exploit-db.com/</a:t>
            </a:r>
            <a:endParaRPr lang="en-US" dirty="0" smtClean="0"/>
          </a:p>
          <a:p>
            <a:r>
              <a:rPr lang="en-US" dirty="0" smtClean="0"/>
              <a:t>CVE Details</a:t>
            </a:r>
          </a:p>
          <a:p>
            <a:pPr lvl="1"/>
            <a:r>
              <a:rPr lang="en-US" dirty="0">
                <a:hlinkClick r:id="rId6"/>
              </a:rPr>
              <a:t>http://www.cvedetails.com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commercial tools are available, for a price</a:t>
            </a:r>
          </a:p>
          <a:p>
            <a:r>
              <a:rPr lang="en-US" dirty="0" smtClean="0"/>
              <a:t>Tenable - Commercial version of Nessus</a:t>
            </a:r>
          </a:p>
          <a:p>
            <a:r>
              <a:rPr lang="en-US" dirty="0" err="1" smtClean="0"/>
              <a:t>Qualys</a:t>
            </a:r>
            <a:r>
              <a:rPr lang="en-US" dirty="0" smtClean="0"/>
              <a:t> – Vulnerability Scanner (alternative to Nessus)</a:t>
            </a:r>
          </a:p>
          <a:p>
            <a:r>
              <a:rPr lang="en-US" dirty="0" smtClean="0"/>
              <a:t>Rapid7 – Commercial </a:t>
            </a:r>
            <a:r>
              <a:rPr lang="en-US" dirty="0" err="1" smtClean="0"/>
              <a:t>Metasploit</a:t>
            </a:r>
            <a:r>
              <a:rPr lang="en-US" dirty="0" smtClean="0"/>
              <a:t>, </a:t>
            </a:r>
            <a:r>
              <a:rPr lang="en-US" dirty="0" err="1" smtClean="0"/>
              <a:t>Nexpose</a:t>
            </a:r>
            <a:r>
              <a:rPr lang="en-US" dirty="0" smtClean="0"/>
              <a:t> Vulnerability Scanner</a:t>
            </a:r>
          </a:p>
          <a:p>
            <a:r>
              <a:rPr lang="en-US" dirty="0" smtClean="0"/>
              <a:t>Core Security – Core Impact</a:t>
            </a:r>
          </a:p>
          <a:p>
            <a:r>
              <a:rPr lang="en-US" dirty="0" smtClean="0"/>
              <a:t>HP – Fortify Code Scanner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5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House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 to your developers</a:t>
            </a:r>
          </a:p>
          <a:p>
            <a:pPr lvl="1"/>
            <a:r>
              <a:rPr lang="en-US" dirty="0" smtClean="0"/>
              <a:t>May have already built scripts and tools</a:t>
            </a:r>
          </a:p>
          <a:p>
            <a:pPr lvl="1"/>
            <a:r>
              <a:rPr lang="en-US" dirty="0" smtClean="0"/>
              <a:t>May already own some commercial tools that can be leveraged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Further With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needed for this course</a:t>
            </a:r>
          </a:p>
          <a:p>
            <a:r>
              <a:rPr lang="en-US" dirty="0" smtClean="0"/>
              <a:t>Consider building out a hardware lab</a:t>
            </a:r>
          </a:p>
          <a:p>
            <a:pPr lvl="1"/>
            <a:r>
              <a:rPr lang="en-US" dirty="0" smtClean="0"/>
              <a:t>Free tools should be tested in a lab before using them in testing</a:t>
            </a:r>
          </a:p>
          <a:p>
            <a:pPr lvl="1"/>
            <a:r>
              <a:rPr lang="en-US" dirty="0" smtClean="0"/>
              <a:t>Mimic what you expect to test</a:t>
            </a:r>
          </a:p>
          <a:p>
            <a:pPr lvl="1"/>
            <a:r>
              <a:rPr lang="en-US" dirty="0" smtClean="0"/>
              <a:t>Mix up OSs</a:t>
            </a:r>
          </a:p>
          <a:p>
            <a:pPr lvl="1"/>
            <a:r>
              <a:rPr lang="en-US" dirty="0" smtClean="0"/>
              <a:t>Does not need to be new equipment, recycle</a:t>
            </a:r>
          </a:p>
          <a:p>
            <a:pPr lvl="1"/>
            <a:r>
              <a:rPr lang="en-US" dirty="0" smtClean="0"/>
              <a:t>Good environment to continue learning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Machines for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Dedicated machines for conducting tests</a:t>
            </a:r>
          </a:p>
          <a:p>
            <a:pPr lvl="1"/>
            <a:r>
              <a:rPr lang="en-US" dirty="0" smtClean="0"/>
              <a:t>Not used for normal activity</a:t>
            </a:r>
          </a:p>
          <a:p>
            <a:pPr lvl="1"/>
            <a:r>
              <a:rPr lang="en-US" dirty="0" smtClean="0"/>
              <a:t>Do not keep any sensitive information</a:t>
            </a:r>
          </a:p>
          <a:p>
            <a:pPr lvl="1"/>
            <a:r>
              <a:rPr lang="en-US" dirty="0" smtClean="0"/>
              <a:t>May be tied up for long periods of time doing scanning</a:t>
            </a:r>
          </a:p>
          <a:p>
            <a:r>
              <a:rPr lang="en-US" dirty="0" smtClean="0"/>
              <a:t>If you expect to do a great deal of scanning, consider a separate server dedicated to scanning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Test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Host Machines</a:t>
            </a:r>
          </a:p>
          <a:p>
            <a:pPr lvl="1"/>
            <a:r>
              <a:rPr lang="en-US" dirty="0" smtClean="0"/>
              <a:t>VMWare Player</a:t>
            </a:r>
          </a:p>
          <a:p>
            <a:pPr lvl="1"/>
            <a:r>
              <a:rPr lang="en-US" dirty="0" smtClean="0"/>
              <a:t>VMWare Workstation</a:t>
            </a:r>
          </a:p>
          <a:p>
            <a:pPr lvl="1"/>
            <a:r>
              <a:rPr lang="en-US" dirty="0" smtClean="0"/>
              <a:t>ESX</a:t>
            </a:r>
          </a:p>
          <a:p>
            <a:pPr lvl="1"/>
            <a:r>
              <a:rPr lang="en-US" dirty="0" smtClean="0"/>
              <a:t>ZEN</a:t>
            </a:r>
          </a:p>
          <a:p>
            <a:pPr lvl="1"/>
            <a:r>
              <a:rPr lang="en-US" dirty="0" err="1" smtClean="0"/>
              <a:t>MicroSoft</a:t>
            </a:r>
            <a:r>
              <a:rPr lang="en-US" dirty="0" smtClean="0"/>
              <a:t> Virtual PC</a:t>
            </a:r>
          </a:p>
          <a:p>
            <a:r>
              <a:rPr lang="en-US" dirty="0" smtClean="0"/>
              <a:t>Guest machines may be ideal for testing</a:t>
            </a:r>
          </a:p>
          <a:p>
            <a:pPr lvl="1"/>
            <a:r>
              <a:rPr lang="en-US" dirty="0" smtClean="0"/>
              <a:t>Can be built for test</a:t>
            </a:r>
          </a:p>
          <a:p>
            <a:pPr lvl="1"/>
            <a:r>
              <a:rPr lang="en-US" dirty="0" smtClean="0"/>
              <a:t>Can be reset if corrupted</a:t>
            </a:r>
          </a:p>
          <a:p>
            <a:pPr lvl="1"/>
            <a:r>
              <a:rPr lang="en-US" dirty="0" smtClean="0"/>
              <a:t>Can be deleted after testing</a:t>
            </a:r>
          </a:p>
          <a:p>
            <a:pPr lvl="1"/>
            <a:r>
              <a:rPr lang="en-US" dirty="0" smtClean="0"/>
              <a:t>Can be duplicated if additional guests are need</a:t>
            </a:r>
          </a:p>
          <a:p>
            <a:pPr lvl="1"/>
            <a:endParaRPr lang="en-US" dirty="0"/>
          </a:p>
          <a:p>
            <a:r>
              <a:rPr lang="en-US" dirty="0" smtClean="0"/>
              <a:t>We will go over setting up VMWare for testing in week three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ISPs monitor traffic for malicious activity</a:t>
            </a:r>
          </a:p>
          <a:p>
            <a:r>
              <a:rPr lang="en-US" dirty="0" smtClean="0"/>
              <a:t>Inform your ISP prior to starting Pen Testing</a:t>
            </a:r>
          </a:p>
          <a:p>
            <a:r>
              <a:rPr lang="en-US" dirty="0" smtClean="0"/>
              <a:t>May need to move to a business account</a:t>
            </a:r>
          </a:p>
          <a:p>
            <a:r>
              <a:rPr lang="en-US" dirty="0" smtClean="0"/>
              <a:t>May need to “negotiate” with the ISP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can be very effective for replicating Distributed Denial of Service attacks</a:t>
            </a:r>
          </a:p>
          <a:p>
            <a:r>
              <a:rPr lang="en-US" dirty="0" smtClean="0"/>
              <a:t>Will require permission form cloud provider or your account may be closed</a:t>
            </a:r>
          </a:p>
          <a:p>
            <a:r>
              <a:rPr lang="en-US" dirty="0" smtClean="0"/>
              <a:t>Cloud providers are reluctant to host Penetration Testing activities</a:t>
            </a:r>
          </a:p>
          <a:p>
            <a:r>
              <a:rPr lang="en-US" dirty="0" smtClean="0"/>
              <a:t>May be possible after some negotiations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2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focus will be to provide you with an understanding of the process involved in penetration test and the primary tools sets used</a:t>
            </a:r>
          </a:p>
          <a:p>
            <a:pPr lvl="1"/>
            <a:r>
              <a:rPr lang="en-US" dirty="0" smtClean="0"/>
              <a:t>Organized around the workflow of a professional tester</a:t>
            </a:r>
          </a:p>
          <a:p>
            <a:pPr lvl="1"/>
            <a:r>
              <a:rPr lang="en-US" dirty="0" smtClean="0"/>
              <a:t>Tips for avoiding common pitfalls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6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Firewalls may block or minimize the capabilities of penetration testing.</a:t>
            </a:r>
          </a:p>
          <a:p>
            <a:r>
              <a:rPr lang="en-US" dirty="0" smtClean="0"/>
              <a:t>Pen testing activity, especially scanning, can cause performance issues in firewalls</a:t>
            </a:r>
          </a:p>
          <a:p>
            <a:r>
              <a:rPr lang="en-US" dirty="0" smtClean="0"/>
              <a:t>HTTP Proxies may alter encoding</a:t>
            </a:r>
          </a:p>
          <a:p>
            <a:r>
              <a:rPr lang="en-US" dirty="0" smtClean="0"/>
              <a:t>Next Generation firewalls (Like </a:t>
            </a:r>
            <a:r>
              <a:rPr lang="en-US" dirty="0" err="1" smtClean="0"/>
              <a:t>PaloAlto</a:t>
            </a:r>
            <a:r>
              <a:rPr lang="en-US" dirty="0" smtClean="0"/>
              <a:t>) may perform analysis and drop packets that are not well formed.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using firewalls on your test network and attack machines</a:t>
            </a:r>
          </a:p>
          <a:p>
            <a:pPr lvl="1"/>
            <a:r>
              <a:rPr lang="en-US" dirty="0" smtClean="0"/>
              <a:t>May block activity before it ever leaves your systems</a:t>
            </a:r>
          </a:p>
          <a:p>
            <a:r>
              <a:rPr lang="en-US" dirty="0" smtClean="0"/>
              <a:t>Since this exposes test machines to attack, use a separate, off-network machine to take notes.</a:t>
            </a:r>
          </a:p>
          <a:p>
            <a:r>
              <a:rPr lang="en-US" dirty="0" smtClean="0"/>
              <a:t>Utilize USB drives to transfer information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Harden Test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Machines in you testing network should be baselined and locked down as much as possible</a:t>
            </a:r>
          </a:p>
          <a:p>
            <a:r>
              <a:rPr lang="en-US" dirty="0" smtClean="0"/>
              <a:t>Keep patching up to date</a:t>
            </a:r>
          </a:p>
          <a:p>
            <a:r>
              <a:rPr lang="en-US" dirty="0" smtClean="0"/>
              <a:t>Turn off </a:t>
            </a:r>
            <a:r>
              <a:rPr lang="en-US" u="sng" dirty="0" smtClean="0"/>
              <a:t>all</a:t>
            </a:r>
            <a:r>
              <a:rPr lang="en-US" dirty="0" smtClean="0"/>
              <a:t> unnecessary ports and services</a:t>
            </a:r>
          </a:p>
          <a:p>
            <a:r>
              <a:rPr lang="en-US" dirty="0" smtClean="0"/>
              <a:t>Increase security settings where possible</a:t>
            </a:r>
          </a:p>
          <a:p>
            <a:endParaRPr lang="en-US" dirty="0"/>
          </a:p>
          <a:p>
            <a:r>
              <a:rPr lang="en-US" dirty="0" smtClean="0"/>
              <a:t>Center for Internet Security provides some guidelines</a:t>
            </a:r>
          </a:p>
          <a:p>
            <a:pPr lvl="1"/>
            <a:r>
              <a:rPr lang="en-US" dirty="0">
                <a:hlinkClick r:id="rId2"/>
              </a:rPr>
              <a:t>http://www.cisecurity.org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err="1" smtClean="0"/>
              <a:t>MicroSoft</a:t>
            </a:r>
            <a:r>
              <a:rPr lang="en-US" dirty="0" smtClean="0"/>
              <a:t> Baseline Security Analyzer also helps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www.microsoft.com/en-us/download/details.aspx?id=7558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Test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Consider encrypting test findings as they accumulate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PGP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buy.symantec.com/estore/clp/smb_d4v2_9p9s_pgpencryption1_default</a:t>
            </a:r>
            <a:endParaRPr lang="en-US" dirty="0" smtClean="0"/>
          </a:p>
          <a:p>
            <a:pPr lvl="1"/>
            <a:r>
              <a:rPr lang="en-US" dirty="0" smtClean="0"/>
              <a:t>BitLocker</a:t>
            </a:r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windows.microsoft.com/en-US/windows7/products/features/bitlocker</a:t>
            </a:r>
            <a:endParaRPr lang="en-US" dirty="0" smtClean="0"/>
          </a:p>
          <a:p>
            <a:r>
              <a:rPr lang="en-US" dirty="0"/>
              <a:t>Encryption technologies are changing, stay up to date on what works, and what has been </a:t>
            </a:r>
            <a:r>
              <a:rPr lang="en-US" dirty="0" smtClean="0"/>
              <a:t>broken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8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Clean Test Machines Between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an engagement ends</a:t>
            </a:r>
          </a:p>
          <a:p>
            <a:pPr lvl="1"/>
            <a:r>
              <a:rPr lang="en-US" dirty="0" smtClean="0"/>
              <a:t>Move test results off of systems</a:t>
            </a:r>
          </a:p>
          <a:p>
            <a:r>
              <a:rPr lang="en-US" dirty="0" smtClean="0"/>
              <a:t>Scrub systems </a:t>
            </a:r>
            <a:r>
              <a:rPr lang="en-US" dirty="0" err="1" smtClean="0"/>
              <a:t>thorouhly</a:t>
            </a:r>
            <a:endParaRPr lang="en-US" dirty="0" smtClean="0"/>
          </a:p>
          <a:p>
            <a:pPr lvl="1"/>
            <a:r>
              <a:rPr lang="en-US" dirty="0" smtClean="0"/>
              <a:t>Secure Deletion</a:t>
            </a:r>
          </a:p>
          <a:p>
            <a:pPr lvl="1"/>
            <a:r>
              <a:rPr lang="en-US" dirty="0" smtClean="0"/>
              <a:t>Reimage</a:t>
            </a:r>
          </a:p>
          <a:p>
            <a:pPr lvl="1"/>
            <a:r>
              <a:rPr lang="en-US" dirty="0" smtClean="0"/>
              <a:t>Revert to baseline</a:t>
            </a:r>
          </a:p>
          <a:p>
            <a:endParaRPr lang="en-US" dirty="0"/>
          </a:p>
          <a:p>
            <a:pPr marL="137160" indent="0">
              <a:buNone/>
            </a:pPr>
            <a:r>
              <a:rPr lang="en-US" dirty="0" smtClean="0"/>
              <a:t>Note: Consider using Solid State Drive w/ Trim turned on, faster and deleted data auto zero’s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Penetration Testing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NDAs if applicable</a:t>
            </a:r>
          </a:p>
          <a:p>
            <a:pPr lvl="1"/>
            <a:r>
              <a:rPr lang="en-US" dirty="0" smtClean="0"/>
              <a:t>Client concerns</a:t>
            </a:r>
          </a:p>
          <a:p>
            <a:pPr lvl="1"/>
            <a:r>
              <a:rPr lang="en-US" dirty="0" smtClean="0"/>
              <a:t>Rules of Engagement</a:t>
            </a:r>
          </a:p>
          <a:p>
            <a:pPr lvl="1"/>
            <a:r>
              <a:rPr lang="en-US" dirty="0" smtClean="0"/>
              <a:t>Scope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Written Permission and Acknowledgement of Testing Risks</a:t>
            </a:r>
          </a:p>
          <a:p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Perform Test</a:t>
            </a:r>
          </a:p>
          <a:p>
            <a:r>
              <a:rPr lang="en-US" dirty="0" smtClean="0"/>
              <a:t>Conclusion</a:t>
            </a:r>
          </a:p>
          <a:p>
            <a:pPr lvl="1"/>
            <a:r>
              <a:rPr lang="en-US" dirty="0" smtClean="0"/>
              <a:t>Analyze results and retest as needed</a:t>
            </a:r>
          </a:p>
          <a:p>
            <a:pPr lvl="1"/>
            <a:r>
              <a:rPr lang="en-US" dirty="0" smtClean="0"/>
              <a:t>Develop report and presentation if needed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Vital that written permission be obtained</a:t>
            </a:r>
          </a:p>
          <a:p>
            <a:pPr lvl="1"/>
            <a:r>
              <a:rPr lang="en-US" dirty="0" smtClean="0"/>
              <a:t>Without this you could be held criminally responsible</a:t>
            </a:r>
          </a:p>
          <a:p>
            <a:pPr lvl="1"/>
            <a:r>
              <a:rPr lang="en-US" dirty="0" smtClean="0"/>
              <a:t>Good intentions are no defense</a:t>
            </a:r>
          </a:p>
          <a:p>
            <a:r>
              <a:rPr lang="en-US" dirty="0" smtClean="0"/>
              <a:t>Ensure individual granting permission has the authority to do so</a:t>
            </a:r>
          </a:p>
          <a:p>
            <a:pPr lvl="1"/>
            <a:r>
              <a:rPr lang="en-US" dirty="0" smtClean="0"/>
              <a:t>Corporate Officer</a:t>
            </a:r>
          </a:p>
          <a:p>
            <a:pPr lvl="1"/>
            <a:r>
              <a:rPr lang="en-US" dirty="0" smtClean="0"/>
              <a:t>Director</a:t>
            </a:r>
          </a:p>
          <a:p>
            <a:pPr lvl="1"/>
            <a:r>
              <a:rPr lang="en-US" dirty="0" smtClean="0"/>
              <a:t>P&amp;L Responsibility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0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Insurance &amp; Limitation of 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Permission alone is not sufficient</a:t>
            </a:r>
          </a:p>
          <a:p>
            <a:r>
              <a:rPr lang="en-US" dirty="0" smtClean="0"/>
              <a:t>If you are not working “In-House”</a:t>
            </a:r>
          </a:p>
          <a:p>
            <a:pPr lvl="1"/>
            <a:r>
              <a:rPr lang="en-US" dirty="0" smtClean="0"/>
              <a:t>Contract language needs Limitation of Liability language</a:t>
            </a:r>
          </a:p>
          <a:p>
            <a:pPr lvl="2"/>
            <a:r>
              <a:rPr lang="en-US" dirty="0" smtClean="0"/>
              <a:t>Time to call in the lawyers</a:t>
            </a:r>
          </a:p>
          <a:p>
            <a:pPr lvl="1"/>
            <a:r>
              <a:rPr lang="en-US" dirty="0" smtClean="0"/>
              <a:t>You, or the company you work for will also need liability insurance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 minimum</a:t>
            </a:r>
          </a:p>
          <a:p>
            <a:pPr lvl="1"/>
            <a:r>
              <a:rPr lang="en-US" dirty="0" smtClean="0"/>
              <a:t>Contact Information</a:t>
            </a:r>
          </a:p>
          <a:p>
            <a:pPr lvl="1"/>
            <a:r>
              <a:rPr lang="en-US" dirty="0" smtClean="0"/>
              <a:t>Periodic Debriefing (Daily?)</a:t>
            </a:r>
          </a:p>
          <a:p>
            <a:pPr lvl="1"/>
            <a:r>
              <a:rPr lang="en-US" dirty="0" smtClean="0"/>
              <a:t>Dates and Times for Testing</a:t>
            </a:r>
          </a:p>
          <a:p>
            <a:pPr lvl="2"/>
            <a:r>
              <a:rPr lang="en-US" dirty="0" smtClean="0"/>
              <a:t>When to start</a:t>
            </a:r>
          </a:p>
          <a:p>
            <a:pPr lvl="2"/>
            <a:r>
              <a:rPr lang="en-US" dirty="0" smtClean="0"/>
              <a:t>When to stop</a:t>
            </a:r>
          </a:p>
          <a:p>
            <a:pPr lvl="2"/>
            <a:r>
              <a:rPr lang="en-US" dirty="0" smtClean="0"/>
              <a:t>Hours when testing is acceptable</a:t>
            </a:r>
          </a:p>
          <a:p>
            <a:pPr lvl="1"/>
            <a:r>
              <a:rPr lang="en-US" dirty="0" smtClean="0"/>
              <a:t>Announced or Unannounced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if Sys Admins detect testing and attempt to block.</a:t>
            </a:r>
          </a:p>
          <a:p>
            <a:pPr lvl="1"/>
            <a:r>
              <a:rPr lang="en-US" dirty="0" smtClean="0"/>
              <a:t>Is this good, or bad?</a:t>
            </a:r>
          </a:p>
          <a:p>
            <a:pPr lvl="1"/>
            <a:r>
              <a:rPr lang="en-US" dirty="0" smtClean="0"/>
              <a:t>Stop test, or remove blocks and keep testing?</a:t>
            </a:r>
          </a:p>
          <a:p>
            <a:r>
              <a:rPr lang="en-US" dirty="0" smtClean="0"/>
              <a:t>Verify if client IDS, IPS, or WAF may block attacks</a:t>
            </a:r>
          </a:p>
          <a:p>
            <a:pPr lvl="1"/>
            <a:r>
              <a:rPr lang="en-US" dirty="0" smtClean="0"/>
              <a:t>This may be OK if test was focused on effectiveness of these systems</a:t>
            </a:r>
          </a:p>
          <a:p>
            <a:pPr lvl="1"/>
            <a:r>
              <a:rPr lang="en-US" dirty="0" smtClean="0"/>
              <a:t>However:</a:t>
            </a:r>
          </a:p>
          <a:p>
            <a:pPr lvl="2"/>
            <a:r>
              <a:rPr lang="en-US" dirty="0" smtClean="0"/>
              <a:t>Could cause Denial of Service</a:t>
            </a:r>
          </a:p>
          <a:p>
            <a:pPr lvl="2"/>
            <a:r>
              <a:rPr lang="en-US" dirty="0" smtClean="0"/>
              <a:t>Resource consumption</a:t>
            </a:r>
          </a:p>
          <a:p>
            <a:pPr lvl="1"/>
            <a:r>
              <a:rPr lang="en-US" dirty="0" smtClean="0"/>
              <a:t>May need to get you traffic excluded from protections to test systems behind these controls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5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/>
              <a:t>The tools and techniques discussed and used in this course should only be used on systems you personally own, or have written permission to use.</a:t>
            </a:r>
          </a:p>
          <a:p>
            <a:r>
              <a:rPr lang="en-US" dirty="0" smtClean="0"/>
              <a:t>Some of the tools used have the potential to disrupt or break computer systems.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1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Box vs Crystal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Black Box:</a:t>
            </a:r>
          </a:p>
          <a:p>
            <a:pPr lvl="1"/>
            <a:r>
              <a:rPr lang="en-US" dirty="0" smtClean="0"/>
              <a:t>No data provided to tester other than target IP Address or URL</a:t>
            </a:r>
          </a:p>
          <a:p>
            <a:pPr lvl="1"/>
            <a:r>
              <a:rPr lang="en-US" dirty="0" smtClean="0"/>
              <a:t>Mimics malicious attackers vantage point</a:t>
            </a:r>
          </a:p>
          <a:p>
            <a:pPr lvl="1"/>
            <a:r>
              <a:rPr lang="en-US" dirty="0" smtClean="0"/>
              <a:t>Time and resource consuming</a:t>
            </a:r>
          </a:p>
          <a:p>
            <a:r>
              <a:rPr lang="en-US" dirty="0" smtClean="0"/>
              <a:t>Crystal Box:</a:t>
            </a:r>
          </a:p>
          <a:p>
            <a:pPr lvl="1"/>
            <a:r>
              <a:rPr lang="en-US" dirty="0" smtClean="0"/>
              <a:t>Tester provided detailed data on systems and architecture</a:t>
            </a:r>
          </a:p>
          <a:p>
            <a:pPr lvl="1"/>
            <a:r>
              <a:rPr lang="en-US" dirty="0" smtClean="0"/>
              <a:t>Allows tester to quickly move to value added work</a:t>
            </a:r>
          </a:p>
          <a:p>
            <a:pPr lvl="1"/>
            <a:r>
              <a:rPr lang="en-US" dirty="0" smtClean="0"/>
              <a:t>May not uncover data leaked into public space that would have been found during reconnaissance phase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7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on Compromised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far should test team go?</a:t>
            </a:r>
          </a:p>
          <a:p>
            <a:pPr lvl="1"/>
            <a:r>
              <a:rPr lang="en-US" dirty="0" smtClean="0"/>
              <a:t>Configuration Data</a:t>
            </a:r>
          </a:p>
          <a:p>
            <a:pPr lvl="1"/>
            <a:r>
              <a:rPr lang="en-US" dirty="0" smtClean="0"/>
              <a:t>User Info</a:t>
            </a:r>
          </a:p>
          <a:p>
            <a:pPr lvl="1"/>
            <a:r>
              <a:rPr lang="en-US" dirty="0" smtClean="0"/>
              <a:t>PII</a:t>
            </a:r>
          </a:p>
          <a:p>
            <a:r>
              <a:rPr lang="en-US" dirty="0" smtClean="0"/>
              <a:t>Should likely stop at configuration data</a:t>
            </a:r>
          </a:p>
          <a:p>
            <a:r>
              <a:rPr lang="en-US" dirty="0" smtClean="0"/>
              <a:t>Testers do have a responsibility to not go past agreed to boundaries</a:t>
            </a:r>
          </a:p>
          <a:p>
            <a:r>
              <a:rPr lang="en-US" dirty="0" smtClean="0"/>
              <a:t>Also applies to sniffer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Will explain this in detail later in the course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client representative going to observe all testing</a:t>
            </a:r>
          </a:p>
          <a:p>
            <a:pPr lvl="1"/>
            <a:r>
              <a:rPr lang="en-US" dirty="0" smtClean="0"/>
              <a:t>Ensure client data is protected	</a:t>
            </a:r>
          </a:p>
          <a:p>
            <a:pPr lvl="1"/>
            <a:r>
              <a:rPr lang="en-US" dirty="0" smtClean="0"/>
              <a:t>Inform testers that some area may be off limits</a:t>
            </a:r>
          </a:p>
          <a:p>
            <a:r>
              <a:rPr lang="en-US" dirty="0" smtClean="0"/>
              <a:t>Is client staff going to work with testing team</a:t>
            </a:r>
          </a:p>
          <a:p>
            <a:pPr lvl="1"/>
            <a:r>
              <a:rPr lang="en-US" dirty="0" smtClean="0"/>
              <a:t>Client may want their staff to become familiar with tolls and methodology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Completing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agreement on issues prior to starting</a:t>
            </a:r>
          </a:p>
          <a:p>
            <a:r>
              <a:rPr lang="en-US" dirty="0" smtClean="0"/>
              <a:t>Document the agreement and get sign-off from all parties</a:t>
            </a:r>
          </a:p>
          <a:p>
            <a:endParaRPr lang="en-US" dirty="0"/>
          </a:p>
          <a:p>
            <a:r>
              <a:rPr lang="en-US" dirty="0" smtClean="0"/>
              <a:t>Congratulations – You now have your Rules of Engagement, remember that from slide 48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Client Security Concerns</a:t>
            </a:r>
          </a:p>
          <a:p>
            <a:pPr lvl="1"/>
            <a:r>
              <a:rPr lang="en-US" dirty="0" smtClean="0"/>
              <a:t>Disclosure?</a:t>
            </a:r>
          </a:p>
          <a:p>
            <a:pPr lvl="1"/>
            <a:r>
              <a:rPr lang="en-US" dirty="0" smtClean="0"/>
              <a:t>Availability?</a:t>
            </a:r>
          </a:p>
          <a:p>
            <a:pPr lvl="1"/>
            <a:r>
              <a:rPr lang="en-US" dirty="0" smtClean="0"/>
              <a:t>Reputation?</a:t>
            </a:r>
          </a:p>
          <a:p>
            <a:pPr lvl="1"/>
            <a:r>
              <a:rPr lang="en-US" dirty="0" smtClean="0"/>
              <a:t>Financial Loss?</a:t>
            </a:r>
          </a:p>
          <a:p>
            <a:pPr lvl="1"/>
            <a:r>
              <a:rPr lang="en-US" dirty="0" smtClean="0"/>
              <a:t>Other?</a:t>
            </a:r>
          </a:p>
          <a:p>
            <a:pPr lvl="1"/>
            <a:endParaRPr lang="en-US" dirty="0"/>
          </a:p>
          <a:p>
            <a:r>
              <a:rPr lang="en-US" dirty="0" smtClean="0"/>
              <a:t>Only the client can tell you what they are really worried about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Additional Scope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known issues</a:t>
            </a:r>
          </a:p>
          <a:p>
            <a:pPr lvl="1"/>
            <a:r>
              <a:rPr lang="en-US" dirty="0" smtClean="0"/>
              <a:t>Do you need to verify them?</a:t>
            </a:r>
          </a:p>
          <a:p>
            <a:r>
              <a:rPr lang="en-US" dirty="0" smtClean="0"/>
              <a:t>Identify likely threats</a:t>
            </a:r>
          </a:p>
          <a:p>
            <a:pPr lvl="1"/>
            <a:r>
              <a:rPr lang="en-US" dirty="0" smtClean="0"/>
              <a:t>State Actors</a:t>
            </a:r>
          </a:p>
          <a:p>
            <a:pPr lvl="1"/>
            <a:r>
              <a:rPr lang="en-US" dirty="0" smtClean="0"/>
              <a:t>Disgruntled Employees</a:t>
            </a:r>
          </a:p>
          <a:p>
            <a:r>
              <a:rPr lang="en-US" dirty="0" smtClean="0"/>
              <a:t>Determine what to focus 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clear and explicit scope</a:t>
            </a:r>
          </a:p>
          <a:p>
            <a:r>
              <a:rPr lang="en-US" dirty="0" smtClean="0"/>
              <a:t>What to test</a:t>
            </a:r>
          </a:p>
          <a:p>
            <a:pPr lvl="1"/>
            <a:r>
              <a:rPr lang="en-US" dirty="0" smtClean="0"/>
              <a:t>Which systems?</a:t>
            </a:r>
          </a:p>
          <a:p>
            <a:pPr lvl="1"/>
            <a:r>
              <a:rPr lang="en-US" dirty="0" smtClean="0"/>
              <a:t>Which address space?</a:t>
            </a:r>
          </a:p>
          <a:p>
            <a:pPr lvl="1"/>
            <a:r>
              <a:rPr lang="en-US" dirty="0" smtClean="0"/>
              <a:t>Individual hosts?</a:t>
            </a:r>
          </a:p>
          <a:p>
            <a:r>
              <a:rPr lang="en-US" dirty="0" smtClean="0"/>
              <a:t>What to stay away from</a:t>
            </a:r>
          </a:p>
          <a:p>
            <a:pPr lvl="1"/>
            <a:r>
              <a:rPr lang="en-US" dirty="0" smtClean="0"/>
              <a:t>Known “brittle” systems</a:t>
            </a:r>
          </a:p>
          <a:p>
            <a:pPr lvl="1"/>
            <a:r>
              <a:rPr lang="en-US" dirty="0" smtClean="0"/>
              <a:t>Critical systems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2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third parties are to be tested, they need to provide written permission</a:t>
            </a:r>
          </a:p>
          <a:p>
            <a:r>
              <a:rPr lang="en-US" dirty="0" smtClean="0"/>
              <a:t>If out of scope, need to know who and what they are to avoid them</a:t>
            </a:r>
          </a:p>
          <a:p>
            <a:pPr lvl="1"/>
            <a:r>
              <a:rPr lang="en-US" dirty="0" smtClean="0"/>
              <a:t>This is a particular concern in web application testing as sites routinely link or have content hosted form third parties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vs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environments offer lower risk of impact</a:t>
            </a:r>
          </a:p>
          <a:p>
            <a:pPr lvl="1"/>
            <a:r>
              <a:rPr lang="en-US" dirty="0" smtClean="0"/>
              <a:t>May not match production</a:t>
            </a:r>
          </a:p>
          <a:p>
            <a:pPr lvl="1"/>
            <a:r>
              <a:rPr lang="en-US" dirty="0" smtClean="0"/>
              <a:t>May respond slower, impacting test efficiency</a:t>
            </a:r>
          </a:p>
          <a:p>
            <a:pPr lvl="1"/>
            <a:r>
              <a:rPr lang="en-US" dirty="0" smtClean="0"/>
              <a:t>May not be possible, as only a production system exists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hard are you going to try</a:t>
            </a:r>
          </a:p>
          <a:p>
            <a:pPr lvl="1"/>
            <a:r>
              <a:rPr lang="en-US" dirty="0" smtClean="0"/>
              <a:t>Ping Sweeps</a:t>
            </a:r>
          </a:p>
          <a:p>
            <a:pPr lvl="1"/>
            <a:r>
              <a:rPr lang="en-US" dirty="0" smtClean="0"/>
              <a:t>Port Scanning</a:t>
            </a:r>
          </a:p>
          <a:p>
            <a:pPr lvl="1"/>
            <a:r>
              <a:rPr lang="en-US" dirty="0" smtClean="0"/>
              <a:t>Vulnerability Scanning</a:t>
            </a:r>
          </a:p>
          <a:p>
            <a:pPr lvl="1"/>
            <a:r>
              <a:rPr lang="en-US" dirty="0" smtClean="0"/>
              <a:t>Penetration into Target</a:t>
            </a:r>
          </a:p>
          <a:p>
            <a:pPr lvl="1"/>
            <a:r>
              <a:rPr lang="en-US" dirty="0" smtClean="0"/>
              <a:t>Application Level Attacks</a:t>
            </a:r>
          </a:p>
          <a:p>
            <a:pPr lvl="1"/>
            <a:r>
              <a:rPr lang="en-US" dirty="0" smtClean="0"/>
              <a:t>Client Side Attacks</a:t>
            </a:r>
          </a:p>
          <a:p>
            <a:pPr lvl="1"/>
            <a:r>
              <a:rPr lang="en-US" dirty="0" smtClean="0"/>
              <a:t>Business Logic</a:t>
            </a:r>
          </a:p>
          <a:p>
            <a:pPr lvl="1"/>
            <a:r>
              <a:rPr lang="en-US" dirty="0" smtClean="0"/>
              <a:t>Physical</a:t>
            </a:r>
          </a:p>
          <a:p>
            <a:pPr lvl="1"/>
            <a:r>
              <a:rPr lang="en-US" dirty="0" smtClean="0"/>
              <a:t>Social Engineering</a:t>
            </a:r>
          </a:p>
          <a:p>
            <a:pPr lvl="1"/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Hacking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hacking?</a:t>
            </a:r>
          </a:p>
          <a:p>
            <a:r>
              <a:rPr lang="en-US" dirty="0" smtClean="0"/>
              <a:t>What is Ethical about Hacking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38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 or Near Internal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insider threats</a:t>
            </a:r>
          </a:p>
          <a:p>
            <a:r>
              <a:rPr lang="en-US" dirty="0" smtClean="0"/>
              <a:t>Possibilities</a:t>
            </a:r>
          </a:p>
          <a:p>
            <a:pPr lvl="1"/>
            <a:r>
              <a:rPr lang="en-US" dirty="0" smtClean="0"/>
              <a:t>Official site visit and granted access</a:t>
            </a:r>
          </a:p>
          <a:p>
            <a:pPr lvl="1"/>
            <a:r>
              <a:rPr lang="en-US" dirty="0" smtClean="0"/>
              <a:t>Onsite and breaks in</a:t>
            </a:r>
          </a:p>
          <a:p>
            <a:pPr lvl="1"/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Dial-In</a:t>
            </a:r>
          </a:p>
          <a:p>
            <a:pPr lvl="1"/>
            <a:r>
              <a:rPr lang="en-US" dirty="0" smtClean="0"/>
              <a:t>VPN</a:t>
            </a:r>
          </a:p>
          <a:p>
            <a:pPr lvl="1"/>
            <a:r>
              <a:rPr lang="en-US" dirty="0" smtClean="0"/>
              <a:t>Citrix</a:t>
            </a:r>
          </a:p>
          <a:p>
            <a:pPr lvl="1"/>
            <a:r>
              <a:rPr lang="en-US" dirty="0" smtClean="0"/>
              <a:t>Public Kiosk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8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process focused on servers and infrastructure</a:t>
            </a:r>
          </a:p>
          <a:p>
            <a:r>
              <a:rPr lang="en-US" dirty="0"/>
              <a:t>More and more focus on client side testing</a:t>
            </a:r>
          </a:p>
          <a:p>
            <a:r>
              <a:rPr lang="en-US" dirty="0" smtClean="0"/>
              <a:t>Can I pivot through a compromised client browser (Think Target)</a:t>
            </a:r>
          </a:p>
          <a:p>
            <a:r>
              <a:rPr lang="en-US" dirty="0" smtClean="0"/>
              <a:t>Can I target vulnerable staff? Or does the client organizing want to provide a willing target to accept the attack (and avoid embarrassing employees)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powerful</a:t>
            </a:r>
          </a:p>
          <a:p>
            <a:r>
              <a:rPr lang="en-US" dirty="0" smtClean="0"/>
              <a:t>Manipulating employees may impact morale, but also may serve an awareness function</a:t>
            </a:r>
          </a:p>
          <a:p>
            <a:r>
              <a:rPr lang="en-US" dirty="0" smtClean="0"/>
              <a:t>Client needs to think through and consider pros and cons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Conducting a Social Engineering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Explicit written permissions</a:t>
            </a:r>
          </a:p>
          <a:p>
            <a:r>
              <a:rPr lang="en-US" dirty="0" smtClean="0"/>
              <a:t>Defined goal, what are you after?</a:t>
            </a:r>
          </a:p>
          <a:p>
            <a:r>
              <a:rPr lang="en-US" dirty="0" smtClean="0"/>
              <a:t>Develop several scripts and get them vetted by client</a:t>
            </a:r>
          </a:p>
          <a:p>
            <a:r>
              <a:rPr lang="en-US" dirty="0" smtClean="0"/>
              <a:t>Select the right tester</a:t>
            </a:r>
          </a:p>
          <a:p>
            <a:pPr lvl="1"/>
            <a:r>
              <a:rPr lang="en-US" dirty="0" smtClean="0"/>
              <a:t>People person</a:t>
            </a:r>
          </a:p>
          <a:p>
            <a:pPr lvl="1"/>
            <a:r>
              <a:rPr lang="en-US" dirty="0" smtClean="0"/>
              <a:t>Someone others want to help</a:t>
            </a:r>
          </a:p>
          <a:p>
            <a:pPr lvl="1"/>
            <a:r>
              <a:rPr lang="en-US" dirty="0" smtClean="0"/>
              <a:t>Sympathetic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0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Dangerous to test</a:t>
            </a:r>
          </a:p>
          <a:p>
            <a:r>
              <a:rPr lang="en-US" dirty="0" smtClean="0"/>
              <a:t>Often not done because it is already known that systems can be knocked down</a:t>
            </a:r>
          </a:p>
          <a:p>
            <a:r>
              <a:rPr lang="en-US" dirty="0" smtClean="0"/>
              <a:t>If in scope, ensure specifically documented as “in scope”</a:t>
            </a:r>
          </a:p>
          <a:p>
            <a:r>
              <a:rPr lang="en-US" dirty="0" smtClean="0"/>
              <a:t>Consider carving out a subsystem to test so as not to take down entire client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Dangerous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tests are known to be dangerous</a:t>
            </a:r>
          </a:p>
          <a:p>
            <a:r>
              <a:rPr lang="en-US" dirty="0" smtClean="0"/>
              <a:t>Nessus has separate category of vulnerabilities it can scan for that are known to knock targets of line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Metasploit</a:t>
            </a:r>
            <a:r>
              <a:rPr lang="en-US" dirty="0" smtClean="0"/>
              <a:t> attacks will either succeed or crash the target system</a:t>
            </a:r>
          </a:p>
          <a:p>
            <a:r>
              <a:rPr lang="en-US" dirty="0" smtClean="0"/>
              <a:t>Access testing can lock out users inadvertently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create a report</a:t>
            </a:r>
          </a:p>
          <a:p>
            <a:pPr lvl="1"/>
            <a:r>
              <a:rPr lang="en-US" dirty="0" smtClean="0"/>
              <a:t>It may be the only evidence you where there</a:t>
            </a:r>
          </a:p>
          <a:p>
            <a:pPr lvl="1"/>
            <a:r>
              <a:rPr lang="en-US" dirty="0" smtClean="0"/>
              <a:t>Will likely be around a long time</a:t>
            </a:r>
          </a:p>
          <a:p>
            <a:pPr lvl="2"/>
            <a:r>
              <a:rPr lang="en-US" dirty="0" smtClean="0"/>
              <a:t>Therefore, make sure it is clean, correct, and reflects well on the effort you put in</a:t>
            </a:r>
          </a:p>
          <a:p>
            <a:pPr lvl="1"/>
            <a:r>
              <a:rPr lang="en-US" dirty="0" smtClean="0"/>
              <a:t>Report may make the difference between repeat engagement or no more engagements</a:t>
            </a:r>
          </a:p>
          <a:p>
            <a:r>
              <a:rPr lang="en-US" dirty="0" smtClean="0"/>
              <a:t>Even if “In-House” create the report</a:t>
            </a:r>
          </a:p>
          <a:p>
            <a:pPr lvl="1"/>
            <a:r>
              <a:rPr lang="en-US" dirty="0" smtClean="0"/>
              <a:t>Brands your team and their effort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5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Scan Results Are Not A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Scanning reports may be included in an appendix, but they should not constitute the body of the report</a:t>
            </a:r>
          </a:p>
          <a:p>
            <a:r>
              <a:rPr lang="en-US" dirty="0" smtClean="0"/>
              <a:t>Description of findings, with impact and recommended mitigation go in the body of a report</a:t>
            </a:r>
          </a:p>
          <a:p>
            <a:r>
              <a:rPr lang="en-US" dirty="0" smtClean="0"/>
              <a:t>Don’t accept scanning result ratings at face value.</a:t>
            </a:r>
          </a:p>
          <a:p>
            <a:pPr lvl="1"/>
            <a:r>
              <a:rPr lang="en-US" dirty="0" smtClean="0"/>
              <a:t>May need to adjust based on other information developed during test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Executive Summary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Methodology</a:t>
            </a:r>
          </a:p>
          <a:p>
            <a:pPr lvl="1"/>
            <a:r>
              <a:rPr lang="en-US" dirty="0" smtClean="0"/>
              <a:t>How did you do the testing</a:t>
            </a:r>
          </a:p>
          <a:p>
            <a:r>
              <a:rPr lang="en-US" dirty="0" smtClean="0"/>
              <a:t>Findings</a:t>
            </a:r>
          </a:p>
          <a:p>
            <a:pPr lvl="1"/>
            <a:r>
              <a:rPr lang="en-US" dirty="0" smtClean="0"/>
              <a:t>Ranked by severity</a:t>
            </a:r>
          </a:p>
          <a:p>
            <a:r>
              <a:rPr lang="en-US" dirty="0" smtClean="0"/>
              <a:t>Recommendations</a:t>
            </a:r>
          </a:p>
          <a:p>
            <a:r>
              <a:rPr lang="en-US" dirty="0" smtClean="0"/>
              <a:t>Conclusion</a:t>
            </a:r>
          </a:p>
          <a:p>
            <a:pPr lvl="1"/>
            <a:r>
              <a:rPr lang="en-US" dirty="0" smtClean="0"/>
              <a:t>Clients often want to know how they stack up against their vertical</a:t>
            </a:r>
          </a:p>
          <a:p>
            <a:r>
              <a:rPr lang="en-US" dirty="0" smtClean="0"/>
              <a:t>Appendices (if needed)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important part of test</a:t>
            </a:r>
          </a:p>
          <a:p>
            <a:pPr lvl="1"/>
            <a:r>
              <a:rPr lang="en-US" dirty="0" smtClean="0"/>
              <a:t>Management representatives may never read beyond the summary</a:t>
            </a:r>
          </a:p>
          <a:p>
            <a:r>
              <a:rPr lang="en-US" dirty="0" smtClean="0"/>
              <a:t>Keep it short</a:t>
            </a:r>
          </a:p>
          <a:p>
            <a:pPr lvl="1"/>
            <a:r>
              <a:rPr lang="en-US" dirty="0" smtClean="0"/>
              <a:t>1 page, 1.5 at most</a:t>
            </a:r>
          </a:p>
          <a:p>
            <a:r>
              <a:rPr lang="en-US" dirty="0" smtClean="0"/>
              <a:t>Briefly acknowledge test team and client employees who participated</a:t>
            </a:r>
          </a:p>
          <a:p>
            <a:r>
              <a:rPr lang="en-US" dirty="0" smtClean="0"/>
              <a:t>Summarize overall risk posture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hacker explores the difference between how something is supposed to work and how it really works.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495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bulleted list of most significant findings</a:t>
            </a:r>
          </a:p>
          <a:p>
            <a:pPr lvl="1"/>
            <a:r>
              <a:rPr lang="en-US" dirty="0" smtClean="0"/>
              <a:t>Three to six at most</a:t>
            </a:r>
          </a:p>
          <a:p>
            <a:pPr lvl="1"/>
            <a:r>
              <a:rPr lang="en-US" dirty="0" smtClean="0"/>
              <a:t>Framed in terms of business impact</a:t>
            </a:r>
          </a:p>
          <a:p>
            <a:pPr lvl="2"/>
            <a:r>
              <a:rPr lang="en-US" dirty="0" smtClean="0"/>
              <a:t>Why does the line of business care about the risks identified</a:t>
            </a:r>
          </a:p>
          <a:p>
            <a:pPr lvl="1"/>
            <a:r>
              <a:rPr lang="en-US" dirty="0" smtClean="0"/>
              <a:t>Describe mitigation paths</a:t>
            </a:r>
          </a:p>
          <a:p>
            <a:pPr lvl="2"/>
            <a:r>
              <a:rPr lang="en-US" dirty="0" smtClean="0"/>
              <a:t>People</a:t>
            </a:r>
          </a:p>
          <a:p>
            <a:pPr lvl="2"/>
            <a:r>
              <a:rPr lang="en-US" dirty="0" smtClean="0"/>
              <a:t>Processes</a:t>
            </a:r>
          </a:p>
          <a:p>
            <a:pPr lvl="2"/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Screenshots and Illustrations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Screenshots or illustrations help capture audience attention and make findings more “real”</a:t>
            </a:r>
          </a:p>
          <a:p>
            <a:r>
              <a:rPr lang="en-US" dirty="0" smtClean="0"/>
              <a:t>Only include “useful” screenshots</a:t>
            </a:r>
          </a:p>
          <a:p>
            <a:r>
              <a:rPr lang="en-US" dirty="0" smtClean="0"/>
              <a:t>Focus on important area, zoom in</a:t>
            </a:r>
          </a:p>
          <a:p>
            <a:r>
              <a:rPr lang="en-US" dirty="0" smtClean="0"/>
              <a:t>Use mask to </a:t>
            </a:r>
            <a:r>
              <a:rPr lang="en-US" dirty="0" smtClean="0"/>
              <a:t>exclude sensitive information</a:t>
            </a:r>
          </a:p>
          <a:p>
            <a:pPr lvl="1"/>
            <a:r>
              <a:rPr lang="en-US" dirty="0" smtClean="0"/>
              <a:t>Passwords</a:t>
            </a:r>
          </a:p>
          <a:p>
            <a:pPr lvl="1"/>
            <a:r>
              <a:rPr lang="en-US" dirty="0" smtClean="0"/>
              <a:t>User Names</a:t>
            </a:r>
          </a:p>
          <a:p>
            <a:pPr lvl="1"/>
            <a:r>
              <a:rPr lang="en-US" dirty="0" smtClean="0"/>
              <a:t>Employee or Customer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Quiz over the weekend</a:t>
            </a:r>
          </a:p>
          <a:p>
            <a:r>
              <a:rPr lang="en-US" dirty="0" smtClean="0"/>
              <a:t>TCP/IP </a:t>
            </a:r>
            <a:r>
              <a:rPr lang="en-US" dirty="0"/>
              <a:t>and Network </a:t>
            </a:r>
            <a:r>
              <a:rPr lang="en-US" dirty="0" smtClean="0"/>
              <a:t>Architecture</a:t>
            </a:r>
          </a:p>
          <a:p>
            <a:r>
              <a:rPr lang="en-US" dirty="0" smtClean="0"/>
              <a:t>Google </a:t>
            </a:r>
            <a:r>
              <a:rPr lang="en-US" dirty="0"/>
              <a:t>Hacking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4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 the computer security context, a hacker is someone who seeks and exploits weaknesses in a computer system or computer network.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4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Successful penetration testers look at the world through a different lens</a:t>
            </a:r>
          </a:p>
          <a:p>
            <a:pPr lvl="1"/>
            <a:r>
              <a:rPr lang="en-US" dirty="0" smtClean="0"/>
              <a:t>They think outside the box</a:t>
            </a:r>
          </a:p>
          <a:p>
            <a:pPr lvl="1"/>
            <a:r>
              <a:rPr lang="en-US" dirty="0" smtClean="0"/>
              <a:t>They do things differently</a:t>
            </a:r>
          </a:p>
          <a:p>
            <a:pPr lvl="1"/>
            <a:r>
              <a:rPr lang="en-US" dirty="0" smtClean="0"/>
              <a:t>They don’t look at the glass as half full or half empty, instead they look at the glass and think “If I hit the glass just right, I can crack it and drain out just what I want.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5211.001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887</TotalTime>
  <Words>3293</Words>
  <Application>Microsoft Office PowerPoint</Application>
  <PresentationFormat>On-screen Show (4:3)</PresentationFormat>
  <Paragraphs>713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1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Intro to Ethical Hacking</vt:lpstr>
      <vt:lpstr>Introduction</vt:lpstr>
      <vt:lpstr>Course Plan</vt:lpstr>
      <vt:lpstr>About the Course</vt:lpstr>
      <vt:lpstr>Caution</vt:lpstr>
      <vt:lpstr>Ethical Hacking</vt:lpstr>
      <vt:lpstr>My Definition</vt:lpstr>
      <vt:lpstr>Wikipedia’s Definition</vt:lpstr>
      <vt:lpstr>Mindset</vt:lpstr>
      <vt:lpstr>Mindset (Continued)</vt:lpstr>
      <vt:lpstr>Threat vs. Vulnerability vs. Risk</vt:lpstr>
      <vt:lpstr>Threat vs. Vulnerability vs. Risk Continued</vt:lpstr>
      <vt:lpstr>General Types of Attacks Active vs Passive</vt:lpstr>
      <vt:lpstr>General Types of Attacks Internal vs External</vt:lpstr>
      <vt:lpstr>Penetration Testing</vt:lpstr>
      <vt:lpstr>Security Assessments</vt:lpstr>
      <vt:lpstr>Benefits of Assessments</vt:lpstr>
      <vt:lpstr>Why Do We Do This</vt:lpstr>
      <vt:lpstr>What To Do With Findings</vt:lpstr>
      <vt:lpstr>Types of Tests</vt:lpstr>
      <vt:lpstr>Phases</vt:lpstr>
      <vt:lpstr>Going to Far</vt:lpstr>
      <vt:lpstr>Iteration and Following Hunches</vt:lpstr>
      <vt:lpstr>Limitations</vt:lpstr>
      <vt:lpstr>Limitations Known Vulnerabilities</vt:lpstr>
      <vt:lpstr>Public Methodologies</vt:lpstr>
      <vt:lpstr>Infrastructure for Penetration Testing</vt:lpstr>
      <vt:lpstr>Operating Systems</vt:lpstr>
      <vt:lpstr>Software for Testing in this Course</vt:lpstr>
      <vt:lpstr>Other Free Tools</vt:lpstr>
      <vt:lpstr>Some Sources of Tools and Exploits</vt:lpstr>
      <vt:lpstr>Vulnerability Research</vt:lpstr>
      <vt:lpstr>Commercial Tools</vt:lpstr>
      <vt:lpstr>In House Tools</vt:lpstr>
      <vt:lpstr>Going Further With Labs</vt:lpstr>
      <vt:lpstr>Machines for Testing</vt:lpstr>
      <vt:lpstr>Virtual Test Machines</vt:lpstr>
      <vt:lpstr>ISPs</vt:lpstr>
      <vt:lpstr>Cloud</vt:lpstr>
      <vt:lpstr>Infrastructure Firewalls</vt:lpstr>
      <vt:lpstr>Host Firewalls</vt:lpstr>
      <vt:lpstr>Harden Test Machines</vt:lpstr>
      <vt:lpstr>Protecting Test Results</vt:lpstr>
      <vt:lpstr>Clean Test Machines Between Tests</vt:lpstr>
      <vt:lpstr>Penetration Testing Process</vt:lpstr>
      <vt:lpstr>Permissions</vt:lpstr>
      <vt:lpstr>Insurance &amp; Limitation of Liability</vt:lpstr>
      <vt:lpstr>Rules of Engagement</vt:lpstr>
      <vt:lpstr>Shunning</vt:lpstr>
      <vt:lpstr>Black Box vs Crystal Box</vt:lpstr>
      <vt:lpstr>Data on Compromised Systems</vt:lpstr>
      <vt:lpstr>Observed Tests</vt:lpstr>
      <vt:lpstr>Completing Planning</vt:lpstr>
      <vt:lpstr>Scope</vt:lpstr>
      <vt:lpstr>  Additional Scope Questions</vt:lpstr>
      <vt:lpstr>What to Test</vt:lpstr>
      <vt:lpstr>Third Parties</vt:lpstr>
      <vt:lpstr>Production vs Test</vt:lpstr>
      <vt:lpstr>How to Test</vt:lpstr>
      <vt:lpstr>Internal or Near Internal Testing</vt:lpstr>
      <vt:lpstr>Client Side</vt:lpstr>
      <vt:lpstr>Social Engineering</vt:lpstr>
      <vt:lpstr>Conducting a Social Engineering Test</vt:lpstr>
      <vt:lpstr>Denial of Service</vt:lpstr>
      <vt:lpstr>Dangerous Exploits</vt:lpstr>
      <vt:lpstr>Reporting Results</vt:lpstr>
      <vt:lpstr>Scan Results Are Not A Report</vt:lpstr>
      <vt:lpstr>Suggested Format</vt:lpstr>
      <vt:lpstr>Executive Summary</vt:lpstr>
      <vt:lpstr>Executive Summary</vt:lpstr>
      <vt:lpstr>Screenshots and Illustrations</vt:lpstr>
      <vt:lpstr>Next Week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Wade Mackey</cp:lastModifiedBy>
  <cp:revision>45</cp:revision>
  <dcterms:created xsi:type="dcterms:W3CDTF">2014-08-27T02:09:01Z</dcterms:created>
  <dcterms:modified xsi:type="dcterms:W3CDTF">2016-08-22T05:35:53Z</dcterms:modified>
</cp:coreProperties>
</file>