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6600"/>
    <a:srgbClr val="66FF66"/>
    <a:srgbClr val="CCECFF"/>
    <a:srgbClr val="990000"/>
    <a:srgbClr val="808080"/>
    <a:srgbClr val="0066FF"/>
    <a:srgbClr val="58A618"/>
    <a:srgbClr val="B38DAE"/>
    <a:srgbClr val="53DF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120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5" tIns="45933" rIns="91865" bIns="45933" numCol="1" anchor="t" anchorCtr="0" compatLnSpc="1">
            <a:prstTxWarp prst="textNoShape">
              <a:avLst/>
            </a:prstTxWarp>
          </a:bodyPr>
          <a:lstStyle>
            <a:lvl1pPr defTabSz="91808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7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5" tIns="45933" rIns="91865" bIns="45933" numCol="1" anchor="t" anchorCtr="0" compatLnSpc="1">
            <a:prstTxWarp prst="textNoShape">
              <a:avLst/>
            </a:prstTxWarp>
          </a:bodyPr>
          <a:lstStyle>
            <a:lvl1pPr algn="r" defTabSz="91808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3450" y="695325"/>
            <a:ext cx="261620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068"/>
            <a:ext cx="5608320" cy="4184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5" tIns="45933" rIns="91865" bIns="459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7381"/>
            <a:ext cx="3037840" cy="46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5" tIns="45933" rIns="91865" bIns="45933" numCol="1" anchor="b" anchorCtr="0" compatLnSpc="1">
            <a:prstTxWarp prst="textNoShape">
              <a:avLst/>
            </a:prstTxWarp>
          </a:bodyPr>
          <a:lstStyle>
            <a:lvl1pPr defTabSz="91808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7381"/>
            <a:ext cx="3037840" cy="46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65" tIns="45933" rIns="91865" bIns="45933" numCol="1" anchor="b" anchorCtr="0" compatLnSpc="1">
            <a:prstTxWarp prst="textNoShape">
              <a:avLst/>
            </a:prstTxWarp>
          </a:bodyPr>
          <a:lstStyle>
            <a:lvl1pPr algn="r" defTabSz="918083">
              <a:defRPr sz="1200"/>
            </a:lvl1pPr>
          </a:lstStyle>
          <a:p>
            <a:pPr>
              <a:defRPr/>
            </a:pPr>
            <a:fld id="{AE702D6A-51BF-46C1-A8D2-DDEDCBCA6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7575"/>
            <a:fld id="{4FCB4192-AA8A-4933-8965-FE2E4B78E7B6}" type="slidenum">
              <a:rPr lang="en-US" smtClean="0"/>
              <a:pPr defTabSz="917575"/>
              <a:t>1</a:t>
            </a:fld>
            <a:endParaRPr 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2CD90-2688-4F30-A5D3-DA86BAC133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DB311-3ED5-4D71-8CD2-2BC236711E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BA3511-E5C8-4489-954B-02C71E84EC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7C103-FE59-4504-97C7-55A32E6431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16560-5082-4329-BEDF-5B9A573D64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900130-2630-42E5-BF8F-576012D65C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8B79D-D02B-494F-B406-7190B59344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D5413A-3D7D-4715-9316-9108B4DD0C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A06B3B-388D-4140-8873-DAADCC47CF5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D1F4BA-0DE6-41B8-B47C-CC3ACFE2F6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EC7658-A6AD-43D1-A629-65F672BCCB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B5B68B-ECF5-456A-BFEF-6977F89361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ounded Rectangle 51"/>
          <p:cNvSpPr/>
          <p:nvPr/>
        </p:nvSpPr>
        <p:spPr>
          <a:xfrm>
            <a:off x="4572000" y="1752600"/>
            <a:ext cx="1371600" cy="8382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1200" b="1" dirty="0" smtClean="0"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200" b="1" dirty="0" smtClean="0">
                <a:latin typeface="Calibri" pitchFamily="34" charset="0"/>
              </a:rPr>
              <a:t>BA </a:t>
            </a:r>
            <a:r>
              <a:rPr lang="en-US" sz="1200" b="1" dirty="0" smtClean="0">
                <a:latin typeface="Calibri" pitchFamily="34" charset="0"/>
              </a:rPr>
              <a:t>2101</a:t>
            </a:r>
            <a:endParaRPr lang="en-US" sz="1200" b="1" dirty="0"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000" b="1" dirty="0" smtClean="0">
                <a:latin typeface="Calibri" pitchFamily="34" charset="0"/>
              </a:rPr>
              <a:t>Prof. Development Strategies</a:t>
            </a:r>
          </a:p>
          <a:p>
            <a:pPr algn="ctr" eaLnBrk="0" hangingPunct="0">
              <a:defRPr/>
            </a:pPr>
            <a:endParaRPr lang="en-US" sz="70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700" i="1" dirty="0" smtClean="0">
                <a:solidFill>
                  <a:schemeClr val="bg1"/>
                </a:solidFill>
                <a:latin typeface="Calibri" pitchFamily="34" charset="0"/>
              </a:rPr>
              <a:t>Special Section for MIS majors</a:t>
            </a:r>
            <a:endParaRPr lang="en-US" sz="700" i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1000" b="1" dirty="0">
              <a:latin typeface="Calibri" pitchFamily="34" charset="0"/>
            </a:endParaRPr>
          </a:p>
        </p:txBody>
      </p:sp>
      <p:sp>
        <p:nvSpPr>
          <p:cNvPr id="102" name="Right Arrow 101"/>
          <p:cNvSpPr/>
          <p:nvPr/>
        </p:nvSpPr>
        <p:spPr>
          <a:xfrm>
            <a:off x="152400" y="2209800"/>
            <a:ext cx="838200" cy="381000"/>
          </a:xfrm>
          <a:prstGeom prst="rightArrow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Semester 5</a:t>
            </a:r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5" name="Rectangle 132"/>
          <p:cNvSpPr>
            <a:spLocks noChangeArrowheads="1"/>
          </p:cNvSpPr>
          <p:nvPr/>
        </p:nvSpPr>
        <p:spPr bwMode="auto">
          <a:xfrm>
            <a:off x="2895600" y="32004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3501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: MIS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2501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dirty="0" smtClean="0">
                <a:solidFill>
                  <a:schemeClr val="tx1"/>
                </a:solidFill>
                <a:latin typeface="Calibri" pitchFamily="34" charset="0"/>
              </a:rPr>
              <a:t>Co-</a:t>
            </a:r>
            <a:r>
              <a:rPr lang="en-US" sz="700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700" dirty="0" smtClean="0">
                <a:solidFill>
                  <a:schemeClr val="tx1"/>
                </a:solidFill>
                <a:latin typeface="Calibri" pitchFamily="34" charset="0"/>
              </a:rPr>
              <a:t>: 2502</a:t>
            </a: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Data-Centric</a:t>
            </a:r>
            <a:endParaRPr lang="en-US" sz="1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Application</a:t>
            </a: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Development</a:t>
            </a: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6" name="Rectangle 133"/>
          <p:cNvSpPr>
            <a:spLocks noChangeArrowheads="1"/>
          </p:cNvSpPr>
          <p:nvPr/>
        </p:nvSpPr>
        <p:spPr bwMode="auto">
          <a:xfrm>
            <a:off x="2895600" y="46482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Elective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7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Substitute </a:t>
            </a: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any</a:t>
            </a: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MIS Course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7" name="Rectangle 134"/>
          <p:cNvSpPr>
            <a:spLocks noChangeArrowheads="1"/>
          </p:cNvSpPr>
          <p:nvPr/>
        </p:nvSpPr>
        <p:spPr bwMode="auto">
          <a:xfrm>
            <a:off x="1295399" y="46482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3535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Req’s</a:t>
            </a:r>
            <a:r>
              <a:rPr lang="en-US" sz="700" i="1" dirty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MIS 2502 &amp; 3504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Change Leadership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8" name="Rectangle 135"/>
          <p:cNvSpPr>
            <a:spLocks noChangeArrowheads="1"/>
          </p:cNvSpPr>
          <p:nvPr/>
        </p:nvSpPr>
        <p:spPr bwMode="auto">
          <a:xfrm>
            <a:off x="2133600" y="6019800"/>
            <a:ext cx="12192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4596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Req’s</a:t>
            </a:r>
            <a:r>
              <a:rPr lang="en-US" sz="700" i="1" dirty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3535 </a:t>
            </a:r>
            <a:r>
              <a:rPr lang="en-US" sz="700" i="1" dirty="0">
                <a:solidFill>
                  <a:schemeClr val="tx1"/>
                </a:solidFill>
                <a:latin typeface="Calibri" pitchFamily="34" charset="0"/>
              </a:rPr>
              <a:t>&amp;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3501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IT Value and </a:t>
            </a: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Service Delivery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rot="5400000">
            <a:off x="1829594" y="4495006"/>
            <a:ext cx="3048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Rectangle 124"/>
          <p:cNvSpPr>
            <a:spLocks noChangeArrowheads="1"/>
          </p:cNvSpPr>
          <p:nvPr/>
        </p:nvSpPr>
        <p:spPr bwMode="auto">
          <a:xfrm>
            <a:off x="1371599" y="838200"/>
            <a:ext cx="2667000" cy="5334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sz="1400" b="1" dirty="0" smtClean="0">
                <a:solidFill>
                  <a:schemeClr val="bg1"/>
                </a:solidFill>
                <a:latin typeface="Calibri" pitchFamily="34" charset="0"/>
              </a:rPr>
              <a:t>*MIS 2101/2901</a:t>
            </a:r>
            <a:endParaRPr lang="en-US" sz="1400" dirty="0" smtClean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bg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bg1"/>
                </a:solidFill>
                <a:latin typeface="Calibri" pitchFamily="34" charset="0"/>
              </a:rPr>
              <a:t>Req’s</a:t>
            </a:r>
            <a:r>
              <a:rPr lang="en-US" sz="700" i="1" dirty="0" smtClean="0">
                <a:solidFill>
                  <a:schemeClr val="bg1"/>
                </a:solidFill>
                <a:latin typeface="Calibri" pitchFamily="34" charset="0"/>
              </a:rPr>
              <a:t>: Basic Computer Literacy (www.fox.temple.edu/foxclt)</a:t>
            </a:r>
          </a:p>
          <a:p>
            <a:pPr algn="ctr" eaLnBrk="0" hangingPunct="0"/>
            <a:r>
              <a:rPr lang="en-US" sz="1000" dirty="0" smtClean="0">
                <a:solidFill>
                  <a:schemeClr val="bg1"/>
                </a:solidFill>
                <a:latin typeface="Calibri" pitchFamily="34" charset="0"/>
              </a:rPr>
              <a:t>Information Systems in Organizations</a:t>
            </a:r>
            <a:endParaRPr lang="en-US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419600" y="893207"/>
            <a:ext cx="1828800" cy="6129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b="1" i="1" dirty="0" smtClean="0">
                <a:solidFill>
                  <a:schemeClr val="tx1"/>
                </a:solidFill>
                <a:latin typeface="Calibri" pitchFamily="34" charset="0"/>
              </a:rPr>
              <a:t>Please start MIS courses in your sophomore year or the first semester of junior year</a:t>
            </a:r>
            <a:r>
              <a:rPr lang="en-US" sz="1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en-US" sz="1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6" name="Right Arrow 125"/>
          <p:cNvSpPr/>
          <p:nvPr/>
        </p:nvSpPr>
        <p:spPr>
          <a:xfrm>
            <a:off x="152400" y="5029200"/>
            <a:ext cx="838200" cy="381000"/>
          </a:xfrm>
          <a:prstGeom prst="rightArrow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Semester 7</a:t>
            </a:r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7" name="Right Arrow 126"/>
          <p:cNvSpPr/>
          <p:nvPr/>
        </p:nvSpPr>
        <p:spPr>
          <a:xfrm>
            <a:off x="152400" y="6477000"/>
            <a:ext cx="838200" cy="381000"/>
          </a:xfrm>
          <a:prstGeom prst="rightArrow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Semester 8</a:t>
            </a:r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8" name="Right Arrow 127"/>
          <p:cNvSpPr/>
          <p:nvPr/>
        </p:nvSpPr>
        <p:spPr>
          <a:xfrm>
            <a:off x="152400" y="3581400"/>
            <a:ext cx="838200" cy="381000"/>
          </a:xfrm>
          <a:prstGeom prst="rightArrow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Semester 6</a:t>
            </a:r>
            <a:endParaRPr lang="en-US" sz="900" dirty="0">
              <a:latin typeface="Calibri" pitchFamily="34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1295400" y="17526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2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2502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:  MIS 2101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Data Analytics</a:t>
            </a: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75" name="Straight Arrow Connector 174"/>
          <p:cNvCxnSpPr/>
          <p:nvPr/>
        </p:nvCxnSpPr>
        <p:spPr>
          <a:xfrm rot="5400000">
            <a:off x="1829594" y="3047206"/>
            <a:ext cx="3048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1" name="Elbow Connector 180"/>
          <p:cNvCxnSpPr>
            <a:stCxn id="105" idx="2"/>
            <a:endCxn id="108" idx="0"/>
          </p:cNvCxnSpPr>
          <p:nvPr/>
        </p:nvCxnSpPr>
        <p:spPr>
          <a:xfrm rot="5400000">
            <a:off x="2305050" y="4781550"/>
            <a:ext cx="1676400" cy="800100"/>
          </a:xfrm>
          <a:prstGeom prst="bentConnector3">
            <a:avLst>
              <a:gd name="adj1" fmla="val 12238"/>
            </a:avLst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ight Arrow 206"/>
          <p:cNvSpPr/>
          <p:nvPr/>
        </p:nvSpPr>
        <p:spPr>
          <a:xfrm>
            <a:off x="152400" y="990600"/>
            <a:ext cx="838200" cy="381000"/>
          </a:xfrm>
          <a:prstGeom prst="rightArrow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Semester 3</a:t>
            </a:r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5" name="Rounded Rectangle 224"/>
          <p:cNvSpPr/>
          <p:nvPr/>
        </p:nvSpPr>
        <p:spPr>
          <a:xfrm>
            <a:off x="685800" y="7239000"/>
            <a:ext cx="914400" cy="152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800" b="1" dirty="0">
                <a:latin typeface="Calibri" pitchFamily="34" charset="0"/>
              </a:rPr>
              <a:t>Core Course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152400" y="7467600"/>
            <a:ext cx="914400" cy="152400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n-US" sz="800" b="1" dirty="0">
                <a:solidFill>
                  <a:schemeClr val="tx1"/>
                </a:solidFill>
                <a:latin typeface="Calibri" pitchFamily="34" charset="0"/>
              </a:rPr>
              <a:t>Major Courses</a:t>
            </a:r>
          </a:p>
        </p:txBody>
      </p:sp>
      <p:sp>
        <p:nvSpPr>
          <p:cNvPr id="229" name="AutoShape 138"/>
          <p:cNvSpPr>
            <a:spLocks noChangeArrowheads="1"/>
          </p:cNvSpPr>
          <p:nvPr/>
        </p:nvSpPr>
        <p:spPr bwMode="auto">
          <a:xfrm>
            <a:off x="1143000" y="7467600"/>
            <a:ext cx="1066800" cy="15240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900" dirty="0" smtClean="0">
                <a:solidFill>
                  <a:schemeClr val="tx1"/>
                </a:solidFill>
                <a:latin typeface="Calibri" pitchFamily="34" charset="0"/>
              </a:rPr>
              <a:t>Elective Courses</a:t>
            </a:r>
            <a:endParaRPr lang="en-US" sz="9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Rectangle 132"/>
          <p:cNvSpPr>
            <a:spLocks noChangeArrowheads="1"/>
          </p:cNvSpPr>
          <p:nvPr/>
        </p:nvSpPr>
        <p:spPr bwMode="auto">
          <a:xfrm>
            <a:off x="1295400" y="32004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3504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: MIS 2502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Digital Design </a:t>
            </a: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and Innovation</a:t>
            </a: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1791492" y="1561306"/>
            <a:ext cx="3810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6200000" flipH="1">
            <a:off x="3429001" y="3047999"/>
            <a:ext cx="304800" cy="2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 rot="5400000">
            <a:off x="3502967" y="4448148"/>
            <a:ext cx="6248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>
                <a:solidFill>
                  <a:srgbClr val="C00000"/>
                </a:solidFill>
                <a:latin typeface="Calibri" pitchFamily="34" charset="0"/>
              </a:rPr>
              <a:t>FRESHMAN  ADMITTED  FALL  2008  AND  AFTER</a:t>
            </a:r>
            <a:endParaRPr lang="en-US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6200" y="7904202"/>
            <a:ext cx="6553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Calibri" pitchFamily="34" charset="0"/>
              </a:rPr>
              <a:t>A grade of a C is required for all courses with an asterisk. A cumulative and major (GPA) of a 2.0 is required to graduate.  Any student who receives more than two grades below a C will need to meet with the Department Chair and the Senior Program Specialist to evaluate your status.</a:t>
            </a:r>
            <a:endParaRPr lang="en-US" sz="10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6200" y="7739390"/>
            <a:ext cx="266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Calibri" pitchFamily="34" charset="0"/>
              </a:rPr>
              <a:t>*</a:t>
            </a:r>
            <a:r>
              <a:rPr lang="en-US" sz="1100" b="1" u="sng" dirty="0" smtClean="0">
                <a:latin typeface="Calibri" pitchFamily="34" charset="0"/>
              </a:rPr>
              <a:t>Grade Requirement effective Fall 2008:</a:t>
            </a:r>
            <a:endParaRPr lang="en-US" sz="1100" u="sng" dirty="0"/>
          </a:p>
        </p:txBody>
      </p:sp>
      <p:cxnSp>
        <p:nvCxnSpPr>
          <p:cNvPr id="71" name="Straight Arrow Connector 70"/>
          <p:cNvCxnSpPr/>
          <p:nvPr/>
        </p:nvCxnSpPr>
        <p:spPr>
          <a:xfrm rot="5400000">
            <a:off x="3391692" y="1561306"/>
            <a:ext cx="3810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76200" y="8382000"/>
            <a:ext cx="6400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Student Name: ________________  TUID: __________  Email:___________________</a:t>
            </a:r>
            <a:endParaRPr lang="en-US" sz="600" dirty="0" smtClean="0">
              <a:latin typeface="Calibri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410200" y="8763000"/>
            <a:ext cx="990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Revised  </a:t>
            </a:r>
            <a:r>
              <a:rPr lang="en-US" sz="1000" dirty="0" smtClean="0"/>
              <a:t>7</a:t>
            </a:r>
            <a:r>
              <a:rPr lang="en-US" sz="1000" dirty="0" smtClean="0"/>
              <a:t>/11</a:t>
            </a:r>
            <a:endParaRPr lang="en-US" sz="1000" dirty="0"/>
          </a:p>
        </p:txBody>
      </p:sp>
      <p:sp>
        <p:nvSpPr>
          <p:cNvPr id="78" name="TextBox 77"/>
          <p:cNvSpPr txBox="1"/>
          <p:nvPr/>
        </p:nvSpPr>
        <p:spPr>
          <a:xfrm>
            <a:off x="1066800" y="8763000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Advisor: __________________  Date: _______________</a:t>
            </a:r>
            <a:endParaRPr lang="en-US" sz="1400" dirty="0"/>
          </a:p>
        </p:txBody>
      </p:sp>
      <p:sp>
        <p:nvSpPr>
          <p:cNvPr id="81" name="Rectangle 132"/>
          <p:cNvSpPr>
            <a:spLocks noChangeArrowheads="1"/>
          </p:cNvSpPr>
          <p:nvPr/>
        </p:nvSpPr>
        <p:spPr bwMode="auto">
          <a:xfrm>
            <a:off x="2895598" y="1752600"/>
            <a:ext cx="1295400" cy="11430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4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2501</a:t>
            </a:r>
            <a:endParaRPr lang="en-US" sz="1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: MIS 2101</a:t>
            </a:r>
          </a:p>
          <a:p>
            <a:pPr algn="ctr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Enterprise </a:t>
            </a: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 IT</a:t>
            </a:r>
            <a:endParaRPr lang="en-US" sz="1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Architecture 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  <a:p>
            <a:pPr algn="ctr" eaLnBrk="0" hangingPunct="0"/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5800" y="1524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Full Time BBA MIS Course Structure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 rot="5400000">
            <a:off x="3173968" y="4448145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>
                <a:solidFill>
                  <a:srgbClr val="C00000"/>
                </a:solidFill>
                <a:latin typeface="Calibri" pitchFamily="34" charset="0"/>
              </a:rPr>
              <a:t>TRANSFER  STUDENTS  ADMITTED  FALL 2010  AND AFTER</a:t>
            </a:r>
            <a:endParaRPr lang="en-US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1" name="AutoShape 138"/>
          <p:cNvSpPr>
            <a:spLocks noChangeArrowheads="1"/>
          </p:cNvSpPr>
          <p:nvPr/>
        </p:nvSpPr>
        <p:spPr bwMode="auto">
          <a:xfrm>
            <a:off x="4343400" y="2819400"/>
            <a:ext cx="1676400" cy="5105400"/>
          </a:xfrm>
          <a:prstGeom prst="roundRect">
            <a:avLst>
              <a:gd name="adj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Electives</a:t>
            </a:r>
          </a:p>
          <a:p>
            <a:pPr algn="ctr"/>
            <a:endParaRPr lang="en-U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3502</a:t>
            </a:r>
          </a:p>
          <a:p>
            <a:pPr algn="ctr"/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800" i="1" dirty="0" err="1" smtClean="0">
                <a:solidFill>
                  <a:schemeClr val="tx1"/>
                </a:solidFill>
                <a:latin typeface="Calibri" pitchFamily="34" charset="0"/>
              </a:rPr>
              <a:t>Req:MIS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 2502 &amp; 3501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App Integration &amp; Evaluation</a:t>
            </a:r>
            <a:endParaRPr lang="en-US" sz="100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endParaRPr lang="en-US" sz="800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3534</a:t>
            </a:r>
          </a:p>
          <a:p>
            <a:pPr algn="ctr"/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8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: MIS 2101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Strategic Mgt. of IT</a:t>
            </a:r>
          </a:p>
          <a:p>
            <a:pPr algn="ctr"/>
            <a:endParaRPr lang="en-U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3536</a:t>
            </a:r>
          </a:p>
          <a:p>
            <a:pPr algn="ctr"/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8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: MIS 2101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Info Systems Innovation</a:t>
            </a:r>
          </a:p>
          <a:p>
            <a:pPr algn="ctr"/>
            <a:endParaRPr lang="en-US" sz="7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3537</a:t>
            </a:r>
          </a:p>
          <a:p>
            <a:pPr algn="ctr"/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8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: MIS 2101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Internet-Enabled Supply Chain</a:t>
            </a:r>
          </a:p>
          <a:p>
            <a:pPr algn="ctr"/>
            <a:endParaRPr lang="en-U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3538</a:t>
            </a:r>
            <a:endParaRPr lang="en-US" sz="800" b="1" i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800" i="1" dirty="0" err="1" smtClean="0">
                <a:solidFill>
                  <a:schemeClr val="tx1"/>
                </a:solidFill>
                <a:latin typeface="Calibri" pitchFamily="34" charset="0"/>
              </a:rPr>
              <a:t>Req</a:t>
            </a:r>
            <a:r>
              <a:rPr lang="en-US" sz="800" i="1" dirty="0" smtClean="0">
                <a:solidFill>
                  <a:schemeClr val="tx1"/>
                </a:solidFill>
                <a:latin typeface="Calibri" pitchFamily="34" charset="0"/>
              </a:rPr>
              <a:t>: MIS 2101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Social Media Innovation</a:t>
            </a:r>
          </a:p>
          <a:p>
            <a:pPr algn="ctr"/>
            <a:endParaRPr lang="en-US" sz="7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MIS 3580 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Req’s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: Varies</a:t>
            </a:r>
          </a:p>
          <a:p>
            <a:r>
              <a:rPr lang="en-US" sz="1000" u="sng" dirty="0" smtClean="0">
                <a:solidFill>
                  <a:schemeClr val="tx1"/>
                </a:solidFill>
                <a:latin typeface="Calibri" pitchFamily="34" charset="0"/>
              </a:rPr>
              <a:t>Special Topics Include:</a:t>
            </a:r>
          </a:p>
          <a:p>
            <a:pPr algn="ctr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Secrets of Web 2.0 </a:t>
            </a:r>
            <a:r>
              <a:rPr lang="en-US" sz="1000" dirty="0" err="1" smtClean="0">
                <a:solidFill>
                  <a:schemeClr val="tx1"/>
                </a:solidFill>
                <a:latin typeface="Calibri" pitchFamily="34" charset="0"/>
              </a:rPr>
              <a:t>Mktg</a:t>
            </a:r>
            <a:endParaRPr lang="en-US" sz="1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Computing 21</a:t>
            </a:r>
            <a:r>
              <a:rPr lang="en-US" sz="1000" baseline="30000" dirty="0" smtClean="0">
                <a:solidFill>
                  <a:schemeClr val="tx1"/>
                </a:solidFill>
                <a:latin typeface="Calibri" pitchFamily="34" charset="0"/>
              </a:rPr>
              <a:t>st</a:t>
            </a: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 Century</a:t>
            </a:r>
          </a:p>
          <a:p>
            <a:pPr algn="ctr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ERP Implementation</a:t>
            </a:r>
          </a:p>
          <a:p>
            <a:pPr algn="ctr">
              <a:buFont typeface="Arial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Emerging Technologies</a:t>
            </a:r>
          </a:p>
          <a:p>
            <a:pPr algn="ctr"/>
            <a:endParaRPr lang="en-US" sz="700" b="1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</a:rPr>
              <a:t>*MIS 3581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Pre-</a:t>
            </a:r>
            <a:r>
              <a:rPr lang="en-US" sz="700" i="1" dirty="0" err="1" smtClean="0">
                <a:solidFill>
                  <a:schemeClr val="tx1"/>
                </a:solidFill>
                <a:latin typeface="Calibri" pitchFamily="34" charset="0"/>
              </a:rPr>
              <a:t>Req’s</a:t>
            </a:r>
            <a:r>
              <a:rPr lang="en-US" sz="700" i="1" dirty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MIS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3504 &amp; </a:t>
            </a:r>
            <a:r>
              <a:rPr lang="en-US" sz="700" i="1" dirty="0" smtClean="0">
                <a:solidFill>
                  <a:schemeClr val="tx1"/>
                </a:solidFill>
                <a:latin typeface="Calibri" pitchFamily="34" charset="0"/>
              </a:rPr>
              <a:t>2501</a:t>
            </a:r>
            <a:endParaRPr lang="en-US" sz="700" i="1" dirty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  <a:latin typeface="Calibri" pitchFamily="34" charset="0"/>
              </a:rPr>
              <a:t>Co-Op Experience</a:t>
            </a:r>
          </a:p>
          <a:p>
            <a:pPr algn="ctr"/>
            <a:endParaRPr lang="en-US" sz="7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19" name="Elbow Connector 118"/>
          <p:cNvCxnSpPr>
            <a:stCxn id="130" idx="3"/>
            <a:endCxn id="105" idx="1"/>
          </p:cNvCxnSpPr>
          <p:nvPr/>
        </p:nvCxnSpPr>
        <p:spPr>
          <a:xfrm>
            <a:off x="2590800" y="2324100"/>
            <a:ext cx="304800" cy="144780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133600" y="5791200"/>
            <a:ext cx="304800" cy="2286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61110</TotalTime>
  <Words>315</Words>
  <Application>Microsoft Office PowerPoint</Application>
  <PresentationFormat>On-screen Show (4:3)</PresentationFormat>
  <Paragraphs>124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Temple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Joseph Allegra</dc:creator>
  <cp:lastModifiedBy>Joe Allegra</cp:lastModifiedBy>
  <cp:revision>4501</cp:revision>
  <dcterms:created xsi:type="dcterms:W3CDTF">2007-02-12T19:23:17Z</dcterms:created>
  <dcterms:modified xsi:type="dcterms:W3CDTF">2011-07-01T16:04:12Z</dcterms:modified>
</cp:coreProperties>
</file>