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splays2go.com.au/blog/aldi-brand-awareness/" TargetMode="External"/><Relationship Id="rId3" Type="http://schemas.openxmlformats.org/officeDocument/2006/relationships/hyperlink" Target="http://www.ausfoodnews.com.au/2015/07/13/aldi-opens-up-on-its-fantastic-profits-without-fantasy-on-tax.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usinessinsider.com/reasons-people-are-obsessed-with-aldi-2015-4" TargetMode="External"/><Relationship Id="rId3" Type="http://schemas.openxmlformats.org/officeDocument/2006/relationships/hyperlink" Target="http://customerthink.com/what-matters-for-customers-in-grocery-stores/" TargetMode="External"/><Relationship Id="rId4" Type="http://schemas.openxmlformats.org/officeDocument/2006/relationships/hyperlink" Target="http://www.grocery.com/aldis-market-share-experiences-a-growth-this-yea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best solution to help Aldi meet its Performance Criteria is to increase its </a:t>
            </a:r>
            <a:r>
              <a:rPr lang="en"/>
              <a:t>advertising</a:t>
            </a: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Only surpassed by huge Global Leaders, such as Google and YouTube.</a:t>
            </a:r>
          </a:p>
          <a:p>
            <a:pPr lvl="0">
              <a:spcBef>
                <a:spcPts val="0"/>
              </a:spcBef>
              <a:buNone/>
            </a:pPr>
            <a:r>
              <a:t/>
            </a:r>
            <a:endParaRPr/>
          </a:p>
          <a:p>
            <a:pPr lvl="0">
              <a:spcBef>
                <a:spcPts val="0"/>
              </a:spcBef>
              <a:buNone/>
            </a:pPr>
            <a:r>
              <a:rPr lang="en" u="sng">
                <a:solidFill>
                  <a:schemeClr val="hlink"/>
                </a:solidFill>
                <a:hlinkClick r:id="rId2"/>
              </a:rPr>
              <a:t>http://www.displays2go.com.au/blog/aldi-brand-awareness/</a:t>
            </a:r>
          </a:p>
          <a:p>
            <a:pPr lvl="0">
              <a:spcBef>
                <a:spcPts val="0"/>
              </a:spcBef>
              <a:buNone/>
            </a:pPr>
            <a:r>
              <a:rPr lang="en" u="sng">
                <a:solidFill>
                  <a:schemeClr val="hlink"/>
                </a:solidFill>
                <a:hlinkClick r:id="rId3"/>
              </a:rPr>
              <a:t>http://www.ausfoodnews.com.au/2015/07/13/aldi-opens-up-on-its-fantastic-profits-without-fantasy-on-tax.html</a:t>
            </a:r>
          </a:p>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Performance Goals that Aldi is trying to achieve within the US are to successfully implement 650 new stores, increase the rate at which these store are opening, by over 160% in 2018, and to maintain growth and a </a:t>
            </a:r>
            <a:r>
              <a:rPr lang="en"/>
              <a:t>successful</a:t>
            </a:r>
            <a:r>
              <a:rPr lang="en"/>
              <a:t> return on its $3 Billion dollar investment.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2"/>
              </a:rPr>
              <a:t>http://www.businessinsider.com/reasons-people-are-obsessed-with-aldi-2015-4</a:t>
            </a:r>
          </a:p>
          <a:p>
            <a:pPr lvl="0">
              <a:spcBef>
                <a:spcPts val="0"/>
              </a:spcBef>
              <a:buNone/>
            </a:pPr>
            <a:r>
              <a:t/>
            </a:r>
            <a:endParaRPr/>
          </a:p>
          <a:p>
            <a:pPr lvl="0">
              <a:spcBef>
                <a:spcPts val="0"/>
              </a:spcBef>
              <a:buNone/>
            </a:pPr>
            <a:r>
              <a:rPr lang="en" u="sng">
                <a:solidFill>
                  <a:schemeClr val="hlink"/>
                </a:solidFill>
                <a:hlinkClick r:id="rId3"/>
              </a:rPr>
              <a:t>http://customerthink.com/what-matters-for-customers-in-grocery-stores/</a:t>
            </a:r>
          </a:p>
          <a:p>
            <a:pPr lvl="0">
              <a:spcBef>
                <a:spcPts val="0"/>
              </a:spcBef>
              <a:buNone/>
            </a:pPr>
            <a:r>
              <a:rPr lang="en" u="sng">
                <a:solidFill>
                  <a:schemeClr val="hlink"/>
                </a:solidFill>
                <a:hlinkClick r:id="rId4"/>
              </a:rPr>
              <a:t>http://www.grocery.com/aldis-market-share-experiences-a-growth-this-year/</a:t>
            </a:r>
          </a:p>
          <a:p>
            <a:pPr lvl="0">
              <a:spcBef>
                <a:spcPts val="0"/>
              </a:spcBef>
              <a:buNone/>
            </a:pPr>
            <a:r>
              <a:t/>
            </a:r>
            <a:endParaRP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buChar char="●"/>
              <a:defRPr/>
            </a:lvl1pPr>
            <a:lvl2pPr lvl="1" algn="ctr">
              <a:spcBef>
                <a:spcPts val="0"/>
              </a:spcBef>
              <a:buChar char="○"/>
              <a:defRPr/>
            </a:lvl2pPr>
            <a:lvl3pPr lvl="2" algn="ctr">
              <a:spcBef>
                <a:spcPts val="0"/>
              </a:spcBef>
              <a:buChar char="■"/>
              <a:defRPr/>
            </a:lvl3pPr>
            <a:lvl4pPr lvl="3" algn="ctr">
              <a:spcBef>
                <a:spcPts val="0"/>
              </a:spcBef>
              <a:buChar char="●"/>
              <a:defRPr/>
            </a:lvl4pPr>
            <a:lvl5pPr lvl="4" algn="ctr">
              <a:spcBef>
                <a:spcPts val="0"/>
              </a:spcBef>
              <a:buChar char="○"/>
              <a:defRPr/>
            </a:lvl5pPr>
            <a:lvl6pPr lvl="5" algn="ctr">
              <a:spcBef>
                <a:spcPts val="0"/>
              </a:spcBef>
              <a:buChar char="■"/>
              <a:defRPr/>
            </a:lvl6pPr>
            <a:lvl7pPr lvl="6" algn="ctr">
              <a:spcBef>
                <a:spcPts val="0"/>
              </a:spcBef>
              <a:buChar char="●"/>
              <a:defRPr/>
            </a:lvl7pPr>
            <a:lvl8pPr lvl="7" algn="ctr">
              <a:spcBef>
                <a:spcPts val="0"/>
              </a:spcBef>
              <a:buChar char="○"/>
              <a:defRPr/>
            </a:lvl8pPr>
            <a:lvl9pPr lvl="8" algn="ctr">
              <a:spcBef>
                <a:spcPts val="0"/>
              </a:spcBef>
              <a:buChar char="■"/>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buChar char="●"/>
              <a:defRPr sz="12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har char="●"/>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webprofits.com.au/blog/aldi" TargetMode="External"/><Relationship Id="rId4" Type="http://schemas.openxmlformats.org/officeDocument/2006/relationships/hyperlink" Target="http://www.businessinsider.com/reasons-people-are-obsessed-with-aldi-2015-4" TargetMode="External"/><Relationship Id="rId9" Type="http://schemas.openxmlformats.org/officeDocument/2006/relationships/hyperlink" Target="http://www.ausfoodnews.com.au/2015/07/13/aldi-opens-up-on-its-fantastic-profits-without-fantasy-on-tax.html" TargetMode="External"/><Relationship Id="rId5" Type="http://schemas.openxmlformats.org/officeDocument/2006/relationships/hyperlink" Target="http://www.displays2go.com.au/blog/aldi-brand-awareness/" TargetMode="External"/><Relationship Id="rId6" Type="http://schemas.openxmlformats.org/officeDocument/2006/relationships/hyperlink" Target="http://customerthink.com/what-matters-for-customers-in-grocery-stores/" TargetMode="External"/><Relationship Id="rId7" Type="http://schemas.openxmlformats.org/officeDocument/2006/relationships/hyperlink" Target="http://finance.yahoo.com/news/10-secrets-shoppers-know-aldi-142001565.html;_ylt=A0LEV0fIPatYPLMAl_xXNyoA;_ylu=X3oDMTEyNzNlbjV1BGNvbG8DYmYxBHBvcwM2BHZ0aWQDQTAyNzFfMQRzZWMDc3I-" TargetMode="External"/><Relationship Id="rId8" Type="http://schemas.openxmlformats.org/officeDocument/2006/relationships/hyperlink" Target="http://www.thedrum.com/news/2011/02/14/new-aldi-ads-highlight-brand-qual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452250" y="394725"/>
            <a:ext cx="8239500" cy="825900"/>
          </a:xfrm>
          <a:prstGeom prst="rect">
            <a:avLst/>
          </a:prstGeom>
        </p:spPr>
        <p:txBody>
          <a:bodyPr anchorCtr="0" anchor="b" bIns="91425" lIns="91425" rIns="91425" tIns="91425">
            <a:noAutofit/>
          </a:bodyPr>
          <a:lstStyle/>
          <a:p>
            <a:pPr lvl="0">
              <a:spcBef>
                <a:spcPts val="0"/>
              </a:spcBef>
              <a:buNone/>
            </a:pPr>
            <a:r>
              <a:rPr b="1" lang="en" sz="4800">
                <a:latin typeface="Times New Roman"/>
                <a:ea typeface="Times New Roman"/>
                <a:cs typeface="Times New Roman"/>
                <a:sym typeface="Times New Roman"/>
              </a:rPr>
              <a:t>Approaching Advertising </a:t>
            </a:r>
            <a:r>
              <a:rPr b="1" lang="en" sz="4800">
                <a:latin typeface="Times New Roman"/>
                <a:ea typeface="Times New Roman"/>
                <a:cs typeface="Times New Roman"/>
                <a:sym typeface="Times New Roman"/>
              </a:rPr>
              <a:t>Aldi</a:t>
            </a:r>
          </a:p>
        </p:txBody>
      </p:sp>
      <p:pic>
        <p:nvPicPr>
          <p:cNvPr id="55" name="Shape 55"/>
          <p:cNvPicPr preferRelativeResize="0"/>
          <p:nvPr/>
        </p:nvPicPr>
        <p:blipFill>
          <a:blip r:embed="rId3">
            <a:alphaModFix/>
          </a:blip>
          <a:stretch>
            <a:fillRect/>
          </a:stretch>
        </p:blipFill>
        <p:spPr>
          <a:xfrm>
            <a:off x="3322026" y="1393449"/>
            <a:ext cx="2499951" cy="2972676"/>
          </a:xfrm>
          <a:prstGeom prst="rect">
            <a:avLst/>
          </a:prstGeom>
          <a:noFill/>
          <a:ln>
            <a:noFill/>
          </a:ln>
        </p:spPr>
      </p:pic>
      <p:sp>
        <p:nvSpPr>
          <p:cNvPr id="56" name="Shape 56"/>
          <p:cNvSpPr txBox="1"/>
          <p:nvPr>
            <p:ph idx="1" type="subTitle"/>
          </p:nvPr>
        </p:nvSpPr>
        <p:spPr>
          <a:xfrm>
            <a:off x="452250" y="4477100"/>
            <a:ext cx="8239500" cy="432000"/>
          </a:xfrm>
          <a:prstGeom prst="rect">
            <a:avLst/>
          </a:prstGeom>
        </p:spPr>
        <p:txBody>
          <a:bodyPr anchorCtr="0" anchor="t" bIns="91425" lIns="91425" rIns="91425" tIns="91425">
            <a:noAutofit/>
          </a:bodyPr>
          <a:lstStyle/>
          <a:p>
            <a:pPr lvl="0" rtl="0">
              <a:spcBef>
                <a:spcPts val="0"/>
              </a:spcBef>
              <a:buNone/>
            </a:pPr>
            <a:r>
              <a:rPr lang="en" sz="1700">
                <a:solidFill>
                  <a:srgbClr val="000000"/>
                </a:solidFill>
              </a:rPr>
              <a:t>Taylor Emmons, Tyler Kochenash, Antonio Perez, Jason Randolph, Emily Wernly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675900" y="445025"/>
            <a:ext cx="7792200" cy="572700"/>
          </a:xfrm>
          <a:prstGeom prst="rect">
            <a:avLst/>
          </a:prstGeom>
        </p:spPr>
        <p:txBody>
          <a:bodyPr anchorCtr="0" anchor="t" bIns="91425" lIns="91425" rIns="91425" tIns="91425">
            <a:noAutofit/>
          </a:bodyPr>
          <a:lstStyle/>
          <a:p>
            <a:pPr lvl="0" algn="ctr">
              <a:spcBef>
                <a:spcPts val="0"/>
              </a:spcBef>
              <a:buNone/>
            </a:pPr>
            <a:r>
              <a:rPr b="1" lang="en" sz="2600">
                <a:latin typeface="Times New Roman"/>
                <a:ea typeface="Times New Roman"/>
                <a:cs typeface="Times New Roman"/>
                <a:sym typeface="Times New Roman"/>
              </a:rPr>
              <a:t>Top 5 </a:t>
            </a:r>
            <a:r>
              <a:rPr b="1" lang="en" sz="2600">
                <a:latin typeface="Times New Roman"/>
                <a:ea typeface="Times New Roman"/>
                <a:cs typeface="Times New Roman"/>
                <a:sym typeface="Times New Roman"/>
              </a:rPr>
              <a:t>Key Drivers to C</a:t>
            </a:r>
            <a:r>
              <a:rPr b="1" lang="en" sz="2600">
                <a:latin typeface="Times New Roman"/>
                <a:ea typeface="Times New Roman"/>
                <a:cs typeface="Times New Roman"/>
                <a:sym typeface="Times New Roman"/>
              </a:rPr>
              <a:t>ustomer</a:t>
            </a:r>
            <a:r>
              <a:rPr b="1" lang="en" sz="2600">
                <a:latin typeface="Times New Roman"/>
                <a:ea typeface="Times New Roman"/>
                <a:cs typeface="Times New Roman"/>
                <a:sym typeface="Times New Roman"/>
              </a:rPr>
              <a:t> Grocery Store Choice</a:t>
            </a:r>
          </a:p>
        </p:txBody>
      </p:sp>
      <p:sp>
        <p:nvSpPr>
          <p:cNvPr id="122" name="Shape 122"/>
          <p:cNvSpPr txBox="1"/>
          <p:nvPr>
            <p:ph idx="1" type="body"/>
          </p:nvPr>
        </p:nvSpPr>
        <p:spPr>
          <a:xfrm>
            <a:off x="405000" y="1121650"/>
            <a:ext cx="8520600" cy="3416400"/>
          </a:xfrm>
          <a:prstGeom prst="rect">
            <a:avLst/>
          </a:prstGeom>
        </p:spPr>
        <p:txBody>
          <a:bodyPr anchorCtr="0" anchor="t" bIns="91425" lIns="91425" rIns="91425" tIns="91425">
            <a:noAutofit/>
          </a:bodyPr>
          <a:lstStyle/>
          <a:p>
            <a:pPr lvl="0" rtl="0">
              <a:lnSpc>
                <a:spcPct val="100000"/>
              </a:lnSpc>
              <a:spcBef>
                <a:spcPts val="0"/>
              </a:spcBef>
              <a:buNone/>
            </a:pPr>
            <a:r>
              <a:rPr b="1" lang="en" u="sng">
                <a:solidFill>
                  <a:srgbClr val="000000"/>
                </a:solidFill>
                <a:latin typeface="Times New Roman"/>
                <a:ea typeface="Times New Roman"/>
                <a:cs typeface="Times New Roman"/>
                <a:sym typeface="Times New Roman"/>
              </a:rPr>
              <a:t>Price:</a:t>
            </a:r>
            <a:r>
              <a:rPr lang="en">
                <a:solidFill>
                  <a:srgbClr val="000000"/>
                </a:solidFill>
                <a:latin typeface="Times New Roman"/>
                <a:ea typeface="Times New Roman"/>
                <a:cs typeface="Times New Roman"/>
                <a:sym typeface="Times New Roman"/>
              </a:rPr>
              <a:t> 15- 20% lower prices than Walmart, 30- 40% Lower than Regional Grocery Stores</a:t>
            </a:r>
          </a:p>
          <a:p>
            <a:pPr lvl="0">
              <a:lnSpc>
                <a:spcPct val="100000"/>
              </a:lnSpc>
              <a:spcBef>
                <a:spcPts val="0"/>
              </a:spcBef>
              <a:buNone/>
            </a:pPr>
            <a:r>
              <a:rPr b="1" lang="en" u="sng">
                <a:solidFill>
                  <a:srgbClr val="000000"/>
                </a:solidFill>
                <a:latin typeface="Times New Roman"/>
                <a:ea typeface="Times New Roman"/>
                <a:cs typeface="Times New Roman"/>
                <a:sym typeface="Times New Roman"/>
              </a:rPr>
              <a:t>Product Choice:</a:t>
            </a:r>
            <a:r>
              <a:rPr b="1" lang="en">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Aldi sells top 1,500 most popular items,  mainly private brands</a:t>
            </a:r>
          </a:p>
          <a:p>
            <a:pPr lvl="0">
              <a:lnSpc>
                <a:spcPct val="100000"/>
              </a:lnSpc>
              <a:spcBef>
                <a:spcPts val="0"/>
              </a:spcBef>
              <a:buNone/>
            </a:pPr>
            <a:r>
              <a:rPr b="1" lang="en" u="sng">
                <a:solidFill>
                  <a:srgbClr val="000000"/>
                </a:solidFill>
                <a:latin typeface="Times New Roman"/>
                <a:ea typeface="Times New Roman"/>
                <a:cs typeface="Times New Roman"/>
                <a:sym typeface="Times New Roman"/>
              </a:rPr>
              <a:t>Ease:</a:t>
            </a:r>
            <a:r>
              <a:rPr b="1" lang="en">
                <a:solidFill>
                  <a:srgbClr val="000000"/>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Every store</a:t>
            </a:r>
            <a:r>
              <a:rPr lang="en">
                <a:solidFill>
                  <a:srgbClr val="000000"/>
                </a:solidFill>
                <a:latin typeface="Times New Roman"/>
                <a:ea typeface="Times New Roman"/>
                <a:cs typeface="Times New Roman"/>
                <a:sym typeface="Times New Roman"/>
              </a:rPr>
              <a:t> has identical layout for ease of shopping</a:t>
            </a:r>
          </a:p>
          <a:p>
            <a:pPr lvl="0">
              <a:lnSpc>
                <a:spcPct val="100000"/>
              </a:lnSpc>
              <a:spcBef>
                <a:spcPts val="0"/>
              </a:spcBef>
              <a:buNone/>
            </a:pPr>
            <a:r>
              <a:rPr b="1" lang="en" u="sng">
                <a:solidFill>
                  <a:srgbClr val="000000"/>
                </a:solidFill>
                <a:latin typeface="Times New Roman"/>
                <a:ea typeface="Times New Roman"/>
                <a:cs typeface="Times New Roman"/>
                <a:sym typeface="Times New Roman"/>
              </a:rPr>
              <a:t>Service:</a:t>
            </a:r>
            <a:r>
              <a:rPr lang="en">
                <a:solidFill>
                  <a:srgbClr val="000000"/>
                </a:solidFill>
                <a:latin typeface="Times New Roman"/>
                <a:ea typeface="Times New Roman"/>
                <a:cs typeface="Times New Roman"/>
                <a:sym typeface="Times New Roman"/>
              </a:rPr>
              <a:t> Staff on hand to assist but shopping/ checking out is largely customer driven</a:t>
            </a:r>
          </a:p>
          <a:p>
            <a:pPr lvl="0">
              <a:lnSpc>
                <a:spcPct val="100000"/>
              </a:lnSpc>
              <a:spcBef>
                <a:spcPts val="0"/>
              </a:spcBef>
              <a:buNone/>
            </a:pPr>
            <a:r>
              <a:rPr b="1" lang="en" u="sng">
                <a:solidFill>
                  <a:srgbClr val="000000"/>
                </a:solidFill>
                <a:latin typeface="Times New Roman"/>
                <a:ea typeface="Times New Roman"/>
                <a:cs typeface="Times New Roman"/>
                <a:sym typeface="Times New Roman"/>
              </a:rPr>
              <a:t>Expertise:</a:t>
            </a:r>
            <a:r>
              <a:rPr lang="en">
                <a:solidFill>
                  <a:srgbClr val="000000"/>
                </a:solidFill>
                <a:latin typeface="Times New Roman"/>
                <a:ea typeface="Times New Roman"/>
                <a:cs typeface="Times New Roman"/>
                <a:sym typeface="Times New Roman"/>
              </a:rPr>
              <a:t> Aldi is a </a:t>
            </a:r>
            <a:r>
              <a:rPr lang="en">
                <a:solidFill>
                  <a:srgbClr val="000000"/>
                </a:solidFill>
                <a:latin typeface="Times New Roman"/>
                <a:ea typeface="Times New Roman"/>
                <a:cs typeface="Times New Roman"/>
                <a:sym typeface="Times New Roman"/>
              </a:rPr>
              <a:t>Global</a:t>
            </a:r>
            <a:r>
              <a:rPr lang="en">
                <a:solidFill>
                  <a:srgbClr val="000000"/>
                </a:solidFill>
                <a:latin typeface="Times New Roman"/>
                <a:ea typeface="Times New Roman"/>
                <a:cs typeface="Times New Roman"/>
                <a:sym typeface="Times New Roman"/>
              </a:rPr>
              <a:t> Leader in Quality and Price</a:t>
            </a:r>
          </a:p>
        </p:txBody>
      </p:sp>
      <p:sp>
        <p:nvSpPr>
          <p:cNvPr id="123" name="Shape 123"/>
          <p:cNvSpPr txBox="1"/>
          <p:nvPr/>
        </p:nvSpPr>
        <p:spPr>
          <a:xfrm>
            <a:off x="0" y="4641975"/>
            <a:ext cx="2134500" cy="501600"/>
          </a:xfrm>
          <a:prstGeom prst="rect">
            <a:avLst/>
          </a:prstGeom>
          <a:noFill/>
          <a:ln>
            <a:noFill/>
          </a:ln>
        </p:spPr>
        <p:txBody>
          <a:bodyPr anchorCtr="0" anchor="t" bIns="91425" lIns="91425" rIns="91425" tIns="91425">
            <a:noAutofit/>
          </a:bodyPr>
          <a:lstStyle/>
          <a:p>
            <a:pPr lvl="0" rtl="0">
              <a:spcBef>
                <a:spcPts val="0"/>
              </a:spcBef>
              <a:buClr>
                <a:schemeClr val="dk1"/>
              </a:buClr>
              <a:buSzPct val="45833"/>
              <a:buFont typeface="Arial"/>
              <a:buNone/>
            </a:pPr>
            <a:r>
              <a:rPr lang="en" sz="2400">
                <a:solidFill>
                  <a:schemeClr val="dk1"/>
                </a:solidFill>
              </a:rPr>
              <a:t> </a:t>
            </a:r>
            <a:r>
              <a:rPr lang="en" sz="1800">
                <a:solidFill>
                  <a:srgbClr val="333333"/>
                </a:solidFill>
                <a:highlight>
                  <a:srgbClr val="FFFFFF"/>
                </a:highlight>
              </a:rPr>
              <a:t>Morrisons (2014) </a:t>
            </a:r>
            <a:r>
              <a:rPr lang="en" sz="2400">
                <a:solidFill>
                  <a:schemeClr val="dk1"/>
                </a:solidFill>
              </a:rPr>
              <a:t> </a:t>
            </a:r>
          </a:p>
        </p:txBody>
      </p:sp>
      <p:pic>
        <p:nvPicPr>
          <p:cNvPr id="124" name="Shape 124"/>
          <p:cNvPicPr preferRelativeResize="0"/>
          <p:nvPr/>
        </p:nvPicPr>
        <p:blipFill rotWithShape="1">
          <a:blip r:embed="rId3">
            <a:alphaModFix/>
          </a:blip>
          <a:srcRect b="9057" l="4448" r="7800" t="0"/>
          <a:stretch/>
        </p:blipFill>
        <p:spPr>
          <a:xfrm>
            <a:off x="6379075" y="3009624"/>
            <a:ext cx="1367799" cy="20722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1520700" y="389400"/>
            <a:ext cx="2623800" cy="572700"/>
          </a:xfrm>
          <a:prstGeom prst="rect">
            <a:avLst/>
          </a:prstGeom>
        </p:spPr>
        <p:txBody>
          <a:bodyPr anchorCtr="0" anchor="t" bIns="91425" lIns="91425" rIns="91425" tIns="91425">
            <a:noAutofit/>
          </a:bodyPr>
          <a:lstStyle/>
          <a:p>
            <a:pPr lvl="0" rtl="0">
              <a:lnSpc>
                <a:spcPct val="115000"/>
              </a:lnSpc>
              <a:spcBef>
                <a:spcPts val="0"/>
              </a:spcBef>
              <a:buClr>
                <a:schemeClr val="dk1"/>
              </a:buClr>
              <a:buSzPct val="42307"/>
              <a:buFont typeface="Arial"/>
              <a:buNone/>
            </a:pPr>
            <a:r>
              <a:rPr b="1" lang="en" sz="2600">
                <a:latin typeface="Times New Roman"/>
                <a:ea typeface="Times New Roman"/>
                <a:cs typeface="Times New Roman"/>
                <a:sym typeface="Times New Roman"/>
              </a:rPr>
              <a:t>Media Exposure</a:t>
            </a:r>
          </a:p>
        </p:txBody>
      </p:sp>
      <p:sp>
        <p:nvSpPr>
          <p:cNvPr id="130" name="Shape 130"/>
          <p:cNvSpPr txBox="1"/>
          <p:nvPr>
            <p:ph idx="1" type="body"/>
          </p:nvPr>
        </p:nvSpPr>
        <p:spPr>
          <a:xfrm>
            <a:off x="311700" y="962100"/>
            <a:ext cx="5041800" cy="3873000"/>
          </a:xfrm>
          <a:prstGeom prst="rect">
            <a:avLst/>
          </a:prstGeom>
        </p:spPr>
        <p:txBody>
          <a:bodyPr anchorCtr="0" anchor="t" bIns="91425" lIns="91425" rIns="91425" tIns="91425">
            <a:noAutofit/>
          </a:bodyPr>
          <a:lstStyle/>
          <a:p>
            <a:pPr lvl="0">
              <a:spcBef>
                <a:spcPts val="0"/>
              </a:spcBef>
              <a:buNone/>
            </a:pPr>
            <a:r>
              <a:rPr lang="en" sz="2000">
                <a:solidFill>
                  <a:srgbClr val="000000"/>
                </a:solidFill>
                <a:latin typeface="Times New Roman"/>
                <a:ea typeface="Times New Roman"/>
                <a:cs typeface="Times New Roman"/>
                <a:sym typeface="Times New Roman"/>
              </a:rPr>
              <a:t>Currently, Aldi relies on </a:t>
            </a:r>
            <a:r>
              <a:rPr lang="en" sz="2000">
                <a:solidFill>
                  <a:srgbClr val="000000"/>
                </a:solidFill>
                <a:latin typeface="Times New Roman"/>
                <a:ea typeface="Times New Roman"/>
                <a:cs typeface="Times New Roman"/>
                <a:sym typeface="Times New Roman"/>
              </a:rPr>
              <a:t>online</a:t>
            </a:r>
            <a:r>
              <a:rPr lang="en" sz="2000">
                <a:solidFill>
                  <a:srgbClr val="000000"/>
                </a:solidFill>
                <a:latin typeface="Times New Roman"/>
                <a:ea typeface="Times New Roman"/>
                <a:cs typeface="Times New Roman"/>
                <a:sym typeface="Times New Roman"/>
              </a:rPr>
              <a:t> customer </a:t>
            </a:r>
            <a:r>
              <a:rPr lang="en" sz="2000">
                <a:solidFill>
                  <a:srgbClr val="000000"/>
                </a:solidFill>
                <a:latin typeface="Times New Roman"/>
                <a:ea typeface="Times New Roman"/>
                <a:cs typeface="Times New Roman"/>
                <a:sym typeface="Times New Roman"/>
              </a:rPr>
              <a:t>mailing</a:t>
            </a:r>
            <a:r>
              <a:rPr lang="en" sz="2000">
                <a:solidFill>
                  <a:srgbClr val="000000"/>
                </a:solidFill>
                <a:latin typeface="Times New Roman"/>
                <a:ea typeface="Times New Roman"/>
                <a:cs typeface="Times New Roman"/>
                <a:sym typeface="Times New Roman"/>
              </a:rPr>
              <a:t> lists and word of mouth to market their company.</a:t>
            </a:r>
          </a:p>
          <a:p>
            <a:pPr indent="-355600" lvl="0" marL="45720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Lack of </a:t>
            </a:r>
            <a:r>
              <a:rPr lang="en" sz="2000">
                <a:solidFill>
                  <a:srgbClr val="000000"/>
                </a:solidFill>
                <a:latin typeface="Times New Roman"/>
                <a:ea typeface="Times New Roman"/>
                <a:cs typeface="Times New Roman"/>
                <a:sym typeface="Times New Roman"/>
              </a:rPr>
              <a:t>aggressive</a:t>
            </a:r>
            <a:r>
              <a:rPr lang="en" sz="2000">
                <a:solidFill>
                  <a:srgbClr val="000000"/>
                </a:solidFill>
                <a:latin typeface="Times New Roman"/>
                <a:ea typeface="Times New Roman"/>
                <a:cs typeface="Times New Roman"/>
                <a:sym typeface="Times New Roman"/>
              </a:rPr>
              <a:t> advertising has stemmed from the Albrecht brother’s fear of public exposure </a:t>
            </a:r>
          </a:p>
          <a:p>
            <a:pPr indent="-355600" lvl="0" marL="45720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This is limiting the company from expanding its customer base</a:t>
            </a:r>
          </a:p>
        </p:txBody>
      </p:sp>
      <p:pic>
        <p:nvPicPr>
          <p:cNvPr id="131" name="Shape 131"/>
          <p:cNvPicPr preferRelativeResize="0"/>
          <p:nvPr/>
        </p:nvPicPr>
        <p:blipFill>
          <a:blip r:embed="rId3">
            <a:alphaModFix/>
          </a:blip>
          <a:stretch>
            <a:fillRect/>
          </a:stretch>
        </p:blipFill>
        <p:spPr>
          <a:xfrm>
            <a:off x="5528975" y="731375"/>
            <a:ext cx="3453100" cy="36807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206725" y="408050"/>
            <a:ext cx="5498400" cy="572700"/>
          </a:xfrm>
          <a:prstGeom prst="rect">
            <a:avLst/>
          </a:prstGeom>
        </p:spPr>
        <p:txBody>
          <a:bodyPr anchorCtr="0" anchor="t" bIns="91425" lIns="91425" rIns="91425" tIns="91425">
            <a:noAutofit/>
          </a:bodyPr>
          <a:lstStyle/>
          <a:p>
            <a:pPr lvl="0" algn="ctr">
              <a:spcBef>
                <a:spcPts val="0"/>
              </a:spcBef>
              <a:buNone/>
            </a:pPr>
            <a:r>
              <a:rPr b="1" lang="en">
                <a:latin typeface="Times New Roman"/>
                <a:ea typeface="Times New Roman"/>
                <a:cs typeface="Times New Roman"/>
                <a:sym typeface="Times New Roman"/>
              </a:rPr>
              <a:t>Australian Campaign Experiment</a:t>
            </a:r>
          </a:p>
        </p:txBody>
      </p:sp>
      <p:sp>
        <p:nvSpPr>
          <p:cNvPr id="137" name="Shape 137"/>
          <p:cNvSpPr txBox="1"/>
          <p:nvPr>
            <p:ph idx="1" type="body"/>
          </p:nvPr>
        </p:nvSpPr>
        <p:spPr>
          <a:xfrm>
            <a:off x="206725" y="1152475"/>
            <a:ext cx="5498400" cy="3416400"/>
          </a:xfrm>
          <a:prstGeom prst="rect">
            <a:avLst/>
          </a:prstGeom>
        </p:spPr>
        <p:txBody>
          <a:bodyPr anchorCtr="0" anchor="t" bIns="91425" lIns="91425" rIns="91425" tIns="91425">
            <a:noAutofit/>
          </a:bodyPr>
          <a:lstStyle/>
          <a:p>
            <a:pPr indent="-355600" lvl="0" marL="457200">
              <a:spcBef>
                <a:spcPts val="0"/>
              </a:spcBef>
              <a:buClr>
                <a:schemeClr val="dk1"/>
              </a:buClr>
              <a:buSzPct val="100000"/>
              <a:buFont typeface="Times New Roman"/>
            </a:pPr>
            <a:r>
              <a:rPr lang="en" sz="2000">
                <a:solidFill>
                  <a:schemeClr val="dk1"/>
                </a:solidFill>
                <a:latin typeface="Times New Roman"/>
                <a:ea typeface="Times New Roman"/>
                <a:cs typeface="Times New Roman"/>
                <a:sym typeface="Times New Roman"/>
              </a:rPr>
              <a:t>1st Australian Aldi opened in 2001</a:t>
            </a:r>
          </a:p>
          <a:p>
            <a:pPr indent="-355600" lvl="0" marL="45720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Aldi began a huge Marketing Campaign in Australia</a:t>
            </a:r>
          </a:p>
          <a:p>
            <a:pPr indent="-355600" lvl="1" marL="91440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Slogan “Like Brands, Only Cheaper”</a:t>
            </a:r>
          </a:p>
          <a:p>
            <a:pPr indent="-355600" lvl="0" marL="45720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Aldi is now ranked #3 in terms of brand awareness in Australia</a:t>
            </a:r>
          </a:p>
          <a:p>
            <a:pPr indent="-355600" lvl="0" marL="45720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Net Profit Increase from $121 Million in 2010 to $261 Million.</a:t>
            </a:r>
          </a:p>
          <a:p>
            <a:pPr lvl="0">
              <a:spcBef>
                <a:spcPts val="0"/>
              </a:spcBef>
              <a:buNone/>
            </a:pPr>
            <a:r>
              <a:t/>
            </a:r>
            <a:endParaRPr/>
          </a:p>
        </p:txBody>
      </p:sp>
      <p:pic>
        <p:nvPicPr>
          <p:cNvPr id="138" name="Shape 138"/>
          <p:cNvPicPr preferRelativeResize="0"/>
          <p:nvPr/>
        </p:nvPicPr>
        <p:blipFill>
          <a:blip r:embed="rId3">
            <a:alphaModFix/>
          </a:blip>
          <a:stretch>
            <a:fillRect/>
          </a:stretch>
        </p:blipFill>
        <p:spPr>
          <a:xfrm>
            <a:off x="5611800" y="2974125"/>
            <a:ext cx="3532199" cy="2169375"/>
          </a:xfrm>
          <a:prstGeom prst="rect">
            <a:avLst/>
          </a:prstGeom>
          <a:noFill/>
          <a:ln>
            <a:noFill/>
          </a:ln>
        </p:spPr>
      </p:pic>
      <p:pic>
        <p:nvPicPr>
          <p:cNvPr id="139" name="Shape 139"/>
          <p:cNvPicPr preferRelativeResize="0"/>
          <p:nvPr/>
        </p:nvPicPr>
        <p:blipFill>
          <a:blip r:embed="rId4">
            <a:alphaModFix/>
          </a:blip>
          <a:stretch>
            <a:fillRect/>
          </a:stretch>
        </p:blipFill>
        <p:spPr>
          <a:xfrm>
            <a:off x="6050807" y="0"/>
            <a:ext cx="2760167" cy="2974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1047000" y="242450"/>
            <a:ext cx="3872100" cy="572700"/>
          </a:xfrm>
          <a:prstGeom prst="rect">
            <a:avLst/>
          </a:prstGeom>
        </p:spPr>
        <p:txBody>
          <a:bodyPr anchorCtr="0" anchor="t" bIns="91425" lIns="91425" rIns="91425" tIns="91425">
            <a:noAutofit/>
          </a:bodyPr>
          <a:lstStyle/>
          <a:p>
            <a:pPr lvl="0" algn="ctr">
              <a:spcBef>
                <a:spcPts val="0"/>
              </a:spcBef>
              <a:buNone/>
            </a:pPr>
            <a:r>
              <a:rPr b="1" lang="en" sz="3000" u="sng">
                <a:latin typeface="Times New Roman"/>
                <a:ea typeface="Times New Roman"/>
                <a:cs typeface="Times New Roman"/>
                <a:sym typeface="Times New Roman"/>
              </a:rPr>
              <a:t>Solution? Advertising!</a:t>
            </a:r>
          </a:p>
        </p:txBody>
      </p:sp>
      <p:sp>
        <p:nvSpPr>
          <p:cNvPr id="145" name="Shape 145"/>
          <p:cNvSpPr txBox="1"/>
          <p:nvPr>
            <p:ph idx="1" type="body"/>
          </p:nvPr>
        </p:nvSpPr>
        <p:spPr>
          <a:xfrm>
            <a:off x="193650" y="913850"/>
            <a:ext cx="5578800" cy="3872100"/>
          </a:xfrm>
          <a:prstGeom prst="rect">
            <a:avLst/>
          </a:prstGeom>
        </p:spPr>
        <p:txBody>
          <a:bodyPr anchorCtr="0" anchor="t" bIns="91425" lIns="91425" rIns="91425" tIns="91425">
            <a:noAutofit/>
          </a:bodyPr>
          <a:lstStyle/>
          <a:p>
            <a:pPr indent="-355600" lvl="0" marL="457200" rtl="0">
              <a:lnSpc>
                <a:spcPct val="150000"/>
              </a:lnSpc>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Aldi’s low prices and efficient store layouts are a brilliant business strategy and make Aldi a strong competitor for U.S. market shares. It’s main focus needs to be on accumulating and retaining more customers.</a:t>
            </a:r>
          </a:p>
          <a:p>
            <a:pPr indent="-355600" lvl="0" marL="457200">
              <a:lnSpc>
                <a:spcPct val="150000"/>
              </a:lnSpc>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Aldi should increase its advertising budget to expand its U.S. market share and support its efforts to open more successful U.S.  locations. </a:t>
            </a:r>
          </a:p>
        </p:txBody>
      </p:sp>
      <p:pic>
        <p:nvPicPr>
          <p:cNvPr id="146" name="Shape 146"/>
          <p:cNvPicPr preferRelativeResize="0"/>
          <p:nvPr/>
        </p:nvPicPr>
        <p:blipFill rotWithShape="1">
          <a:blip r:embed="rId3">
            <a:alphaModFix/>
          </a:blip>
          <a:srcRect b="9999" l="0" r="0" t="0"/>
          <a:stretch/>
        </p:blipFill>
        <p:spPr>
          <a:xfrm>
            <a:off x="6481050" y="0"/>
            <a:ext cx="2662950" cy="3203424"/>
          </a:xfrm>
          <a:prstGeom prst="rect">
            <a:avLst/>
          </a:prstGeom>
          <a:noFill/>
          <a:ln>
            <a:noFill/>
          </a:ln>
        </p:spPr>
      </p:pic>
      <p:pic>
        <p:nvPicPr>
          <p:cNvPr id="147" name="Shape 147"/>
          <p:cNvPicPr preferRelativeResize="0"/>
          <p:nvPr/>
        </p:nvPicPr>
        <p:blipFill rotWithShape="1">
          <a:blip r:embed="rId4">
            <a:alphaModFix/>
          </a:blip>
          <a:srcRect b="10168" l="0" r="0" t="0"/>
          <a:stretch/>
        </p:blipFill>
        <p:spPr>
          <a:xfrm>
            <a:off x="6650400" y="3203425"/>
            <a:ext cx="2324253" cy="1940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1609650" y="445025"/>
            <a:ext cx="3670500" cy="572700"/>
          </a:xfrm>
          <a:prstGeom prst="rect">
            <a:avLst/>
          </a:prstGeom>
        </p:spPr>
        <p:txBody>
          <a:bodyPr anchorCtr="0" anchor="t" bIns="91425" lIns="91425" rIns="91425" tIns="91425">
            <a:noAutofit/>
          </a:bodyPr>
          <a:lstStyle/>
          <a:p>
            <a:pPr lvl="0">
              <a:spcBef>
                <a:spcPts val="0"/>
              </a:spcBef>
              <a:buNone/>
            </a:pPr>
            <a:r>
              <a:rPr b="1" lang="en" sz="3000">
                <a:latin typeface="Times New Roman"/>
                <a:ea typeface="Times New Roman"/>
                <a:cs typeface="Times New Roman"/>
                <a:sym typeface="Times New Roman"/>
              </a:rPr>
              <a:t>Intermediate Metrics</a:t>
            </a:r>
          </a:p>
        </p:txBody>
      </p:sp>
      <p:sp>
        <p:nvSpPr>
          <p:cNvPr id="153" name="Shape 153"/>
          <p:cNvSpPr txBox="1"/>
          <p:nvPr>
            <p:ph idx="1" type="body"/>
          </p:nvPr>
        </p:nvSpPr>
        <p:spPr>
          <a:xfrm>
            <a:off x="311700" y="1152475"/>
            <a:ext cx="6266400" cy="3416400"/>
          </a:xfrm>
          <a:prstGeom prst="rect">
            <a:avLst/>
          </a:prstGeom>
        </p:spPr>
        <p:txBody>
          <a:bodyPr anchorCtr="0" anchor="t" bIns="91425" lIns="91425" rIns="91425" tIns="91425">
            <a:noAutofit/>
          </a:bodyPr>
          <a:lstStyle/>
          <a:p>
            <a:pPr indent="-355600" lvl="0" marL="457200">
              <a:lnSpc>
                <a:spcPct val="115000"/>
              </a:lnSpc>
              <a:spcBef>
                <a:spcPts val="0"/>
              </a:spcBef>
              <a:buClr>
                <a:schemeClr val="dk1"/>
              </a:buClr>
              <a:buSzPct val="100000"/>
              <a:buFont typeface="Times New Roman"/>
            </a:pPr>
            <a:r>
              <a:rPr lang="en" sz="2000">
                <a:solidFill>
                  <a:schemeClr val="dk1"/>
                </a:solidFill>
                <a:latin typeface="Times New Roman"/>
                <a:ea typeface="Times New Roman"/>
                <a:cs typeface="Times New Roman"/>
                <a:sym typeface="Times New Roman"/>
              </a:rPr>
              <a:t>Conduct a survey to see if U.S. consumers are more aware of Aldi and its business strategy following the advertising campaign</a:t>
            </a:r>
          </a:p>
          <a:p>
            <a:pPr indent="-355600" lvl="0" marL="457200">
              <a:lnSpc>
                <a:spcPct val="115000"/>
              </a:lnSpc>
              <a:spcBef>
                <a:spcPts val="0"/>
              </a:spcBef>
              <a:buClr>
                <a:schemeClr val="dk1"/>
              </a:buClr>
              <a:buSzPct val="100000"/>
              <a:buFont typeface="Times New Roman"/>
            </a:pPr>
            <a:r>
              <a:rPr lang="en" sz="2000">
                <a:solidFill>
                  <a:schemeClr val="dk1"/>
                </a:solidFill>
                <a:latin typeface="Times New Roman"/>
                <a:ea typeface="Times New Roman"/>
                <a:cs typeface="Times New Roman"/>
                <a:sym typeface="Times New Roman"/>
              </a:rPr>
              <a:t>Set certain goals for number of likes on their Facebook and Twitter page quarterly, to show an increase in engagement with consumers</a:t>
            </a:r>
          </a:p>
          <a:p>
            <a:pPr indent="-355600" lvl="0" marL="457200">
              <a:lnSpc>
                <a:spcPct val="115000"/>
              </a:lnSpc>
              <a:spcBef>
                <a:spcPts val="0"/>
              </a:spcBef>
              <a:buClr>
                <a:schemeClr val="dk1"/>
              </a:buClr>
              <a:buSzPct val="100000"/>
              <a:buFont typeface="Times New Roman"/>
            </a:pPr>
            <a:r>
              <a:rPr lang="en" sz="2000">
                <a:solidFill>
                  <a:schemeClr val="dk1"/>
                </a:solidFill>
                <a:latin typeface="Times New Roman"/>
                <a:ea typeface="Times New Roman"/>
                <a:cs typeface="Times New Roman"/>
                <a:sym typeface="Times New Roman"/>
              </a:rPr>
              <a:t>Get connected with Google Analytics to show the number of times people have searched for Aldi on the internet</a:t>
            </a:r>
          </a:p>
          <a:p>
            <a:pPr lvl="0">
              <a:spcBef>
                <a:spcPts val="0"/>
              </a:spcBef>
              <a:buClr>
                <a:schemeClr val="dk1"/>
              </a:buClr>
              <a:buSzPct val="61111"/>
              <a:buFont typeface="Arial"/>
              <a:buNone/>
            </a:pPr>
            <a:r>
              <a:t/>
            </a:r>
            <a:endParaRPr>
              <a:solidFill>
                <a:schemeClr val="dk1"/>
              </a:solidFill>
            </a:endParaRPr>
          </a:p>
          <a:p>
            <a:pPr lvl="0">
              <a:spcBef>
                <a:spcPts val="0"/>
              </a:spcBef>
              <a:buClr>
                <a:schemeClr val="dk1"/>
              </a:buClr>
              <a:buSzPct val="61111"/>
              <a:buFont typeface="Arial"/>
              <a:buNone/>
            </a:pPr>
            <a:r>
              <a:t/>
            </a:r>
            <a:endParaRPr>
              <a:solidFill>
                <a:schemeClr val="dk1"/>
              </a:solidFill>
            </a:endParaRPr>
          </a:p>
        </p:txBody>
      </p:sp>
      <p:pic>
        <p:nvPicPr>
          <p:cNvPr id="154" name="Shape 154"/>
          <p:cNvPicPr preferRelativeResize="0"/>
          <p:nvPr/>
        </p:nvPicPr>
        <p:blipFill>
          <a:blip r:embed="rId3">
            <a:alphaModFix/>
          </a:blip>
          <a:stretch>
            <a:fillRect/>
          </a:stretch>
        </p:blipFill>
        <p:spPr>
          <a:xfrm>
            <a:off x="6651725" y="1671475"/>
            <a:ext cx="2261100" cy="1800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46350"/>
            <a:ext cx="4844100" cy="751500"/>
          </a:xfrm>
          <a:prstGeom prst="rect">
            <a:avLst/>
          </a:prstGeom>
        </p:spPr>
        <p:txBody>
          <a:bodyPr anchorCtr="0" anchor="t" bIns="91425" lIns="91425" rIns="91425" tIns="91425">
            <a:noAutofit/>
          </a:bodyPr>
          <a:lstStyle/>
          <a:p>
            <a:pPr lvl="0" algn="ctr">
              <a:spcBef>
                <a:spcPts val="0"/>
              </a:spcBef>
              <a:buNone/>
            </a:pPr>
            <a:r>
              <a:rPr b="1" lang="en" sz="3000">
                <a:latin typeface="Times New Roman"/>
                <a:ea typeface="Times New Roman"/>
                <a:cs typeface="Times New Roman"/>
                <a:sym typeface="Times New Roman"/>
              </a:rPr>
              <a:t>Conclusive Metrics</a:t>
            </a:r>
          </a:p>
        </p:txBody>
      </p:sp>
      <p:sp>
        <p:nvSpPr>
          <p:cNvPr id="160" name="Shape 160"/>
          <p:cNvSpPr txBox="1"/>
          <p:nvPr>
            <p:ph idx="1" type="body"/>
          </p:nvPr>
        </p:nvSpPr>
        <p:spPr>
          <a:xfrm>
            <a:off x="311700" y="1011425"/>
            <a:ext cx="8273100" cy="2286900"/>
          </a:xfrm>
          <a:prstGeom prst="rect">
            <a:avLst/>
          </a:prstGeom>
        </p:spPr>
        <p:txBody>
          <a:bodyPr anchorCtr="0" anchor="t" bIns="91425" lIns="91425" rIns="91425" tIns="91425">
            <a:noAutofit/>
          </a:bodyPr>
          <a:lstStyle/>
          <a:p>
            <a:pPr indent="-368300" lvl="0" marL="457200" rtl="0">
              <a:lnSpc>
                <a:spcPct val="150000"/>
              </a:lnSpc>
              <a:spcBef>
                <a:spcPts val="0"/>
              </a:spcBef>
              <a:buClr>
                <a:srgbClr val="000000"/>
              </a:buClr>
              <a:buSzPct val="100000"/>
              <a:buFont typeface="Times New Roman"/>
            </a:pPr>
            <a:r>
              <a:rPr lang="en" sz="2200">
                <a:solidFill>
                  <a:srgbClr val="000000"/>
                </a:solidFill>
                <a:latin typeface="Times New Roman"/>
                <a:ea typeface="Times New Roman"/>
                <a:cs typeface="Times New Roman"/>
                <a:sym typeface="Times New Roman"/>
              </a:rPr>
              <a:t>Track Aldi’s US Market Share </a:t>
            </a:r>
          </a:p>
          <a:p>
            <a:pPr indent="-342900" lvl="1" marL="914400" rtl="0">
              <a:lnSpc>
                <a:spcPct val="150000"/>
              </a:lnSpc>
              <a:spcBef>
                <a:spcPts val="0"/>
              </a:spcBef>
              <a:buClr>
                <a:srgbClr val="000000"/>
              </a:buClr>
              <a:buSzPct val="100000"/>
              <a:buFont typeface="Times New Roman"/>
            </a:pPr>
            <a:r>
              <a:rPr lang="en" sz="1800">
                <a:solidFill>
                  <a:srgbClr val="000000"/>
                </a:solidFill>
                <a:latin typeface="Times New Roman"/>
                <a:ea typeface="Times New Roman"/>
                <a:cs typeface="Times New Roman"/>
                <a:sym typeface="Times New Roman"/>
              </a:rPr>
              <a:t>Should double to reflect influx in stores</a:t>
            </a:r>
          </a:p>
          <a:p>
            <a:pPr indent="-368300" lvl="0" marL="457200" rtl="0">
              <a:lnSpc>
                <a:spcPct val="150000"/>
              </a:lnSpc>
              <a:spcBef>
                <a:spcPts val="0"/>
              </a:spcBef>
              <a:buClr>
                <a:srgbClr val="000000"/>
              </a:buClr>
              <a:buSzPct val="100000"/>
              <a:buFont typeface="Times New Roman"/>
            </a:pPr>
            <a:r>
              <a:rPr lang="en" sz="2200">
                <a:solidFill>
                  <a:srgbClr val="000000"/>
                </a:solidFill>
                <a:latin typeface="Times New Roman"/>
                <a:ea typeface="Times New Roman"/>
                <a:cs typeface="Times New Roman"/>
                <a:sym typeface="Times New Roman"/>
              </a:rPr>
              <a:t>Look for a positive ROI for Aldi’s $3 Billion U.S. Investment </a:t>
            </a:r>
          </a:p>
          <a:p>
            <a:pPr lvl="0">
              <a:spcBef>
                <a:spcPts val="0"/>
              </a:spcBef>
              <a:buNone/>
            </a:pPr>
            <a:r>
              <a:t/>
            </a:r>
            <a:endParaRPr>
              <a:solidFill>
                <a:srgbClr val="000000"/>
              </a:solidFill>
            </a:endParaRPr>
          </a:p>
          <a:p>
            <a:pPr lvl="0">
              <a:spcBef>
                <a:spcPts val="0"/>
              </a:spcBef>
              <a:buNone/>
            </a:pPr>
            <a:r>
              <a:t/>
            </a:r>
            <a:endParaRPr/>
          </a:p>
        </p:txBody>
      </p:sp>
      <p:pic>
        <p:nvPicPr>
          <p:cNvPr id="161" name="Shape 161"/>
          <p:cNvPicPr preferRelativeResize="0"/>
          <p:nvPr/>
        </p:nvPicPr>
        <p:blipFill rotWithShape="1">
          <a:blip r:embed="rId3">
            <a:alphaModFix/>
          </a:blip>
          <a:srcRect b="15866" l="0" r="0" t="16729"/>
          <a:stretch/>
        </p:blipFill>
        <p:spPr>
          <a:xfrm>
            <a:off x="1359190" y="2549849"/>
            <a:ext cx="6178124" cy="222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757675"/>
            <a:ext cx="8520600" cy="394800"/>
          </a:xfrm>
          <a:prstGeom prst="rect">
            <a:avLst/>
          </a:prstGeom>
        </p:spPr>
        <p:txBody>
          <a:bodyPr anchorCtr="0" anchor="t" bIns="91425" lIns="91425" rIns="91425" tIns="91425">
            <a:noAutofit/>
          </a:bodyPr>
          <a:lstStyle/>
          <a:p>
            <a:pPr lvl="0">
              <a:spcBef>
                <a:spcPts val="0"/>
              </a:spcBef>
              <a:buNone/>
            </a:pPr>
            <a:r>
              <a:rPr b="1" lang="en" sz="1400"/>
              <a:t>References</a:t>
            </a:r>
          </a:p>
        </p:txBody>
      </p:sp>
      <p:sp>
        <p:nvSpPr>
          <p:cNvPr id="167" name="Shape 1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1100" u="sng">
                <a:solidFill>
                  <a:schemeClr val="hlink"/>
                </a:solidFill>
                <a:hlinkClick r:id="rId3"/>
              </a:rPr>
              <a:t>https://www.webprofits.com.au/blog/aldi</a:t>
            </a:r>
          </a:p>
          <a:p>
            <a:pPr lvl="0">
              <a:spcBef>
                <a:spcPts val="0"/>
              </a:spcBef>
              <a:buNone/>
            </a:pPr>
            <a:r>
              <a:rPr b="1" lang="en" sz="1100" u="sng">
                <a:solidFill>
                  <a:schemeClr val="hlink"/>
                </a:solidFill>
                <a:hlinkClick r:id="rId4"/>
              </a:rPr>
              <a:t>http://www.businessinsider.com/reasons-people-are-obsessed-with-aldi-2015-4</a:t>
            </a:r>
          </a:p>
          <a:p>
            <a:pPr lvl="0">
              <a:spcBef>
                <a:spcPts val="0"/>
              </a:spcBef>
              <a:buNone/>
            </a:pPr>
            <a:r>
              <a:rPr lang="en" sz="1100" u="sng">
                <a:solidFill>
                  <a:schemeClr val="hlink"/>
                </a:solidFill>
                <a:hlinkClick r:id="rId5"/>
              </a:rPr>
              <a:t>http://www.displays2go.com.au/blog/aldi-brand-awareness/</a:t>
            </a:r>
          </a:p>
          <a:p>
            <a:pPr lvl="0">
              <a:spcBef>
                <a:spcPts val="0"/>
              </a:spcBef>
              <a:buNone/>
            </a:pPr>
            <a:r>
              <a:rPr lang="en" sz="1100" u="sng">
                <a:solidFill>
                  <a:schemeClr val="hlink"/>
                </a:solidFill>
                <a:hlinkClick r:id="rId6"/>
              </a:rPr>
              <a:t>http://customerthink.com/what-matters-for-customers-in-grocery-stores/</a:t>
            </a:r>
          </a:p>
          <a:p>
            <a:pPr lvl="0">
              <a:spcBef>
                <a:spcPts val="0"/>
              </a:spcBef>
              <a:buNone/>
            </a:pPr>
            <a:r>
              <a:rPr lang="en" sz="1100" u="sng">
                <a:solidFill>
                  <a:schemeClr val="hlink"/>
                </a:solidFill>
                <a:hlinkClick r:id="rId7"/>
              </a:rPr>
              <a:t>http://finance.yahoo.com/news/10-secrets-shoppers-know-aldi-142001565.html;_ylt=A0LEV0fIPatYPLMAl_xXNyoA;_ylu=X3oDMTEyNzNlbjV1BGNvbG8DYmYxBHBvcwM2BHZ0aWQDQTAyNzFfMQRzZWMDc3I-</a:t>
            </a:r>
          </a:p>
          <a:p>
            <a:pPr lvl="0">
              <a:spcBef>
                <a:spcPts val="0"/>
              </a:spcBef>
              <a:buNone/>
            </a:pPr>
            <a:r>
              <a:rPr lang="en" sz="1100" u="sng">
                <a:solidFill>
                  <a:schemeClr val="hlink"/>
                </a:solidFill>
                <a:hlinkClick r:id="rId8"/>
              </a:rPr>
              <a:t>http://www.thedrum.com/news/2011/02/14/new-aldi-ads-highlight-brand-quality</a:t>
            </a:r>
          </a:p>
          <a:p>
            <a:pPr lvl="0">
              <a:spcBef>
                <a:spcPts val="0"/>
              </a:spcBef>
              <a:buNone/>
            </a:pPr>
            <a:r>
              <a:rPr lang="en" sz="1100" u="sng">
                <a:solidFill>
                  <a:schemeClr val="hlink"/>
                </a:solidFill>
                <a:hlinkClick r:id="rId9"/>
              </a:rPr>
              <a:t>http://www.ausfoodnews.com.au/2015/07/13/aldi-opens-up-on-its-fantastic-profits-without-fantasy-on-tax.html</a:t>
            </a:r>
          </a:p>
          <a:p>
            <a:pPr lvl="0">
              <a:spcBef>
                <a:spcPts val="0"/>
              </a:spcBef>
              <a:buNone/>
            </a:pPr>
            <a:r>
              <a:t/>
            </a:r>
            <a:endParaRPr sz="800"/>
          </a:p>
          <a:p>
            <a:pPr lvl="0">
              <a:spcBef>
                <a:spcPts val="0"/>
              </a:spcBef>
              <a:buNone/>
            </a:pPr>
            <a:r>
              <a:t/>
            </a:r>
            <a:endParaRPr sz="800"/>
          </a:p>
          <a:p>
            <a:pPr lvl="0">
              <a:spcBef>
                <a:spcPts val="0"/>
              </a:spcBef>
              <a:buNone/>
            </a:pPr>
            <a:r>
              <a:t/>
            </a:r>
            <a:endParaRPr sz="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981575" y="210675"/>
            <a:ext cx="3340800" cy="572700"/>
          </a:xfrm>
          <a:prstGeom prst="rect">
            <a:avLst/>
          </a:prstGeom>
        </p:spPr>
        <p:txBody>
          <a:bodyPr anchorCtr="0" anchor="t" bIns="91425" lIns="91425" rIns="91425" tIns="91425">
            <a:noAutofit/>
          </a:bodyPr>
          <a:lstStyle/>
          <a:p>
            <a:pPr lvl="0" algn="ctr">
              <a:spcBef>
                <a:spcPts val="0"/>
              </a:spcBef>
              <a:buNone/>
            </a:pPr>
            <a:r>
              <a:rPr b="1" lang="en">
                <a:latin typeface="Times New Roman"/>
                <a:ea typeface="Times New Roman"/>
                <a:cs typeface="Times New Roman"/>
                <a:sym typeface="Times New Roman"/>
              </a:rPr>
              <a:t>Aldi Background</a:t>
            </a:r>
          </a:p>
        </p:txBody>
      </p:sp>
      <p:sp>
        <p:nvSpPr>
          <p:cNvPr id="62" name="Shape 62"/>
          <p:cNvSpPr txBox="1"/>
          <p:nvPr>
            <p:ph idx="1" type="body"/>
          </p:nvPr>
        </p:nvSpPr>
        <p:spPr>
          <a:xfrm>
            <a:off x="297275" y="845100"/>
            <a:ext cx="4709400" cy="4298400"/>
          </a:xfrm>
          <a:prstGeom prst="rect">
            <a:avLst/>
          </a:prstGeom>
        </p:spPr>
        <p:txBody>
          <a:bodyPr anchorCtr="0" anchor="t" bIns="91425" lIns="91425" rIns="91425" tIns="91425">
            <a:noAutofit/>
          </a:bodyPr>
          <a:lstStyle/>
          <a:p>
            <a:pPr indent="-228600" lvl="0" marL="457200" rtl="0">
              <a:spcBef>
                <a:spcPts val="0"/>
              </a:spcBef>
              <a:spcAft>
                <a:spcPts val="0"/>
              </a:spcAft>
              <a:buClr>
                <a:schemeClr val="dk1"/>
              </a:buClr>
              <a:buFont typeface="Times New Roman"/>
            </a:pPr>
            <a:r>
              <a:rPr lang="en">
                <a:solidFill>
                  <a:schemeClr val="dk1"/>
                </a:solidFill>
                <a:latin typeface="Times New Roman"/>
                <a:ea typeface="Times New Roman"/>
                <a:cs typeface="Times New Roman"/>
                <a:sym typeface="Times New Roman"/>
              </a:rPr>
              <a:t>Theo and Karl Albercht in 1962</a:t>
            </a:r>
          </a:p>
          <a:p>
            <a:pPr indent="-228600" lvl="0" marL="457200" rtl="0">
              <a:spcBef>
                <a:spcPts val="0"/>
              </a:spcBef>
              <a:spcAft>
                <a:spcPts val="0"/>
              </a:spcAft>
              <a:buClr>
                <a:schemeClr val="dk1"/>
              </a:buClr>
              <a:buFont typeface="Times New Roman"/>
              <a:buChar char="●"/>
            </a:pPr>
            <a:r>
              <a:rPr lang="en">
                <a:solidFill>
                  <a:schemeClr val="dk1"/>
                </a:solidFill>
                <a:latin typeface="Times New Roman"/>
                <a:ea typeface="Times New Roman"/>
                <a:cs typeface="Times New Roman"/>
                <a:sym typeface="Times New Roman"/>
              </a:rPr>
              <a:t>Low prices, limited products</a:t>
            </a:r>
          </a:p>
          <a:p>
            <a:pPr indent="-228600" lvl="0" marL="457200" rtl="0">
              <a:spcBef>
                <a:spcPts val="0"/>
              </a:spcBef>
              <a:spcAft>
                <a:spcPts val="0"/>
              </a:spcAft>
              <a:buClr>
                <a:schemeClr val="dk1"/>
              </a:buClr>
              <a:buFont typeface="Times New Roman"/>
              <a:buChar char="●"/>
            </a:pPr>
            <a:r>
              <a:rPr lang="en">
                <a:solidFill>
                  <a:schemeClr val="dk1"/>
                </a:solidFill>
                <a:latin typeface="Times New Roman"/>
                <a:ea typeface="Times New Roman"/>
                <a:cs typeface="Times New Roman"/>
                <a:sym typeface="Times New Roman"/>
              </a:rPr>
              <a:t>Expanded into multiple countries </a:t>
            </a:r>
          </a:p>
          <a:p>
            <a:pPr indent="-228600" lvl="0" marL="457200" rtl="0">
              <a:spcBef>
                <a:spcPts val="0"/>
              </a:spcBef>
              <a:spcAft>
                <a:spcPts val="0"/>
              </a:spcAft>
              <a:buClr>
                <a:schemeClr val="dk1"/>
              </a:buClr>
              <a:buFont typeface="Times New Roman"/>
              <a:buChar char="●"/>
            </a:pPr>
            <a:r>
              <a:rPr lang="en">
                <a:solidFill>
                  <a:schemeClr val="dk1"/>
                </a:solidFill>
                <a:latin typeface="Times New Roman"/>
                <a:ea typeface="Times New Roman"/>
                <a:cs typeface="Times New Roman"/>
                <a:sym typeface="Times New Roman"/>
              </a:rPr>
              <a:t>In the United States alone...</a:t>
            </a:r>
          </a:p>
          <a:p>
            <a:pPr indent="-342900" lvl="1" marL="914400" rtl="0">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More than 1,600 stores across 35 states</a:t>
            </a:r>
          </a:p>
          <a:p>
            <a:pPr indent="-342900" lvl="1" marL="914400" rtl="0">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Over 24,000 employees</a:t>
            </a:r>
          </a:p>
          <a:p>
            <a:pPr indent="-342900" lvl="1" marL="914400" rtl="0">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650 new stores by 2018</a:t>
            </a:r>
          </a:p>
          <a:p>
            <a:pPr indent="-228600" lvl="0" marL="457200" rtl="0">
              <a:spcBef>
                <a:spcPts val="0"/>
              </a:spcBef>
              <a:spcAft>
                <a:spcPts val="0"/>
              </a:spcAft>
              <a:buClr>
                <a:schemeClr val="dk1"/>
              </a:buClr>
              <a:buFont typeface="Times New Roman"/>
              <a:buChar char="●"/>
            </a:pPr>
            <a:r>
              <a:rPr lang="en">
                <a:solidFill>
                  <a:schemeClr val="dk1"/>
                </a:solidFill>
                <a:latin typeface="Times New Roman"/>
                <a:ea typeface="Times New Roman"/>
                <a:cs typeface="Times New Roman"/>
                <a:sym typeface="Times New Roman"/>
              </a:rPr>
              <a:t>Focus remains on:</a:t>
            </a:r>
          </a:p>
          <a:p>
            <a:pPr indent="-342900" lvl="1" marL="914400" rtl="0">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Limited inventory </a:t>
            </a:r>
          </a:p>
          <a:p>
            <a:pPr indent="-342900" lvl="1" marL="914400" rtl="0">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Bigger discounts</a:t>
            </a:r>
          </a:p>
          <a:p>
            <a:pPr indent="-342900" lvl="1" marL="914400" rtl="0">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Exclusive brand products</a:t>
            </a:r>
          </a:p>
          <a:p>
            <a:pPr indent="-342900" lvl="1" marL="914400" rtl="0">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Keeping out non-essential services</a:t>
            </a:r>
          </a:p>
        </p:txBody>
      </p:sp>
      <p:pic>
        <p:nvPicPr>
          <p:cNvPr descr="ALDI_Nord_Logo_2015.png" id="63" name="Shape 63"/>
          <p:cNvPicPr preferRelativeResize="0"/>
          <p:nvPr/>
        </p:nvPicPr>
        <p:blipFill>
          <a:blip r:embed="rId3">
            <a:alphaModFix/>
          </a:blip>
          <a:stretch>
            <a:fillRect/>
          </a:stretch>
        </p:blipFill>
        <p:spPr>
          <a:xfrm>
            <a:off x="5064174" y="663750"/>
            <a:ext cx="3633924" cy="38160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0" y="184075"/>
            <a:ext cx="3633900" cy="968400"/>
          </a:xfrm>
          <a:prstGeom prst="rect">
            <a:avLst/>
          </a:prstGeom>
        </p:spPr>
        <p:txBody>
          <a:bodyPr anchorCtr="0" anchor="t" bIns="91425" lIns="91425" rIns="91425" tIns="91425">
            <a:noAutofit/>
          </a:bodyPr>
          <a:lstStyle/>
          <a:p>
            <a:pPr lvl="0" algn="ctr">
              <a:spcBef>
                <a:spcPts val="0"/>
              </a:spcBef>
              <a:buNone/>
            </a:pPr>
            <a:r>
              <a:rPr b="1" lang="en">
                <a:latin typeface="Times New Roman"/>
                <a:ea typeface="Times New Roman"/>
                <a:cs typeface="Times New Roman"/>
                <a:sym typeface="Times New Roman"/>
              </a:rPr>
              <a:t>Micro-Environmental </a:t>
            </a:r>
            <a:r>
              <a:rPr b="1" lang="en" u="sng">
                <a:latin typeface="Times New Roman"/>
                <a:ea typeface="Times New Roman"/>
                <a:cs typeface="Times New Roman"/>
                <a:sym typeface="Times New Roman"/>
              </a:rPr>
              <a:t>Shifts</a:t>
            </a:r>
          </a:p>
        </p:txBody>
      </p:sp>
      <p:sp>
        <p:nvSpPr>
          <p:cNvPr id="69" name="Shape 69"/>
          <p:cNvSpPr txBox="1"/>
          <p:nvPr>
            <p:ph idx="1" type="body"/>
          </p:nvPr>
        </p:nvSpPr>
        <p:spPr>
          <a:xfrm>
            <a:off x="0" y="1152475"/>
            <a:ext cx="3787800" cy="3416400"/>
          </a:xfrm>
          <a:prstGeom prst="rect">
            <a:avLst/>
          </a:prstGeom>
        </p:spPr>
        <p:txBody>
          <a:bodyPr anchorCtr="0" anchor="t" bIns="91425" lIns="91425" rIns="91425" tIns="91425">
            <a:noAutofit/>
          </a:bodyPr>
          <a:lstStyle/>
          <a:p>
            <a:pPr indent="-342900" lvl="0" marL="457200" rtl="0">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Customers</a:t>
            </a:r>
          </a:p>
          <a:p>
            <a:pPr indent="-342900" lvl="1" marL="914400" rtl="0">
              <a:spcBef>
                <a:spcPts val="0"/>
              </a:spcBef>
              <a:spcAft>
                <a:spcPts val="0"/>
              </a:spcAft>
              <a:buClr>
                <a:schemeClr val="dk1"/>
              </a:buClr>
              <a:buSzPct val="100000"/>
              <a:buFont typeface="Times New Roman"/>
              <a:buChar char="○"/>
            </a:pPr>
            <a:r>
              <a:rPr lang="en" sz="1800">
                <a:solidFill>
                  <a:schemeClr val="dk1"/>
                </a:solidFill>
                <a:highlight>
                  <a:srgbClr val="FFFFFF"/>
                </a:highlight>
                <a:latin typeface="Times New Roman"/>
                <a:ea typeface="Times New Roman"/>
                <a:cs typeface="Times New Roman"/>
                <a:sym typeface="Times New Roman"/>
              </a:rPr>
              <a:t>Lack of advertising</a:t>
            </a:r>
          </a:p>
          <a:p>
            <a:pPr indent="-342900" lvl="1" marL="914400" rtl="0">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Not attracting targeted customers</a:t>
            </a:r>
          </a:p>
          <a:p>
            <a:pPr lvl="0" rtl="0">
              <a:spcBef>
                <a:spcPts val="0"/>
              </a:spcBef>
              <a:spcAft>
                <a:spcPts val="0"/>
              </a:spcAft>
              <a:buNone/>
            </a:pPr>
            <a:r>
              <a:t/>
            </a:r>
            <a:endParaRPr sz="1800">
              <a:solidFill>
                <a:schemeClr val="dk1"/>
              </a:solidFill>
              <a:highlight>
                <a:srgbClr val="FFFFFF"/>
              </a:highlight>
              <a:latin typeface="Times New Roman"/>
              <a:ea typeface="Times New Roman"/>
              <a:cs typeface="Times New Roman"/>
              <a:sym typeface="Times New Roman"/>
            </a:endParaRPr>
          </a:p>
          <a:p>
            <a:pPr lvl="0" rtl="0">
              <a:spcBef>
                <a:spcPts val="0"/>
              </a:spcBef>
              <a:spcAft>
                <a:spcPts val="0"/>
              </a:spcAft>
              <a:buNone/>
            </a:pPr>
            <a:r>
              <a:t/>
            </a:r>
            <a:endParaRPr sz="1800">
              <a:solidFill>
                <a:schemeClr val="dk1"/>
              </a:solidFill>
              <a:highlight>
                <a:srgbClr val="FFFFFF"/>
              </a:highlight>
              <a:latin typeface="Times New Roman"/>
              <a:ea typeface="Times New Roman"/>
              <a:cs typeface="Times New Roman"/>
              <a:sym typeface="Times New Roman"/>
            </a:endParaRPr>
          </a:p>
          <a:p>
            <a:pPr indent="-342900" lvl="0" marL="457200" rtl="0">
              <a:spcBef>
                <a:spcPts val="0"/>
              </a:spcBef>
              <a:spcAft>
                <a:spcPts val="0"/>
              </a:spcAft>
              <a:buClr>
                <a:schemeClr val="dk1"/>
              </a:buClr>
              <a:buSzPct val="100000"/>
              <a:buFont typeface="Times New Roman"/>
              <a:buChar char="●"/>
            </a:pPr>
            <a:r>
              <a:rPr lang="en" sz="1800">
                <a:solidFill>
                  <a:schemeClr val="dk1"/>
                </a:solidFill>
                <a:highlight>
                  <a:srgbClr val="FFFFFF"/>
                </a:highlight>
                <a:latin typeface="Times New Roman"/>
                <a:ea typeface="Times New Roman"/>
                <a:cs typeface="Times New Roman"/>
                <a:sym typeface="Times New Roman"/>
              </a:rPr>
              <a:t>Competitors</a:t>
            </a:r>
          </a:p>
          <a:p>
            <a:pPr indent="-342900" lvl="1" marL="914400" rtl="0">
              <a:spcBef>
                <a:spcPts val="0"/>
              </a:spcBef>
              <a:spcAft>
                <a:spcPts val="0"/>
              </a:spcAft>
              <a:buClr>
                <a:schemeClr val="dk1"/>
              </a:buClr>
              <a:buSzPct val="100000"/>
              <a:buFont typeface="Times New Roman"/>
              <a:buChar char="○"/>
            </a:pPr>
            <a:r>
              <a:rPr lang="en" sz="1800">
                <a:solidFill>
                  <a:schemeClr val="dk1"/>
                </a:solidFill>
                <a:highlight>
                  <a:srgbClr val="FFFFFF"/>
                </a:highlight>
                <a:latin typeface="Times New Roman"/>
                <a:ea typeface="Times New Roman"/>
                <a:cs typeface="Times New Roman"/>
                <a:sym typeface="Times New Roman"/>
              </a:rPr>
              <a:t>Biggest competitors:</a:t>
            </a:r>
          </a:p>
          <a:p>
            <a:pPr indent="-342900" lvl="2" marL="1371600" rtl="0">
              <a:spcBef>
                <a:spcPts val="0"/>
              </a:spcBef>
              <a:spcAft>
                <a:spcPts val="0"/>
              </a:spcAft>
              <a:buClr>
                <a:schemeClr val="dk1"/>
              </a:buClr>
              <a:buSzPct val="100000"/>
              <a:buFont typeface="Times New Roman"/>
              <a:buChar char="■"/>
            </a:pPr>
            <a:r>
              <a:rPr lang="en" sz="1800">
                <a:solidFill>
                  <a:schemeClr val="dk1"/>
                </a:solidFill>
                <a:highlight>
                  <a:srgbClr val="FFFFFF"/>
                </a:highlight>
                <a:latin typeface="Times New Roman"/>
                <a:ea typeface="Times New Roman"/>
                <a:cs typeface="Times New Roman"/>
                <a:sym typeface="Times New Roman"/>
              </a:rPr>
              <a:t>Target</a:t>
            </a:r>
          </a:p>
          <a:p>
            <a:pPr indent="-342900" lvl="2" marL="1371600" rtl="0">
              <a:spcBef>
                <a:spcPts val="0"/>
              </a:spcBef>
              <a:spcAft>
                <a:spcPts val="0"/>
              </a:spcAft>
              <a:buClr>
                <a:schemeClr val="dk1"/>
              </a:buClr>
              <a:buSzPct val="100000"/>
              <a:buFont typeface="Times New Roman"/>
              <a:buChar char="■"/>
            </a:pPr>
            <a:r>
              <a:rPr lang="en" sz="1800">
                <a:solidFill>
                  <a:schemeClr val="dk1"/>
                </a:solidFill>
                <a:highlight>
                  <a:srgbClr val="FFFFFF"/>
                </a:highlight>
                <a:latin typeface="Times New Roman"/>
                <a:ea typeface="Times New Roman"/>
                <a:cs typeface="Times New Roman"/>
                <a:sym typeface="Times New Roman"/>
              </a:rPr>
              <a:t>Wal-Mart</a:t>
            </a:r>
          </a:p>
          <a:p>
            <a:pPr indent="-342900" lvl="2" marL="1371600" rtl="0">
              <a:spcBef>
                <a:spcPts val="0"/>
              </a:spcBef>
              <a:spcAft>
                <a:spcPts val="0"/>
              </a:spcAft>
              <a:buClr>
                <a:schemeClr val="dk1"/>
              </a:buClr>
              <a:buSzPct val="100000"/>
              <a:buFont typeface="Times New Roman"/>
              <a:buChar char="■"/>
            </a:pPr>
            <a:r>
              <a:rPr lang="en" sz="1800">
                <a:solidFill>
                  <a:schemeClr val="dk1"/>
                </a:solidFill>
                <a:highlight>
                  <a:srgbClr val="FFFFFF"/>
                </a:highlight>
                <a:latin typeface="Times New Roman"/>
                <a:ea typeface="Times New Roman"/>
                <a:cs typeface="Times New Roman"/>
                <a:sym typeface="Times New Roman"/>
              </a:rPr>
              <a:t>Trader Joe’s</a:t>
            </a:r>
          </a:p>
        </p:txBody>
      </p:sp>
      <p:sp>
        <p:nvSpPr>
          <p:cNvPr id="70" name="Shape 70"/>
          <p:cNvSpPr txBox="1"/>
          <p:nvPr>
            <p:ph idx="2" type="body"/>
          </p:nvPr>
        </p:nvSpPr>
        <p:spPr>
          <a:xfrm>
            <a:off x="5912225" y="1152475"/>
            <a:ext cx="3231900" cy="3416400"/>
          </a:xfrm>
          <a:prstGeom prst="rect">
            <a:avLst/>
          </a:prstGeom>
        </p:spPr>
        <p:txBody>
          <a:bodyPr anchorCtr="0" anchor="t" bIns="91425" lIns="91425" rIns="91425" tIns="91425">
            <a:noAutofit/>
          </a:bodyPr>
          <a:lstStyle/>
          <a:p>
            <a:pPr indent="-342900" lvl="0" marL="457200" rtl="0">
              <a:spcBef>
                <a:spcPts val="0"/>
              </a:spcBef>
              <a:buClr>
                <a:srgbClr val="000000"/>
              </a:buClr>
              <a:buSzPct val="100000"/>
              <a:buFont typeface="Times New Roman"/>
            </a:pPr>
            <a:r>
              <a:rPr lang="en" sz="1800">
                <a:solidFill>
                  <a:srgbClr val="000000"/>
                </a:solidFill>
                <a:latin typeface="Times New Roman"/>
                <a:ea typeface="Times New Roman"/>
                <a:cs typeface="Times New Roman"/>
                <a:sym typeface="Times New Roman"/>
              </a:rPr>
              <a:t>Economic Factors</a:t>
            </a:r>
          </a:p>
          <a:p>
            <a:pPr indent="-342900" lvl="1" marL="914400" rtl="0">
              <a:spcBef>
                <a:spcPts val="0"/>
              </a:spcBef>
              <a:spcAft>
                <a:spcPts val="0"/>
              </a:spcAft>
              <a:buClr>
                <a:srgbClr val="000000"/>
              </a:buClr>
              <a:buSzPct val="100000"/>
              <a:buFont typeface="Times New Roman"/>
            </a:pPr>
            <a:r>
              <a:rPr lang="en" sz="1800">
                <a:solidFill>
                  <a:schemeClr val="dk1"/>
                </a:solidFill>
                <a:latin typeface="Times New Roman"/>
                <a:ea typeface="Times New Roman"/>
                <a:cs typeface="Times New Roman"/>
                <a:sym typeface="Times New Roman"/>
              </a:rPr>
              <a:t>Robust Economy</a:t>
            </a:r>
          </a:p>
          <a:p>
            <a:pPr indent="-342900" lvl="1" marL="914400" rtl="0">
              <a:spcBef>
                <a:spcPts val="0"/>
              </a:spcBef>
              <a:spcAft>
                <a:spcPts val="0"/>
              </a:spcAft>
              <a:buClr>
                <a:schemeClr val="dk1"/>
              </a:buClr>
              <a:buSzPct val="100000"/>
              <a:buFont typeface="Times New Roman"/>
            </a:pPr>
            <a:r>
              <a:rPr lang="en" sz="1800">
                <a:solidFill>
                  <a:schemeClr val="dk1"/>
                </a:solidFill>
                <a:latin typeface="Times New Roman"/>
                <a:ea typeface="Times New Roman"/>
                <a:cs typeface="Times New Roman"/>
                <a:sym typeface="Times New Roman"/>
              </a:rPr>
              <a:t>Sluggish Economy</a:t>
            </a:r>
          </a:p>
          <a:p>
            <a:pPr indent="-342900" lvl="1" marL="914400" rtl="0">
              <a:spcBef>
                <a:spcPts val="0"/>
              </a:spcBef>
              <a:spcAft>
                <a:spcPts val="0"/>
              </a:spcAft>
              <a:buClr>
                <a:schemeClr val="dk1"/>
              </a:buClr>
              <a:buSzPct val="100000"/>
              <a:buFont typeface="Times New Roman"/>
            </a:pPr>
            <a:r>
              <a:rPr lang="en" sz="1800">
                <a:solidFill>
                  <a:schemeClr val="dk1"/>
                </a:solidFill>
                <a:latin typeface="Times New Roman"/>
                <a:ea typeface="Times New Roman"/>
                <a:cs typeface="Times New Roman"/>
                <a:sym typeface="Times New Roman"/>
              </a:rPr>
              <a:t>Operating in different regions</a:t>
            </a:r>
          </a:p>
          <a:p>
            <a:pPr lvl="0" rtl="0">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spcBef>
                <a:spcPts val="0"/>
              </a:spcBef>
              <a:spcAft>
                <a:spcPts val="0"/>
              </a:spcAft>
              <a:buClr>
                <a:schemeClr val="dk1"/>
              </a:buClr>
              <a:buSzPct val="100000"/>
              <a:buFont typeface="Times New Roman"/>
            </a:pPr>
            <a:r>
              <a:rPr lang="en" sz="1800">
                <a:solidFill>
                  <a:schemeClr val="dk1"/>
                </a:solidFill>
                <a:latin typeface="Times New Roman"/>
                <a:ea typeface="Times New Roman"/>
                <a:cs typeface="Times New Roman"/>
                <a:sym typeface="Times New Roman"/>
              </a:rPr>
              <a:t>Technological Factors</a:t>
            </a:r>
          </a:p>
          <a:p>
            <a:pPr indent="-342900" lvl="1" marL="914400" rtl="0">
              <a:spcBef>
                <a:spcPts val="0"/>
              </a:spcBef>
              <a:spcAft>
                <a:spcPts val="0"/>
              </a:spcAft>
              <a:buClr>
                <a:schemeClr val="dk1"/>
              </a:buClr>
              <a:buSzPct val="100000"/>
              <a:buFont typeface="Times New Roman"/>
            </a:pPr>
            <a:r>
              <a:rPr lang="en" sz="1800">
                <a:solidFill>
                  <a:schemeClr val="dk1"/>
                </a:solidFill>
                <a:highlight>
                  <a:srgbClr val="FFFFFF"/>
                </a:highlight>
                <a:latin typeface="Times New Roman"/>
                <a:ea typeface="Times New Roman"/>
                <a:cs typeface="Times New Roman"/>
                <a:sym typeface="Times New Roman"/>
              </a:rPr>
              <a:t>Home Shopping Network</a:t>
            </a:r>
          </a:p>
          <a:p>
            <a:pPr indent="-342900" lvl="1" marL="914400" rtl="0">
              <a:spcBef>
                <a:spcPts val="0"/>
              </a:spcBef>
              <a:spcAft>
                <a:spcPts val="0"/>
              </a:spcAft>
              <a:buClr>
                <a:schemeClr val="dk1"/>
              </a:buClr>
              <a:buSzPct val="100000"/>
              <a:buFont typeface="Times New Roman"/>
            </a:pPr>
            <a:r>
              <a:rPr lang="en" sz="1800">
                <a:solidFill>
                  <a:schemeClr val="dk1"/>
                </a:solidFill>
                <a:highlight>
                  <a:srgbClr val="FFFFFF"/>
                </a:highlight>
                <a:latin typeface="Times New Roman"/>
                <a:ea typeface="Times New Roman"/>
                <a:cs typeface="Times New Roman"/>
                <a:sym typeface="Times New Roman"/>
              </a:rPr>
              <a:t>Amazon.com</a:t>
            </a:r>
          </a:p>
          <a:p>
            <a:pPr indent="-342900" lvl="1" marL="914400" rtl="0">
              <a:spcBef>
                <a:spcPts val="0"/>
              </a:spcBef>
              <a:spcAft>
                <a:spcPts val="0"/>
              </a:spcAft>
              <a:buClr>
                <a:schemeClr val="dk1"/>
              </a:buClr>
              <a:buSzPct val="100000"/>
              <a:buFont typeface="Times New Roman"/>
            </a:pPr>
            <a:r>
              <a:rPr lang="en" sz="1800">
                <a:solidFill>
                  <a:schemeClr val="dk1"/>
                </a:solidFill>
                <a:latin typeface="Times New Roman"/>
                <a:ea typeface="Times New Roman"/>
                <a:cs typeface="Times New Roman"/>
                <a:sym typeface="Times New Roman"/>
              </a:rPr>
              <a:t>Jet.com</a:t>
            </a:r>
          </a:p>
        </p:txBody>
      </p:sp>
      <p:sp>
        <p:nvSpPr>
          <p:cNvPr id="71" name="Shape 71"/>
          <p:cNvSpPr txBox="1"/>
          <p:nvPr>
            <p:ph type="title"/>
          </p:nvPr>
        </p:nvSpPr>
        <p:spPr>
          <a:xfrm>
            <a:off x="5427300" y="184075"/>
            <a:ext cx="3716700" cy="968400"/>
          </a:xfrm>
          <a:prstGeom prst="rect">
            <a:avLst/>
          </a:prstGeom>
        </p:spPr>
        <p:txBody>
          <a:bodyPr anchorCtr="0" anchor="t" bIns="91425" lIns="91425" rIns="91425" tIns="91425">
            <a:noAutofit/>
          </a:bodyPr>
          <a:lstStyle/>
          <a:p>
            <a:pPr lvl="0" rtl="0" algn="ctr">
              <a:spcBef>
                <a:spcPts val="0"/>
              </a:spcBef>
              <a:buNone/>
            </a:pPr>
            <a:r>
              <a:rPr b="1" lang="en">
                <a:latin typeface="Times New Roman"/>
                <a:ea typeface="Times New Roman"/>
                <a:cs typeface="Times New Roman"/>
                <a:sym typeface="Times New Roman"/>
              </a:rPr>
              <a:t>Macro-Environmental </a:t>
            </a:r>
            <a:r>
              <a:rPr b="1" lang="en" u="sng">
                <a:latin typeface="Times New Roman"/>
                <a:ea typeface="Times New Roman"/>
                <a:cs typeface="Times New Roman"/>
                <a:sym typeface="Times New Roman"/>
              </a:rPr>
              <a:t>Shifts</a:t>
            </a:r>
          </a:p>
        </p:txBody>
      </p:sp>
      <p:pic>
        <p:nvPicPr>
          <p:cNvPr descr="Changes-Ahead-sign-cropped-040812.jpg" id="72" name="Shape 72"/>
          <p:cNvPicPr preferRelativeResize="0"/>
          <p:nvPr/>
        </p:nvPicPr>
        <p:blipFill rotWithShape="1">
          <a:blip r:embed="rId3">
            <a:alphaModFix/>
          </a:blip>
          <a:srcRect b="0" l="18814" r="5593" t="0"/>
          <a:stretch/>
        </p:blipFill>
        <p:spPr>
          <a:xfrm>
            <a:off x="3502762" y="1500675"/>
            <a:ext cx="2138474" cy="3068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272350"/>
            <a:ext cx="8520600" cy="572700"/>
          </a:xfrm>
          <a:prstGeom prst="rect">
            <a:avLst/>
          </a:prstGeom>
        </p:spPr>
        <p:txBody>
          <a:bodyPr anchorCtr="0" anchor="t" bIns="91425" lIns="91425" rIns="91425" tIns="91425">
            <a:noAutofit/>
          </a:bodyPr>
          <a:lstStyle/>
          <a:p>
            <a:pPr lvl="0">
              <a:spcBef>
                <a:spcPts val="0"/>
              </a:spcBef>
              <a:buNone/>
            </a:pPr>
            <a:r>
              <a:rPr b="1" lang="en" sz="3000">
                <a:latin typeface="Times New Roman"/>
                <a:ea typeface="Times New Roman"/>
                <a:cs typeface="Times New Roman"/>
                <a:sym typeface="Times New Roman"/>
              </a:rPr>
              <a:t>Problems To Be Analyzed</a:t>
            </a:r>
          </a:p>
        </p:txBody>
      </p:sp>
      <p:sp>
        <p:nvSpPr>
          <p:cNvPr id="78" name="Shape 78"/>
          <p:cNvSpPr txBox="1"/>
          <p:nvPr>
            <p:ph idx="1" type="body"/>
          </p:nvPr>
        </p:nvSpPr>
        <p:spPr>
          <a:xfrm>
            <a:off x="311700" y="863550"/>
            <a:ext cx="8520600" cy="38235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Times New Roman"/>
              <a:buChar char="●"/>
            </a:pPr>
            <a:r>
              <a:rPr lang="en" sz="2000">
                <a:solidFill>
                  <a:srgbClr val="000000"/>
                </a:solidFill>
                <a:latin typeface="Times New Roman"/>
                <a:ea typeface="Times New Roman"/>
                <a:cs typeface="Times New Roman"/>
                <a:sym typeface="Times New Roman"/>
              </a:rPr>
              <a:t>Limited advertising</a:t>
            </a:r>
          </a:p>
          <a:p>
            <a:pPr indent="-336550" lvl="1" marL="914400" rtl="0">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Aldi’s weekly newsletter</a:t>
            </a:r>
          </a:p>
          <a:p>
            <a:pPr indent="-336550" lvl="2" marL="1371600" rtl="0">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Very few customers see weekly sales and products that are available.</a:t>
            </a:r>
          </a:p>
          <a:p>
            <a:pPr indent="-336550" lvl="1" marL="914400" rtl="0">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Commercial </a:t>
            </a:r>
            <a:r>
              <a:rPr lang="en" sz="1700">
                <a:solidFill>
                  <a:srgbClr val="000000"/>
                </a:solidFill>
                <a:latin typeface="Times New Roman"/>
                <a:ea typeface="Times New Roman"/>
                <a:cs typeface="Times New Roman"/>
                <a:sym typeface="Times New Roman"/>
              </a:rPr>
              <a:t>campaigns</a:t>
            </a:r>
          </a:p>
          <a:p>
            <a:pPr indent="-336550" lvl="2" marL="1371600" rtl="0">
              <a:lnSpc>
                <a:spcPct val="200000"/>
              </a:lnSpc>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Only 10 nationally aired TV ads in the past 30 years</a:t>
            </a:r>
          </a:p>
          <a:p>
            <a:pPr indent="-355600" lvl="0" marL="457200" rtl="0">
              <a:lnSpc>
                <a:spcPct val="115000"/>
              </a:lnSpc>
              <a:spcBef>
                <a:spcPts val="0"/>
              </a:spcBef>
              <a:buClr>
                <a:srgbClr val="000000"/>
              </a:buClr>
              <a:buSzPct val="100000"/>
              <a:buFont typeface="Times New Roman"/>
              <a:buChar char="●"/>
            </a:pPr>
            <a:r>
              <a:rPr lang="en" sz="2000">
                <a:solidFill>
                  <a:srgbClr val="000000"/>
                </a:solidFill>
                <a:latin typeface="Times New Roman"/>
                <a:ea typeface="Times New Roman"/>
                <a:cs typeface="Times New Roman"/>
                <a:sym typeface="Times New Roman"/>
              </a:rPr>
              <a:t>Not a broad selection of specific products</a:t>
            </a:r>
          </a:p>
          <a:p>
            <a:pPr indent="-336550" lvl="1" marL="914400" rtl="0">
              <a:lnSpc>
                <a:spcPct val="115000"/>
              </a:lnSpc>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Most items have one product available to purchase.</a:t>
            </a:r>
          </a:p>
          <a:p>
            <a:pPr indent="-330200" lvl="2" marL="1371600" rtl="0">
              <a:spcBef>
                <a:spcPts val="0"/>
              </a:spcBef>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Might be able to choose between two </a:t>
            </a:r>
            <a:r>
              <a:rPr lang="en" sz="1600">
                <a:solidFill>
                  <a:srgbClr val="000000"/>
                </a:solidFill>
                <a:latin typeface="Times New Roman"/>
                <a:ea typeface="Times New Roman"/>
                <a:cs typeface="Times New Roman"/>
                <a:sym typeface="Times New Roman"/>
              </a:rPr>
              <a:t>different</a:t>
            </a:r>
            <a:r>
              <a:rPr lang="en" sz="1600">
                <a:solidFill>
                  <a:srgbClr val="000000"/>
                </a:solidFill>
                <a:latin typeface="Times New Roman"/>
                <a:ea typeface="Times New Roman"/>
                <a:cs typeface="Times New Roman"/>
                <a:sym typeface="Times New Roman"/>
              </a:rPr>
              <a:t> sizes.</a:t>
            </a:r>
          </a:p>
          <a:p>
            <a:pPr indent="-330200" lvl="2" marL="1371600" rtl="0">
              <a:spcBef>
                <a:spcPts val="0"/>
              </a:spcBef>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Competing brands</a:t>
            </a:r>
          </a:p>
          <a:p>
            <a:pPr indent="-330200" lvl="3" marL="1828800" rtl="0">
              <a:spcBef>
                <a:spcPts val="0"/>
              </a:spcBef>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(Keebler, Nabisco, Great Value, Market Pantry)</a:t>
            </a:r>
          </a:p>
          <a:p>
            <a:pPr indent="-336550" lvl="1" marL="914400">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No option to select best product between different brands.</a:t>
            </a:r>
          </a:p>
        </p:txBody>
      </p:sp>
      <p:pic>
        <p:nvPicPr>
          <p:cNvPr id="79" name="Shape 79"/>
          <p:cNvPicPr preferRelativeResize="0"/>
          <p:nvPr/>
        </p:nvPicPr>
        <p:blipFill>
          <a:blip r:embed="rId3">
            <a:alphaModFix/>
          </a:blip>
          <a:stretch>
            <a:fillRect/>
          </a:stretch>
        </p:blipFill>
        <p:spPr>
          <a:xfrm>
            <a:off x="6450975" y="3099500"/>
            <a:ext cx="2381325" cy="1587541"/>
          </a:xfrm>
          <a:prstGeom prst="rect">
            <a:avLst/>
          </a:prstGeom>
          <a:noFill/>
          <a:ln>
            <a:noFill/>
          </a:ln>
        </p:spPr>
      </p:pic>
      <p:sp>
        <p:nvSpPr>
          <p:cNvPr id="80" name="Shape 80"/>
          <p:cNvSpPr txBox="1"/>
          <p:nvPr/>
        </p:nvSpPr>
        <p:spPr>
          <a:xfrm>
            <a:off x="7024900" y="4613700"/>
            <a:ext cx="1469700" cy="333000"/>
          </a:xfrm>
          <a:prstGeom prst="rect">
            <a:avLst/>
          </a:prstGeom>
          <a:noFill/>
          <a:ln>
            <a:noFill/>
          </a:ln>
        </p:spPr>
        <p:txBody>
          <a:bodyPr anchorCtr="0" anchor="t" bIns="91425" lIns="91425" rIns="91425" tIns="91425">
            <a:noAutofit/>
          </a:bodyPr>
          <a:lstStyle/>
          <a:p>
            <a:pPr lvl="0" algn="ctr">
              <a:spcBef>
                <a:spcPts val="0"/>
              </a:spcBef>
              <a:buNone/>
            </a:pPr>
            <a:r>
              <a:rPr lang="en"/>
              <a:t>Benton’s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000">
                <a:latin typeface="Times New Roman"/>
                <a:ea typeface="Times New Roman"/>
                <a:cs typeface="Times New Roman"/>
                <a:sym typeface="Times New Roman"/>
              </a:rPr>
              <a:t>Problems To Be Analyzed </a:t>
            </a:r>
          </a:p>
        </p:txBody>
      </p:sp>
      <p:sp>
        <p:nvSpPr>
          <p:cNvPr id="86" name="Shape 8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Times New Roman"/>
              <a:buChar char="●"/>
            </a:pPr>
            <a:r>
              <a:rPr lang="en" sz="2000">
                <a:solidFill>
                  <a:srgbClr val="000000"/>
                </a:solidFill>
                <a:latin typeface="Times New Roman"/>
                <a:ea typeface="Times New Roman"/>
                <a:cs typeface="Times New Roman"/>
                <a:sym typeface="Times New Roman"/>
              </a:rPr>
              <a:t>Competitive market with no future goals</a:t>
            </a:r>
          </a:p>
          <a:p>
            <a:pPr indent="-336550" lvl="1" marL="914400" rtl="0">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No external market research </a:t>
            </a:r>
          </a:p>
          <a:p>
            <a:pPr indent="-330200" lvl="2" marL="1371600" rtl="0">
              <a:spcBef>
                <a:spcPts val="0"/>
              </a:spcBef>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Customer surveys -needs and </a:t>
            </a:r>
            <a:r>
              <a:rPr lang="en" sz="1600">
                <a:solidFill>
                  <a:srgbClr val="000000"/>
                </a:solidFill>
                <a:latin typeface="Times New Roman"/>
                <a:ea typeface="Times New Roman"/>
                <a:cs typeface="Times New Roman"/>
                <a:sym typeface="Times New Roman"/>
              </a:rPr>
              <a:t>preferences</a:t>
            </a:r>
            <a:r>
              <a:rPr lang="en" sz="1600">
                <a:solidFill>
                  <a:srgbClr val="000000"/>
                </a:solidFill>
                <a:latin typeface="Times New Roman"/>
                <a:ea typeface="Times New Roman"/>
                <a:cs typeface="Times New Roman"/>
                <a:sym typeface="Times New Roman"/>
              </a:rPr>
              <a:t> </a:t>
            </a:r>
          </a:p>
          <a:p>
            <a:pPr indent="-336550" lvl="1" marL="914400" rtl="0">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No budget forecast - financial planning</a:t>
            </a:r>
          </a:p>
          <a:p>
            <a:pPr indent="-330200" lvl="2" marL="1371600" rtl="0">
              <a:spcBef>
                <a:spcPts val="0"/>
              </a:spcBef>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No calculation method for setting prices for products</a:t>
            </a:r>
          </a:p>
          <a:p>
            <a:pPr indent="-355600" lvl="0" marL="457200" rtl="0">
              <a:spcBef>
                <a:spcPts val="0"/>
              </a:spcBef>
              <a:buClr>
                <a:srgbClr val="000000"/>
              </a:buClr>
              <a:buSzPct val="100000"/>
              <a:buFont typeface="Times New Roman"/>
              <a:buChar char="●"/>
            </a:pPr>
            <a:r>
              <a:rPr lang="en" sz="2000">
                <a:solidFill>
                  <a:srgbClr val="000000"/>
                </a:solidFill>
                <a:latin typeface="Times New Roman"/>
                <a:ea typeface="Times New Roman"/>
                <a:cs typeface="Times New Roman"/>
                <a:sym typeface="Times New Roman"/>
              </a:rPr>
              <a:t>Keeping a low profile </a:t>
            </a:r>
          </a:p>
          <a:p>
            <a:pPr indent="-336550" lvl="1" marL="914400" rtl="0">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No public relations</a:t>
            </a:r>
          </a:p>
          <a:p>
            <a:pPr indent="-330200" lvl="2" marL="1371600" rtl="0">
              <a:spcBef>
                <a:spcPts val="0"/>
              </a:spcBef>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Appearance</a:t>
            </a:r>
            <a:r>
              <a:rPr lang="en" sz="1600">
                <a:solidFill>
                  <a:srgbClr val="000000"/>
                </a:solidFill>
                <a:latin typeface="Times New Roman"/>
                <a:ea typeface="Times New Roman"/>
                <a:cs typeface="Times New Roman"/>
                <a:sym typeface="Times New Roman"/>
              </a:rPr>
              <a:t> - discounted store</a:t>
            </a:r>
          </a:p>
          <a:p>
            <a:pPr indent="-336550" lvl="1" marL="914400" rtl="0">
              <a:spcBef>
                <a:spcPts val="0"/>
              </a:spcBef>
              <a:buClr>
                <a:srgbClr val="000000"/>
              </a:buClr>
              <a:buSzPct val="100000"/>
              <a:buFont typeface="Times New Roman"/>
              <a:buChar char="○"/>
            </a:pPr>
            <a:r>
              <a:rPr lang="en" sz="1700">
                <a:solidFill>
                  <a:srgbClr val="000000"/>
                </a:solidFill>
                <a:latin typeface="Times New Roman"/>
                <a:ea typeface="Times New Roman"/>
                <a:cs typeface="Times New Roman"/>
                <a:sym typeface="Times New Roman"/>
              </a:rPr>
              <a:t>Earn customers through trust</a:t>
            </a:r>
          </a:p>
          <a:p>
            <a:pPr indent="-330200" lvl="2" marL="1371600" rtl="0">
              <a:spcBef>
                <a:spcPts val="0"/>
              </a:spcBef>
              <a:buClr>
                <a:srgbClr val="000000"/>
              </a:buClr>
              <a:buSzPct val="100000"/>
              <a:buFont typeface="Times New Roman"/>
              <a:buChar char="■"/>
            </a:pPr>
            <a:r>
              <a:rPr lang="en" sz="1600">
                <a:solidFill>
                  <a:srgbClr val="000000"/>
                </a:solidFill>
                <a:latin typeface="Times New Roman"/>
                <a:ea typeface="Times New Roman"/>
                <a:cs typeface="Times New Roman"/>
                <a:sym typeface="Times New Roman"/>
              </a:rPr>
              <a:t>Choose products for price, not for brands.</a:t>
            </a:r>
          </a:p>
          <a:p>
            <a:pPr lvl="0">
              <a:spcBef>
                <a:spcPts val="0"/>
              </a:spcBef>
              <a:buNone/>
            </a:pPr>
            <a:r>
              <a:t/>
            </a:r>
            <a:endParaRPr/>
          </a:p>
        </p:txBody>
      </p:sp>
      <p:pic>
        <p:nvPicPr>
          <p:cNvPr id="87" name="Shape 87"/>
          <p:cNvPicPr preferRelativeResize="0"/>
          <p:nvPr/>
        </p:nvPicPr>
        <p:blipFill>
          <a:blip r:embed="rId3">
            <a:alphaModFix/>
          </a:blip>
          <a:stretch>
            <a:fillRect/>
          </a:stretch>
        </p:blipFill>
        <p:spPr>
          <a:xfrm>
            <a:off x="5339421" y="75900"/>
            <a:ext cx="3665550" cy="2094599"/>
          </a:xfrm>
          <a:prstGeom prst="rect">
            <a:avLst/>
          </a:prstGeom>
          <a:noFill/>
          <a:ln>
            <a:noFill/>
          </a:ln>
        </p:spPr>
      </p:pic>
      <p:pic>
        <p:nvPicPr>
          <p:cNvPr id="88" name="Shape 88"/>
          <p:cNvPicPr preferRelativeResize="0"/>
          <p:nvPr/>
        </p:nvPicPr>
        <p:blipFill>
          <a:blip r:embed="rId4">
            <a:alphaModFix/>
          </a:blip>
          <a:stretch>
            <a:fillRect/>
          </a:stretch>
        </p:blipFill>
        <p:spPr>
          <a:xfrm>
            <a:off x="5680775" y="2973053"/>
            <a:ext cx="2982850" cy="1992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822900" y="630050"/>
            <a:ext cx="3686100" cy="572700"/>
          </a:xfrm>
          <a:prstGeom prst="rect">
            <a:avLst/>
          </a:prstGeom>
        </p:spPr>
        <p:txBody>
          <a:bodyPr anchorCtr="0" anchor="t" bIns="91425" lIns="91425" rIns="91425" tIns="91425">
            <a:noAutofit/>
          </a:bodyPr>
          <a:lstStyle/>
          <a:p>
            <a:pPr lvl="0">
              <a:spcBef>
                <a:spcPts val="0"/>
              </a:spcBef>
              <a:buNone/>
            </a:pPr>
            <a:r>
              <a:rPr b="1" lang="en" sz="3000">
                <a:latin typeface="Times New Roman"/>
                <a:ea typeface="Times New Roman"/>
                <a:cs typeface="Times New Roman"/>
                <a:sym typeface="Times New Roman"/>
              </a:rPr>
              <a:t>Alternative Solutions</a:t>
            </a:r>
          </a:p>
        </p:txBody>
      </p:sp>
      <p:sp>
        <p:nvSpPr>
          <p:cNvPr id="94" name="Shape 94"/>
          <p:cNvSpPr txBox="1"/>
          <p:nvPr>
            <p:ph idx="1" type="body"/>
          </p:nvPr>
        </p:nvSpPr>
        <p:spPr>
          <a:xfrm>
            <a:off x="311700" y="1504825"/>
            <a:ext cx="4708500" cy="30639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Acceptance of customer surveys</a:t>
            </a:r>
          </a:p>
          <a:p>
            <a:pPr indent="-336550" lvl="1" marL="914400" rtl="0">
              <a:spcBef>
                <a:spcPts val="0"/>
              </a:spcBef>
              <a:buClr>
                <a:srgbClr val="000000"/>
              </a:buClr>
              <a:buSzPct val="100000"/>
              <a:buFont typeface="Times New Roman"/>
            </a:pPr>
            <a:r>
              <a:rPr lang="en" sz="1700">
                <a:solidFill>
                  <a:srgbClr val="000000"/>
                </a:solidFill>
                <a:latin typeface="Times New Roman"/>
                <a:ea typeface="Times New Roman"/>
                <a:cs typeface="Times New Roman"/>
                <a:sym typeface="Times New Roman"/>
              </a:rPr>
              <a:t>Understand customer’s </a:t>
            </a:r>
            <a:r>
              <a:rPr lang="en" sz="1700">
                <a:solidFill>
                  <a:srgbClr val="000000"/>
                </a:solidFill>
                <a:latin typeface="Times New Roman"/>
                <a:ea typeface="Times New Roman"/>
                <a:cs typeface="Times New Roman"/>
                <a:sym typeface="Times New Roman"/>
              </a:rPr>
              <a:t>preferences</a:t>
            </a:r>
          </a:p>
          <a:p>
            <a:pPr indent="-336550" lvl="1" marL="914400" rtl="0">
              <a:spcBef>
                <a:spcPts val="0"/>
              </a:spcBef>
              <a:buClr>
                <a:srgbClr val="000000"/>
              </a:buClr>
              <a:buSzPct val="100000"/>
              <a:buFont typeface="Times New Roman"/>
            </a:pPr>
            <a:r>
              <a:rPr lang="en" sz="1700">
                <a:solidFill>
                  <a:srgbClr val="000000"/>
                </a:solidFill>
                <a:latin typeface="Times New Roman"/>
                <a:ea typeface="Times New Roman"/>
                <a:cs typeface="Times New Roman"/>
                <a:sym typeface="Times New Roman"/>
              </a:rPr>
              <a:t>Elevate customer’s shopping experience</a:t>
            </a:r>
          </a:p>
          <a:p>
            <a:pPr indent="-330200" lvl="2" marL="1371600" rtl="0">
              <a:spcBef>
                <a:spcPts val="0"/>
              </a:spcBef>
              <a:buClr>
                <a:srgbClr val="000000"/>
              </a:buClr>
              <a:buSzPct val="100000"/>
              <a:buFont typeface="Times New Roman"/>
            </a:pPr>
            <a:r>
              <a:rPr lang="en" sz="1600">
                <a:solidFill>
                  <a:srgbClr val="000000"/>
                </a:solidFill>
                <a:latin typeface="Times New Roman"/>
                <a:ea typeface="Times New Roman"/>
                <a:cs typeface="Times New Roman"/>
                <a:sym typeface="Times New Roman"/>
              </a:rPr>
              <a:t>Edge over competitors (ex.Walmart)</a:t>
            </a:r>
          </a:p>
          <a:p>
            <a:pPr indent="-355600" lvl="0" marL="457200" rtl="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Increase media exposure</a:t>
            </a:r>
          </a:p>
          <a:p>
            <a:pPr indent="-336550" lvl="1" marL="914400" rtl="0">
              <a:spcBef>
                <a:spcPts val="0"/>
              </a:spcBef>
              <a:buClr>
                <a:srgbClr val="000000"/>
              </a:buClr>
              <a:buSzPct val="100000"/>
              <a:buFont typeface="Times New Roman"/>
            </a:pPr>
            <a:r>
              <a:rPr lang="en" sz="1700">
                <a:solidFill>
                  <a:srgbClr val="000000"/>
                </a:solidFill>
                <a:latin typeface="Times New Roman"/>
                <a:ea typeface="Times New Roman"/>
                <a:cs typeface="Times New Roman"/>
                <a:sym typeface="Times New Roman"/>
              </a:rPr>
              <a:t>Increase presence in local media</a:t>
            </a:r>
          </a:p>
          <a:p>
            <a:pPr indent="-330200" lvl="2" marL="1371600" rtl="0">
              <a:spcBef>
                <a:spcPts val="0"/>
              </a:spcBef>
              <a:buClr>
                <a:srgbClr val="000000"/>
              </a:buClr>
              <a:buSzPct val="100000"/>
              <a:buFont typeface="Times New Roman"/>
            </a:pPr>
            <a:r>
              <a:rPr lang="en" sz="1600">
                <a:solidFill>
                  <a:srgbClr val="000000"/>
                </a:solidFill>
                <a:latin typeface="Times New Roman"/>
                <a:ea typeface="Times New Roman"/>
                <a:cs typeface="Times New Roman"/>
                <a:sym typeface="Times New Roman"/>
              </a:rPr>
              <a:t>Limited cost</a:t>
            </a:r>
          </a:p>
          <a:p>
            <a:pPr indent="-336550" lvl="1" marL="914400" rtl="0">
              <a:spcBef>
                <a:spcPts val="0"/>
              </a:spcBef>
              <a:buClr>
                <a:srgbClr val="000000"/>
              </a:buClr>
              <a:buSzPct val="100000"/>
              <a:buFont typeface="Times New Roman"/>
            </a:pPr>
            <a:r>
              <a:rPr lang="en" sz="1700">
                <a:solidFill>
                  <a:srgbClr val="000000"/>
                </a:solidFill>
                <a:latin typeface="Times New Roman"/>
                <a:ea typeface="Times New Roman"/>
                <a:cs typeface="Times New Roman"/>
                <a:sym typeface="Times New Roman"/>
              </a:rPr>
              <a:t>Potential new customers</a:t>
            </a:r>
          </a:p>
          <a:p>
            <a:pPr lvl="0" marR="0" rtl="0" algn="l">
              <a:lnSpc>
                <a:spcPct val="115000"/>
              </a:lnSpc>
              <a:spcBef>
                <a:spcPts val="0"/>
              </a:spcBef>
              <a:spcAft>
                <a:spcPts val="1600"/>
              </a:spcAft>
              <a:buNone/>
            </a:pPr>
            <a:r>
              <a:t/>
            </a:r>
            <a:endParaRPr/>
          </a:p>
          <a:p>
            <a:pPr indent="0" lvl="0" marL="457200">
              <a:spcBef>
                <a:spcPts val="0"/>
              </a:spcBef>
              <a:buNone/>
            </a:pPr>
            <a:r>
              <a:t/>
            </a:r>
            <a:endParaRPr/>
          </a:p>
        </p:txBody>
      </p:sp>
      <p:pic>
        <p:nvPicPr>
          <p:cNvPr id="95" name="Shape 95"/>
          <p:cNvPicPr preferRelativeResize="0"/>
          <p:nvPr/>
        </p:nvPicPr>
        <p:blipFill>
          <a:blip r:embed="rId3">
            <a:alphaModFix/>
          </a:blip>
          <a:stretch>
            <a:fillRect/>
          </a:stretch>
        </p:blipFill>
        <p:spPr>
          <a:xfrm>
            <a:off x="5213500" y="1631350"/>
            <a:ext cx="3686125" cy="245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996950" y="704025"/>
            <a:ext cx="3692400" cy="572700"/>
          </a:xfrm>
          <a:prstGeom prst="rect">
            <a:avLst/>
          </a:prstGeom>
        </p:spPr>
        <p:txBody>
          <a:bodyPr anchorCtr="0" anchor="t" bIns="91425" lIns="91425" rIns="91425" tIns="91425">
            <a:noAutofit/>
          </a:bodyPr>
          <a:lstStyle/>
          <a:p>
            <a:pPr lvl="0">
              <a:spcBef>
                <a:spcPts val="0"/>
              </a:spcBef>
              <a:buNone/>
            </a:pPr>
            <a:r>
              <a:rPr b="1" lang="en" sz="3000">
                <a:latin typeface="Times New Roman"/>
                <a:ea typeface="Times New Roman"/>
                <a:cs typeface="Times New Roman"/>
                <a:sym typeface="Times New Roman"/>
              </a:rPr>
              <a:t>Alternative Solutions</a:t>
            </a:r>
          </a:p>
        </p:txBody>
      </p:sp>
      <p:sp>
        <p:nvSpPr>
          <p:cNvPr id="101" name="Shape 101"/>
          <p:cNvSpPr txBox="1"/>
          <p:nvPr>
            <p:ph idx="1" type="body"/>
          </p:nvPr>
        </p:nvSpPr>
        <p:spPr>
          <a:xfrm>
            <a:off x="444050" y="1637575"/>
            <a:ext cx="4798200" cy="2446200"/>
          </a:xfrm>
          <a:prstGeom prst="rect">
            <a:avLst/>
          </a:prstGeom>
        </p:spPr>
        <p:txBody>
          <a:bodyPr anchorCtr="0" anchor="t" bIns="91425" lIns="91425" rIns="91425" tIns="91425">
            <a:noAutofit/>
          </a:bodyPr>
          <a:lstStyle/>
          <a:p>
            <a:pPr indent="-355600" lvl="0" marL="457200" rtl="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Get involved with local charities</a:t>
            </a:r>
          </a:p>
          <a:p>
            <a:pPr indent="-336550" lvl="1" marL="914400" rtl="0">
              <a:spcBef>
                <a:spcPts val="0"/>
              </a:spcBef>
              <a:buClr>
                <a:srgbClr val="000000"/>
              </a:buClr>
              <a:buSzPct val="100000"/>
              <a:buFont typeface="Times New Roman"/>
            </a:pPr>
            <a:r>
              <a:rPr lang="en" sz="1700">
                <a:solidFill>
                  <a:srgbClr val="000000"/>
                </a:solidFill>
                <a:latin typeface="Times New Roman"/>
                <a:ea typeface="Times New Roman"/>
                <a:cs typeface="Times New Roman"/>
                <a:sym typeface="Times New Roman"/>
              </a:rPr>
              <a:t>Increases the store’s brand image</a:t>
            </a:r>
          </a:p>
          <a:p>
            <a:pPr indent="-336550" lvl="1" marL="914400" rtl="0">
              <a:spcBef>
                <a:spcPts val="0"/>
              </a:spcBef>
              <a:buClr>
                <a:srgbClr val="000000"/>
              </a:buClr>
              <a:buSzPct val="100000"/>
              <a:buFont typeface="Times New Roman"/>
            </a:pPr>
            <a:r>
              <a:rPr lang="en" sz="1700">
                <a:solidFill>
                  <a:srgbClr val="000000"/>
                </a:solidFill>
                <a:latin typeface="Times New Roman"/>
                <a:ea typeface="Times New Roman"/>
                <a:cs typeface="Times New Roman"/>
                <a:sym typeface="Times New Roman"/>
              </a:rPr>
              <a:t>No longer keep low profile</a:t>
            </a:r>
          </a:p>
          <a:p>
            <a:pPr indent="-336550" lvl="1" marL="914400" rtl="0">
              <a:spcBef>
                <a:spcPts val="0"/>
              </a:spcBef>
              <a:buClr>
                <a:srgbClr val="FFFFFF"/>
              </a:buClr>
              <a:buSzPct val="100000"/>
              <a:buFont typeface="Times New Roman"/>
            </a:pPr>
            <a:r>
              <a:t/>
            </a:r>
            <a:endParaRPr sz="1700">
              <a:solidFill>
                <a:srgbClr val="000000"/>
              </a:solidFill>
              <a:latin typeface="Times New Roman"/>
              <a:ea typeface="Times New Roman"/>
              <a:cs typeface="Times New Roman"/>
              <a:sym typeface="Times New Roman"/>
            </a:endParaRPr>
          </a:p>
          <a:p>
            <a:pPr indent="-355600" lvl="0" marL="457200" rtl="0">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Begin to budget forecast</a:t>
            </a:r>
          </a:p>
          <a:p>
            <a:pPr indent="-336550" lvl="1" marL="914400" rtl="0">
              <a:spcBef>
                <a:spcPts val="0"/>
              </a:spcBef>
              <a:buClr>
                <a:srgbClr val="000000"/>
              </a:buClr>
              <a:buSzPct val="100000"/>
              <a:buFont typeface="Times New Roman"/>
            </a:pPr>
            <a:r>
              <a:rPr lang="en" sz="1700">
                <a:solidFill>
                  <a:srgbClr val="000000"/>
                </a:solidFill>
                <a:latin typeface="Times New Roman"/>
                <a:ea typeface="Times New Roman"/>
                <a:cs typeface="Times New Roman"/>
                <a:sym typeface="Times New Roman"/>
              </a:rPr>
              <a:t>Could lower competitive prices</a:t>
            </a:r>
          </a:p>
          <a:p>
            <a:pPr indent="-336550" lvl="1" marL="914400" rtl="0">
              <a:spcBef>
                <a:spcPts val="0"/>
              </a:spcBef>
              <a:buClr>
                <a:srgbClr val="000000"/>
              </a:buClr>
              <a:buSzPct val="100000"/>
              <a:buFont typeface="Times New Roman"/>
            </a:pPr>
            <a:r>
              <a:rPr lang="en" sz="1700">
                <a:solidFill>
                  <a:srgbClr val="000000"/>
                </a:solidFill>
                <a:latin typeface="Times New Roman"/>
                <a:ea typeface="Times New Roman"/>
                <a:cs typeface="Times New Roman"/>
                <a:sym typeface="Times New Roman"/>
              </a:rPr>
              <a:t>Cash flow can lead to an investment into new products</a:t>
            </a:r>
          </a:p>
        </p:txBody>
      </p:sp>
      <p:pic>
        <p:nvPicPr>
          <p:cNvPr id="102" name="Shape 102"/>
          <p:cNvPicPr preferRelativeResize="0"/>
          <p:nvPr/>
        </p:nvPicPr>
        <p:blipFill>
          <a:blip r:embed="rId3">
            <a:alphaModFix/>
          </a:blip>
          <a:stretch>
            <a:fillRect/>
          </a:stretch>
        </p:blipFill>
        <p:spPr>
          <a:xfrm>
            <a:off x="5436550" y="1587275"/>
            <a:ext cx="3395750" cy="254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700200" y="579775"/>
            <a:ext cx="5757000" cy="572700"/>
          </a:xfrm>
          <a:prstGeom prst="rect">
            <a:avLst/>
          </a:prstGeom>
        </p:spPr>
        <p:txBody>
          <a:bodyPr anchorCtr="0" anchor="t" bIns="91425" lIns="91425" rIns="91425" tIns="91425">
            <a:noAutofit/>
          </a:bodyPr>
          <a:lstStyle/>
          <a:p>
            <a:pPr lvl="0" algn="ctr">
              <a:spcBef>
                <a:spcPts val="0"/>
              </a:spcBef>
              <a:buNone/>
            </a:pPr>
            <a:r>
              <a:rPr b="1" lang="en" sz="3000">
                <a:solidFill>
                  <a:srgbClr val="000000"/>
                </a:solidFill>
                <a:latin typeface="Times New Roman"/>
                <a:ea typeface="Times New Roman"/>
                <a:cs typeface="Times New Roman"/>
                <a:sym typeface="Times New Roman"/>
              </a:rPr>
              <a:t>Aldi’s U.S. Performance Goals</a:t>
            </a:r>
          </a:p>
        </p:txBody>
      </p:sp>
      <p:sp>
        <p:nvSpPr>
          <p:cNvPr id="108" name="Shape 108"/>
          <p:cNvSpPr txBox="1"/>
          <p:nvPr>
            <p:ph idx="1" type="body"/>
          </p:nvPr>
        </p:nvSpPr>
        <p:spPr>
          <a:xfrm>
            <a:off x="311700" y="1152475"/>
            <a:ext cx="6534000" cy="3416400"/>
          </a:xfrm>
          <a:prstGeom prst="rect">
            <a:avLst/>
          </a:prstGeom>
        </p:spPr>
        <p:txBody>
          <a:bodyPr anchorCtr="0" anchor="t" bIns="91425" lIns="91425" rIns="91425" tIns="91425">
            <a:noAutofit/>
          </a:bodyPr>
          <a:lstStyle/>
          <a:p>
            <a:pPr indent="-69850" lvl="0" marL="0" rtl="0">
              <a:spcBef>
                <a:spcPts val="0"/>
              </a:spcBef>
              <a:spcAft>
                <a:spcPts val="0"/>
              </a:spcAft>
              <a:buClr>
                <a:schemeClr val="dk1"/>
              </a:buClr>
              <a:buSzPct val="78571"/>
              <a:buFont typeface="Arial"/>
              <a:buNone/>
            </a:pPr>
            <a:r>
              <a:t/>
            </a:r>
            <a:endParaRPr sz="1400">
              <a:solidFill>
                <a:srgbClr val="0000FF"/>
              </a:solidFill>
              <a:latin typeface="Times New Roman"/>
              <a:ea typeface="Times New Roman"/>
              <a:cs typeface="Times New Roman"/>
              <a:sym typeface="Times New Roman"/>
            </a:endParaRPr>
          </a:p>
          <a:p>
            <a:pPr indent="-368300" lvl="0" marL="457200" rtl="0">
              <a:lnSpc>
                <a:spcPct val="150000"/>
              </a:lnSpc>
              <a:spcBef>
                <a:spcPts val="0"/>
              </a:spcBef>
              <a:spcAft>
                <a:spcPts val="0"/>
              </a:spcAft>
              <a:buClr>
                <a:srgbClr val="000000"/>
              </a:buClr>
              <a:buSzPct val="100000"/>
              <a:buFont typeface="Times New Roman"/>
              <a:buChar char="●"/>
            </a:pPr>
            <a:r>
              <a:rPr lang="en" sz="2200">
                <a:solidFill>
                  <a:srgbClr val="000000"/>
                </a:solidFill>
                <a:latin typeface="Times New Roman"/>
                <a:ea typeface="Times New Roman"/>
                <a:cs typeface="Times New Roman"/>
                <a:sym typeface="Times New Roman"/>
              </a:rPr>
              <a:t>To successfully implement 650 new stores in the US </a:t>
            </a:r>
          </a:p>
          <a:p>
            <a:pPr indent="-349250" lvl="1" marL="914400" rtl="0">
              <a:lnSpc>
                <a:spcPct val="150000"/>
              </a:lnSpc>
              <a:spcBef>
                <a:spcPts val="0"/>
              </a:spcBef>
              <a:spcAft>
                <a:spcPts val="0"/>
              </a:spcAft>
              <a:buClr>
                <a:srgbClr val="000000"/>
              </a:buClr>
              <a:buSzPct val="100000"/>
              <a:buFont typeface="Times New Roman"/>
              <a:buChar char="○"/>
            </a:pPr>
            <a:r>
              <a:rPr lang="en" sz="1900">
                <a:solidFill>
                  <a:srgbClr val="000000"/>
                </a:solidFill>
                <a:latin typeface="Times New Roman"/>
                <a:ea typeface="Times New Roman"/>
                <a:cs typeface="Times New Roman"/>
                <a:sym typeface="Times New Roman"/>
              </a:rPr>
              <a:t>50% increase</a:t>
            </a:r>
          </a:p>
          <a:p>
            <a:pPr indent="-368300" lvl="0" marL="457200" rtl="0">
              <a:lnSpc>
                <a:spcPct val="150000"/>
              </a:lnSpc>
              <a:spcBef>
                <a:spcPts val="0"/>
              </a:spcBef>
              <a:spcAft>
                <a:spcPts val="0"/>
              </a:spcAft>
              <a:buClr>
                <a:srgbClr val="000000"/>
              </a:buClr>
              <a:buSzPct val="100000"/>
              <a:buFont typeface="Times New Roman"/>
              <a:buChar char="●"/>
            </a:pPr>
            <a:r>
              <a:rPr lang="en" sz="2200">
                <a:solidFill>
                  <a:srgbClr val="000000"/>
                </a:solidFill>
                <a:latin typeface="Times New Roman"/>
                <a:ea typeface="Times New Roman"/>
                <a:cs typeface="Times New Roman"/>
                <a:sym typeface="Times New Roman"/>
              </a:rPr>
              <a:t>163% increase in store openings per year </a:t>
            </a:r>
          </a:p>
          <a:p>
            <a:pPr indent="-349250" lvl="1" marL="914400" rtl="0">
              <a:lnSpc>
                <a:spcPct val="150000"/>
              </a:lnSpc>
              <a:spcBef>
                <a:spcPts val="0"/>
              </a:spcBef>
              <a:spcAft>
                <a:spcPts val="0"/>
              </a:spcAft>
              <a:buClr>
                <a:srgbClr val="000000"/>
              </a:buClr>
              <a:buSzPct val="100000"/>
              <a:buFont typeface="Times New Roman"/>
              <a:buChar char="○"/>
            </a:pPr>
            <a:r>
              <a:rPr lang="en" sz="1900">
                <a:solidFill>
                  <a:srgbClr val="000000"/>
                </a:solidFill>
                <a:latin typeface="Times New Roman"/>
                <a:ea typeface="Times New Roman"/>
                <a:cs typeface="Times New Roman"/>
                <a:sym typeface="Times New Roman"/>
              </a:rPr>
              <a:t>From 80 to 130</a:t>
            </a:r>
          </a:p>
          <a:p>
            <a:pPr indent="-368300" lvl="0" marL="457200" rtl="0">
              <a:lnSpc>
                <a:spcPct val="150000"/>
              </a:lnSpc>
              <a:spcBef>
                <a:spcPts val="0"/>
              </a:spcBef>
              <a:spcAft>
                <a:spcPts val="0"/>
              </a:spcAft>
              <a:buClr>
                <a:srgbClr val="000000"/>
              </a:buClr>
              <a:buSzPct val="100000"/>
              <a:buFont typeface="Times New Roman"/>
              <a:buChar char="●"/>
            </a:pPr>
            <a:r>
              <a:rPr lang="en" sz="2200">
                <a:solidFill>
                  <a:srgbClr val="000000"/>
                </a:solidFill>
                <a:latin typeface="Times New Roman"/>
                <a:ea typeface="Times New Roman"/>
                <a:cs typeface="Times New Roman"/>
                <a:sym typeface="Times New Roman"/>
              </a:rPr>
              <a:t>Generate a return on its Investment of $3 Billion</a:t>
            </a:r>
          </a:p>
          <a:p>
            <a:pPr indent="387350" lvl="0" marL="457200" rtl="0">
              <a:spcBef>
                <a:spcPts val="0"/>
              </a:spcBef>
              <a:spcAft>
                <a:spcPts val="0"/>
              </a:spcAft>
              <a:buClr>
                <a:schemeClr val="dk1"/>
              </a:buClr>
              <a:buSzPct val="55000"/>
              <a:buFont typeface="Arial"/>
              <a:buNone/>
            </a:pPr>
            <a:r>
              <a:t/>
            </a:r>
            <a:endParaRPr sz="2000">
              <a:solidFill>
                <a:srgbClr val="000000"/>
              </a:solidFill>
              <a:latin typeface="Times New Roman"/>
              <a:ea typeface="Times New Roman"/>
              <a:cs typeface="Times New Roman"/>
              <a:sym typeface="Times New Roman"/>
            </a:endParaRPr>
          </a:p>
          <a:p>
            <a:pPr lvl="0">
              <a:spcBef>
                <a:spcPts val="0"/>
              </a:spcBef>
              <a:buNone/>
            </a:pPr>
            <a:r>
              <a:t/>
            </a:r>
            <a:endParaRPr sz="2000">
              <a:solidFill>
                <a:srgbClr val="000000"/>
              </a:solidFill>
              <a:latin typeface="Times New Roman"/>
              <a:ea typeface="Times New Roman"/>
              <a:cs typeface="Times New Roman"/>
              <a:sym typeface="Times New Roman"/>
            </a:endParaRPr>
          </a:p>
        </p:txBody>
      </p:sp>
      <p:pic>
        <p:nvPicPr>
          <p:cNvPr id="109" name="Shape 109"/>
          <p:cNvPicPr preferRelativeResize="0"/>
          <p:nvPr/>
        </p:nvPicPr>
        <p:blipFill rotWithShape="1">
          <a:blip r:embed="rId3">
            <a:alphaModFix/>
          </a:blip>
          <a:srcRect b="2941" l="8949" r="3476" t="4277"/>
          <a:stretch/>
        </p:blipFill>
        <p:spPr>
          <a:xfrm>
            <a:off x="6464075" y="2003274"/>
            <a:ext cx="2368225" cy="2565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1626425" y="461050"/>
            <a:ext cx="2690700" cy="757800"/>
          </a:xfrm>
          <a:prstGeom prst="rect">
            <a:avLst/>
          </a:prstGeom>
        </p:spPr>
        <p:txBody>
          <a:bodyPr anchorCtr="0" anchor="t" bIns="91425" lIns="91425" rIns="91425" tIns="91425">
            <a:noAutofit/>
          </a:bodyPr>
          <a:lstStyle/>
          <a:p>
            <a:pPr lvl="0" rtl="0">
              <a:lnSpc>
                <a:spcPct val="115000"/>
              </a:lnSpc>
              <a:spcBef>
                <a:spcPts val="0"/>
              </a:spcBef>
              <a:buClr>
                <a:schemeClr val="dk1"/>
              </a:buClr>
              <a:buSzPct val="36666"/>
              <a:buFont typeface="Arial"/>
              <a:buNone/>
            </a:pPr>
            <a:r>
              <a:rPr b="1" lang="en" sz="3000">
                <a:latin typeface="Times New Roman"/>
                <a:ea typeface="Times New Roman"/>
                <a:cs typeface="Times New Roman"/>
                <a:sym typeface="Times New Roman"/>
              </a:rPr>
              <a:t>Aldi in the U.S.</a:t>
            </a:r>
          </a:p>
        </p:txBody>
      </p:sp>
      <p:sp>
        <p:nvSpPr>
          <p:cNvPr id="115" name="Shape 115"/>
          <p:cNvSpPr txBox="1"/>
          <p:nvPr>
            <p:ph idx="1" type="body"/>
          </p:nvPr>
        </p:nvSpPr>
        <p:spPr>
          <a:xfrm>
            <a:off x="183425" y="1218850"/>
            <a:ext cx="5576700" cy="2878500"/>
          </a:xfrm>
          <a:prstGeom prst="rect">
            <a:avLst/>
          </a:prstGeom>
        </p:spPr>
        <p:txBody>
          <a:bodyPr anchorCtr="0" anchor="t" bIns="91425" lIns="91425" rIns="91425" tIns="91425">
            <a:noAutofit/>
          </a:bodyPr>
          <a:lstStyle/>
          <a:p>
            <a:pPr indent="-355600" lvl="0" marL="457200" rtl="0">
              <a:lnSpc>
                <a:spcPct val="115000"/>
              </a:lnSpc>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Aldi currently has 1200 US stores (12.3% of stores)</a:t>
            </a:r>
          </a:p>
          <a:p>
            <a:pPr indent="-355600" lvl="0" marL="457200">
              <a:lnSpc>
                <a:spcPct val="115000"/>
              </a:lnSpc>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Only &lt;10% of Aldi’s Global Revenue is generated in the US</a:t>
            </a:r>
          </a:p>
          <a:p>
            <a:pPr indent="-355600" lvl="0" marL="457200">
              <a:lnSpc>
                <a:spcPct val="115000"/>
              </a:lnSpc>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Walmart is Aldi’s Main Competition</a:t>
            </a:r>
          </a:p>
          <a:p>
            <a:pPr indent="-355600" lvl="0" marL="457200">
              <a:lnSpc>
                <a:spcPct val="115000"/>
              </a:lnSpc>
              <a:spcBef>
                <a:spcPts val="0"/>
              </a:spcBef>
              <a:buClr>
                <a:srgbClr val="000000"/>
              </a:buClr>
              <a:buSzPct val="100000"/>
              <a:buFont typeface="Times New Roman"/>
            </a:pPr>
            <a:r>
              <a:rPr lang="en" sz="2000">
                <a:solidFill>
                  <a:srgbClr val="000000"/>
                </a:solidFill>
                <a:latin typeface="Times New Roman"/>
                <a:ea typeface="Times New Roman"/>
                <a:cs typeface="Times New Roman"/>
                <a:sym typeface="Times New Roman"/>
              </a:rPr>
              <a:t>Grocery Store Market is Highly Competitive:</a:t>
            </a:r>
          </a:p>
          <a:p>
            <a:pPr indent="-336550" lvl="1" marL="914400">
              <a:lnSpc>
                <a:spcPct val="115000"/>
              </a:lnSpc>
              <a:spcBef>
                <a:spcPts val="0"/>
              </a:spcBef>
              <a:buClr>
                <a:srgbClr val="000000"/>
              </a:buClr>
              <a:buSzPct val="100000"/>
              <a:buFont typeface="Times New Roman"/>
            </a:pPr>
            <a:r>
              <a:rPr lang="en" sz="1700">
                <a:solidFill>
                  <a:srgbClr val="000000"/>
                </a:solidFill>
                <a:latin typeface="Times New Roman"/>
                <a:ea typeface="Times New Roman"/>
                <a:cs typeface="Times New Roman"/>
                <a:sym typeface="Times New Roman"/>
              </a:rPr>
              <a:t>Companies are </a:t>
            </a:r>
            <a:r>
              <a:rPr lang="en" sz="1700">
                <a:solidFill>
                  <a:srgbClr val="000000"/>
                </a:solidFill>
                <a:latin typeface="Times New Roman"/>
                <a:ea typeface="Times New Roman"/>
                <a:cs typeface="Times New Roman"/>
                <a:sym typeface="Times New Roman"/>
              </a:rPr>
              <a:t>struggling</a:t>
            </a:r>
            <a:r>
              <a:rPr lang="en" sz="1700">
                <a:solidFill>
                  <a:srgbClr val="000000"/>
                </a:solidFill>
                <a:latin typeface="Times New Roman"/>
                <a:ea typeface="Times New Roman"/>
                <a:cs typeface="Times New Roman"/>
                <a:sym typeface="Times New Roman"/>
              </a:rPr>
              <a:t> to attract and retain loyal customers</a:t>
            </a:r>
          </a:p>
          <a:p>
            <a:pPr lvl="0">
              <a:spcBef>
                <a:spcPts val="0"/>
              </a:spcBef>
              <a:buNone/>
            </a:pPr>
            <a:r>
              <a:rPr lang="en" sz="1600">
                <a:solidFill>
                  <a:srgbClr val="000000"/>
                </a:solidFill>
              </a:rPr>
              <a:t>	</a:t>
            </a:r>
          </a:p>
          <a:p>
            <a:pPr lvl="0">
              <a:spcBef>
                <a:spcPts val="0"/>
              </a:spcBef>
              <a:buNone/>
            </a:pPr>
            <a:r>
              <a:t/>
            </a:r>
            <a:endParaRPr sz="1600">
              <a:solidFill>
                <a:srgbClr val="000000"/>
              </a:solidFill>
            </a:endParaRPr>
          </a:p>
          <a:p>
            <a:pPr lvl="0">
              <a:spcBef>
                <a:spcPts val="0"/>
              </a:spcBef>
              <a:buNone/>
            </a:pPr>
            <a:r>
              <a:t/>
            </a:r>
            <a:endParaRPr sz="1600">
              <a:solidFill>
                <a:srgbClr val="000000"/>
              </a:solidFill>
            </a:endParaRPr>
          </a:p>
          <a:p>
            <a:pPr lvl="0" rtl="0">
              <a:spcBef>
                <a:spcPts val="0"/>
              </a:spcBef>
              <a:buNone/>
            </a:pPr>
            <a:r>
              <a:rPr lang="en" sz="1600">
                <a:solidFill>
                  <a:srgbClr val="000000"/>
                </a:solidFill>
              </a:rPr>
              <a:t>-</a:t>
            </a:r>
          </a:p>
          <a:p>
            <a:pPr lvl="0" rtl="0">
              <a:spcBef>
                <a:spcPts val="0"/>
              </a:spcBef>
              <a:buNone/>
            </a:pPr>
            <a:r>
              <a:t/>
            </a:r>
            <a:endParaRPr sz="1600">
              <a:solidFill>
                <a:srgbClr val="000000"/>
              </a:solidFill>
            </a:endParaRPr>
          </a:p>
          <a:p>
            <a:pPr lvl="0">
              <a:spcBef>
                <a:spcPts val="0"/>
              </a:spcBef>
              <a:buNone/>
            </a:pPr>
            <a:r>
              <a:t/>
            </a:r>
            <a:endParaRPr sz="1600">
              <a:solidFill>
                <a:srgbClr val="000000"/>
              </a:solidFill>
            </a:endParaRPr>
          </a:p>
          <a:p>
            <a:pPr lvl="0">
              <a:spcBef>
                <a:spcPts val="0"/>
              </a:spcBef>
              <a:buNone/>
            </a:pPr>
            <a:r>
              <a:t/>
            </a:r>
            <a:endParaRPr>
              <a:solidFill>
                <a:srgbClr val="000000"/>
              </a:solidFill>
            </a:endParaRPr>
          </a:p>
        </p:txBody>
      </p:sp>
      <p:pic>
        <p:nvPicPr>
          <p:cNvPr id="116" name="Shape 116"/>
          <p:cNvPicPr preferRelativeResize="0"/>
          <p:nvPr/>
        </p:nvPicPr>
        <p:blipFill>
          <a:blip r:embed="rId3">
            <a:alphaModFix/>
          </a:blip>
          <a:stretch>
            <a:fillRect/>
          </a:stretch>
        </p:blipFill>
        <p:spPr>
          <a:xfrm>
            <a:off x="5969825" y="1380234"/>
            <a:ext cx="2948100" cy="25557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