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72" r:id="rId2"/>
    <p:sldId id="273" r:id="rId3"/>
    <p:sldId id="275" r:id="rId4"/>
    <p:sldId id="27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408" autoAdjust="0"/>
    <p:restoredTop sz="94639" autoAdjust="0"/>
  </p:normalViewPr>
  <p:slideViewPr>
    <p:cSldViewPr>
      <p:cViewPr varScale="1">
        <p:scale>
          <a:sx n="115" d="100"/>
          <a:sy n="115" d="100"/>
        </p:scale>
        <p:origin x="-17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1680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089468-734E-44E3-92C8-AF182C81E74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2773A9-D123-463A-B539-672D7B0A9F2A}" type="pres">
      <dgm:prSet presAssocID="{56089468-734E-44E3-92C8-AF182C81E74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DE002EBD-1156-42E7-AA31-C4E5EBD8DFAB}" type="presOf" srcId="{56089468-734E-44E3-92C8-AF182C81E74E}" destId="{712773A9-D123-463A-B539-672D7B0A9F2A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BF5635-F1B5-47B1-A549-8429F61B66E2}" type="datetimeFigureOut">
              <a:rPr lang="en-US" smtClean="0"/>
              <a:pPr/>
              <a:t>3/12/2012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F76FBC-7420-4B42-880B-A153E9B0F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76FBC-7420-4B42-880B-A153E9B0F81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76FBC-7420-4B42-880B-A153E9B0F81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326EA75-EA8A-4C8E-B5B6-AE932493E5F0}" type="datetimeFigureOut">
              <a:rPr lang="en-US" smtClean="0"/>
              <a:pPr/>
              <a:t>3/12/2012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5710601-8AB0-4602-9929-21126EB657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6EA75-EA8A-4C8E-B5B6-AE932493E5F0}" type="datetimeFigureOut">
              <a:rPr lang="en-US" smtClean="0"/>
              <a:pPr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10601-8AB0-4602-9929-21126EB65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6EA75-EA8A-4C8E-B5B6-AE932493E5F0}" type="datetimeFigureOut">
              <a:rPr lang="en-US" smtClean="0"/>
              <a:pPr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10601-8AB0-4602-9929-21126EB65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6EA75-EA8A-4C8E-B5B6-AE932493E5F0}" type="datetimeFigureOut">
              <a:rPr lang="en-US" smtClean="0"/>
              <a:pPr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10601-8AB0-4602-9929-21126EB65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6EA75-EA8A-4C8E-B5B6-AE932493E5F0}" type="datetimeFigureOut">
              <a:rPr lang="en-US" smtClean="0"/>
              <a:pPr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10601-8AB0-4602-9929-21126EB65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6EA75-EA8A-4C8E-B5B6-AE932493E5F0}" type="datetimeFigureOut">
              <a:rPr lang="en-US" smtClean="0"/>
              <a:pPr/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10601-8AB0-4602-9929-21126EB657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6EA75-EA8A-4C8E-B5B6-AE932493E5F0}" type="datetimeFigureOut">
              <a:rPr lang="en-US" smtClean="0"/>
              <a:pPr/>
              <a:t>3/12/2012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10601-8AB0-4602-9929-21126EB65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6EA75-EA8A-4C8E-B5B6-AE932493E5F0}" type="datetimeFigureOut">
              <a:rPr lang="en-US" smtClean="0"/>
              <a:pPr/>
              <a:t>3/12/2012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10601-8AB0-4602-9929-21126EB65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6EA75-EA8A-4C8E-B5B6-AE932493E5F0}" type="datetimeFigureOut">
              <a:rPr lang="en-US" smtClean="0"/>
              <a:pPr/>
              <a:t>3/12/2012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10601-8AB0-4602-9929-21126EB65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6EA75-EA8A-4C8E-B5B6-AE932493E5F0}" type="datetimeFigureOut">
              <a:rPr lang="en-US" smtClean="0"/>
              <a:pPr/>
              <a:t>3/12/2012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10601-8AB0-4602-9929-21126EB657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6EA75-EA8A-4C8E-B5B6-AE932493E5F0}" type="datetimeFigureOut">
              <a:rPr lang="en-US" smtClean="0"/>
              <a:pPr/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10601-8AB0-4602-9929-21126EB65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326EA75-EA8A-4C8E-B5B6-AE932493E5F0}" type="datetimeFigureOut">
              <a:rPr lang="en-US" smtClean="0"/>
              <a:pPr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5710601-8AB0-4602-9929-21126EB65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strips dir="ru"/>
  </p:transition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hyperlink" Target="http://my.gartner.com/portal/server.pt?open=512&amp;objID=260&amp;mode=2&amp;PageID=3460702&amp;id=1589014&amp;ref=g_sitelink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://my.gartner.com/portal/server.pt?open=512&amp;objID=260&amp;mode=2&amp;PageID=3460702&amp;id=1589014&amp;ref=g_sitelink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y.gartner.com/portal/server.pt?open=512&amp;objID=260&amp;mode=2&amp;PageID=3460702&amp;id=1589014&amp;ref=g_sitelin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y.gartner.com/portal/server.pt?open=512&amp;objID=260&amp;mode=2&amp;PageID=3460702&amp;id=1589014&amp;ref=g_siteli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24400" y="0"/>
            <a:ext cx="22381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JORDAN SZENICER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066800" y="838200"/>
            <a:ext cx="7024744" cy="6466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dirty="0" smtClean="0"/>
              <a:t>KEY ISSUES for CRM</a:t>
            </a:r>
            <a:endParaRPr lang="en-US" sz="3200" b="1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066800" y="1447800"/>
            <a:ext cx="7024744" cy="6466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000" b="1" dirty="0" smtClean="0"/>
              <a:t>CRM – Success or Failure – When should an organization be complacent? </a:t>
            </a:r>
            <a:endParaRPr lang="en-US" sz="2000" b="1" dirty="0"/>
          </a:p>
        </p:txBody>
      </p:sp>
      <p:pic>
        <p:nvPicPr>
          <p:cNvPr id="20" name="Content Placeholder 19" descr="Billy May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2362200"/>
            <a:ext cx="2095500" cy="2009775"/>
          </a:xfrm>
        </p:spPr>
      </p:pic>
      <p:sp>
        <p:nvSpPr>
          <p:cNvPr id="21" name="TextBox 20"/>
          <p:cNvSpPr txBox="1"/>
          <p:nvPr/>
        </p:nvSpPr>
        <p:spPr>
          <a:xfrm>
            <a:off x="838200" y="4419600"/>
            <a:ext cx="3048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You successfully get a customer to buy your product</a:t>
            </a:r>
            <a:r>
              <a:rPr lang="en-US" sz="1500" dirty="0" smtClean="0"/>
              <a:t>.</a:t>
            </a:r>
            <a:endParaRPr lang="en-US" sz="1500" dirty="0"/>
          </a:p>
        </p:txBody>
      </p:sp>
      <p:sp>
        <p:nvSpPr>
          <p:cNvPr id="22" name="Right Arrow 21"/>
          <p:cNvSpPr/>
          <p:nvPr/>
        </p:nvSpPr>
        <p:spPr>
          <a:xfrm>
            <a:off x="3581400" y="3048000"/>
            <a:ext cx="1600200" cy="838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 descr="Yay Sal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0" y="2362200"/>
            <a:ext cx="2209800" cy="198120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5486400" y="4495800"/>
            <a:ext cx="2438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You collect their money</a:t>
            </a:r>
            <a:endParaRPr lang="en-US" sz="15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057400" y="2743200"/>
            <a:ext cx="464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</a:rPr>
              <a:t>WRONG</a:t>
            </a:r>
            <a:endParaRPr lang="en-US" sz="6000" dirty="0">
              <a:solidFill>
                <a:srgbClr val="FF0000"/>
              </a:solidFill>
            </a:endParaRPr>
          </a:p>
        </p:txBody>
      </p:sp>
      <p:pic>
        <p:nvPicPr>
          <p:cNvPr id="26" name="Picture 25" descr="smiling barist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66800" y="2362201"/>
            <a:ext cx="2220355" cy="1981199"/>
          </a:xfrm>
          <a:prstGeom prst="rect">
            <a:avLst/>
          </a:prstGeom>
        </p:spPr>
      </p:pic>
      <p:pic>
        <p:nvPicPr>
          <p:cNvPr id="27" name="Picture 26" descr="coffee_addic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5000" y="2362200"/>
            <a:ext cx="2286000" cy="213360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5486400" y="4495800"/>
            <a:ext cx="25146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The customer continues to buy your product in the future</a:t>
            </a:r>
            <a:endParaRPr lang="en-US" sz="15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895600" y="2667000"/>
            <a:ext cx="320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$UCE$$</a:t>
            </a:r>
            <a:endParaRPr lang="en-US" sz="6000" dirty="0">
              <a:solidFill>
                <a:srgbClr val="FF0000"/>
              </a:solidFill>
            </a:endParaRPr>
          </a:p>
        </p:txBody>
      </p:sp>
      <p:pic>
        <p:nvPicPr>
          <p:cNvPr id="33" name="Picture 32" descr="Money Money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81000" y="4114800"/>
            <a:ext cx="2818450" cy="2362200"/>
          </a:xfrm>
          <a:prstGeom prst="rect">
            <a:avLst/>
          </a:prstGeom>
        </p:spPr>
      </p:pic>
      <p:pic>
        <p:nvPicPr>
          <p:cNvPr id="34" name="Picture 33" descr="MONEY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667000" y="3581400"/>
            <a:ext cx="3810000" cy="3657600"/>
          </a:xfrm>
          <a:prstGeom prst="rect">
            <a:avLst/>
          </a:prstGeom>
        </p:spPr>
      </p:pic>
      <p:pic>
        <p:nvPicPr>
          <p:cNvPr id="35" name="Picture 34" descr="Money Money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19800" y="4038600"/>
            <a:ext cx="2971800" cy="2490725"/>
          </a:xfrm>
          <a:prstGeom prst="rect">
            <a:avLst/>
          </a:prstGeom>
        </p:spPr>
      </p:pic>
      <p:sp>
        <p:nvSpPr>
          <p:cNvPr id="37" name="Content Placeholder 2"/>
          <p:cNvSpPr txBox="1">
            <a:spLocks/>
          </p:cNvSpPr>
          <p:nvPr/>
        </p:nvSpPr>
        <p:spPr>
          <a:xfrm>
            <a:off x="1143000" y="2057400"/>
            <a:ext cx="6777317" cy="441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</a:pPr>
            <a:r>
              <a:rPr lang="en-US" dirty="0" smtClean="0"/>
              <a:t>Successful CRM </a:t>
            </a:r>
            <a:r>
              <a:rPr lang="en-US" dirty="0" smtClean="0">
                <a:solidFill>
                  <a:srgbClr val="FF0000"/>
                </a:solidFill>
              </a:rPr>
              <a:t>≠ </a:t>
            </a:r>
            <a:r>
              <a:rPr lang="en-US" dirty="0" smtClean="0">
                <a:solidFill>
                  <a:schemeClr val="tx1"/>
                </a:solidFill>
              </a:rPr>
              <a:t>individual sales. </a:t>
            </a:r>
          </a:p>
          <a:p>
            <a:pPr marL="342900" lvl="0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</a:pPr>
            <a:r>
              <a:rPr lang="en-US" dirty="0" smtClean="0">
                <a:solidFill>
                  <a:schemeClr val="tx1"/>
                </a:solidFill>
              </a:rPr>
              <a:t>For CRM to be successful, current customers need to be </a:t>
            </a:r>
            <a:r>
              <a:rPr lang="en-US" b="1" u="sng" dirty="0" smtClean="0">
                <a:solidFill>
                  <a:schemeClr val="tx1"/>
                </a:solidFill>
              </a:rPr>
              <a:t>kept</a:t>
            </a:r>
            <a:r>
              <a:rPr lang="en-US" dirty="0" smtClean="0">
                <a:solidFill>
                  <a:schemeClr val="tx1"/>
                </a:solidFill>
              </a:rPr>
              <a:t> happy, and new customers need to become </a:t>
            </a:r>
            <a:r>
              <a:rPr lang="en-US" b="1" u="sng" dirty="0" smtClean="0">
                <a:solidFill>
                  <a:schemeClr val="tx1"/>
                </a:solidFill>
              </a:rPr>
              <a:t>returning </a:t>
            </a:r>
            <a:r>
              <a:rPr lang="en-US" dirty="0" smtClean="0">
                <a:solidFill>
                  <a:schemeClr val="tx1"/>
                </a:solidFill>
              </a:rPr>
              <a:t>customers. </a:t>
            </a:r>
          </a:p>
          <a:p>
            <a:pPr marL="800100" lvl="1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</a:pPr>
            <a:r>
              <a:rPr lang="en-US" dirty="0" smtClean="0">
                <a:solidFill>
                  <a:schemeClr val="tx1"/>
                </a:solidFill>
              </a:rPr>
              <a:t>Ex: Coupons</a:t>
            </a:r>
          </a:p>
          <a:p>
            <a:pPr marL="342900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</a:pPr>
            <a:r>
              <a:rPr lang="en-US" b="1" dirty="0" smtClean="0"/>
              <a:t>Gartner:</a:t>
            </a:r>
          </a:p>
          <a:p>
            <a:pPr marL="800100" lvl="1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</a:pPr>
            <a:r>
              <a:rPr lang="en-US" dirty="0" smtClean="0"/>
              <a:t>“Unhappy customers may be abandoning companies and their products in great numbers”</a:t>
            </a:r>
          </a:p>
          <a:p>
            <a:pPr marL="800100" lvl="1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</a:pPr>
            <a:r>
              <a:rPr lang="en-US" dirty="0" smtClean="0"/>
              <a:t>“Dissatisfied customers cost enterprises large sums of money and damage to the brand.” </a:t>
            </a:r>
          </a:p>
          <a:p>
            <a:pPr marL="342900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</a:pPr>
            <a:r>
              <a:rPr lang="en-US" sz="1500" b="1" dirty="0" smtClean="0"/>
              <a:t>Moving Forward: Which CRM areas need the most attention?:</a:t>
            </a:r>
          </a:p>
          <a:p>
            <a:pPr marL="800100" lvl="1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</a:pPr>
            <a:r>
              <a:rPr lang="en-US" sz="1500" dirty="0" smtClean="0"/>
              <a:t>Customer Service Contact Center</a:t>
            </a:r>
          </a:p>
          <a:p>
            <a:pPr marL="800100" lvl="1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</a:pPr>
            <a:r>
              <a:rPr lang="en-US" sz="1500" dirty="0" smtClean="0"/>
              <a:t>Workforce Optimization</a:t>
            </a:r>
          </a:p>
          <a:p>
            <a:pPr marL="800100" lvl="1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</a:pPr>
            <a:r>
              <a:rPr lang="en-US" sz="1500" dirty="0" smtClean="0"/>
              <a:t>Voice of the Customer (</a:t>
            </a:r>
            <a:r>
              <a:rPr lang="en-US" sz="1500" dirty="0" err="1" smtClean="0"/>
              <a:t>VoC</a:t>
            </a:r>
            <a:r>
              <a:rPr lang="en-US" sz="1500" dirty="0" smtClean="0"/>
              <a:t>)/Enterprise Feedback Management System</a:t>
            </a:r>
          </a:p>
          <a:p>
            <a:pPr marL="800100" lvl="1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</a:pPr>
            <a:r>
              <a:rPr lang="en-US" sz="1500" dirty="0" smtClean="0"/>
              <a:t>Social CRM</a:t>
            </a:r>
          </a:p>
          <a:p>
            <a:pPr marL="800100" lvl="1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</a:pPr>
            <a:endParaRPr lang="en-US" sz="1500" b="1" dirty="0" smtClean="0"/>
          </a:p>
          <a:p>
            <a:pPr marL="800100" lvl="1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</a:pPr>
            <a:endParaRPr lang="en-US" sz="1500" b="1" dirty="0" smtClean="0"/>
          </a:p>
          <a:p>
            <a:pPr marL="800100" lvl="1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</a:pPr>
            <a:endParaRPr kumimoji="0" lang="en-US" i="0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1" name="Picture 40" descr="call-center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52600" y="1447800"/>
            <a:ext cx="5397500" cy="3365500"/>
          </a:xfrm>
          <a:prstGeom prst="rect">
            <a:avLst/>
          </a:prstGeom>
        </p:spPr>
      </p:pic>
      <p:pic>
        <p:nvPicPr>
          <p:cNvPr id="42" name="Picture 41" descr="Perfect Customer Service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600199" y="1447800"/>
            <a:ext cx="5711899" cy="3352800"/>
          </a:xfrm>
          <a:prstGeom prst="rect">
            <a:avLst/>
          </a:prstGeom>
        </p:spPr>
      </p:pic>
      <p:pic>
        <p:nvPicPr>
          <p:cNvPr id="43" name="Picture 42" descr="Customer Feedback real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752600" y="1371600"/>
            <a:ext cx="5199974" cy="3450336"/>
          </a:xfrm>
          <a:prstGeom prst="rect">
            <a:avLst/>
          </a:prstGeom>
        </p:spPr>
      </p:pic>
      <p:pic>
        <p:nvPicPr>
          <p:cNvPr id="44" name="Picture 43" descr="customer feedback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286000" y="1752600"/>
            <a:ext cx="4406900" cy="3124200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0" y="645789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 smtClean="0">
                <a:solidFill>
                  <a:schemeClr val="bg2"/>
                </a:solidFill>
                <a:hlinkClick r:id="rId12"/>
              </a:rPr>
              <a:t>http://my.gartner.com/portal/server.pt?open=512&amp;objID=260&amp;mode=2&amp;PageID=3460702&amp;id=1589014&amp;ref=g_sitelink</a:t>
            </a:r>
            <a:endParaRPr lang="en-US" sz="1200" b="1" dirty="0" smtClean="0">
              <a:solidFill>
                <a:schemeClr val="bg2"/>
              </a:solidFill>
            </a:endParaRPr>
          </a:p>
          <a:p>
            <a:endParaRPr lang="en-US" sz="800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/>
      <p:bldP spid="21" grpId="1"/>
      <p:bldP spid="21" grpId="2"/>
      <p:bldP spid="21" grpId="3"/>
      <p:bldP spid="22" grpId="0" animBg="1"/>
      <p:bldP spid="22" grpId="1" animBg="1"/>
      <p:bldP spid="22" grpId="2" animBg="1"/>
      <p:bldP spid="22" grpId="3" animBg="1"/>
      <p:bldP spid="24" grpId="0"/>
      <p:bldP spid="24" grpId="1"/>
      <p:bldP spid="24" grpId="2"/>
      <p:bldP spid="25" grpId="0"/>
      <p:bldP spid="25" grpId="1"/>
      <p:bldP spid="25" grpId="2"/>
      <p:bldP spid="29" grpId="0"/>
      <p:bldP spid="29" grpId="1"/>
      <p:bldP spid="30" grpId="1"/>
      <p:bldP spid="30" grpId="2"/>
      <p:bldP spid="37" grpId="0" uiExpand="1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85800" y="2286000"/>
          <a:ext cx="7848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648200" y="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JORDAN SZENICER</a:t>
            </a:r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66800" y="838200"/>
            <a:ext cx="7024744" cy="6466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dirty="0" smtClean="0"/>
              <a:t>KEY ISSUES for CRM</a:t>
            </a:r>
            <a:endParaRPr lang="en-US" sz="32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66800" y="1447800"/>
            <a:ext cx="7024744" cy="6466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000" b="1" dirty="0" smtClean="0"/>
              <a:t>How can organizations best improve their customer experience? </a:t>
            </a:r>
            <a:endParaRPr lang="en-US" sz="2000" b="1" dirty="0"/>
          </a:p>
        </p:txBody>
      </p:sp>
      <p:sp>
        <p:nvSpPr>
          <p:cNvPr id="24" name="Rectangle 23"/>
          <p:cNvSpPr/>
          <p:nvPr/>
        </p:nvSpPr>
        <p:spPr>
          <a:xfrm>
            <a:off x="609600" y="2522160"/>
            <a:ext cx="7848600" cy="1360800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" name="Rectangle 24"/>
          <p:cNvSpPr/>
          <p:nvPr/>
        </p:nvSpPr>
        <p:spPr>
          <a:xfrm>
            <a:off x="609600" y="2522160"/>
            <a:ext cx="7848600" cy="13608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9139" tIns="333248" rIns="609139" bIns="106680" numCol="1" spcCol="1270" anchor="t" anchorCtr="0">
            <a:noAutofit/>
          </a:bodyPr>
          <a:lstStyle/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500" kern="1200" dirty="0" smtClean="0"/>
              <a:t>Not just a sale </a:t>
            </a:r>
            <a:r>
              <a:rPr lang="en-US" sz="1500" kern="1200" dirty="0" smtClean="0">
                <a:sym typeface="Wingdings" pitchFamily="2" charset="2"/>
              </a:rPr>
              <a:t> a potential relationship</a:t>
            </a:r>
            <a:endParaRPr lang="en-US" sz="1500" kern="1200" dirty="0"/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500" kern="1200" dirty="0" smtClean="0"/>
              <a:t>Discerning customer interactions can create not just any customer, but a loyal customer.</a:t>
            </a:r>
            <a:endParaRPr lang="en-US" sz="1500" kern="1200" dirty="0"/>
          </a:p>
          <a:p>
            <a:pPr marL="228600" lvl="2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500" kern="1200" dirty="0" smtClean="0"/>
              <a:t>Ex: Amazon</a:t>
            </a:r>
            <a:endParaRPr lang="en-US" sz="1500" kern="1200" dirty="0"/>
          </a:p>
        </p:txBody>
      </p:sp>
      <p:sp>
        <p:nvSpPr>
          <p:cNvPr id="22" name="Rounded Rectangle 21"/>
          <p:cNvSpPr/>
          <p:nvPr/>
        </p:nvSpPr>
        <p:spPr>
          <a:xfrm>
            <a:off x="966006" y="2286000"/>
            <a:ext cx="7486375" cy="472320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Rounded Rectangle 6"/>
          <p:cNvSpPr/>
          <p:nvPr/>
        </p:nvSpPr>
        <p:spPr>
          <a:xfrm>
            <a:off x="990600" y="2309057"/>
            <a:ext cx="7438724" cy="42620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07661" tIns="0" rIns="207661" bIns="0" numCol="1" spcCol="1270" anchor="ctr" anchorCtr="0">
            <a:noAutofit/>
          </a:bodyPr>
          <a:lstStyle/>
          <a:p>
            <a:pPr lvl="0" algn="l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 smtClean="0"/>
              <a:t>Understanding the “before, during, and after” of a customer interaction: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9600" y="4205521"/>
            <a:ext cx="7848600" cy="907200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Rectangle 20"/>
          <p:cNvSpPr/>
          <p:nvPr/>
        </p:nvSpPr>
        <p:spPr>
          <a:xfrm>
            <a:off x="609600" y="4205521"/>
            <a:ext cx="7848600" cy="9072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9139" tIns="333248" rIns="609139" bIns="106680" numCol="1" spcCol="1270" anchor="t" anchorCtr="0">
            <a:noAutofit/>
          </a:bodyPr>
          <a:lstStyle/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500" kern="1200" dirty="0" smtClean="0"/>
              <a:t>Don’t generalize! Don’t assume!</a:t>
            </a:r>
            <a:endParaRPr lang="en-US" sz="1500" kern="1200" dirty="0"/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500" kern="1200" dirty="0" smtClean="0"/>
              <a:t>Who, Where, What</a:t>
            </a:r>
            <a:endParaRPr lang="en-US" sz="1500" kern="1200" dirty="0"/>
          </a:p>
        </p:txBody>
      </p:sp>
      <p:sp>
        <p:nvSpPr>
          <p:cNvPr id="18" name="Rounded Rectangle 17"/>
          <p:cNvSpPr/>
          <p:nvPr/>
        </p:nvSpPr>
        <p:spPr>
          <a:xfrm>
            <a:off x="1002030" y="3969360"/>
            <a:ext cx="7456170" cy="472320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Rounded Rectangle 10"/>
          <p:cNvSpPr/>
          <p:nvPr/>
        </p:nvSpPr>
        <p:spPr>
          <a:xfrm>
            <a:off x="1025087" y="3992417"/>
            <a:ext cx="6171798" cy="42620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07661" tIns="0" rIns="207661" bIns="0" numCol="1" spcCol="1270" anchor="ctr" anchorCtr="0">
            <a:noAutofit/>
          </a:bodyPr>
          <a:lstStyle/>
          <a:p>
            <a:pPr lvl="0" algn="l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 smtClean="0"/>
              <a:t>Move to a context-sensitive dialogue with the customer</a:t>
            </a:r>
            <a:endParaRPr lang="en-US" sz="1500" kern="1200" dirty="0"/>
          </a:p>
        </p:txBody>
      </p:sp>
      <p:sp>
        <p:nvSpPr>
          <p:cNvPr id="16" name="Rectangle 15"/>
          <p:cNvSpPr/>
          <p:nvPr/>
        </p:nvSpPr>
        <p:spPr>
          <a:xfrm>
            <a:off x="609600" y="5435281"/>
            <a:ext cx="7848600" cy="882000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Rectangle 16"/>
          <p:cNvSpPr/>
          <p:nvPr/>
        </p:nvSpPr>
        <p:spPr>
          <a:xfrm>
            <a:off x="609600" y="5435281"/>
            <a:ext cx="7848600" cy="8820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9139" tIns="333248" rIns="609139" bIns="106680" numCol="1" spcCol="1270" anchor="t" anchorCtr="0">
            <a:noAutofit/>
          </a:bodyPr>
          <a:lstStyle/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500" kern="1200" dirty="0" smtClean="0"/>
              <a:t>Design and test your customer service processes directly with your customer base.</a:t>
            </a:r>
            <a:endParaRPr lang="en-US" sz="1500" kern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1002030" y="5199121"/>
            <a:ext cx="7456170" cy="472320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Rounded Rectangle 14"/>
          <p:cNvSpPr/>
          <p:nvPr/>
        </p:nvSpPr>
        <p:spPr>
          <a:xfrm>
            <a:off x="1025086" y="5222178"/>
            <a:ext cx="7433113" cy="42620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07661" tIns="0" rIns="207661" bIns="0" numCol="1" spcCol="1270" anchor="ctr" anchorCtr="0">
            <a:noAutofit/>
          </a:bodyPr>
          <a:lstStyle/>
          <a:p>
            <a:pPr lvl="0" algn="l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 smtClean="0"/>
              <a:t>Arrive at an outside-in set of customer processes</a:t>
            </a:r>
            <a:endParaRPr lang="en-US" sz="1500" kern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0" y="645789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 smtClean="0">
                <a:hlinkClick r:id="rId7"/>
              </a:rPr>
              <a:t>http://my.gartner.com/portal/server.pt?open=512&amp;objID=260&amp;mode=2&amp;PageID=3460702&amp;id=1589014&amp;ref=g_sitelink</a:t>
            </a:r>
            <a:endParaRPr lang="en-US" sz="1200" dirty="0" smtClean="0"/>
          </a:p>
          <a:p>
            <a:endParaRPr lang="en-US" sz="800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00600" y="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JORDAN SZENICER</a:t>
            </a:r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66800" y="838200"/>
            <a:ext cx="7024744" cy="6466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 ISSUES for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CRM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66800" y="1447800"/>
            <a:ext cx="7024744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will the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contact center evolve to handle multichannel customer service?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5-Point Star 8"/>
          <p:cNvSpPr/>
          <p:nvPr/>
        </p:nvSpPr>
        <p:spPr>
          <a:xfrm>
            <a:off x="2506133" y="2286000"/>
            <a:ext cx="3306233" cy="1905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905000" y="2819400"/>
            <a:ext cx="10519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Web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633258" y="3197423"/>
            <a:ext cx="10519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b="1" dirty="0" smtClean="0"/>
              <a:t>Channels</a:t>
            </a:r>
            <a:endParaRPr lang="en-US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280708" y="4188023"/>
            <a:ext cx="1502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b="1" dirty="0" smtClean="0"/>
              <a:t>Social Media</a:t>
            </a:r>
            <a:endParaRPr lang="en-US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835525" y="4188023"/>
            <a:ext cx="10519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In Person</a:t>
            </a:r>
            <a:endParaRPr lang="en-US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812367" y="2819400"/>
            <a:ext cx="1502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On the Phone</a:t>
            </a:r>
            <a:endParaRPr lang="en-US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708400" y="1981200"/>
            <a:ext cx="10519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b="1" dirty="0" smtClean="0"/>
              <a:t>Mobile</a:t>
            </a:r>
            <a:endParaRPr lang="en-US" sz="1400" b="1" dirty="0"/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914400" y="4495800"/>
            <a:ext cx="6777317" cy="1981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1200" dirty="0"/>
              <a:t> </a:t>
            </a:r>
            <a:r>
              <a:rPr lang="en-US" sz="1200" b="1" dirty="0" smtClean="0"/>
              <a:t>Problem:</a:t>
            </a:r>
          </a:p>
          <a:p>
            <a:pPr lvl="1"/>
            <a:r>
              <a:rPr lang="en-US" sz="1200" dirty="0" smtClean="0"/>
              <a:t>Current customer service and support (</a:t>
            </a:r>
            <a:r>
              <a:rPr lang="en-US" sz="1200" b="1" dirty="0" smtClean="0"/>
              <a:t>CSS)</a:t>
            </a:r>
            <a:r>
              <a:rPr lang="en-US" sz="1200" dirty="0" smtClean="0"/>
              <a:t> applications for contact centers were not designed to support multiple communication channels!</a:t>
            </a:r>
          </a:p>
          <a:p>
            <a:r>
              <a:rPr lang="en-US" sz="1200" b="1" dirty="0" smtClean="0"/>
              <a:t>Gartner: </a:t>
            </a:r>
          </a:p>
          <a:p>
            <a:pPr lvl="1"/>
            <a:r>
              <a:rPr lang="en-US" sz="1200" dirty="0" smtClean="0"/>
              <a:t>“Through 2016, 75% of current CSS apps in the contact center will require an overhaul to keep pace with shifting business needs”  </a:t>
            </a:r>
          </a:p>
          <a:p>
            <a:r>
              <a:rPr lang="en-US" sz="1200" b="1" dirty="0" smtClean="0"/>
              <a:t>Revamping CSS = Costly Process</a:t>
            </a:r>
          </a:p>
          <a:p>
            <a:pPr lvl="1"/>
            <a:r>
              <a:rPr lang="en-US" sz="1000" dirty="0" smtClean="0"/>
              <a:t>Automation? Saves money but potentially less satisfying to customer. </a:t>
            </a:r>
          </a:p>
          <a:p>
            <a:pPr lvl="1"/>
            <a:r>
              <a:rPr lang="en-US" sz="1000" dirty="0" smtClean="0"/>
              <a:t>Potential savings in CSS would be mitigated by any drop in customer satisfaction. </a:t>
            </a:r>
          </a:p>
          <a:p>
            <a:pPr lvl="1"/>
            <a:endParaRPr lang="en-US" sz="1200" b="1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0" y="645789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 smtClean="0">
                <a:hlinkClick r:id="rId3"/>
              </a:rPr>
              <a:t>http://my.gartner.com/portal/server.pt?open=512&amp;objID=260&amp;mode=2&amp;PageID=3460702&amp;id=1589014&amp;ref=g_sitelink</a:t>
            </a:r>
            <a:endParaRPr lang="en-US" sz="1200" dirty="0" smtClean="0"/>
          </a:p>
          <a:p>
            <a:endParaRPr lang="en-US" sz="800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9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24400" y="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JORDAN SZENICER</a:t>
            </a:r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14400" y="533400"/>
            <a:ext cx="7024744" cy="533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dirty="0" smtClean="0"/>
              <a:t>KEY ISSUES for CRM</a:t>
            </a:r>
            <a:endParaRPr lang="en-US" sz="32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3886200"/>
            <a:ext cx="4495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581400" y="58674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Organization</a:t>
            </a:r>
            <a:endParaRPr lang="en-US" b="1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914400" y="1066800"/>
            <a:ext cx="7024744" cy="457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000" b="1" dirty="0" smtClean="0"/>
              <a:t>How to sort through the CSS vendor playing field?</a:t>
            </a:r>
            <a:endParaRPr lang="en-US" sz="2000" b="1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743200" y="1524000"/>
            <a:ext cx="3477409" cy="2362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CSS apps ≠ domain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general.</a:t>
            </a:r>
          </a:p>
          <a:p>
            <a:pPr marL="34290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tabLst/>
              <a:defRPr/>
            </a:pPr>
            <a:r>
              <a:rPr lang="en-US" sz="1400" baseline="0" dirty="0" smtClean="0"/>
              <a:t>Usually</a:t>
            </a:r>
            <a:r>
              <a:rPr lang="en-US" sz="1400" dirty="0" smtClean="0"/>
              <a:t> tailored specifically to individual organizations’ needs. </a:t>
            </a:r>
          </a:p>
          <a:p>
            <a:pPr marL="34290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tabLst/>
              <a:defRPr/>
            </a:pPr>
            <a:endParaRPr kumimoji="0" lang="en-US" sz="140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tabLst/>
              <a:defRPr/>
            </a:pPr>
            <a:endParaRPr lang="en-US" sz="1400" dirty="0" smtClean="0"/>
          </a:p>
          <a:p>
            <a:pPr marL="34290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tabLst/>
              <a:defRPr/>
            </a:pPr>
            <a:endParaRPr kumimoji="0" lang="en-US" sz="140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tabLst/>
              <a:defRPr/>
            </a:pPr>
            <a:r>
              <a:rPr kumimoji="0" lang="en-US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Glut of</a:t>
            </a:r>
            <a:r>
              <a:rPr kumimoji="0" lang="en-US" sz="140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CSS vendors crowding the CSS application playing field.</a:t>
            </a:r>
            <a:endParaRPr lang="en-US" sz="1400" b="1" dirty="0" smtClean="0"/>
          </a:p>
          <a:p>
            <a:pPr marL="34290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tabLst/>
              <a:defRPr/>
            </a:pPr>
            <a:r>
              <a:rPr kumimoji="0" lang="en-US" sz="14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should an organization do?</a:t>
            </a:r>
          </a:p>
          <a:p>
            <a:pPr marL="34290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tabLst/>
              <a:defRPr/>
            </a:pPr>
            <a:endParaRPr kumimoji="0" lang="en-US" sz="1400" i="0" u="none" strike="noStrike" kern="1200" cap="none" spc="0" normalizeH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4038600" y="2362200"/>
            <a:ext cx="8382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648200" y="4584412"/>
            <a:ext cx="21336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 smtClean="0"/>
              <a:t>Industry-specific apps</a:t>
            </a:r>
            <a:endParaRPr lang="en-US" sz="13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905000" y="4572000"/>
            <a:ext cx="21336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        </a:t>
            </a:r>
            <a:r>
              <a:rPr lang="en-US" sz="1300" b="1" dirty="0" smtClean="0"/>
              <a:t>Multi-channel apps</a:t>
            </a:r>
            <a:endParaRPr lang="en-US" sz="13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505200" y="4038600"/>
            <a:ext cx="21336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 smtClean="0"/>
              <a:t>Single-channel apps</a:t>
            </a:r>
            <a:endParaRPr lang="en-US" sz="1300" b="1" dirty="0"/>
          </a:p>
        </p:txBody>
      </p:sp>
      <p:sp>
        <p:nvSpPr>
          <p:cNvPr id="24" name="Down Arrow 23"/>
          <p:cNvSpPr/>
          <p:nvPr/>
        </p:nvSpPr>
        <p:spPr>
          <a:xfrm rot="16200000">
            <a:off x="5753100" y="5448300"/>
            <a:ext cx="8382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6629400" y="5105400"/>
            <a:ext cx="1676400" cy="1295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lang="en-US" sz="1400" b="1" dirty="0" smtClean="0"/>
              <a:t>“More than half of customer service applications are custom-built” (Gartner)</a:t>
            </a:r>
            <a:endParaRPr kumimoji="0" lang="en-US" sz="1400" b="1" i="0" u="none" strike="noStrike" kern="1200" cap="none" spc="0" normalizeH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645789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 smtClean="0">
                <a:hlinkClick r:id="rId4"/>
              </a:rPr>
              <a:t>http://my.gartner.com/portal/server.pt?open=512&amp;objID=260&amp;mode=2&amp;PageID=3460702&amp;id=1589014&amp;ref=g_sitelink</a:t>
            </a:r>
            <a:endParaRPr lang="en-US" sz="1200" dirty="0" smtClean="0"/>
          </a:p>
          <a:p>
            <a:endParaRPr lang="en-US" sz="800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 uiExpand="1" build="allAtOnce" animBg="1"/>
      <p:bldP spid="15" grpId="0" animBg="1"/>
      <p:bldP spid="21" grpId="0"/>
      <p:bldP spid="22" grpId="0"/>
      <p:bldP spid="23" grpId="0"/>
      <p:bldP spid="24" grpId="0" animBg="1"/>
      <p:bldP spid="25" grpId="0" uiExpand="1" build="allAtOnce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</TotalTime>
  <Words>433</Words>
  <Application>Microsoft Office PowerPoint</Application>
  <PresentationFormat>On-screen Show (4:3)</PresentationFormat>
  <Paragraphs>69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Service and Field Service</dc:title>
  <dc:creator>Erkin</dc:creator>
  <cp:lastModifiedBy>Jordan</cp:lastModifiedBy>
  <cp:revision>68</cp:revision>
  <dcterms:created xsi:type="dcterms:W3CDTF">2012-03-04T02:06:26Z</dcterms:created>
  <dcterms:modified xsi:type="dcterms:W3CDTF">2012-03-13T03:03:23Z</dcterms:modified>
</cp:coreProperties>
</file>