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78" r:id="rId3"/>
    <p:sldId id="279" r:id="rId4"/>
    <p:sldId id="280" r:id="rId5"/>
    <p:sldId id="286" r:id="rId6"/>
    <p:sldId id="287" r:id="rId7"/>
    <p:sldId id="288" r:id="rId8"/>
    <p:sldId id="28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1" r:id="rId18"/>
    <p:sldId id="282" r:id="rId19"/>
    <p:sldId id="283" r:id="rId20"/>
    <p:sldId id="284" r:id="rId21"/>
    <p:sldId id="285" r:id="rId22"/>
    <p:sldId id="290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89165" autoAdjust="0"/>
  </p:normalViewPr>
  <p:slideViewPr>
    <p:cSldViewPr>
      <p:cViewPr varScale="1">
        <p:scale>
          <a:sx n="65" d="100"/>
          <a:sy n="65" d="100"/>
        </p:scale>
        <p:origin x="-52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Sales( $ mn)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6311</c:v>
                </c:pt>
                <c:pt idx="1">
                  <c:v>7041</c:v>
                </c:pt>
                <c:pt idx="2">
                  <c:v>7911</c:v>
                </c:pt>
                <c:pt idx="3">
                  <c:v>7786</c:v>
                </c:pt>
                <c:pt idx="4">
                  <c:v>8441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532352"/>
        <c:axId val="118539392"/>
      </c:barChart>
      <c:catAx>
        <c:axId val="118532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539392"/>
        <c:crosses val="autoZero"/>
        <c:auto val="1"/>
        <c:lblAlgn val="ctr"/>
        <c:lblOffset val="100"/>
        <c:noMultiLvlLbl val="0"/>
      </c:catAx>
      <c:valAx>
        <c:axId val="11853939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Sales ($ </a:t>
                </a:r>
                <a:r>
                  <a:rPr lang="en-US" dirty="0" err="1" smtClean="0"/>
                  <a:t>mn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532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0BB04-B3E5-4DF7-88B9-641C3FEE69B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716899-61C7-4457-B7AA-BD2855F7F4D8}">
      <dgm:prSet phldrT="[Text]"/>
      <dgm:spPr/>
      <dgm:t>
        <a:bodyPr/>
        <a:lstStyle/>
        <a:p>
          <a:r>
            <a:rPr lang="en-US" dirty="0" smtClean="0"/>
            <a:t>Improving customer satisfaction.</a:t>
          </a:r>
          <a:endParaRPr lang="en-US" dirty="0"/>
        </a:p>
      </dgm:t>
    </dgm:pt>
    <dgm:pt modelId="{E01FC39B-2B95-4F1A-B310-C39F3212C029}" type="parTrans" cxnId="{174A746F-E8DC-420A-9FD0-E83563B4D468}">
      <dgm:prSet/>
      <dgm:spPr/>
      <dgm:t>
        <a:bodyPr/>
        <a:lstStyle/>
        <a:p>
          <a:endParaRPr lang="en-US"/>
        </a:p>
      </dgm:t>
    </dgm:pt>
    <dgm:pt modelId="{3A00873E-CD36-4FF0-AC0D-10122C8EADCF}" type="sibTrans" cxnId="{174A746F-E8DC-420A-9FD0-E83563B4D468}">
      <dgm:prSet/>
      <dgm:spPr/>
      <dgm:t>
        <a:bodyPr/>
        <a:lstStyle/>
        <a:p>
          <a:endParaRPr lang="en-US"/>
        </a:p>
      </dgm:t>
    </dgm:pt>
    <dgm:pt modelId="{B765B04D-85E9-403D-8823-446BA06FFD51}">
      <dgm:prSet phldrT="[Text]"/>
      <dgm:spPr/>
      <dgm:t>
        <a:bodyPr/>
        <a:lstStyle/>
        <a:p>
          <a:r>
            <a:rPr lang="en-US" dirty="0" smtClean="0"/>
            <a:t>Easing the reservation process.</a:t>
          </a:r>
          <a:endParaRPr lang="en-US" dirty="0"/>
        </a:p>
      </dgm:t>
    </dgm:pt>
    <dgm:pt modelId="{8E719B41-C65C-4668-9C28-AD90108FDA18}" type="parTrans" cxnId="{BFDEAD0F-936F-427E-BA92-E347FD419695}">
      <dgm:prSet/>
      <dgm:spPr/>
      <dgm:t>
        <a:bodyPr/>
        <a:lstStyle/>
        <a:p>
          <a:endParaRPr lang="en-US"/>
        </a:p>
      </dgm:t>
    </dgm:pt>
    <dgm:pt modelId="{673D2841-1572-454D-82EE-DE0887453390}" type="sibTrans" cxnId="{BFDEAD0F-936F-427E-BA92-E347FD419695}">
      <dgm:prSet/>
      <dgm:spPr/>
      <dgm:t>
        <a:bodyPr/>
        <a:lstStyle/>
        <a:p>
          <a:endParaRPr lang="en-US"/>
        </a:p>
      </dgm:t>
    </dgm:pt>
    <dgm:pt modelId="{25EE9515-D6B2-48D9-A114-75DD01A2C78C}">
      <dgm:prSet phldrT="[Text]"/>
      <dgm:spPr/>
      <dgm:t>
        <a:bodyPr/>
        <a:lstStyle/>
        <a:p>
          <a:r>
            <a:rPr lang="en-US" dirty="0" smtClean="0"/>
            <a:t>Increasing customer retention.</a:t>
          </a:r>
          <a:endParaRPr lang="en-US" dirty="0"/>
        </a:p>
      </dgm:t>
    </dgm:pt>
    <dgm:pt modelId="{1A616812-73EE-4D09-8A4D-964E25DD0ED2}" type="parTrans" cxnId="{99362154-E74A-474C-9C8B-19C5B7BD3FE2}">
      <dgm:prSet/>
      <dgm:spPr/>
      <dgm:t>
        <a:bodyPr/>
        <a:lstStyle/>
        <a:p>
          <a:endParaRPr lang="en-US"/>
        </a:p>
      </dgm:t>
    </dgm:pt>
    <dgm:pt modelId="{54851FFC-0F9D-4462-9D27-736E5A24D0CE}" type="sibTrans" cxnId="{99362154-E74A-474C-9C8B-19C5B7BD3FE2}">
      <dgm:prSet/>
      <dgm:spPr/>
      <dgm:t>
        <a:bodyPr/>
        <a:lstStyle/>
        <a:p>
          <a:endParaRPr lang="en-US"/>
        </a:p>
      </dgm:t>
    </dgm:pt>
    <dgm:pt modelId="{2048800A-6C59-4FCD-944B-19ED6C4BB0A5}" type="pres">
      <dgm:prSet presAssocID="{D090BB04-B3E5-4DF7-88B9-641C3FEE69B3}" presName="diagram" presStyleCnt="0">
        <dgm:presLayoutVars>
          <dgm:dir/>
          <dgm:resizeHandles val="exact"/>
        </dgm:presLayoutVars>
      </dgm:prSet>
      <dgm:spPr/>
    </dgm:pt>
    <dgm:pt modelId="{2B274DE5-04F0-4B70-9E17-CAF5DCCC8B16}" type="pres">
      <dgm:prSet presAssocID="{7B716899-61C7-4457-B7AA-BD2855F7F4D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03CB2-9D37-4843-9283-D86805C97C32}" type="pres">
      <dgm:prSet presAssocID="{3A00873E-CD36-4FF0-AC0D-10122C8EADCF}" presName="sibTrans" presStyleCnt="0"/>
      <dgm:spPr/>
    </dgm:pt>
    <dgm:pt modelId="{169F16B4-3053-4CE6-AF3A-CA50D538370C}" type="pres">
      <dgm:prSet presAssocID="{B765B04D-85E9-403D-8823-446BA06FFD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DF985-8DF9-4410-8226-B87A3A98DE62}" type="pres">
      <dgm:prSet presAssocID="{673D2841-1572-454D-82EE-DE0887453390}" presName="sibTrans" presStyleCnt="0"/>
      <dgm:spPr/>
    </dgm:pt>
    <dgm:pt modelId="{F59825D7-B024-4419-94A1-22C03B6FF4B2}" type="pres">
      <dgm:prSet presAssocID="{25EE9515-D6B2-48D9-A114-75DD01A2C78C}" presName="node" presStyleLbl="node1" presStyleIdx="2" presStyleCnt="3">
        <dgm:presLayoutVars>
          <dgm:bulletEnabled val="1"/>
        </dgm:presLayoutVars>
      </dgm:prSet>
      <dgm:spPr/>
    </dgm:pt>
  </dgm:ptLst>
  <dgm:cxnLst>
    <dgm:cxn modelId="{71E6DCE2-CF42-44F7-B01B-5333ECB11632}" type="presOf" srcId="{7B716899-61C7-4457-B7AA-BD2855F7F4D8}" destId="{2B274DE5-04F0-4B70-9E17-CAF5DCCC8B16}" srcOrd="0" destOrd="0" presId="urn:microsoft.com/office/officeart/2005/8/layout/default"/>
    <dgm:cxn modelId="{BFDEAD0F-936F-427E-BA92-E347FD419695}" srcId="{D090BB04-B3E5-4DF7-88B9-641C3FEE69B3}" destId="{B765B04D-85E9-403D-8823-446BA06FFD51}" srcOrd="1" destOrd="0" parTransId="{8E719B41-C65C-4668-9C28-AD90108FDA18}" sibTransId="{673D2841-1572-454D-82EE-DE0887453390}"/>
    <dgm:cxn modelId="{713B7C38-8B55-4379-BC5E-90E09D976689}" type="presOf" srcId="{B765B04D-85E9-403D-8823-446BA06FFD51}" destId="{169F16B4-3053-4CE6-AF3A-CA50D538370C}" srcOrd="0" destOrd="0" presId="urn:microsoft.com/office/officeart/2005/8/layout/default"/>
    <dgm:cxn modelId="{99362154-E74A-474C-9C8B-19C5B7BD3FE2}" srcId="{D090BB04-B3E5-4DF7-88B9-641C3FEE69B3}" destId="{25EE9515-D6B2-48D9-A114-75DD01A2C78C}" srcOrd="2" destOrd="0" parTransId="{1A616812-73EE-4D09-8A4D-964E25DD0ED2}" sibTransId="{54851FFC-0F9D-4462-9D27-736E5A24D0CE}"/>
    <dgm:cxn modelId="{81DD6806-E716-4D30-A745-996BF333BC26}" type="presOf" srcId="{25EE9515-D6B2-48D9-A114-75DD01A2C78C}" destId="{F59825D7-B024-4419-94A1-22C03B6FF4B2}" srcOrd="0" destOrd="0" presId="urn:microsoft.com/office/officeart/2005/8/layout/default"/>
    <dgm:cxn modelId="{4AF8D549-AA6B-4B35-943B-39D0AD7FF2C6}" type="presOf" srcId="{D090BB04-B3E5-4DF7-88B9-641C3FEE69B3}" destId="{2048800A-6C59-4FCD-944B-19ED6C4BB0A5}" srcOrd="0" destOrd="0" presId="urn:microsoft.com/office/officeart/2005/8/layout/default"/>
    <dgm:cxn modelId="{174A746F-E8DC-420A-9FD0-E83563B4D468}" srcId="{D090BB04-B3E5-4DF7-88B9-641C3FEE69B3}" destId="{7B716899-61C7-4457-B7AA-BD2855F7F4D8}" srcOrd="0" destOrd="0" parTransId="{E01FC39B-2B95-4F1A-B310-C39F3212C029}" sibTransId="{3A00873E-CD36-4FF0-AC0D-10122C8EADCF}"/>
    <dgm:cxn modelId="{9FCD1069-B723-4F6E-9085-B0C541356F5A}" type="presParOf" srcId="{2048800A-6C59-4FCD-944B-19ED6C4BB0A5}" destId="{2B274DE5-04F0-4B70-9E17-CAF5DCCC8B16}" srcOrd="0" destOrd="0" presId="urn:microsoft.com/office/officeart/2005/8/layout/default"/>
    <dgm:cxn modelId="{4261C11D-F18C-46E1-B080-B4941C7EE90B}" type="presParOf" srcId="{2048800A-6C59-4FCD-944B-19ED6C4BB0A5}" destId="{43703CB2-9D37-4843-9283-D86805C97C32}" srcOrd="1" destOrd="0" presId="urn:microsoft.com/office/officeart/2005/8/layout/default"/>
    <dgm:cxn modelId="{33B13BB7-3F8B-4DBD-A7FA-41B19E8C33E6}" type="presParOf" srcId="{2048800A-6C59-4FCD-944B-19ED6C4BB0A5}" destId="{169F16B4-3053-4CE6-AF3A-CA50D538370C}" srcOrd="2" destOrd="0" presId="urn:microsoft.com/office/officeart/2005/8/layout/default"/>
    <dgm:cxn modelId="{3DDBFE65-48F5-43C7-BA4A-DF5446C8714C}" type="presParOf" srcId="{2048800A-6C59-4FCD-944B-19ED6C4BB0A5}" destId="{0BDDF985-8DF9-4410-8226-B87A3A98DE62}" srcOrd="3" destOrd="0" presId="urn:microsoft.com/office/officeart/2005/8/layout/default"/>
    <dgm:cxn modelId="{1F2E8954-732A-427A-8DF9-484DC8D0033F}" type="presParOf" srcId="{2048800A-6C59-4FCD-944B-19ED6C4BB0A5}" destId="{F59825D7-B024-4419-94A1-22C03B6FF4B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5D128-8254-4C70-AFF5-87655F17AA6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40FB89-6B84-4B56-958D-B6C15283D80A}">
      <dgm:prSet phldrT="[Text]" custT="1"/>
      <dgm:spPr/>
      <dgm:t>
        <a:bodyPr/>
        <a:lstStyle/>
        <a:p>
          <a:r>
            <a:rPr lang="en-US" sz="2800" dirty="0" smtClean="0"/>
            <a:t>Acquiring CRM</a:t>
          </a:r>
          <a:endParaRPr lang="en-US" sz="2800" dirty="0"/>
        </a:p>
      </dgm:t>
    </dgm:pt>
    <dgm:pt modelId="{46FC7BAB-0F26-4391-BED4-4325CFADBE8B}" type="parTrans" cxnId="{1DE51D42-E478-4DE9-9042-FE94E306565C}">
      <dgm:prSet/>
      <dgm:spPr/>
      <dgm:t>
        <a:bodyPr/>
        <a:lstStyle/>
        <a:p>
          <a:endParaRPr lang="en-US"/>
        </a:p>
      </dgm:t>
    </dgm:pt>
    <dgm:pt modelId="{6CC1B503-6576-47A6-8792-B2C9F8DB5195}" type="sibTrans" cxnId="{1DE51D42-E478-4DE9-9042-FE94E306565C}">
      <dgm:prSet/>
      <dgm:spPr/>
      <dgm:t>
        <a:bodyPr/>
        <a:lstStyle/>
        <a:p>
          <a:endParaRPr lang="en-US"/>
        </a:p>
      </dgm:t>
    </dgm:pt>
    <dgm:pt modelId="{C878809B-89C5-4244-8DA4-7333073B37F6}">
      <dgm:prSet phldrT="[Text]" custT="1"/>
      <dgm:spPr/>
      <dgm:t>
        <a:bodyPr/>
        <a:lstStyle/>
        <a:p>
          <a:r>
            <a:rPr lang="en-US" sz="2800" dirty="0" smtClean="0"/>
            <a:t>Marriott.com</a:t>
          </a:r>
          <a:endParaRPr lang="en-US" sz="2800" dirty="0"/>
        </a:p>
      </dgm:t>
    </dgm:pt>
    <dgm:pt modelId="{404EC2F1-C443-46AA-BE1F-9504BF56526D}" type="parTrans" cxnId="{59144807-1BBC-4673-B2C1-F22B83B379EB}">
      <dgm:prSet/>
      <dgm:spPr/>
      <dgm:t>
        <a:bodyPr/>
        <a:lstStyle/>
        <a:p>
          <a:endParaRPr lang="en-US"/>
        </a:p>
      </dgm:t>
    </dgm:pt>
    <dgm:pt modelId="{C207665B-59E4-4DEB-A2BF-1BC6B9A45E01}" type="sibTrans" cxnId="{59144807-1BBC-4673-B2C1-F22B83B379EB}">
      <dgm:prSet/>
      <dgm:spPr/>
      <dgm:t>
        <a:bodyPr/>
        <a:lstStyle/>
        <a:p>
          <a:endParaRPr lang="en-US"/>
        </a:p>
      </dgm:t>
    </dgm:pt>
    <dgm:pt modelId="{7B75BECC-5C8D-4C0C-B706-5D5A70D064E8}">
      <dgm:prSet phldrT="[Text]" custT="1"/>
      <dgm:spPr/>
      <dgm:t>
        <a:bodyPr/>
        <a:lstStyle/>
        <a:p>
          <a:r>
            <a:rPr lang="en-US" sz="2800" dirty="0" smtClean="0"/>
            <a:t>Centralized Customer-Orientation</a:t>
          </a:r>
          <a:endParaRPr lang="en-US" sz="2800" dirty="0"/>
        </a:p>
      </dgm:t>
    </dgm:pt>
    <dgm:pt modelId="{18965473-CA47-4734-9BFE-DEBE45F5B52A}" type="parTrans" cxnId="{2C673B49-EC17-4B13-A4F1-E5E36D9B85AC}">
      <dgm:prSet/>
      <dgm:spPr/>
      <dgm:t>
        <a:bodyPr/>
        <a:lstStyle/>
        <a:p>
          <a:endParaRPr lang="en-US"/>
        </a:p>
      </dgm:t>
    </dgm:pt>
    <dgm:pt modelId="{48E58114-0C32-4A04-A16A-378BD3DE83AC}" type="sibTrans" cxnId="{2C673B49-EC17-4B13-A4F1-E5E36D9B85AC}">
      <dgm:prSet/>
      <dgm:spPr/>
      <dgm:t>
        <a:bodyPr/>
        <a:lstStyle/>
        <a:p>
          <a:endParaRPr lang="en-US"/>
        </a:p>
      </dgm:t>
    </dgm:pt>
    <dgm:pt modelId="{26FACDB1-E184-4D9A-ADFD-81C901FA9D0E}" type="pres">
      <dgm:prSet presAssocID="{7F85D128-8254-4C70-AFF5-87655F17AA65}" presName="diagram" presStyleCnt="0">
        <dgm:presLayoutVars>
          <dgm:dir/>
          <dgm:resizeHandles val="exact"/>
        </dgm:presLayoutVars>
      </dgm:prSet>
      <dgm:spPr/>
    </dgm:pt>
    <dgm:pt modelId="{B611CB55-E02D-4335-B0A1-F89D68CE08C0}" type="pres">
      <dgm:prSet presAssocID="{3E40FB89-6B84-4B56-958D-B6C15283D8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3F799-C5B9-428C-AB7A-554FAC8C414B}" type="pres">
      <dgm:prSet presAssocID="{6CC1B503-6576-47A6-8792-B2C9F8DB5195}" presName="sibTrans" presStyleCnt="0"/>
      <dgm:spPr/>
    </dgm:pt>
    <dgm:pt modelId="{F0DAC427-98D6-4F0F-882E-70798FBF0261}" type="pres">
      <dgm:prSet presAssocID="{C878809B-89C5-4244-8DA4-7333073B37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C7C64-152B-405F-B53D-44AD24AFE5A6}" type="pres">
      <dgm:prSet presAssocID="{C207665B-59E4-4DEB-A2BF-1BC6B9A45E01}" presName="sibTrans" presStyleCnt="0"/>
      <dgm:spPr/>
    </dgm:pt>
    <dgm:pt modelId="{BF1F6514-EA17-4A82-A959-343CFEEA7773}" type="pres">
      <dgm:prSet presAssocID="{7B75BECC-5C8D-4C0C-B706-5D5A70D064E8}" presName="node" presStyleLbl="node1" presStyleIdx="2" presStyleCnt="3">
        <dgm:presLayoutVars>
          <dgm:bulletEnabled val="1"/>
        </dgm:presLayoutVars>
      </dgm:prSet>
      <dgm:spPr/>
    </dgm:pt>
  </dgm:ptLst>
  <dgm:cxnLst>
    <dgm:cxn modelId="{59144807-1BBC-4673-B2C1-F22B83B379EB}" srcId="{7F85D128-8254-4C70-AFF5-87655F17AA65}" destId="{C878809B-89C5-4244-8DA4-7333073B37F6}" srcOrd="1" destOrd="0" parTransId="{404EC2F1-C443-46AA-BE1F-9504BF56526D}" sibTransId="{C207665B-59E4-4DEB-A2BF-1BC6B9A45E01}"/>
    <dgm:cxn modelId="{38999DE6-BDAF-4C36-BA4F-C90E7390E682}" type="presOf" srcId="{7B75BECC-5C8D-4C0C-B706-5D5A70D064E8}" destId="{BF1F6514-EA17-4A82-A959-343CFEEA7773}" srcOrd="0" destOrd="0" presId="urn:microsoft.com/office/officeart/2005/8/layout/default"/>
    <dgm:cxn modelId="{0BBE424B-8DF4-4B33-92A6-F15D3D6005E9}" type="presOf" srcId="{3E40FB89-6B84-4B56-958D-B6C15283D80A}" destId="{B611CB55-E02D-4335-B0A1-F89D68CE08C0}" srcOrd="0" destOrd="0" presId="urn:microsoft.com/office/officeart/2005/8/layout/default"/>
    <dgm:cxn modelId="{1DE51D42-E478-4DE9-9042-FE94E306565C}" srcId="{7F85D128-8254-4C70-AFF5-87655F17AA65}" destId="{3E40FB89-6B84-4B56-958D-B6C15283D80A}" srcOrd="0" destOrd="0" parTransId="{46FC7BAB-0F26-4391-BED4-4325CFADBE8B}" sibTransId="{6CC1B503-6576-47A6-8792-B2C9F8DB5195}"/>
    <dgm:cxn modelId="{0496B212-0737-47A7-8717-7F0618D78F6C}" type="presOf" srcId="{C878809B-89C5-4244-8DA4-7333073B37F6}" destId="{F0DAC427-98D6-4F0F-882E-70798FBF0261}" srcOrd="0" destOrd="0" presId="urn:microsoft.com/office/officeart/2005/8/layout/default"/>
    <dgm:cxn modelId="{2C673B49-EC17-4B13-A4F1-E5E36D9B85AC}" srcId="{7F85D128-8254-4C70-AFF5-87655F17AA65}" destId="{7B75BECC-5C8D-4C0C-B706-5D5A70D064E8}" srcOrd="2" destOrd="0" parTransId="{18965473-CA47-4734-9BFE-DEBE45F5B52A}" sibTransId="{48E58114-0C32-4A04-A16A-378BD3DE83AC}"/>
    <dgm:cxn modelId="{3A6C6704-A37A-48BE-BF80-37C6E772F99B}" type="presOf" srcId="{7F85D128-8254-4C70-AFF5-87655F17AA65}" destId="{26FACDB1-E184-4D9A-ADFD-81C901FA9D0E}" srcOrd="0" destOrd="0" presId="urn:microsoft.com/office/officeart/2005/8/layout/default"/>
    <dgm:cxn modelId="{95DAC9B9-0AD4-4A33-9D2B-ECFD360719CF}" type="presParOf" srcId="{26FACDB1-E184-4D9A-ADFD-81C901FA9D0E}" destId="{B611CB55-E02D-4335-B0A1-F89D68CE08C0}" srcOrd="0" destOrd="0" presId="urn:microsoft.com/office/officeart/2005/8/layout/default"/>
    <dgm:cxn modelId="{93BF7BD6-F1EF-4B57-9F3E-51B1EF27B0C0}" type="presParOf" srcId="{26FACDB1-E184-4D9A-ADFD-81C901FA9D0E}" destId="{A653F799-C5B9-428C-AB7A-554FAC8C414B}" srcOrd="1" destOrd="0" presId="urn:microsoft.com/office/officeart/2005/8/layout/default"/>
    <dgm:cxn modelId="{CB107E71-287D-4B41-8F9D-6225B43439A5}" type="presParOf" srcId="{26FACDB1-E184-4D9A-ADFD-81C901FA9D0E}" destId="{F0DAC427-98D6-4F0F-882E-70798FBF0261}" srcOrd="2" destOrd="0" presId="urn:microsoft.com/office/officeart/2005/8/layout/default"/>
    <dgm:cxn modelId="{1EB1CDB1-FF1C-431E-8EC3-813BA5BC4E21}" type="presParOf" srcId="{26FACDB1-E184-4D9A-ADFD-81C901FA9D0E}" destId="{C7AC7C64-152B-405F-B53D-44AD24AFE5A6}" srcOrd="3" destOrd="0" presId="urn:microsoft.com/office/officeart/2005/8/layout/default"/>
    <dgm:cxn modelId="{0847E60C-C6C9-49D7-9554-EF24BACCA2F7}" type="presParOf" srcId="{26FACDB1-E184-4D9A-ADFD-81C901FA9D0E}" destId="{BF1F6514-EA17-4A82-A959-343CFEEA777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ECD2DF-F796-46B8-B43F-8723B99367B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4EEAD0-CFE6-44E7-9D63-B21151DF4DAF}">
      <dgm:prSet phldrT="[Text]"/>
      <dgm:spPr/>
      <dgm:t>
        <a:bodyPr/>
        <a:lstStyle/>
        <a:p>
          <a:r>
            <a:rPr lang="en-US" dirty="0" smtClean="0"/>
            <a:t>Data Integration</a:t>
          </a:r>
          <a:endParaRPr lang="en-US" dirty="0"/>
        </a:p>
      </dgm:t>
    </dgm:pt>
    <dgm:pt modelId="{3A5F131A-1953-4DC8-87AC-90D5BEE2F77A}" type="parTrans" cxnId="{DADCE964-24E2-4234-9291-6BF6BDE01D1C}">
      <dgm:prSet/>
      <dgm:spPr/>
      <dgm:t>
        <a:bodyPr/>
        <a:lstStyle/>
        <a:p>
          <a:endParaRPr lang="en-US"/>
        </a:p>
      </dgm:t>
    </dgm:pt>
    <dgm:pt modelId="{526A7BEB-95A0-4A59-82D1-089B9A69BC73}" type="sibTrans" cxnId="{DADCE964-24E2-4234-9291-6BF6BDE01D1C}">
      <dgm:prSet/>
      <dgm:spPr/>
      <dgm:t>
        <a:bodyPr/>
        <a:lstStyle/>
        <a:p>
          <a:endParaRPr lang="en-US"/>
        </a:p>
      </dgm:t>
    </dgm:pt>
    <dgm:pt modelId="{114FFBB5-2922-46A2-A558-3B60E612DB49}">
      <dgm:prSet phldrT="[Text]"/>
      <dgm:spPr/>
      <dgm:t>
        <a:bodyPr/>
        <a:lstStyle/>
        <a:p>
          <a:r>
            <a:rPr lang="en-US" dirty="0" smtClean="0"/>
            <a:t>Worldwide Operation</a:t>
          </a:r>
          <a:endParaRPr lang="en-US" dirty="0"/>
        </a:p>
      </dgm:t>
    </dgm:pt>
    <dgm:pt modelId="{0D798AB6-C817-47AE-AFC7-9352F82F2D8E}" type="parTrans" cxnId="{61897B42-1D46-4E32-A12E-BB0808261E49}">
      <dgm:prSet/>
      <dgm:spPr/>
      <dgm:t>
        <a:bodyPr/>
        <a:lstStyle/>
        <a:p>
          <a:endParaRPr lang="en-US"/>
        </a:p>
      </dgm:t>
    </dgm:pt>
    <dgm:pt modelId="{24223043-4CF4-4AD1-B544-73E766CE5840}" type="sibTrans" cxnId="{61897B42-1D46-4E32-A12E-BB0808261E49}">
      <dgm:prSet/>
      <dgm:spPr/>
      <dgm:t>
        <a:bodyPr/>
        <a:lstStyle/>
        <a:p>
          <a:endParaRPr lang="en-US"/>
        </a:p>
      </dgm:t>
    </dgm:pt>
    <dgm:pt modelId="{01306FD9-4A2B-41C3-BC16-7BD630FF4A57}" type="pres">
      <dgm:prSet presAssocID="{39ECD2DF-F796-46B8-B43F-8723B99367B2}" presName="diagram" presStyleCnt="0">
        <dgm:presLayoutVars>
          <dgm:dir/>
          <dgm:resizeHandles val="exact"/>
        </dgm:presLayoutVars>
      </dgm:prSet>
      <dgm:spPr/>
    </dgm:pt>
    <dgm:pt modelId="{60FBB734-BA38-4D8F-A655-A45C6441660B}" type="pres">
      <dgm:prSet presAssocID="{F24EEAD0-CFE6-44E7-9D63-B21151DF4DAF}" presName="node" presStyleLbl="node1" presStyleIdx="0" presStyleCnt="2">
        <dgm:presLayoutVars>
          <dgm:bulletEnabled val="1"/>
        </dgm:presLayoutVars>
      </dgm:prSet>
      <dgm:spPr/>
    </dgm:pt>
    <dgm:pt modelId="{EB5E8EA9-7E02-4B58-B808-029226EAABDA}" type="pres">
      <dgm:prSet presAssocID="{526A7BEB-95A0-4A59-82D1-089B9A69BC73}" presName="sibTrans" presStyleCnt="0"/>
      <dgm:spPr/>
    </dgm:pt>
    <dgm:pt modelId="{E9C88728-C979-497B-8033-E9ABC1E97E77}" type="pres">
      <dgm:prSet presAssocID="{114FFBB5-2922-46A2-A558-3B60E612DB49}" presName="node" presStyleLbl="node1" presStyleIdx="1" presStyleCnt="2">
        <dgm:presLayoutVars>
          <dgm:bulletEnabled val="1"/>
        </dgm:presLayoutVars>
      </dgm:prSet>
      <dgm:spPr/>
    </dgm:pt>
  </dgm:ptLst>
  <dgm:cxnLst>
    <dgm:cxn modelId="{211496C4-0358-47A6-8F65-9DA378C408D9}" type="presOf" srcId="{F24EEAD0-CFE6-44E7-9D63-B21151DF4DAF}" destId="{60FBB734-BA38-4D8F-A655-A45C6441660B}" srcOrd="0" destOrd="0" presId="urn:microsoft.com/office/officeart/2005/8/layout/default"/>
    <dgm:cxn modelId="{4BD95C15-C2A2-4A71-9D4A-FF0D10091921}" type="presOf" srcId="{114FFBB5-2922-46A2-A558-3B60E612DB49}" destId="{E9C88728-C979-497B-8033-E9ABC1E97E77}" srcOrd="0" destOrd="0" presId="urn:microsoft.com/office/officeart/2005/8/layout/default"/>
    <dgm:cxn modelId="{CBF6651C-4513-40A9-8B28-185C089F9352}" type="presOf" srcId="{39ECD2DF-F796-46B8-B43F-8723B99367B2}" destId="{01306FD9-4A2B-41C3-BC16-7BD630FF4A57}" srcOrd="0" destOrd="0" presId="urn:microsoft.com/office/officeart/2005/8/layout/default"/>
    <dgm:cxn modelId="{61897B42-1D46-4E32-A12E-BB0808261E49}" srcId="{39ECD2DF-F796-46B8-B43F-8723B99367B2}" destId="{114FFBB5-2922-46A2-A558-3B60E612DB49}" srcOrd="1" destOrd="0" parTransId="{0D798AB6-C817-47AE-AFC7-9352F82F2D8E}" sibTransId="{24223043-4CF4-4AD1-B544-73E766CE5840}"/>
    <dgm:cxn modelId="{DADCE964-24E2-4234-9291-6BF6BDE01D1C}" srcId="{39ECD2DF-F796-46B8-B43F-8723B99367B2}" destId="{F24EEAD0-CFE6-44E7-9D63-B21151DF4DAF}" srcOrd="0" destOrd="0" parTransId="{3A5F131A-1953-4DC8-87AC-90D5BEE2F77A}" sibTransId="{526A7BEB-95A0-4A59-82D1-089B9A69BC73}"/>
    <dgm:cxn modelId="{E1E1B79C-71F0-48C2-83F8-3CC7B64D2DAD}" type="presParOf" srcId="{01306FD9-4A2B-41C3-BC16-7BD630FF4A57}" destId="{60FBB734-BA38-4D8F-A655-A45C6441660B}" srcOrd="0" destOrd="0" presId="urn:microsoft.com/office/officeart/2005/8/layout/default"/>
    <dgm:cxn modelId="{A38E4BA3-2411-4D18-AB2D-4980E92E6FCF}" type="presParOf" srcId="{01306FD9-4A2B-41C3-BC16-7BD630FF4A57}" destId="{EB5E8EA9-7E02-4B58-B808-029226EAABDA}" srcOrd="1" destOrd="0" presId="urn:microsoft.com/office/officeart/2005/8/layout/default"/>
    <dgm:cxn modelId="{4F8926B7-CC5C-49AC-AAC7-3750EDFCEA2B}" type="presParOf" srcId="{01306FD9-4A2B-41C3-BC16-7BD630FF4A57}" destId="{E9C88728-C979-497B-8033-E9ABC1E97E7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7CA319-F5B4-48E6-9C42-2B7912C5711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C1BE67-3D2D-49BF-B34A-D5B367A76398}">
      <dgm:prSet phldrT="[Text]"/>
      <dgm:spPr/>
      <dgm:t>
        <a:bodyPr/>
        <a:lstStyle/>
        <a:p>
          <a:r>
            <a:rPr lang="en-US" dirty="0" smtClean="0"/>
            <a:t>Old Business Strategy</a:t>
          </a:r>
          <a:endParaRPr lang="en-US" dirty="0"/>
        </a:p>
      </dgm:t>
    </dgm:pt>
    <dgm:pt modelId="{E2B69574-2D03-40D5-9605-CA28A1667D09}" type="parTrans" cxnId="{4812436A-A785-4E41-9081-87E736E38757}">
      <dgm:prSet/>
      <dgm:spPr/>
      <dgm:t>
        <a:bodyPr/>
        <a:lstStyle/>
        <a:p>
          <a:endParaRPr lang="en-US"/>
        </a:p>
      </dgm:t>
    </dgm:pt>
    <dgm:pt modelId="{6AF811A4-441F-47C6-B5D5-674F6F45E26C}" type="sibTrans" cxnId="{4812436A-A785-4E41-9081-87E736E38757}">
      <dgm:prSet/>
      <dgm:spPr/>
      <dgm:t>
        <a:bodyPr/>
        <a:lstStyle/>
        <a:p>
          <a:endParaRPr lang="en-US"/>
        </a:p>
      </dgm:t>
    </dgm:pt>
    <dgm:pt modelId="{1278897C-D71C-43BE-AF7E-07CAE55125CF}">
      <dgm:prSet phldrT="[Text]" custT="1"/>
      <dgm:spPr/>
      <dgm:t>
        <a:bodyPr/>
        <a:lstStyle/>
        <a:p>
          <a:r>
            <a:rPr lang="en-US" sz="1600" dirty="0" smtClean="0"/>
            <a:t>Data Silos </a:t>
          </a:r>
        </a:p>
      </dgm:t>
    </dgm:pt>
    <dgm:pt modelId="{656563C8-E855-4269-9ABD-B0ED7A3374F7}" type="parTrans" cxnId="{921B7A2B-B6DF-486E-AE06-7CA0C0FCDA40}">
      <dgm:prSet/>
      <dgm:spPr/>
      <dgm:t>
        <a:bodyPr/>
        <a:lstStyle/>
        <a:p>
          <a:endParaRPr lang="en-US"/>
        </a:p>
      </dgm:t>
    </dgm:pt>
    <dgm:pt modelId="{350E8867-18EE-49AF-AE12-F114DDE759CB}" type="sibTrans" cxnId="{921B7A2B-B6DF-486E-AE06-7CA0C0FCDA40}">
      <dgm:prSet/>
      <dgm:spPr/>
      <dgm:t>
        <a:bodyPr/>
        <a:lstStyle/>
        <a:p>
          <a:endParaRPr lang="en-US"/>
        </a:p>
      </dgm:t>
    </dgm:pt>
    <dgm:pt modelId="{C15290E2-3436-4477-B125-583FFC72AB41}">
      <dgm:prSet phldrT="[Text]" custT="1"/>
      <dgm:spPr/>
      <dgm:t>
        <a:bodyPr/>
        <a:lstStyle/>
        <a:p>
          <a:r>
            <a:rPr lang="en-US" sz="1600" dirty="0" smtClean="0"/>
            <a:t>Branches Separate from one another</a:t>
          </a:r>
          <a:endParaRPr lang="en-US" sz="1600" dirty="0"/>
        </a:p>
      </dgm:t>
    </dgm:pt>
    <dgm:pt modelId="{0D29AD8B-ED53-4F7D-BF11-38F0F0FA06B6}" type="parTrans" cxnId="{243795DE-8974-4AC2-92A3-63E464D64BC5}">
      <dgm:prSet/>
      <dgm:spPr/>
      <dgm:t>
        <a:bodyPr/>
        <a:lstStyle/>
        <a:p>
          <a:endParaRPr lang="en-US"/>
        </a:p>
      </dgm:t>
    </dgm:pt>
    <dgm:pt modelId="{020F2609-A062-44BF-9F5D-E1CE7C375B47}" type="sibTrans" cxnId="{243795DE-8974-4AC2-92A3-63E464D64BC5}">
      <dgm:prSet/>
      <dgm:spPr/>
      <dgm:t>
        <a:bodyPr/>
        <a:lstStyle/>
        <a:p>
          <a:endParaRPr lang="en-US"/>
        </a:p>
      </dgm:t>
    </dgm:pt>
    <dgm:pt modelId="{7A7E4AA1-9896-4174-B615-C961052E1D5C}">
      <dgm:prSet phldrT="[Text]"/>
      <dgm:spPr/>
      <dgm:t>
        <a:bodyPr/>
        <a:lstStyle/>
        <a:p>
          <a:r>
            <a:rPr lang="en-US" dirty="0" smtClean="0"/>
            <a:t>New CRM and e-Business Strategy</a:t>
          </a:r>
          <a:endParaRPr lang="en-US" dirty="0"/>
        </a:p>
      </dgm:t>
    </dgm:pt>
    <dgm:pt modelId="{BF3B9178-689A-4DA7-B104-EF58A755F026}" type="parTrans" cxnId="{433ED7D0-C353-4791-801E-2528007F5C64}">
      <dgm:prSet/>
      <dgm:spPr/>
      <dgm:t>
        <a:bodyPr/>
        <a:lstStyle/>
        <a:p>
          <a:endParaRPr lang="en-US"/>
        </a:p>
      </dgm:t>
    </dgm:pt>
    <dgm:pt modelId="{4CC5F38A-8916-4F98-A5A1-9BA78D259CE3}" type="sibTrans" cxnId="{433ED7D0-C353-4791-801E-2528007F5C64}">
      <dgm:prSet/>
      <dgm:spPr/>
      <dgm:t>
        <a:bodyPr/>
        <a:lstStyle/>
        <a:p>
          <a:endParaRPr lang="en-US"/>
        </a:p>
      </dgm:t>
    </dgm:pt>
    <dgm:pt modelId="{968A3EEB-EB12-4288-8859-BBB16A586B50}">
      <dgm:prSet phldrT="[Text]" custT="1"/>
      <dgm:spPr/>
      <dgm:t>
        <a:bodyPr/>
        <a:lstStyle/>
        <a:p>
          <a:r>
            <a:rPr lang="en-US" sz="1600" dirty="0" smtClean="0"/>
            <a:t>Consolidated data into one common database</a:t>
          </a:r>
          <a:endParaRPr lang="en-US" sz="1600" dirty="0"/>
        </a:p>
      </dgm:t>
    </dgm:pt>
    <dgm:pt modelId="{45771559-CC28-421D-BBA0-5A5192D9F94C}" type="parTrans" cxnId="{191DA0AC-1049-4A6C-8F04-62AF14086F60}">
      <dgm:prSet/>
      <dgm:spPr/>
      <dgm:t>
        <a:bodyPr/>
        <a:lstStyle/>
        <a:p>
          <a:endParaRPr lang="en-US"/>
        </a:p>
      </dgm:t>
    </dgm:pt>
    <dgm:pt modelId="{8ACB1427-4288-43EA-B5AB-88E2C5617319}" type="sibTrans" cxnId="{191DA0AC-1049-4A6C-8F04-62AF14086F60}">
      <dgm:prSet/>
      <dgm:spPr/>
      <dgm:t>
        <a:bodyPr/>
        <a:lstStyle/>
        <a:p>
          <a:endParaRPr lang="en-US"/>
        </a:p>
      </dgm:t>
    </dgm:pt>
    <dgm:pt modelId="{A5876C88-6425-450D-81D0-FC74F1729885}">
      <dgm:prSet phldrT="[Text]" custT="1"/>
      <dgm:spPr/>
      <dgm:t>
        <a:bodyPr/>
        <a:lstStyle/>
        <a:p>
          <a:r>
            <a:rPr lang="en-US" sz="1600" dirty="0" smtClean="0"/>
            <a:t>Much faster exchange of data between different areas</a:t>
          </a:r>
        </a:p>
      </dgm:t>
    </dgm:pt>
    <dgm:pt modelId="{16AACCFF-47FC-43CD-BFB6-23F06056B864}" type="parTrans" cxnId="{31F9EEE0-3A50-4517-B015-9EE5089E96E6}">
      <dgm:prSet/>
      <dgm:spPr/>
      <dgm:t>
        <a:bodyPr/>
        <a:lstStyle/>
        <a:p>
          <a:endParaRPr lang="en-US"/>
        </a:p>
      </dgm:t>
    </dgm:pt>
    <dgm:pt modelId="{53747C30-432C-40C2-AF28-6A30D0694601}" type="sibTrans" cxnId="{31F9EEE0-3A50-4517-B015-9EE5089E96E6}">
      <dgm:prSet/>
      <dgm:spPr/>
      <dgm:t>
        <a:bodyPr/>
        <a:lstStyle/>
        <a:p>
          <a:endParaRPr lang="en-US"/>
        </a:p>
      </dgm:t>
    </dgm:pt>
    <dgm:pt modelId="{457349E4-B7AF-4FC9-8393-F61FDCE946C1}">
      <dgm:prSet phldrT="[Text]" custT="1"/>
      <dgm:spPr/>
      <dgm:t>
        <a:bodyPr/>
        <a:lstStyle/>
        <a:p>
          <a:r>
            <a:rPr lang="en-US" sz="1600" dirty="0" smtClean="0"/>
            <a:t>Slow transportation of data from one branch to another</a:t>
          </a:r>
          <a:endParaRPr lang="en-US" sz="1600" dirty="0"/>
        </a:p>
      </dgm:t>
    </dgm:pt>
    <dgm:pt modelId="{8F10DDC9-536C-42B3-AF13-C7592FE5BA3C}" type="parTrans" cxnId="{71BDF16C-9A04-425F-B531-BF149A56B487}">
      <dgm:prSet/>
      <dgm:spPr/>
      <dgm:t>
        <a:bodyPr/>
        <a:lstStyle/>
        <a:p>
          <a:endParaRPr lang="en-US"/>
        </a:p>
      </dgm:t>
    </dgm:pt>
    <dgm:pt modelId="{C0BF6301-2115-4AE2-A41C-EB0073EC0C13}" type="sibTrans" cxnId="{71BDF16C-9A04-425F-B531-BF149A56B487}">
      <dgm:prSet/>
      <dgm:spPr/>
      <dgm:t>
        <a:bodyPr/>
        <a:lstStyle/>
        <a:p>
          <a:endParaRPr lang="en-US"/>
        </a:p>
      </dgm:t>
    </dgm:pt>
    <dgm:pt modelId="{BC6F0241-EACE-49B9-9F2D-5191C8E2B821}">
      <dgm:prSet phldrT="[Text]" custT="1"/>
      <dgm:spPr/>
      <dgm:t>
        <a:bodyPr/>
        <a:lstStyle/>
        <a:p>
          <a:r>
            <a:rPr lang="en-US" sz="1600" dirty="0" smtClean="0"/>
            <a:t>Employees must be able to work together to make new software efficient </a:t>
          </a:r>
        </a:p>
      </dgm:t>
    </dgm:pt>
    <dgm:pt modelId="{604AB85A-A58A-4C2B-B906-82CDBF0C2CA6}" type="parTrans" cxnId="{6BF887FD-3732-4357-A6DF-FFFF9B7FF0F6}">
      <dgm:prSet/>
      <dgm:spPr/>
      <dgm:t>
        <a:bodyPr/>
        <a:lstStyle/>
        <a:p>
          <a:endParaRPr lang="en-US"/>
        </a:p>
      </dgm:t>
    </dgm:pt>
    <dgm:pt modelId="{F5E70E28-FF24-46E7-9F5A-4DDB48ECA18B}" type="sibTrans" cxnId="{6BF887FD-3732-4357-A6DF-FFFF9B7FF0F6}">
      <dgm:prSet/>
      <dgm:spPr/>
      <dgm:t>
        <a:bodyPr/>
        <a:lstStyle/>
        <a:p>
          <a:endParaRPr lang="en-US"/>
        </a:p>
      </dgm:t>
    </dgm:pt>
    <dgm:pt modelId="{424A89E0-CF64-4701-B4A8-139243812755}" type="pres">
      <dgm:prSet presAssocID="{977CA319-F5B4-48E6-9C42-2B7912C5711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2F3E710-94A3-40E3-861A-6AC1C7E4DCDD}" type="pres">
      <dgm:prSet presAssocID="{A7C1BE67-3D2D-49BF-B34A-D5B367A76398}" presName="posSpace" presStyleCnt="0"/>
      <dgm:spPr/>
    </dgm:pt>
    <dgm:pt modelId="{378E73F3-9397-4400-9FC1-DC2974B7D8D3}" type="pres">
      <dgm:prSet presAssocID="{A7C1BE67-3D2D-49BF-B34A-D5B367A76398}" presName="vertFlow" presStyleCnt="0"/>
      <dgm:spPr/>
    </dgm:pt>
    <dgm:pt modelId="{68D2D16A-7602-4288-ACE2-80DBB018789A}" type="pres">
      <dgm:prSet presAssocID="{A7C1BE67-3D2D-49BF-B34A-D5B367A76398}" presName="topSpace" presStyleCnt="0"/>
      <dgm:spPr/>
    </dgm:pt>
    <dgm:pt modelId="{784C8900-D8B6-4001-818E-6B440B8BBD32}" type="pres">
      <dgm:prSet presAssocID="{A7C1BE67-3D2D-49BF-B34A-D5B367A76398}" presName="firstComp" presStyleCnt="0"/>
      <dgm:spPr/>
    </dgm:pt>
    <dgm:pt modelId="{EF936D95-5129-4264-8377-29F717CCAAA0}" type="pres">
      <dgm:prSet presAssocID="{A7C1BE67-3D2D-49BF-B34A-D5B367A76398}" presName="firstChild" presStyleLbl="bgAccFollowNode1" presStyleIdx="0" presStyleCnt="6" custScaleX="115840" custScaleY="98755" custLinFactNeighborX="-59604" custLinFactNeighborY="667"/>
      <dgm:spPr/>
      <dgm:t>
        <a:bodyPr/>
        <a:lstStyle/>
        <a:p>
          <a:endParaRPr lang="en-US"/>
        </a:p>
      </dgm:t>
    </dgm:pt>
    <dgm:pt modelId="{E7BECF40-B336-471E-897B-D74B706CC2C0}" type="pres">
      <dgm:prSet presAssocID="{A7C1BE67-3D2D-49BF-B34A-D5B367A76398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AF9F6-8000-4B3D-8E02-24F79E4FC37F}" type="pres">
      <dgm:prSet presAssocID="{C15290E2-3436-4477-B125-583FFC72AB41}" presName="comp" presStyleCnt="0"/>
      <dgm:spPr/>
    </dgm:pt>
    <dgm:pt modelId="{9BCC0635-1B86-423A-8B39-27E17019CE85}" type="pres">
      <dgm:prSet presAssocID="{C15290E2-3436-4477-B125-583FFC72AB41}" presName="child" presStyleLbl="bgAccFollowNode1" presStyleIdx="1" presStyleCnt="6" custScaleX="115236" custScaleY="85471" custLinFactNeighborX="-59906" custLinFactNeighborY="802"/>
      <dgm:spPr/>
      <dgm:t>
        <a:bodyPr/>
        <a:lstStyle/>
        <a:p>
          <a:endParaRPr lang="en-US"/>
        </a:p>
      </dgm:t>
    </dgm:pt>
    <dgm:pt modelId="{1D72E50B-EBBE-4773-9E2B-5C882214FF80}" type="pres">
      <dgm:prSet presAssocID="{C15290E2-3436-4477-B125-583FFC72AB41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5E158-D61E-4209-8725-5B11EDD009F9}" type="pres">
      <dgm:prSet presAssocID="{457349E4-B7AF-4FC9-8393-F61FDCE946C1}" presName="comp" presStyleCnt="0"/>
      <dgm:spPr/>
    </dgm:pt>
    <dgm:pt modelId="{617D4592-9178-4DDC-BBEB-FEA8014DA9D1}" type="pres">
      <dgm:prSet presAssocID="{457349E4-B7AF-4FC9-8393-F61FDCE946C1}" presName="child" presStyleLbl="bgAccFollowNode1" presStyleIdx="2" presStyleCnt="6" custScaleX="115236" custScaleY="131730" custLinFactNeighborX="-59906" custLinFactNeighborY="-6030"/>
      <dgm:spPr/>
      <dgm:t>
        <a:bodyPr/>
        <a:lstStyle/>
        <a:p>
          <a:endParaRPr lang="en-US"/>
        </a:p>
      </dgm:t>
    </dgm:pt>
    <dgm:pt modelId="{2522BC55-2118-4337-91F1-246BBEE56368}" type="pres">
      <dgm:prSet presAssocID="{457349E4-B7AF-4FC9-8393-F61FDCE946C1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D55E3-AE69-4C6E-B618-F830A0978148}" type="pres">
      <dgm:prSet presAssocID="{A7C1BE67-3D2D-49BF-B34A-D5B367A76398}" presName="negSpace" presStyleCnt="0"/>
      <dgm:spPr/>
    </dgm:pt>
    <dgm:pt modelId="{449BE868-4330-4E24-A331-61270EC3A3A2}" type="pres">
      <dgm:prSet presAssocID="{A7C1BE67-3D2D-49BF-B34A-D5B367A76398}" presName="circle" presStyleLbl="node1" presStyleIdx="0" presStyleCnt="2" custLinFactNeighborX="-96508" custLinFactNeighborY="-212"/>
      <dgm:spPr/>
      <dgm:t>
        <a:bodyPr/>
        <a:lstStyle/>
        <a:p>
          <a:endParaRPr lang="en-US"/>
        </a:p>
      </dgm:t>
    </dgm:pt>
    <dgm:pt modelId="{0BAD1AE5-F519-495D-BFA4-28BFA90AE4F3}" type="pres">
      <dgm:prSet presAssocID="{6AF811A4-441F-47C6-B5D5-674F6F45E26C}" presName="transSpace" presStyleCnt="0"/>
      <dgm:spPr/>
    </dgm:pt>
    <dgm:pt modelId="{E6990085-173F-4322-BA20-A38CAEAB4C48}" type="pres">
      <dgm:prSet presAssocID="{7A7E4AA1-9896-4174-B615-C961052E1D5C}" presName="posSpace" presStyleCnt="0"/>
      <dgm:spPr/>
    </dgm:pt>
    <dgm:pt modelId="{F3DDDB42-97B6-4AD4-A0EE-CC3801814BA7}" type="pres">
      <dgm:prSet presAssocID="{7A7E4AA1-9896-4174-B615-C961052E1D5C}" presName="vertFlow" presStyleCnt="0"/>
      <dgm:spPr/>
    </dgm:pt>
    <dgm:pt modelId="{3C3B584D-138C-4C91-93F0-3C38960EAFB3}" type="pres">
      <dgm:prSet presAssocID="{7A7E4AA1-9896-4174-B615-C961052E1D5C}" presName="topSpace" presStyleCnt="0"/>
      <dgm:spPr/>
    </dgm:pt>
    <dgm:pt modelId="{DD702AC3-9E4B-4E3E-87C4-3A85D5099363}" type="pres">
      <dgm:prSet presAssocID="{7A7E4AA1-9896-4174-B615-C961052E1D5C}" presName="firstComp" presStyleCnt="0"/>
      <dgm:spPr/>
    </dgm:pt>
    <dgm:pt modelId="{930293A9-415F-4831-8341-F08F122E46B6}" type="pres">
      <dgm:prSet presAssocID="{7A7E4AA1-9896-4174-B615-C961052E1D5C}" presName="firstChild" presStyleLbl="bgAccFollowNode1" presStyleIdx="3" presStyleCnt="6" custScaleX="113659" custLinFactNeighborX="4466" custLinFactNeighborY="1733"/>
      <dgm:spPr/>
      <dgm:t>
        <a:bodyPr/>
        <a:lstStyle/>
        <a:p>
          <a:endParaRPr lang="en-US"/>
        </a:p>
      </dgm:t>
    </dgm:pt>
    <dgm:pt modelId="{4C7417BF-12EB-46C0-93CA-6956BFE26477}" type="pres">
      <dgm:prSet presAssocID="{7A7E4AA1-9896-4174-B615-C961052E1D5C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A9AA9-486A-4D33-AE30-2A2C8AC3775F}" type="pres">
      <dgm:prSet presAssocID="{A5876C88-6425-450D-81D0-FC74F1729885}" presName="comp" presStyleCnt="0"/>
      <dgm:spPr/>
    </dgm:pt>
    <dgm:pt modelId="{49DC6AA4-41C0-4D0E-8194-6474875317C4}" type="pres">
      <dgm:prSet presAssocID="{A5876C88-6425-450D-81D0-FC74F1729885}" presName="child" presStyleLbl="bgAccFollowNode1" presStyleIdx="4" presStyleCnt="6" custScaleX="113659" custLinFactNeighborX="4466" custLinFactNeighborY="-443"/>
      <dgm:spPr/>
      <dgm:t>
        <a:bodyPr/>
        <a:lstStyle/>
        <a:p>
          <a:endParaRPr lang="en-US"/>
        </a:p>
      </dgm:t>
    </dgm:pt>
    <dgm:pt modelId="{3BFE940E-8D31-4CF8-8F46-4DF2330D529E}" type="pres">
      <dgm:prSet presAssocID="{A5876C88-6425-450D-81D0-FC74F1729885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45046-69AE-4DDF-8C87-9E8D8D20868A}" type="pres">
      <dgm:prSet presAssocID="{BC6F0241-EACE-49B9-9F2D-5191C8E2B821}" presName="comp" presStyleCnt="0"/>
      <dgm:spPr/>
    </dgm:pt>
    <dgm:pt modelId="{570FA912-5E60-4649-AB79-B8304F99F3AF}" type="pres">
      <dgm:prSet presAssocID="{BC6F0241-EACE-49B9-9F2D-5191C8E2B821}" presName="child" presStyleLbl="bgAccFollowNode1" presStyleIdx="5" presStyleCnt="6" custScaleX="113659" custLinFactNeighborX="4466" custLinFactNeighborY="-2619"/>
      <dgm:spPr/>
      <dgm:t>
        <a:bodyPr/>
        <a:lstStyle/>
        <a:p>
          <a:endParaRPr lang="en-US"/>
        </a:p>
      </dgm:t>
    </dgm:pt>
    <dgm:pt modelId="{9DA10417-DC07-4999-BB96-42F08415A846}" type="pres">
      <dgm:prSet presAssocID="{BC6F0241-EACE-49B9-9F2D-5191C8E2B821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1ACFE-7038-45EA-B811-15A658CA9286}" type="pres">
      <dgm:prSet presAssocID="{7A7E4AA1-9896-4174-B615-C961052E1D5C}" presName="negSpace" presStyleCnt="0"/>
      <dgm:spPr/>
    </dgm:pt>
    <dgm:pt modelId="{58545A70-E678-47F8-AED0-2936063646AF}" type="pres">
      <dgm:prSet presAssocID="{7A7E4AA1-9896-4174-B615-C961052E1D5C}" presName="circle" presStyleLbl="node1" presStyleIdx="1" presStyleCnt="2" custLinFactX="14255" custLinFactNeighborX="100000" custLinFactNeighborY="-21185"/>
      <dgm:spPr/>
      <dgm:t>
        <a:bodyPr/>
        <a:lstStyle/>
        <a:p>
          <a:endParaRPr lang="en-US"/>
        </a:p>
      </dgm:t>
    </dgm:pt>
  </dgm:ptLst>
  <dgm:cxnLst>
    <dgm:cxn modelId="{66D1B515-2C31-4671-876C-65E19D7FFAD4}" type="presOf" srcId="{968A3EEB-EB12-4288-8859-BBB16A586B50}" destId="{4C7417BF-12EB-46C0-93CA-6956BFE26477}" srcOrd="1" destOrd="0" presId="urn:microsoft.com/office/officeart/2005/8/layout/hList9"/>
    <dgm:cxn modelId="{243795DE-8974-4AC2-92A3-63E464D64BC5}" srcId="{A7C1BE67-3D2D-49BF-B34A-D5B367A76398}" destId="{C15290E2-3436-4477-B125-583FFC72AB41}" srcOrd="1" destOrd="0" parTransId="{0D29AD8B-ED53-4F7D-BF11-38F0F0FA06B6}" sibTransId="{020F2609-A062-44BF-9F5D-E1CE7C375B47}"/>
    <dgm:cxn modelId="{9F8F9735-F2F7-42E2-8161-7D838DBA80AA}" type="presOf" srcId="{968A3EEB-EB12-4288-8859-BBB16A586B50}" destId="{930293A9-415F-4831-8341-F08F122E46B6}" srcOrd="0" destOrd="0" presId="urn:microsoft.com/office/officeart/2005/8/layout/hList9"/>
    <dgm:cxn modelId="{6BF887FD-3732-4357-A6DF-FFFF9B7FF0F6}" srcId="{7A7E4AA1-9896-4174-B615-C961052E1D5C}" destId="{BC6F0241-EACE-49B9-9F2D-5191C8E2B821}" srcOrd="2" destOrd="0" parTransId="{604AB85A-A58A-4C2B-B906-82CDBF0C2CA6}" sibTransId="{F5E70E28-FF24-46E7-9F5A-4DDB48ECA18B}"/>
    <dgm:cxn modelId="{DD111DF3-703F-4696-BD14-56C6F4A30E17}" type="presOf" srcId="{7A7E4AA1-9896-4174-B615-C961052E1D5C}" destId="{58545A70-E678-47F8-AED0-2936063646AF}" srcOrd="0" destOrd="0" presId="urn:microsoft.com/office/officeart/2005/8/layout/hList9"/>
    <dgm:cxn modelId="{7A67A4D0-63C4-4CC0-9636-C41ECCECF4B0}" type="presOf" srcId="{A5876C88-6425-450D-81D0-FC74F1729885}" destId="{3BFE940E-8D31-4CF8-8F46-4DF2330D529E}" srcOrd="1" destOrd="0" presId="urn:microsoft.com/office/officeart/2005/8/layout/hList9"/>
    <dgm:cxn modelId="{9933BD7C-84D6-404E-9713-D2FAEC0EAC6E}" type="presOf" srcId="{BC6F0241-EACE-49B9-9F2D-5191C8E2B821}" destId="{570FA912-5E60-4649-AB79-B8304F99F3AF}" srcOrd="0" destOrd="0" presId="urn:microsoft.com/office/officeart/2005/8/layout/hList9"/>
    <dgm:cxn modelId="{9A518ABB-4601-4F3D-ADF1-A6891B9D0D48}" type="presOf" srcId="{A5876C88-6425-450D-81D0-FC74F1729885}" destId="{49DC6AA4-41C0-4D0E-8194-6474875317C4}" srcOrd="0" destOrd="0" presId="urn:microsoft.com/office/officeart/2005/8/layout/hList9"/>
    <dgm:cxn modelId="{855909BA-C0F0-446C-9634-6640F5D5B9DD}" type="presOf" srcId="{BC6F0241-EACE-49B9-9F2D-5191C8E2B821}" destId="{9DA10417-DC07-4999-BB96-42F08415A846}" srcOrd="1" destOrd="0" presId="urn:microsoft.com/office/officeart/2005/8/layout/hList9"/>
    <dgm:cxn modelId="{433ED7D0-C353-4791-801E-2528007F5C64}" srcId="{977CA319-F5B4-48E6-9C42-2B7912C5711F}" destId="{7A7E4AA1-9896-4174-B615-C961052E1D5C}" srcOrd="1" destOrd="0" parTransId="{BF3B9178-689A-4DA7-B104-EF58A755F026}" sibTransId="{4CC5F38A-8916-4F98-A5A1-9BA78D259CE3}"/>
    <dgm:cxn modelId="{4812436A-A785-4E41-9081-87E736E38757}" srcId="{977CA319-F5B4-48E6-9C42-2B7912C5711F}" destId="{A7C1BE67-3D2D-49BF-B34A-D5B367A76398}" srcOrd="0" destOrd="0" parTransId="{E2B69574-2D03-40D5-9605-CA28A1667D09}" sibTransId="{6AF811A4-441F-47C6-B5D5-674F6F45E26C}"/>
    <dgm:cxn modelId="{23232F9C-F006-494F-B81C-49EFE0D7E3ED}" type="presOf" srcId="{457349E4-B7AF-4FC9-8393-F61FDCE946C1}" destId="{617D4592-9178-4DDC-BBEB-FEA8014DA9D1}" srcOrd="0" destOrd="0" presId="urn:microsoft.com/office/officeart/2005/8/layout/hList9"/>
    <dgm:cxn modelId="{B71B8C5E-22E4-4E0F-BF3D-B94554D63701}" type="presOf" srcId="{1278897C-D71C-43BE-AF7E-07CAE55125CF}" destId="{EF936D95-5129-4264-8377-29F717CCAAA0}" srcOrd="0" destOrd="0" presId="urn:microsoft.com/office/officeart/2005/8/layout/hList9"/>
    <dgm:cxn modelId="{E481E064-6FA5-4604-A652-509CB4FF02E5}" type="presOf" srcId="{C15290E2-3436-4477-B125-583FFC72AB41}" destId="{9BCC0635-1B86-423A-8B39-27E17019CE85}" srcOrd="0" destOrd="0" presId="urn:microsoft.com/office/officeart/2005/8/layout/hList9"/>
    <dgm:cxn modelId="{71BDF16C-9A04-425F-B531-BF149A56B487}" srcId="{A7C1BE67-3D2D-49BF-B34A-D5B367A76398}" destId="{457349E4-B7AF-4FC9-8393-F61FDCE946C1}" srcOrd="2" destOrd="0" parTransId="{8F10DDC9-536C-42B3-AF13-C7592FE5BA3C}" sibTransId="{C0BF6301-2115-4AE2-A41C-EB0073EC0C13}"/>
    <dgm:cxn modelId="{61BFFB22-D3ED-41BE-BFE6-01CDC7C2583F}" type="presOf" srcId="{457349E4-B7AF-4FC9-8393-F61FDCE946C1}" destId="{2522BC55-2118-4337-91F1-246BBEE56368}" srcOrd="1" destOrd="0" presId="urn:microsoft.com/office/officeart/2005/8/layout/hList9"/>
    <dgm:cxn modelId="{9EC390A3-2826-4BB3-9C75-13A5FEB7AD15}" type="presOf" srcId="{1278897C-D71C-43BE-AF7E-07CAE55125CF}" destId="{E7BECF40-B336-471E-897B-D74B706CC2C0}" srcOrd="1" destOrd="0" presId="urn:microsoft.com/office/officeart/2005/8/layout/hList9"/>
    <dgm:cxn modelId="{31F9EEE0-3A50-4517-B015-9EE5089E96E6}" srcId="{7A7E4AA1-9896-4174-B615-C961052E1D5C}" destId="{A5876C88-6425-450D-81D0-FC74F1729885}" srcOrd="1" destOrd="0" parTransId="{16AACCFF-47FC-43CD-BFB6-23F06056B864}" sibTransId="{53747C30-432C-40C2-AF28-6A30D0694601}"/>
    <dgm:cxn modelId="{1FF221ED-84AB-4CB1-B62D-380ED4E6DF7E}" type="presOf" srcId="{C15290E2-3436-4477-B125-583FFC72AB41}" destId="{1D72E50B-EBBE-4773-9E2B-5C882214FF80}" srcOrd="1" destOrd="0" presId="urn:microsoft.com/office/officeart/2005/8/layout/hList9"/>
    <dgm:cxn modelId="{921B7A2B-B6DF-486E-AE06-7CA0C0FCDA40}" srcId="{A7C1BE67-3D2D-49BF-B34A-D5B367A76398}" destId="{1278897C-D71C-43BE-AF7E-07CAE55125CF}" srcOrd="0" destOrd="0" parTransId="{656563C8-E855-4269-9ABD-B0ED7A3374F7}" sibTransId="{350E8867-18EE-49AF-AE12-F114DDE759CB}"/>
    <dgm:cxn modelId="{F8C1FEA7-A904-402C-8B51-4EB91974D8AA}" type="presOf" srcId="{A7C1BE67-3D2D-49BF-B34A-D5B367A76398}" destId="{449BE868-4330-4E24-A331-61270EC3A3A2}" srcOrd="0" destOrd="0" presId="urn:microsoft.com/office/officeart/2005/8/layout/hList9"/>
    <dgm:cxn modelId="{367448A5-E1FA-4307-9174-78D9CC18474B}" type="presOf" srcId="{977CA319-F5B4-48E6-9C42-2B7912C5711F}" destId="{424A89E0-CF64-4701-B4A8-139243812755}" srcOrd="0" destOrd="0" presId="urn:microsoft.com/office/officeart/2005/8/layout/hList9"/>
    <dgm:cxn modelId="{191DA0AC-1049-4A6C-8F04-62AF14086F60}" srcId="{7A7E4AA1-9896-4174-B615-C961052E1D5C}" destId="{968A3EEB-EB12-4288-8859-BBB16A586B50}" srcOrd="0" destOrd="0" parTransId="{45771559-CC28-421D-BBA0-5A5192D9F94C}" sibTransId="{8ACB1427-4288-43EA-B5AB-88E2C5617319}"/>
    <dgm:cxn modelId="{EDEC1D29-D4AF-4FD9-AAD4-DE17FB9DE6E1}" type="presParOf" srcId="{424A89E0-CF64-4701-B4A8-139243812755}" destId="{22F3E710-94A3-40E3-861A-6AC1C7E4DCDD}" srcOrd="0" destOrd="0" presId="urn:microsoft.com/office/officeart/2005/8/layout/hList9"/>
    <dgm:cxn modelId="{7488F8B7-A1C5-40F3-9313-808FBBE60E56}" type="presParOf" srcId="{424A89E0-CF64-4701-B4A8-139243812755}" destId="{378E73F3-9397-4400-9FC1-DC2974B7D8D3}" srcOrd="1" destOrd="0" presId="urn:microsoft.com/office/officeart/2005/8/layout/hList9"/>
    <dgm:cxn modelId="{75597FB0-6856-495D-8C25-9EEC0A25F04D}" type="presParOf" srcId="{378E73F3-9397-4400-9FC1-DC2974B7D8D3}" destId="{68D2D16A-7602-4288-ACE2-80DBB018789A}" srcOrd="0" destOrd="0" presId="urn:microsoft.com/office/officeart/2005/8/layout/hList9"/>
    <dgm:cxn modelId="{533B3C00-B647-4138-AF65-C9C5ED81E145}" type="presParOf" srcId="{378E73F3-9397-4400-9FC1-DC2974B7D8D3}" destId="{784C8900-D8B6-4001-818E-6B440B8BBD32}" srcOrd="1" destOrd="0" presId="urn:microsoft.com/office/officeart/2005/8/layout/hList9"/>
    <dgm:cxn modelId="{7E296A68-A2EB-4ABC-BED5-AAA2B0FB9661}" type="presParOf" srcId="{784C8900-D8B6-4001-818E-6B440B8BBD32}" destId="{EF936D95-5129-4264-8377-29F717CCAAA0}" srcOrd="0" destOrd="0" presId="urn:microsoft.com/office/officeart/2005/8/layout/hList9"/>
    <dgm:cxn modelId="{9713EBF2-F4A0-4776-BA58-445FBF3F3F66}" type="presParOf" srcId="{784C8900-D8B6-4001-818E-6B440B8BBD32}" destId="{E7BECF40-B336-471E-897B-D74B706CC2C0}" srcOrd="1" destOrd="0" presId="urn:microsoft.com/office/officeart/2005/8/layout/hList9"/>
    <dgm:cxn modelId="{C64C708B-4D35-492F-A5E4-AF4138F10DA1}" type="presParOf" srcId="{378E73F3-9397-4400-9FC1-DC2974B7D8D3}" destId="{EDFAF9F6-8000-4B3D-8E02-24F79E4FC37F}" srcOrd="2" destOrd="0" presId="urn:microsoft.com/office/officeart/2005/8/layout/hList9"/>
    <dgm:cxn modelId="{7190900D-1BEE-4DE8-AF00-1166A8C29C6F}" type="presParOf" srcId="{EDFAF9F6-8000-4B3D-8E02-24F79E4FC37F}" destId="{9BCC0635-1B86-423A-8B39-27E17019CE85}" srcOrd="0" destOrd="0" presId="urn:microsoft.com/office/officeart/2005/8/layout/hList9"/>
    <dgm:cxn modelId="{A098927F-69E8-4A86-A4BD-760AB64BD7FA}" type="presParOf" srcId="{EDFAF9F6-8000-4B3D-8E02-24F79E4FC37F}" destId="{1D72E50B-EBBE-4773-9E2B-5C882214FF80}" srcOrd="1" destOrd="0" presId="urn:microsoft.com/office/officeart/2005/8/layout/hList9"/>
    <dgm:cxn modelId="{E18392E4-BC15-41CC-8C6F-CBBE0F06C337}" type="presParOf" srcId="{378E73F3-9397-4400-9FC1-DC2974B7D8D3}" destId="{FE85E158-D61E-4209-8725-5B11EDD009F9}" srcOrd="3" destOrd="0" presId="urn:microsoft.com/office/officeart/2005/8/layout/hList9"/>
    <dgm:cxn modelId="{78944682-B05F-4393-84C8-9C78557ADE0A}" type="presParOf" srcId="{FE85E158-D61E-4209-8725-5B11EDD009F9}" destId="{617D4592-9178-4DDC-BBEB-FEA8014DA9D1}" srcOrd="0" destOrd="0" presId="urn:microsoft.com/office/officeart/2005/8/layout/hList9"/>
    <dgm:cxn modelId="{1DC6A5B1-3BC5-442A-B526-31960245474E}" type="presParOf" srcId="{FE85E158-D61E-4209-8725-5B11EDD009F9}" destId="{2522BC55-2118-4337-91F1-246BBEE56368}" srcOrd="1" destOrd="0" presId="urn:microsoft.com/office/officeart/2005/8/layout/hList9"/>
    <dgm:cxn modelId="{97DB7311-E61D-4026-9597-E4E237F7361A}" type="presParOf" srcId="{424A89E0-CF64-4701-B4A8-139243812755}" destId="{839D55E3-AE69-4C6E-B618-F830A0978148}" srcOrd="2" destOrd="0" presId="urn:microsoft.com/office/officeart/2005/8/layout/hList9"/>
    <dgm:cxn modelId="{A3BAD879-D762-4C85-B99D-7FCC7CFD1A11}" type="presParOf" srcId="{424A89E0-CF64-4701-B4A8-139243812755}" destId="{449BE868-4330-4E24-A331-61270EC3A3A2}" srcOrd="3" destOrd="0" presId="urn:microsoft.com/office/officeart/2005/8/layout/hList9"/>
    <dgm:cxn modelId="{6517F6E0-F4C5-46F2-81B1-47C1E2A482B1}" type="presParOf" srcId="{424A89E0-CF64-4701-B4A8-139243812755}" destId="{0BAD1AE5-F519-495D-BFA4-28BFA90AE4F3}" srcOrd="4" destOrd="0" presId="urn:microsoft.com/office/officeart/2005/8/layout/hList9"/>
    <dgm:cxn modelId="{FA3A8E87-56E0-4466-9B9D-63686C84B5AB}" type="presParOf" srcId="{424A89E0-CF64-4701-B4A8-139243812755}" destId="{E6990085-173F-4322-BA20-A38CAEAB4C48}" srcOrd="5" destOrd="0" presId="urn:microsoft.com/office/officeart/2005/8/layout/hList9"/>
    <dgm:cxn modelId="{857195E2-078A-4997-B0AF-F3A2A5A742F7}" type="presParOf" srcId="{424A89E0-CF64-4701-B4A8-139243812755}" destId="{F3DDDB42-97B6-4AD4-A0EE-CC3801814BA7}" srcOrd="6" destOrd="0" presId="urn:microsoft.com/office/officeart/2005/8/layout/hList9"/>
    <dgm:cxn modelId="{D2843974-DE01-452A-8BC0-663B9A0EAE16}" type="presParOf" srcId="{F3DDDB42-97B6-4AD4-A0EE-CC3801814BA7}" destId="{3C3B584D-138C-4C91-93F0-3C38960EAFB3}" srcOrd="0" destOrd="0" presId="urn:microsoft.com/office/officeart/2005/8/layout/hList9"/>
    <dgm:cxn modelId="{65E7AE36-8AC5-4A75-8704-E0C1B613128B}" type="presParOf" srcId="{F3DDDB42-97B6-4AD4-A0EE-CC3801814BA7}" destId="{DD702AC3-9E4B-4E3E-87C4-3A85D5099363}" srcOrd="1" destOrd="0" presId="urn:microsoft.com/office/officeart/2005/8/layout/hList9"/>
    <dgm:cxn modelId="{E8A52AEF-A7CA-4B2C-8250-0DC91E68AC1E}" type="presParOf" srcId="{DD702AC3-9E4B-4E3E-87C4-3A85D5099363}" destId="{930293A9-415F-4831-8341-F08F122E46B6}" srcOrd="0" destOrd="0" presId="urn:microsoft.com/office/officeart/2005/8/layout/hList9"/>
    <dgm:cxn modelId="{3045783B-B0A4-4155-AE84-5D190990017F}" type="presParOf" srcId="{DD702AC3-9E4B-4E3E-87C4-3A85D5099363}" destId="{4C7417BF-12EB-46C0-93CA-6956BFE26477}" srcOrd="1" destOrd="0" presId="urn:microsoft.com/office/officeart/2005/8/layout/hList9"/>
    <dgm:cxn modelId="{5522CB4C-9C69-429C-87C1-1969E3C67177}" type="presParOf" srcId="{F3DDDB42-97B6-4AD4-A0EE-CC3801814BA7}" destId="{3D2A9AA9-486A-4D33-AE30-2A2C8AC3775F}" srcOrd="2" destOrd="0" presId="urn:microsoft.com/office/officeart/2005/8/layout/hList9"/>
    <dgm:cxn modelId="{F34A9763-5F19-4BD7-BA4D-BBF61EA39074}" type="presParOf" srcId="{3D2A9AA9-486A-4D33-AE30-2A2C8AC3775F}" destId="{49DC6AA4-41C0-4D0E-8194-6474875317C4}" srcOrd="0" destOrd="0" presId="urn:microsoft.com/office/officeart/2005/8/layout/hList9"/>
    <dgm:cxn modelId="{365400B6-1F56-4204-96A8-A3EDD9967E18}" type="presParOf" srcId="{3D2A9AA9-486A-4D33-AE30-2A2C8AC3775F}" destId="{3BFE940E-8D31-4CF8-8F46-4DF2330D529E}" srcOrd="1" destOrd="0" presId="urn:microsoft.com/office/officeart/2005/8/layout/hList9"/>
    <dgm:cxn modelId="{5461D123-46DC-4495-B065-9397FA1B1DAF}" type="presParOf" srcId="{F3DDDB42-97B6-4AD4-A0EE-CC3801814BA7}" destId="{AD245046-69AE-4DDF-8C87-9E8D8D20868A}" srcOrd="3" destOrd="0" presId="urn:microsoft.com/office/officeart/2005/8/layout/hList9"/>
    <dgm:cxn modelId="{4015F143-7257-4CCF-85F9-ED8F1D75FC2A}" type="presParOf" srcId="{AD245046-69AE-4DDF-8C87-9E8D8D20868A}" destId="{570FA912-5E60-4649-AB79-B8304F99F3AF}" srcOrd="0" destOrd="0" presId="urn:microsoft.com/office/officeart/2005/8/layout/hList9"/>
    <dgm:cxn modelId="{54AFD2DE-0B87-4D78-B4AC-F2393DE51117}" type="presParOf" srcId="{AD245046-69AE-4DDF-8C87-9E8D8D20868A}" destId="{9DA10417-DC07-4999-BB96-42F08415A846}" srcOrd="1" destOrd="0" presId="urn:microsoft.com/office/officeart/2005/8/layout/hList9"/>
    <dgm:cxn modelId="{148B4754-8326-4B18-85F5-51FE2E06FF3B}" type="presParOf" srcId="{424A89E0-CF64-4701-B4A8-139243812755}" destId="{8301ACFE-7038-45EA-B811-15A658CA9286}" srcOrd="7" destOrd="0" presId="urn:microsoft.com/office/officeart/2005/8/layout/hList9"/>
    <dgm:cxn modelId="{29E5F20C-C782-4EAB-A79B-E1059A33B69E}" type="presParOf" srcId="{424A89E0-CF64-4701-B4A8-139243812755}" destId="{58545A70-E678-47F8-AED0-2936063646A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B9F671-FBFF-4715-83FC-46C3725AFA1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84B90C-1B01-478D-B589-47E3269DFA35}">
      <dgm:prSet phldrT="[Text]" custT="1"/>
      <dgm:spPr/>
      <dgm:t>
        <a:bodyPr/>
        <a:lstStyle/>
        <a:p>
          <a:r>
            <a:rPr lang="en-US" sz="1200" b="0" dirty="0" smtClean="0"/>
            <a:t>Hospitality trained IT Professionals</a:t>
          </a:r>
          <a:endParaRPr lang="en-US" sz="1200" b="0" dirty="0"/>
        </a:p>
      </dgm:t>
    </dgm:pt>
    <dgm:pt modelId="{B68512AF-A9F9-4D27-B929-E35341F7B134}" type="parTrans" cxnId="{8EA759DB-F9CF-4032-8A38-49BC40A4DDCC}">
      <dgm:prSet/>
      <dgm:spPr/>
      <dgm:t>
        <a:bodyPr/>
        <a:lstStyle/>
        <a:p>
          <a:endParaRPr lang="en-US"/>
        </a:p>
      </dgm:t>
    </dgm:pt>
    <dgm:pt modelId="{9329312F-8CB2-406F-B0C0-49E9633466B5}" type="sibTrans" cxnId="{8EA759DB-F9CF-4032-8A38-49BC40A4DDCC}">
      <dgm:prSet/>
      <dgm:spPr/>
      <dgm:t>
        <a:bodyPr/>
        <a:lstStyle/>
        <a:p>
          <a:endParaRPr lang="en-US"/>
        </a:p>
      </dgm:t>
    </dgm:pt>
    <dgm:pt modelId="{CA7A8445-F86F-475D-A33E-1BFA32B5FED4}">
      <dgm:prSet phldrT="[Text]" custT="1"/>
      <dgm:spPr/>
      <dgm:t>
        <a:bodyPr/>
        <a:lstStyle/>
        <a:p>
          <a:r>
            <a:rPr lang="en-US" sz="1200" b="0" dirty="0" smtClean="0"/>
            <a:t>Business Professionals invested in project</a:t>
          </a:r>
          <a:endParaRPr lang="en-US" sz="1200" b="0" dirty="0"/>
        </a:p>
      </dgm:t>
    </dgm:pt>
    <dgm:pt modelId="{E07F48DB-D81B-44E1-B57C-9F86E6E3F4D9}" type="parTrans" cxnId="{6EE4EAC3-E0E1-4788-87F3-5C074C8AEB14}">
      <dgm:prSet/>
      <dgm:spPr/>
      <dgm:t>
        <a:bodyPr/>
        <a:lstStyle/>
        <a:p>
          <a:endParaRPr lang="en-US"/>
        </a:p>
      </dgm:t>
    </dgm:pt>
    <dgm:pt modelId="{1E585016-61A6-4F0F-8C2B-5DF94425A204}" type="sibTrans" cxnId="{6EE4EAC3-E0E1-4788-87F3-5C074C8AEB14}">
      <dgm:prSet/>
      <dgm:spPr/>
      <dgm:t>
        <a:bodyPr/>
        <a:lstStyle/>
        <a:p>
          <a:endParaRPr lang="en-US"/>
        </a:p>
      </dgm:t>
    </dgm:pt>
    <dgm:pt modelId="{2D4D11C6-D1D7-4CD4-A01B-847448A39D91}">
      <dgm:prSet phldrT="[Text]" custT="1"/>
      <dgm:spPr/>
      <dgm:t>
        <a:bodyPr/>
        <a:lstStyle/>
        <a:p>
          <a:r>
            <a:rPr lang="en-US" sz="1200" b="0" dirty="0" smtClean="0"/>
            <a:t>Common goal between two sides</a:t>
          </a:r>
          <a:endParaRPr lang="en-US" sz="1200" b="0" dirty="0"/>
        </a:p>
      </dgm:t>
    </dgm:pt>
    <dgm:pt modelId="{9D37221A-60D0-4587-95BF-619A1AA40481}" type="parTrans" cxnId="{AC76C4FE-8277-4EC3-97F6-1385D1DA6893}">
      <dgm:prSet/>
      <dgm:spPr/>
      <dgm:t>
        <a:bodyPr/>
        <a:lstStyle/>
        <a:p>
          <a:endParaRPr lang="en-US"/>
        </a:p>
      </dgm:t>
    </dgm:pt>
    <dgm:pt modelId="{CE8424E2-D606-4B79-A4B3-E14901C42FFF}" type="sibTrans" cxnId="{AC76C4FE-8277-4EC3-97F6-1385D1DA6893}">
      <dgm:prSet/>
      <dgm:spPr/>
      <dgm:t>
        <a:bodyPr/>
        <a:lstStyle/>
        <a:p>
          <a:endParaRPr lang="en-US"/>
        </a:p>
      </dgm:t>
    </dgm:pt>
    <dgm:pt modelId="{8D733E40-F0C7-4216-A607-21BDCCC8F3F6}">
      <dgm:prSet phldrT="[Text]" custT="1"/>
      <dgm:spPr/>
      <dgm:t>
        <a:bodyPr/>
        <a:lstStyle/>
        <a:p>
          <a:r>
            <a:rPr lang="en-US" sz="1200" b="0" dirty="0" smtClean="0">
              <a:solidFill>
                <a:schemeClr val="bg1"/>
              </a:solidFill>
            </a:rPr>
            <a:t>“A culture of IT-literate, business-knowledgeable professionals” – Marriott CIO Carl Wilson</a:t>
          </a:r>
          <a:endParaRPr lang="en-US" sz="1200" b="0" dirty="0">
            <a:solidFill>
              <a:schemeClr val="bg1"/>
            </a:solidFill>
          </a:endParaRPr>
        </a:p>
      </dgm:t>
    </dgm:pt>
    <dgm:pt modelId="{974AB61E-75D3-4EF5-899C-EE06281EE214}" type="parTrans" cxnId="{6D7CB73C-6B32-43C6-BAC8-EE8FF8BBEFC2}">
      <dgm:prSet/>
      <dgm:spPr/>
      <dgm:t>
        <a:bodyPr/>
        <a:lstStyle/>
        <a:p>
          <a:endParaRPr lang="en-US"/>
        </a:p>
      </dgm:t>
    </dgm:pt>
    <dgm:pt modelId="{790CE6C6-21F8-4972-BC92-273204890ACF}" type="sibTrans" cxnId="{6D7CB73C-6B32-43C6-BAC8-EE8FF8BBEFC2}">
      <dgm:prSet/>
      <dgm:spPr/>
      <dgm:t>
        <a:bodyPr/>
        <a:lstStyle/>
        <a:p>
          <a:endParaRPr lang="en-US"/>
        </a:p>
      </dgm:t>
    </dgm:pt>
    <dgm:pt modelId="{DD1F0C24-0C26-4769-915D-3C86D1F706C9}" type="pres">
      <dgm:prSet presAssocID="{56B9F671-FBFF-4715-83FC-46C3725AFA1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20EB28-556F-4FB9-976F-A499ED1F4108}" type="pres">
      <dgm:prSet presAssocID="{56B9F671-FBFF-4715-83FC-46C3725AFA1B}" presName="ellipse" presStyleLbl="trBgShp" presStyleIdx="0" presStyleCnt="1"/>
      <dgm:spPr/>
    </dgm:pt>
    <dgm:pt modelId="{989FDBB5-4CD4-4F20-A23E-8B3FE1AF08E6}" type="pres">
      <dgm:prSet presAssocID="{56B9F671-FBFF-4715-83FC-46C3725AFA1B}" presName="arrow1" presStyleLbl="fgShp" presStyleIdx="0" presStyleCnt="1"/>
      <dgm:spPr/>
    </dgm:pt>
    <dgm:pt modelId="{2E9FECAA-1576-4B6E-A4C1-FC16F008E43A}" type="pres">
      <dgm:prSet presAssocID="{56B9F671-FBFF-4715-83FC-46C3725AFA1B}" presName="rectangle" presStyleLbl="revTx" presStyleIdx="0" presStyleCnt="1" custLinFactNeighborX="4301" custLinFactNeighborY="15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21662-2395-49E2-9D01-876F9BD93890}" type="pres">
      <dgm:prSet presAssocID="{CA7A8445-F86F-475D-A33E-1BFA32B5FED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4B0FC-7CA4-45BD-AD46-99EA7190C5E4}" type="pres">
      <dgm:prSet presAssocID="{2D4D11C6-D1D7-4CD4-A01B-847448A39D91}" presName="item2" presStyleLbl="node1" presStyleIdx="1" presStyleCnt="3" custScaleX="123095" custLinFactNeighborX="-3922" custLinFactNeighborY="2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CE713-28E1-4AA7-B2AD-1783298C3BA9}" type="pres">
      <dgm:prSet presAssocID="{8D733E40-F0C7-4216-A607-21BDCCC8F3F6}" presName="item3" presStyleLbl="node1" presStyleIdx="2" presStyleCnt="3" custScaleX="119957" custLinFactNeighborX="8410" custLinFactNeighborY="-1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FD063-6ABF-45E0-8E19-127822BBF05E}" type="pres">
      <dgm:prSet presAssocID="{56B9F671-FBFF-4715-83FC-46C3725AFA1B}" presName="funnel" presStyleLbl="trAlignAcc1" presStyleIdx="0" presStyleCnt="1"/>
      <dgm:spPr/>
    </dgm:pt>
  </dgm:ptLst>
  <dgm:cxnLst>
    <dgm:cxn modelId="{8EA759DB-F9CF-4032-8A38-49BC40A4DDCC}" srcId="{56B9F671-FBFF-4715-83FC-46C3725AFA1B}" destId="{E184B90C-1B01-478D-B589-47E3269DFA35}" srcOrd="0" destOrd="0" parTransId="{B68512AF-A9F9-4D27-B929-E35341F7B134}" sibTransId="{9329312F-8CB2-406F-B0C0-49E9633466B5}"/>
    <dgm:cxn modelId="{47CA9AC2-40F0-41C6-9193-DE5C5A437E6A}" type="presOf" srcId="{CA7A8445-F86F-475D-A33E-1BFA32B5FED4}" destId="{7334B0FC-7CA4-45BD-AD46-99EA7190C5E4}" srcOrd="0" destOrd="0" presId="urn:microsoft.com/office/officeart/2005/8/layout/funnel1"/>
    <dgm:cxn modelId="{AC76C4FE-8277-4EC3-97F6-1385D1DA6893}" srcId="{56B9F671-FBFF-4715-83FC-46C3725AFA1B}" destId="{2D4D11C6-D1D7-4CD4-A01B-847448A39D91}" srcOrd="2" destOrd="0" parTransId="{9D37221A-60D0-4587-95BF-619A1AA40481}" sibTransId="{CE8424E2-D606-4B79-A4B3-E14901C42FFF}"/>
    <dgm:cxn modelId="{247EDD5B-83C5-4223-B86B-5D5C620FBBFC}" type="presOf" srcId="{56B9F671-FBFF-4715-83FC-46C3725AFA1B}" destId="{DD1F0C24-0C26-4769-915D-3C86D1F706C9}" srcOrd="0" destOrd="0" presId="urn:microsoft.com/office/officeart/2005/8/layout/funnel1"/>
    <dgm:cxn modelId="{0A34C08E-A3BD-418A-BAD1-4A8BB7E260CB}" type="presOf" srcId="{8D733E40-F0C7-4216-A607-21BDCCC8F3F6}" destId="{2E9FECAA-1576-4B6E-A4C1-FC16F008E43A}" srcOrd="0" destOrd="0" presId="urn:microsoft.com/office/officeart/2005/8/layout/funnel1"/>
    <dgm:cxn modelId="{6D7CB73C-6B32-43C6-BAC8-EE8FF8BBEFC2}" srcId="{56B9F671-FBFF-4715-83FC-46C3725AFA1B}" destId="{8D733E40-F0C7-4216-A607-21BDCCC8F3F6}" srcOrd="3" destOrd="0" parTransId="{974AB61E-75D3-4EF5-899C-EE06281EE214}" sibTransId="{790CE6C6-21F8-4972-BC92-273204890ACF}"/>
    <dgm:cxn modelId="{F5FBB64F-AF37-48AD-A853-380F70987CEA}" type="presOf" srcId="{2D4D11C6-D1D7-4CD4-A01B-847448A39D91}" destId="{F4821662-2395-49E2-9D01-876F9BD93890}" srcOrd="0" destOrd="0" presId="urn:microsoft.com/office/officeart/2005/8/layout/funnel1"/>
    <dgm:cxn modelId="{2733BFE3-5D5D-4D17-9E16-26EA14D5BE8E}" type="presOf" srcId="{E184B90C-1B01-478D-B589-47E3269DFA35}" destId="{EA0CE713-28E1-4AA7-B2AD-1783298C3BA9}" srcOrd="0" destOrd="0" presId="urn:microsoft.com/office/officeart/2005/8/layout/funnel1"/>
    <dgm:cxn modelId="{6EE4EAC3-E0E1-4788-87F3-5C074C8AEB14}" srcId="{56B9F671-FBFF-4715-83FC-46C3725AFA1B}" destId="{CA7A8445-F86F-475D-A33E-1BFA32B5FED4}" srcOrd="1" destOrd="0" parTransId="{E07F48DB-D81B-44E1-B57C-9F86E6E3F4D9}" sibTransId="{1E585016-61A6-4F0F-8C2B-5DF94425A204}"/>
    <dgm:cxn modelId="{67A83F67-C289-4F64-BC7E-5A6E419119EA}" type="presParOf" srcId="{DD1F0C24-0C26-4769-915D-3C86D1F706C9}" destId="{E720EB28-556F-4FB9-976F-A499ED1F4108}" srcOrd="0" destOrd="0" presId="urn:microsoft.com/office/officeart/2005/8/layout/funnel1"/>
    <dgm:cxn modelId="{2E901475-7882-42AD-94B2-A335C6BC824B}" type="presParOf" srcId="{DD1F0C24-0C26-4769-915D-3C86D1F706C9}" destId="{989FDBB5-4CD4-4F20-A23E-8B3FE1AF08E6}" srcOrd="1" destOrd="0" presId="urn:microsoft.com/office/officeart/2005/8/layout/funnel1"/>
    <dgm:cxn modelId="{6B8690DC-5E8A-49E1-A9EF-F0B99AB1B5DE}" type="presParOf" srcId="{DD1F0C24-0C26-4769-915D-3C86D1F706C9}" destId="{2E9FECAA-1576-4B6E-A4C1-FC16F008E43A}" srcOrd="2" destOrd="0" presId="urn:microsoft.com/office/officeart/2005/8/layout/funnel1"/>
    <dgm:cxn modelId="{977F74D4-5C07-40D0-A737-699467177977}" type="presParOf" srcId="{DD1F0C24-0C26-4769-915D-3C86D1F706C9}" destId="{F4821662-2395-49E2-9D01-876F9BD93890}" srcOrd="3" destOrd="0" presId="urn:microsoft.com/office/officeart/2005/8/layout/funnel1"/>
    <dgm:cxn modelId="{8C46AA2A-6ED7-41B0-9038-2FF79CC60686}" type="presParOf" srcId="{DD1F0C24-0C26-4769-915D-3C86D1F706C9}" destId="{7334B0FC-7CA4-45BD-AD46-99EA7190C5E4}" srcOrd="4" destOrd="0" presId="urn:microsoft.com/office/officeart/2005/8/layout/funnel1"/>
    <dgm:cxn modelId="{8CEEEB70-CCE5-47C5-8CC6-C15EF656076A}" type="presParOf" srcId="{DD1F0C24-0C26-4769-915D-3C86D1F706C9}" destId="{EA0CE713-28E1-4AA7-B2AD-1783298C3BA9}" srcOrd="5" destOrd="0" presId="urn:microsoft.com/office/officeart/2005/8/layout/funnel1"/>
    <dgm:cxn modelId="{2A2B999A-B3A8-4CB6-B153-F3AB5DDC4A01}" type="presParOf" srcId="{DD1F0C24-0C26-4769-915D-3C86D1F706C9}" destId="{B8AFD063-6ABF-45E0-8E19-127822BBF05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092BF-CA25-4DEE-A38E-C7FCC05E18D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9B5B41-05CF-4C94-B680-025B1D3C116A}">
      <dgm:prSet phldrT="[Text]" custT="1"/>
      <dgm:spPr/>
      <dgm:t>
        <a:bodyPr/>
        <a:lstStyle/>
        <a:p>
          <a:r>
            <a:rPr lang="en-US" sz="1200" dirty="0" smtClean="0"/>
            <a:t>. Chris </a:t>
          </a:r>
          <a:r>
            <a:rPr lang="en-US" sz="1200" dirty="0" err="1" smtClean="0"/>
            <a:t>Zoladz</a:t>
          </a:r>
          <a:r>
            <a:rPr lang="en-US" sz="1200" dirty="0" smtClean="0"/>
            <a:t> sets out to enhance company e-security</a:t>
          </a:r>
          <a:endParaRPr lang="en-US" sz="1200" dirty="0"/>
        </a:p>
      </dgm:t>
    </dgm:pt>
    <dgm:pt modelId="{C6DB3324-78CE-4A96-B8DC-5328060788FD}" type="parTrans" cxnId="{31B0F81E-4688-44E2-9DE3-CB4ECF4A51EA}">
      <dgm:prSet/>
      <dgm:spPr/>
      <dgm:t>
        <a:bodyPr/>
        <a:lstStyle/>
        <a:p>
          <a:endParaRPr lang="en-US"/>
        </a:p>
      </dgm:t>
    </dgm:pt>
    <dgm:pt modelId="{7480E99F-768B-461C-B171-0063B85582F7}" type="sibTrans" cxnId="{31B0F81E-4688-44E2-9DE3-CB4ECF4A51EA}">
      <dgm:prSet/>
      <dgm:spPr/>
      <dgm:t>
        <a:bodyPr/>
        <a:lstStyle/>
        <a:p>
          <a:endParaRPr lang="en-US"/>
        </a:p>
      </dgm:t>
    </dgm:pt>
    <dgm:pt modelId="{18AB9D60-36BA-4AC1-A386-2ABEB03CB87D}">
      <dgm:prSet phldrT="[Text]" custT="1"/>
      <dgm:spPr/>
      <dgm:t>
        <a:bodyPr/>
        <a:lstStyle/>
        <a:p>
          <a:r>
            <a:rPr lang="en-US" sz="1400" dirty="0" smtClean="0"/>
            <a:t>Marriott Executives give his team an unprecedented 90 minute window to present their ideas</a:t>
          </a:r>
          <a:endParaRPr lang="en-US" sz="1400" dirty="0"/>
        </a:p>
      </dgm:t>
    </dgm:pt>
    <dgm:pt modelId="{C819B9C0-2F8A-4E60-895F-861C1F1EF7E7}" type="parTrans" cxnId="{853D70C0-7899-4455-A462-EDFE785BC6E9}">
      <dgm:prSet/>
      <dgm:spPr/>
      <dgm:t>
        <a:bodyPr/>
        <a:lstStyle/>
        <a:p>
          <a:endParaRPr lang="en-US"/>
        </a:p>
      </dgm:t>
    </dgm:pt>
    <dgm:pt modelId="{3FB6C05E-C162-4F2E-88E5-86CC0693840D}" type="sibTrans" cxnId="{853D70C0-7899-4455-A462-EDFE785BC6E9}">
      <dgm:prSet/>
      <dgm:spPr/>
      <dgm:t>
        <a:bodyPr/>
        <a:lstStyle/>
        <a:p>
          <a:endParaRPr lang="en-US"/>
        </a:p>
      </dgm:t>
    </dgm:pt>
    <dgm:pt modelId="{AEA08A57-A0E7-4DB7-A9B8-7CD61E8A7B6F}">
      <dgm:prSet phldrT="[Text]" custT="1"/>
      <dgm:spPr/>
      <dgm:t>
        <a:bodyPr/>
        <a:lstStyle/>
        <a:p>
          <a:r>
            <a:rPr lang="en-US" sz="1200" dirty="0" smtClean="0"/>
            <a:t>Marriott creates 4-pronged Information Protection Advisory Committee (IPAC) </a:t>
          </a:r>
          <a:endParaRPr lang="en-US" sz="1200" dirty="0"/>
        </a:p>
      </dgm:t>
    </dgm:pt>
    <dgm:pt modelId="{99DF6E7E-AC88-4F4D-A4D0-11226C0726E4}" type="parTrans" cxnId="{7CBE3289-2C00-4AF7-8D3B-055F441D4416}">
      <dgm:prSet/>
      <dgm:spPr/>
      <dgm:t>
        <a:bodyPr/>
        <a:lstStyle/>
        <a:p>
          <a:endParaRPr lang="en-US"/>
        </a:p>
      </dgm:t>
    </dgm:pt>
    <dgm:pt modelId="{6EBFA270-9BDD-4762-9CF4-80D5D591446E}" type="sibTrans" cxnId="{7CBE3289-2C00-4AF7-8D3B-055F441D4416}">
      <dgm:prSet/>
      <dgm:spPr/>
      <dgm:t>
        <a:bodyPr/>
        <a:lstStyle/>
        <a:p>
          <a:endParaRPr lang="en-US"/>
        </a:p>
      </dgm:t>
    </dgm:pt>
    <dgm:pt modelId="{B1150274-C680-47D7-9EB4-32EAAE90F1EE}">
      <dgm:prSet phldrT="[Text]" custT="1"/>
      <dgm:spPr/>
      <dgm:t>
        <a:bodyPr/>
        <a:lstStyle/>
        <a:p>
          <a:r>
            <a:rPr lang="en-US" sz="1400" dirty="0" smtClean="0"/>
            <a:t>Different branches given separate tasks to focus on in their respective fields</a:t>
          </a:r>
          <a:endParaRPr lang="en-US" sz="1400" dirty="0"/>
        </a:p>
      </dgm:t>
    </dgm:pt>
    <dgm:pt modelId="{3068C723-D495-48F2-AA68-81550B7C7C2D}" type="parTrans" cxnId="{5E6FFBD6-614C-44C4-A37B-DA6F3B6D495A}">
      <dgm:prSet/>
      <dgm:spPr/>
      <dgm:t>
        <a:bodyPr/>
        <a:lstStyle/>
        <a:p>
          <a:endParaRPr lang="en-US"/>
        </a:p>
      </dgm:t>
    </dgm:pt>
    <dgm:pt modelId="{55C4F898-C6B7-4396-A8D3-D64C3C7EC959}" type="sibTrans" cxnId="{5E6FFBD6-614C-44C4-A37B-DA6F3B6D495A}">
      <dgm:prSet/>
      <dgm:spPr/>
      <dgm:t>
        <a:bodyPr/>
        <a:lstStyle/>
        <a:p>
          <a:endParaRPr lang="en-US"/>
        </a:p>
      </dgm:t>
    </dgm:pt>
    <dgm:pt modelId="{916089A6-DF2D-4BDC-BB3B-F988F7C4A71F}">
      <dgm:prSet phldrT="[Text]" custT="1"/>
      <dgm:spPr/>
      <dgm:t>
        <a:bodyPr/>
        <a:lstStyle/>
        <a:p>
          <a:r>
            <a:rPr lang="en-US" sz="1200" dirty="0" smtClean="0"/>
            <a:t>Marriott makes security a key point in their business model</a:t>
          </a:r>
          <a:endParaRPr lang="en-US" sz="1200" dirty="0"/>
        </a:p>
      </dgm:t>
    </dgm:pt>
    <dgm:pt modelId="{0B53F7CC-C555-4E76-8D24-28FDE46626AE}" type="parTrans" cxnId="{20C3DEE5-E774-43AF-B636-F8108F92CA45}">
      <dgm:prSet/>
      <dgm:spPr/>
      <dgm:t>
        <a:bodyPr/>
        <a:lstStyle/>
        <a:p>
          <a:endParaRPr lang="en-US"/>
        </a:p>
      </dgm:t>
    </dgm:pt>
    <dgm:pt modelId="{33895D48-9402-45EC-85DF-B660EC18D1A0}" type="sibTrans" cxnId="{20C3DEE5-E774-43AF-B636-F8108F92CA45}">
      <dgm:prSet/>
      <dgm:spPr/>
      <dgm:t>
        <a:bodyPr/>
        <a:lstStyle/>
        <a:p>
          <a:endParaRPr lang="en-US"/>
        </a:p>
      </dgm:t>
    </dgm:pt>
    <dgm:pt modelId="{BF0B0BFF-98F9-4F26-9EC4-DC3C74D9C83F}">
      <dgm:prSet phldrT="[Text]" custT="1"/>
      <dgm:spPr/>
      <dgm:t>
        <a:bodyPr/>
        <a:lstStyle/>
        <a:p>
          <a:r>
            <a:rPr lang="en-US" sz="1400" dirty="0" smtClean="0"/>
            <a:t>Marriott invests 4-5% of budget in e-security, while moving swiftly to enact a policy.</a:t>
          </a:r>
          <a:endParaRPr lang="en-US" sz="1400" dirty="0"/>
        </a:p>
      </dgm:t>
    </dgm:pt>
    <dgm:pt modelId="{446CC774-B1D3-4436-915A-12E7231BBF74}" type="parTrans" cxnId="{A17E455E-268D-4D20-BF1E-60A39A4BC88B}">
      <dgm:prSet/>
      <dgm:spPr/>
      <dgm:t>
        <a:bodyPr/>
        <a:lstStyle/>
        <a:p>
          <a:endParaRPr lang="en-US"/>
        </a:p>
      </dgm:t>
    </dgm:pt>
    <dgm:pt modelId="{5CF23C7A-3884-4CC5-9506-23991CBF9C1C}" type="sibTrans" cxnId="{A17E455E-268D-4D20-BF1E-60A39A4BC88B}">
      <dgm:prSet/>
      <dgm:spPr/>
      <dgm:t>
        <a:bodyPr/>
        <a:lstStyle/>
        <a:p>
          <a:endParaRPr lang="en-US"/>
        </a:p>
      </dgm:t>
    </dgm:pt>
    <dgm:pt modelId="{A2BB25BF-E3F6-4A0E-8D54-089F9F8C712A}" type="pres">
      <dgm:prSet presAssocID="{CB2092BF-CA25-4DEE-A38E-C7FCC05E18D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FB15487-B42F-4546-A713-4CF99058C6A0}" type="pres">
      <dgm:prSet presAssocID="{EB9B5B41-05CF-4C94-B680-025B1D3C116A}" presName="composite" presStyleCnt="0"/>
      <dgm:spPr/>
    </dgm:pt>
    <dgm:pt modelId="{F122756B-5566-43C7-AE2E-5BFFBFB5D9EB}" type="pres">
      <dgm:prSet presAssocID="{EB9B5B41-05CF-4C94-B680-025B1D3C116A}" presName="bentUpArrow1" presStyleLbl="alignImgPlace1" presStyleIdx="0" presStyleCnt="2"/>
      <dgm:spPr/>
    </dgm:pt>
    <dgm:pt modelId="{9E0E4163-FFFB-4F92-AB73-923FA3191D1A}" type="pres">
      <dgm:prSet presAssocID="{EB9B5B41-05CF-4C94-B680-025B1D3C116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1733B-AD73-4F29-A0E2-D0466705015E}" type="pres">
      <dgm:prSet presAssocID="{EB9B5B41-05CF-4C94-B680-025B1D3C116A}" presName="ChildText" presStyleLbl="revTx" presStyleIdx="0" presStyleCnt="3" custScaleX="319817" custLinFactX="12268" custLinFactNeighborX="100000" custLinFactNeighborY="18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6D1C2-4D18-4454-B862-B3546F2E5C29}" type="pres">
      <dgm:prSet presAssocID="{7480E99F-768B-461C-B171-0063B85582F7}" presName="sibTrans" presStyleCnt="0"/>
      <dgm:spPr/>
    </dgm:pt>
    <dgm:pt modelId="{B2112032-367C-425C-99D0-5C78EBB1ECC6}" type="pres">
      <dgm:prSet presAssocID="{AEA08A57-A0E7-4DB7-A9B8-7CD61E8A7B6F}" presName="composite" presStyleCnt="0"/>
      <dgm:spPr/>
    </dgm:pt>
    <dgm:pt modelId="{0C3D7F8B-2579-41A4-88B9-44125B8727CC}" type="pres">
      <dgm:prSet presAssocID="{AEA08A57-A0E7-4DB7-A9B8-7CD61E8A7B6F}" presName="bentUpArrow1" presStyleLbl="alignImgPlace1" presStyleIdx="1" presStyleCnt="2"/>
      <dgm:spPr/>
    </dgm:pt>
    <dgm:pt modelId="{B1C34AAE-159C-4537-9A5E-360A80493413}" type="pres">
      <dgm:prSet presAssocID="{AEA08A57-A0E7-4DB7-A9B8-7CD61E8A7B6F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4AE1C-58D9-453C-B8C4-AC3312515EF9}" type="pres">
      <dgm:prSet presAssocID="{AEA08A57-A0E7-4DB7-A9B8-7CD61E8A7B6F}" presName="ChildText" presStyleLbl="revTx" presStyleIdx="1" presStyleCnt="3" custScaleX="277755" custLinFactX="52835" custLinFactNeighborX="100000" custLinFactNeighborY="-17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86D6F-6FC4-4EC7-9259-D2B95F754D40}" type="pres">
      <dgm:prSet presAssocID="{6EBFA270-9BDD-4762-9CF4-80D5D591446E}" presName="sibTrans" presStyleCnt="0"/>
      <dgm:spPr/>
    </dgm:pt>
    <dgm:pt modelId="{E1B8813A-6395-42C0-80CB-4EBE13DC9E4D}" type="pres">
      <dgm:prSet presAssocID="{916089A6-DF2D-4BDC-BB3B-F988F7C4A71F}" presName="composite" presStyleCnt="0"/>
      <dgm:spPr/>
    </dgm:pt>
    <dgm:pt modelId="{75219A4E-2776-421F-B8AD-76CBC0C219A9}" type="pres">
      <dgm:prSet presAssocID="{916089A6-DF2D-4BDC-BB3B-F988F7C4A71F}" presName="ParentText" presStyleLbl="node1" presStyleIdx="2" presStyleCnt="3" custLinFactNeighborX="-18058" custLinFactNeighborY="-11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38C71-AE1E-4A03-BE5C-A4C07887767F}" type="pres">
      <dgm:prSet presAssocID="{916089A6-DF2D-4BDC-BB3B-F988F7C4A71F}" presName="FinalChildText" presStyleLbl="revTx" presStyleIdx="2" presStyleCnt="3" custScaleX="179156" custLinFactNeighborX="35008" custLinFactNeighborY="27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7E455E-268D-4D20-BF1E-60A39A4BC88B}" srcId="{916089A6-DF2D-4BDC-BB3B-F988F7C4A71F}" destId="{BF0B0BFF-98F9-4F26-9EC4-DC3C74D9C83F}" srcOrd="0" destOrd="0" parTransId="{446CC774-B1D3-4436-915A-12E7231BBF74}" sibTransId="{5CF23C7A-3884-4CC5-9506-23991CBF9C1C}"/>
    <dgm:cxn modelId="{5E6FFBD6-614C-44C4-A37B-DA6F3B6D495A}" srcId="{AEA08A57-A0E7-4DB7-A9B8-7CD61E8A7B6F}" destId="{B1150274-C680-47D7-9EB4-32EAAE90F1EE}" srcOrd="0" destOrd="0" parTransId="{3068C723-D495-48F2-AA68-81550B7C7C2D}" sibTransId="{55C4F898-C6B7-4396-A8D3-D64C3C7EC959}"/>
    <dgm:cxn modelId="{F0FA2C8C-D980-4F19-B523-B223B2683B57}" type="presOf" srcId="{CB2092BF-CA25-4DEE-A38E-C7FCC05E18DE}" destId="{A2BB25BF-E3F6-4A0E-8D54-089F9F8C712A}" srcOrd="0" destOrd="0" presId="urn:microsoft.com/office/officeart/2005/8/layout/StepDownProcess"/>
    <dgm:cxn modelId="{FBF773FC-4BBB-4E6C-A273-51B52A90B60F}" type="presOf" srcId="{EB9B5B41-05CF-4C94-B680-025B1D3C116A}" destId="{9E0E4163-FFFB-4F92-AB73-923FA3191D1A}" srcOrd="0" destOrd="0" presId="urn:microsoft.com/office/officeart/2005/8/layout/StepDownProcess"/>
    <dgm:cxn modelId="{0A4C1ECE-D109-4965-B0C3-6276C6CC0C1E}" type="presOf" srcId="{AEA08A57-A0E7-4DB7-A9B8-7CD61E8A7B6F}" destId="{B1C34AAE-159C-4537-9A5E-360A80493413}" srcOrd="0" destOrd="0" presId="urn:microsoft.com/office/officeart/2005/8/layout/StepDownProcess"/>
    <dgm:cxn modelId="{853D70C0-7899-4455-A462-EDFE785BC6E9}" srcId="{EB9B5B41-05CF-4C94-B680-025B1D3C116A}" destId="{18AB9D60-36BA-4AC1-A386-2ABEB03CB87D}" srcOrd="0" destOrd="0" parTransId="{C819B9C0-2F8A-4E60-895F-861C1F1EF7E7}" sibTransId="{3FB6C05E-C162-4F2E-88E5-86CC0693840D}"/>
    <dgm:cxn modelId="{31B0F81E-4688-44E2-9DE3-CB4ECF4A51EA}" srcId="{CB2092BF-CA25-4DEE-A38E-C7FCC05E18DE}" destId="{EB9B5B41-05CF-4C94-B680-025B1D3C116A}" srcOrd="0" destOrd="0" parTransId="{C6DB3324-78CE-4A96-B8DC-5328060788FD}" sibTransId="{7480E99F-768B-461C-B171-0063B85582F7}"/>
    <dgm:cxn modelId="{20C3DEE5-E774-43AF-B636-F8108F92CA45}" srcId="{CB2092BF-CA25-4DEE-A38E-C7FCC05E18DE}" destId="{916089A6-DF2D-4BDC-BB3B-F988F7C4A71F}" srcOrd="2" destOrd="0" parTransId="{0B53F7CC-C555-4E76-8D24-28FDE46626AE}" sibTransId="{33895D48-9402-45EC-85DF-B660EC18D1A0}"/>
    <dgm:cxn modelId="{B4C98F24-5AC4-4EC0-AAE6-B3642933D4E0}" type="presOf" srcId="{916089A6-DF2D-4BDC-BB3B-F988F7C4A71F}" destId="{75219A4E-2776-421F-B8AD-76CBC0C219A9}" srcOrd="0" destOrd="0" presId="urn:microsoft.com/office/officeart/2005/8/layout/StepDownProcess"/>
    <dgm:cxn modelId="{85400C7D-8F64-449E-B2BB-244EA358516B}" type="presOf" srcId="{B1150274-C680-47D7-9EB4-32EAAE90F1EE}" destId="{90E4AE1C-58D9-453C-B8C4-AC3312515EF9}" srcOrd="0" destOrd="0" presId="urn:microsoft.com/office/officeart/2005/8/layout/StepDownProcess"/>
    <dgm:cxn modelId="{0F88CD6D-5553-42E3-87A0-D826593B953A}" type="presOf" srcId="{BF0B0BFF-98F9-4F26-9EC4-DC3C74D9C83F}" destId="{C1D38C71-AE1E-4A03-BE5C-A4C07887767F}" srcOrd="0" destOrd="0" presId="urn:microsoft.com/office/officeart/2005/8/layout/StepDownProcess"/>
    <dgm:cxn modelId="{F9BA5740-005B-4822-9BA5-BF1DED69C0A5}" type="presOf" srcId="{18AB9D60-36BA-4AC1-A386-2ABEB03CB87D}" destId="{42C1733B-AD73-4F29-A0E2-D0466705015E}" srcOrd="0" destOrd="0" presId="urn:microsoft.com/office/officeart/2005/8/layout/StepDownProcess"/>
    <dgm:cxn modelId="{7CBE3289-2C00-4AF7-8D3B-055F441D4416}" srcId="{CB2092BF-CA25-4DEE-A38E-C7FCC05E18DE}" destId="{AEA08A57-A0E7-4DB7-A9B8-7CD61E8A7B6F}" srcOrd="1" destOrd="0" parTransId="{99DF6E7E-AC88-4F4D-A4D0-11226C0726E4}" sibTransId="{6EBFA270-9BDD-4762-9CF4-80D5D591446E}"/>
    <dgm:cxn modelId="{1A1049DF-9B95-458F-9385-8E4B20366556}" type="presParOf" srcId="{A2BB25BF-E3F6-4A0E-8D54-089F9F8C712A}" destId="{0FB15487-B42F-4546-A713-4CF99058C6A0}" srcOrd="0" destOrd="0" presId="urn:microsoft.com/office/officeart/2005/8/layout/StepDownProcess"/>
    <dgm:cxn modelId="{1EC33DA5-2C1F-4190-B0DE-552421B9A142}" type="presParOf" srcId="{0FB15487-B42F-4546-A713-4CF99058C6A0}" destId="{F122756B-5566-43C7-AE2E-5BFFBFB5D9EB}" srcOrd="0" destOrd="0" presId="urn:microsoft.com/office/officeart/2005/8/layout/StepDownProcess"/>
    <dgm:cxn modelId="{9886D172-C2E0-4F4F-B37E-D9115A40F5AA}" type="presParOf" srcId="{0FB15487-B42F-4546-A713-4CF99058C6A0}" destId="{9E0E4163-FFFB-4F92-AB73-923FA3191D1A}" srcOrd="1" destOrd="0" presId="urn:microsoft.com/office/officeart/2005/8/layout/StepDownProcess"/>
    <dgm:cxn modelId="{1C6EB5D6-0629-4003-9C80-2EFC4F5809A0}" type="presParOf" srcId="{0FB15487-B42F-4546-A713-4CF99058C6A0}" destId="{42C1733B-AD73-4F29-A0E2-D0466705015E}" srcOrd="2" destOrd="0" presId="urn:microsoft.com/office/officeart/2005/8/layout/StepDownProcess"/>
    <dgm:cxn modelId="{756F18E4-A7B3-462C-A3FD-0C43D86A639C}" type="presParOf" srcId="{A2BB25BF-E3F6-4A0E-8D54-089F9F8C712A}" destId="{8C46D1C2-4D18-4454-B862-B3546F2E5C29}" srcOrd="1" destOrd="0" presId="urn:microsoft.com/office/officeart/2005/8/layout/StepDownProcess"/>
    <dgm:cxn modelId="{9E98362F-89AA-4BF7-95A8-56191E9F25A3}" type="presParOf" srcId="{A2BB25BF-E3F6-4A0E-8D54-089F9F8C712A}" destId="{B2112032-367C-425C-99D0-5C78EBB1ECC6}" srcOrd="2" destOrd="0" presId="urn:microsoft.com/office/officeart/2005/8/layout/StepDownProcess"/>
    <dgm:cxn modelId="{36C9180A-4F09-40F0-96C8-4C5C232A11FB}" type="presParOf" srcId="{B2112032-367C-425C-99D0-5C78EBB1ECC6}" destId="{0C3D7F8B-2579-41A4-88B9-44125B8727CC}" srcOrd="0" destOrd="0" presId="urn:microsoft.com/office/officeart/2005/8/layout/StepDownProcess"/>
    <dgm:cxn modelId="{030697C4-4109-4489-9EFC-5C1C1C30DB9B}" type="presParOf" srcId="{B2112032-367C-425C-99D0-5C78EBB1ECC6}" destId="{B1C34AAE-159C-4537-9A5E-360A80493413}" srcOrd="1" destOrd="0" presId="urn:microsoft.com/office/officeart/2005/8/layout/StepDownProcess"/>
    <dgm:cxn modelId="{EDD0F88D-7921-4923-9F90-27562AD59034}" type="presParOf" srcId="{B2112032-367C-425C-99D0-5C78EBB1ECC6}" destId="{90E4AE1C-58D9-453C-B8C4-AC3312515EF9}" srcOrd="2" destOrd="0" presId="urn:microsoft.com/office/officeart/2005/8/layout/StepDownProcess"/>
    <dgm:cxn modelId="{6F789869-9B32-4136-A050-D3DE2FF636E3}" type="presParOf" srcId="{A2BB25BF-E3F6-4A0E-8D54-089F9F8C712A}" destId="{35186D6F-6FC4-4EC7-9259-D2B95F754D40}" srcOrd="3" destOrd="0" presId="urn:microsoft.com/office/officeart/2005/8/layout/StepDownProcess"/>
    <dgm:cxn modelId="{4AEC97F2-5632-476A-AED4-9CF10D032FEB}" type="presParOf" srcId="{A2BB25BF-E3F6-4A0E-8D54-089F9F8C712A}" destId="{E1B8813A-6395-42C0-80CB-4EBE13DC9E4D}" srcOrd="4" destOrd="0" presId="urn:microsoft.com/office/officeart/2005/8/layout/StepDownProcess"/>
    <dgm:cxn modelId="{2D6BF121-7561-42B4-98BC-6A873CFEBF39}" type="presParOf" srcId="{E1B8813A-6395-42C0-80CB-4EBE13DC9E4D}" destId="{75219A4E-2776-421F-B8AD-76CBC0C219A9}" srcOrd="0" destOrd="0" presId="urn:microsoft.com/office/officeart/2005/8/layout/StepDownProcess"/>
    <dgm:cxn modelId="{67FF1822-AE0B-4BF5-B258-429D6931EFBD}" type="presParOf" srcId="{E1B8813A-6395-42C0-80CB-4EBE13DC9E4D}" destId="{C1D38C71-AE1E-4A03-BE5C-A4C07887767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09BCC2-FBBC-6349-8BAF-C9B8CE465CB1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DE4AD2-0DC9-5F45-81A1-1497AD7B580E}">
      <dgm:prSet phldrT="[Text]"/>
      <dgm:spPr/>
      <dgm:t>
        <a:bodyPr/>
        <a:lstStyle/>
        <a:p>
          <a:r>
            <a:rPr lang="en-US" dirty="0" smtClean="0"/>
            <a:t>70mill in 2 years on I.T</a:t>
          </a:r>
          <a:endParaRPr lang="en-US" dirty="0"/>
        </a:p>
      </dgm:t>
    </dgm:pt>
    <dgm:pt modelId="{67B94660-1740-DF4E-AC27-A8F59A4A366A}" type="parTrans" cxnId="{E5092B71-317E-1449-92BF-13BD66989B98}">
      <dgm:prSet/>
      <dgm:spPr/>
      <dgm:t>
        <a:bodyPr/>
        <a:lstStyle/>
        <a:p>
          <a:endParaRPr lang="en-US"/>
        </a:p>
      </dgm:t>
    </dgm:pt>
    <dgm:pt modelId="{4EA65147-08B9-F848-AC8E-BBA0D0FB76F2}" type="sibTrans" cxnId="{E5092B71-317E-1449-92BF-13BD66989B98}">
      <dgm:prSet/>
      <dgm:spPr/>
      <dgm:t>
        <a:bodyPr/>
        <a:lstStyle/>
        <a:p>
          <a:endParaRPr lang="en-US"/>
        </a:p>
      </dgm:t>
    </dgm:pt>
    <dgm:pt modelId="{B671107B-1D5F-2342-869F-EF6CE018CEFA}">
      <dgm:prSet phldrT="[Text]"/>
      <dgm:spPr/>
      <dgm:t>
        <a:bodyPr/>
        <a:lstStyle/>
        <a:p>
          <a:r>
            <a:rPr lang="en-US" dirty="0" smtClean="0"/>
            <a:t>Siebel Systems CRM</a:t>
          </a:r>
          <a:endParaRPr lang="en-US" dirty="0"/>
        </a:p>
      </dgm:t>
    </dgm:pt>
    <dgm:pt modelId="{9BE1877F-F065-7B4C-80F6-2BCC8D1AF6F6}" type="parTrans" cxnId="{B83DF579-C791-AB4D-8B68-A09FD7974DE7}">
      <dgm:prSet/>
      <dgm:spPr/>
      <dgm:t>
        <a:bodyPr/>
        <a:lstStyle/>
        <a:p>
          <a:endParaRPr lang="en-US"/>
        </a:p>
      </dgm:t>
    </dgm:pt>
    <dgm:pt modelId="{CB8C0076-E857-234C-865E-37BDF1F22F54}" type="sibTrans" cxnId="{B83DF579-C791-AB4D-8B68-A09FD7974DE7}">
      <dgm:prSet/>
      <dgm:spPr/>
      <dgm:t>
        <a:bodyPr/>
        <a:lstStyle/>
        <a:p>
          <a:endParaRPr lang="en-US"/>
        </a:p>
      </dgm:t>
    </dgm:pt>
    <dgm:pt modelId="{187AE1E9-63E8-124E-8AD3-D85BC777509B}">
      <dgm:prSet phldrT="[Text]"/>
      <dgm:spPr/>
      <dgm:t>
        <a:bodyPr/>
        <a:lstStyle/>
        <a:p>
          <a:r>
            <a:rPr lang="en-US" dirty="0" smtClean="0"/>
            <a:t>Website</a:t>
          </a:r>
          <a:endParaRPr lang="en-US" dirty="0"/>
        </a:p>
      </dgm:t>
    </dgm:pt>
    <dgm:pt modelId="{4413184D-AC4B-1545-BCDE-1DFB05652E37}" type="parTrans" cxnId="{A7C62252-095C-3D4E-9C0D-F669D3A1EC73}">
      <dgm:prSet/>
      <dgm:spPr/>
      <dgm:t>
        <a:bodyPr/>
        <a:lstStyle/>
        <a:p>
          <a:endParaRPr lang="en-US"/>
        </a:p>
      </dgm:t>
    </dgm:pt>
    <dgm:pt modelId="{BB72205C-724D-8444-99B9-10D65FEDA8F9}" type="sibTrans" cxnId="{A7C62252-095C-3D4E-9C0D-F669D3A1EC73}">
      <dgm:prSet/>
      <dgm:spPr/>
      <dgm:t>
        <a:bodyPr/>
        <a:lstStyle/>
        <a:p>
          <a:endParaRPr lang="en-US"/>
        </a:p>
      </dgm:t>
    </dgm:pt>
    <dgm:pt modelId="{109C2361-9439-324B-A3B8-1D5B26CEB7C4}">
      <dgm:prSet phldrT="[Text]"/>
      <dgm:spPr/>
      <dgm:t>
        <a:bodyPr/>
        <a:lstStyle/>
        <a:p>
          <a:r>
            <a:rPr lang="en-US" dirty="0" smtClean="0"/>
            <a:t>100% Customer Service</a:t>
          </a:r>
          <a:endParaRPr lang="en-US" dirty="0"/>
        </a:p>
      </dgm:t>
    </dgm:pt>
    <dgm:pt modelId="{BFC33E93-4F79-144D-A571-1DFD13057282}" type="parTrans" cxnId="{F62CB14F-CE21-224A-B685-20DE49127538}">
      <dgm:prSet/>
      <dgm:spPr/>
      <dgm:t>
        <a:bodyPr/>
        <a:lstStyle/>
        <a:p>
          <a:endParaRPr lang="en-US"/>
        </a:p>
      </dgm:t>
    </dgm:pt>
    <dgm:pt modelId="{0F1B8059-84AD-204D-A399-8EA2D334A76D}" type="sibTrans" cxnId="{F62CB14F-CE21-224A-B685-20DE49127538}">
      <dgm:prSet/>
      <dgm:spPr/>
      <dgm:t>
        <a:bodyPr/>
        <a:lstStyle/>
        <a:p>
          <a:endParaRPr lang="en-US"/>
        </a:p>
      </dgm:t>
    </dgm:pt>
    <dgm:pt modelId="{CF4FBD4F-FF44-F54E-B2B1-4FF1B237D1DC}" type="pres">
      <dgm:prSet presAssocID="{2B09BCC2-FBBC-6349-8BAF-C9B8CE465CB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8CB3E7-D0FD-3A4B-94A7-CB9E514D2E80}" type="pres">
      <dgm:prSet presAssocID="{2B09BCC2-FBBC-6349-8BAF-C9B8CE465CB1}" presName="ellipse" presStyleLbl="trBgShp" presStyleIdx="0" presStyleCnt="1"/>
      <dgm:spPr/>
    </dgm:pt>
    <dgm:pt modelId="{B59008DC-9543-4443-A1E3-33C4F5BE92ED}" type="pres">
      <dgm:prSet presAssocID="{2B09BCC2-FBBC-6349-8BAF-C9B8CE465CB1}" presName="arrow1" presStyleLbl="fgShp" presStyleIdx="0" presStyleCnt="1"/>
      <dgm:spPr/>
    </dgm:pt>
    <dgm:pt modelId="{F012B638-5C4E-D444-BD36-A0A0184C0D7F}" type="pres">
      <dgm:prSet presAssocID="{2B09BCC2-FBBC-6349-8BAF-C9B8CE465CB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95380-4458-0B45-B9EB-AD6CEF980A3E}" type="pres">
      <dgm:prSet presAssocID="{B671107B-1D5F-2342-869F-EF6CE018CEF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B1531-E62E-0042-AE91-06CD6C4D5A16}" type="pres">
      <dgm:prSet presAssocID="{187AE1E9-63E8-124E-8AD3-D85BC777509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4A896-4F39-114E-8756-4ADAFA79521C}" type="pres">
      <dgm:prSet presAssocID="{109C2361-9439-324B-A3B8-1D5B26CEB7C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13E86-0957-3541-A6AF-A108EBF7A34C}" type="pres">
      <dgm:prSet presAssocID="{2B09BCC2-FBBC-6349-8BAF-C9B8CE465CB1}" presName="funnel" presStyleLbl="trAlignAcc1" presStyleIdx="0" presStyleCnt="1"/>
      <dgm:spPr/>
    </dgm:pt>
  </dgm:ptLst>
  <dgm:cxnLst>
    <dgm:cxn modelId="{E5092B71-317E-1449-92BF-13BD66989B98}" srcId="{2B09BCC2-FBBC-6349-8BAF-C9B8CE465CB1}" destId="{D2DE4AD2-0DC9-5F45-81A1-1497AD7B580E}" srcOrd="0" destOrd="0" parTransId="{67B94660-1740-DF4E-AC27-A8F59A4A366A}" sibTransId="{4EA65147-08B9-F848-AC8E-BBA0D0FB76F2}"/>
    <dgm:cxn modelId="{C3E8E541-E04C-47DC-8EE3-D3802537939E}" type="presOf" srcId="{D2DE4AD2-0DC9-5F45-81A1-1497AD7B580E}" destId="{F504A896-4F39-114E-8756-4ADAFA79521C}" srcOrd="0" destOrd="0" presId="urn:microsoft.com/office/officeart/2005/8/layout/funnel1"/>
    <dgm:cxn modelId="{01BD21BB-F138-485F-B1F8-A123AB319C45}" type="presOf" srcId="{B671107B-1D5F-2342-869F-EF6CE018CEFA}" destId="{C59B1531-E62E-0042-AE91-06CD6C4D5A16}" srcOrd="0" destOrd="0" presId="urn:microsoft.com/office/officeart/2005/8/layout/funnel1"/>
    <dgm:cxn modelId="{B83DF579-C791-AB4D-8B68-A09FD7974DE7}" srcId="{2B09BCC2-FBBC-6349-8BAF-C9B8CE465CB1}" destId="{B671107B-1D5F-2342-869F-EF6CE018CEFA}" srcOrd="1" destOrd="0" parTransId="{9BE1877F-F065-7B4C-80F6-2BCC8D1AF6F6}" sibTransId="{CB8C0076-E857-234C-865E-37BDF1F22F54}"/>
    <dgm:cxn modelId="{8925D94B-082D-47F9-93F8-554E83C7C8F3}" type="presOf" srcId="{187AE1E9-63E8-124E-8AD3-D85BC777509B}" destId="{46D95380-4458-0B45-B9EB-AD6CEF980A3E}" srcOrd="0" destOrd="0" presId="urn:microsoft.com/office/officeart/2005/8/layout/funnel1"/>
    <dgm:cxn modelId="{9668C76E-F462-4A5C-9EA6-9B187AE35E60}" type="presOf" srcId="{2B09BCC2-FBBC-6349-8BAF-C9B8CE465CB1}" destId="{CF4FBD4F-FF44-F54E-B2B1-4FF1B237D1DC}" srcOrd="0" destOrd="0" presId="urn:microsoft.com/office/officeart/2005/8/layout/funnel1"/>
    <dgm:cxn modelId="{35E4AE10-5571-4B57-B064-912C9170C324}" type="presOf" srcId="{109C2361-9439-324B-A3B8-1D5B26CEB7C4}" destId="{F012B638-5C4E-D444-BD36-A0A0184C0D7F}" srcOrd="0" destOrd="0" presId="urn:microsoft.com/office/officeart/2005/8/layout/funnel1"/>
    <dgm:cxn modelId="{F62CB14F-CE21-224A-B685-20DE49127538}" srcId="{2B09BCC2-FBBC-6349-8BAF-C9B8CE465CB1}" destId="{109C2361-9439-324B-A3B8-1D5B26CEB7C4}" srcOrd="3" destOrd="0" parTransId="{BFC33E93-4F79-144D-A571-1DFD13057282}" sibTransId="{0F1B8059-84AD-204D-A399-8EA2D334A76D}"/>
    <dgm:cxn modelId="{A7C62252-095C-3D4E-9C0D-F669D3A1EC73}" srcId="{2B09BCC2-FBBC-6349-8BAF-C9B8CE465CB1}" destId="{187AE1E9-63E8-124E-8AD3-D85BC777509B}" srcOrd="2" destOrd="0" parTransId="{4413184D-AC4B-1545-BCDE-1DFB05652E37}" sibTransId="{BB72205C-724D-8444-99B9-10D65FEDA8F9}"/>
    <dgm:cxn modelId="{A8B0919A-CEC9-4E44-A157-5C1235D1ABF8}" type="presParOf" srcId="{CF4FBD4F-FF44-F54E-B2B1-4FF1B237D1DC}" destId="{4E8CB3E7-D0FD-3A4B-94A7-CB9E514D2E80}" srcOrd="0" destOrd="0" presId="urn:microsoft.com/office/officeart/2005/8/layout/funnel1"/>
    <dgm:cxn modelId="{240CC11A-8E59-4D04-9D4A-231A02A7510F}" type="presParOf" srcId="{CF4FBD4F-FF44-F54E-B2B1-4FF1B237D1DC}" destId="{B59008DC-9543-4443-A1E3-33C4F5BE92ED}" srcOrd="1" destOrd="0" presId="urn:microsoft.com/office/officeart/2005/8/layout/funnel1"/>
    <dgm:cxn modelId="{4CAA4E35-FE4C-42BB-BEFE-D9D7FEC830BE}" type="presParOf" srcId="{CF4FBD4F-FF44-F54E-B2B1-4FF1B237D1DC}" destId="{F012B638-5C4E-D444-BD36-A0A0184C0D7F}" srcOrd="2" destOrd="0" presId="urn:microsoft.com/office/officeart/2005/8/layout/funnel1"/>
    <dgm:cxn modelId="{3D39172E-A427-4A62-B566-7E805F3BD027}" type="presParOf" srcId="{CF4FBD4F-FF44-F54E-B2B1-4FF1B237D1DC}" destId="{46D95380-4458-0B45-B9EB-AD6CEF980A3E}" srcOrd="3" destOrd="0" presId="urn:microsoft.com/office/officeart/2005/8/layout/funnel1"/>
    <dgm:cxn modelId="{C5F9FB6A-8D89-42F1-BF0C-BB3ED546381A}" type="presParOf" srcId="{CF4FBD4F-FF44-F54E-B2B1-4FF1B237D1DC}" destId="{C59B1531-E62E-0042-AE91-06CD6C4D5A16}" srcOrd="4" destOrd="0" presId="urn:microsoft.com/office/officeart/2005/8/layout/funnel1"/>
    <dgm:cxn modelId="{88DF8AEB-4250-4CCE-898C-90907ADB6770}" type="presParOf" srcId="{CF4FBD4F-FF44-F54E-B2B1-4FF1B237D1DC}" destId="{F504A896-4F39-114E-8756-4ADAFA79521C}" srcOrd="5" destOrd="0" presId="urn:microsoft.com/office/officeart/2005/8/layout/funnel1"/>
    <dgm:cxn modelId="{B77649B6-720E-46E4-A6E3-6559CEB443C1}" type="presParOf" srcId="{CF4FBD4F-FF44-F54E-B2B1-4FF1B237D1DC}" destId="{BC413E86-0957-3541-A6AF-A108EBF7A34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74DE5-04F0-4B70-9E17-CAF5DCCC8B16}">
      <dsp:nvSpPr>
        <dsp:cNvPr id="0" name=""/>
        <dsp:cNvSpPr/>
      </dsp:nvSpPr>
      <dsp:spPr>
        <a:xfrm>
          <a:off x="567" y="644422"/>
          <a:ext cx="2212888" cy="1327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Improving customer satisfaction.</a:t>
          </a:r>
          <a:endParaRPr lang="en-US" sz="2800" kern="1200" dirty="0"/>
        </a:p>
      </dsp:txBody>
      <dsp:txXfrm>
        <a:off x="567" y="644422"/>
        <a:ext cx="2212888" cy="1327732"/>
      </dsp:txXfrm>
    </dsp:sp>
    <dsp:sp modelId="{169F16B4-3053-4CE6-AF3A-CA50D538370C}">
      <dsp:nvSpPr>
        <dsp:cNvPr id="0" name=""/>
        <dsp:cNvSpPr/>
      </dsp:nvSpPr>
      <dsp:spPr>
        <a:xfrm>
          <a:off x="2434744" y="644422"/>
          <a:ext cx="2212888" cy="1327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Easing the reservation process.</a:t>
          </a:r>
          <a:endParaRPr lang="en-US" sz="2800" kern="1200" dirty="0"/>
        </a:p>
      </dsp:txBody>
      <dsp:txXfrm>
        <a:off x="2434744" y="644422"/>
        <a:ext cx="2212888" cy="1327732"/>
      </dsp:txXfrm>
    </dsp:sp>
    <dsp:sp modelId="{F59825D7-B024-4419-94A1-22C03B6FF4B2}">
      <dsp:nvSpPr>
        <dsp:cNvPr id="0" name=""/>
        <dsp:cNvSpPr/>
      </dsp:nvSpPr>
      <dsp:spPr>
        <a:xfrm>
          <a:off x="1217655" y="2193444"/>
          <a:ext cx="2212888" cy="1327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Increasing customer retention.</a:t>
          </a:r>
          <a:endParaRPr lang="en-US" sz="2800" kern="1200" dirty="0"/>
        </a:p>
      </dsp:txBody>
      <dsp:txXfrm>
        <a:off x="1217655" y="2193444"/>
        <a:ext cx="2212888" cy="1327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1CB55-E02D-4335-B0A1-F89D68CE08C0}">
      <dsp:nvSpPr>
        <dsp:cNvPr id="0" name=""/>
        <dsp:cNvSpPr/>
      </dsp:nvSpPr>
      <dsp:spPr>
        <a:xfrm>
          <a:off x="553" y="616292"/>
          <a:ext cx="2158472" cy="1295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Acquiring CRM</a:t>
          </a:r>
          <a:endParaRPr lang="en-US" sz="2800" kern="1200" dirty="0"/>
        </a:p>
      </dsp:txBody>
      <dsp:txXfrm>
        <a:off x="553" y="616292"/>
        <a:ext cx="2158472" cy="1295083"/>
      </dsp:txXfrm>
    </dsp:sp>
    <dsp:sp modelId="{F0DAC427-98D6-4F0F-882E-70798FBF0261}">
      <dsp:nvSpPr>
        <dsp:cNvPr id="0" name=""/>
        <dsp:cNvSpPr/>
      </dsp:nvSpPr>
      <dsp:spPr>
        <a:xfrm>
          <a:off x="2374873" y="616292"/>
          <a:ext cx="2158472" cy="1295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Marriott.com</a:t>
          </a:r>
          <a:endParaRPr lang="en-US" sz="2800" kern="1200" dirty="0"/>
        </a:p>
      </dsp:txBody>
      <dsp:txXfrm>
        <a:off x="2374873" y="616292"/>
        <a:ext cx="2158472" cy="1295083"/>
      </dsp:txXfrm>
    </dsp:sp>
    <dsp:sp modelId="{BF1F6514-EA17-4A82-A959-343CFEEA7773}">
      <dsp:nvSpPr>
        <dsp:cNvPr id="0" name=""/>
        <dsp:cNvSpPr/>
      </dsp:nvSpPr>
      <dsp:spPr>
        <a:xfrm>
          <a:off x="1187713" y="2127223"/>
          <a:ext cx="2158472" cy="1295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Centralized Customer-Orientation</a:t>
          </a:r>
          <a:endParaRPr lang="en-US" sz="2800" kern="1200" dirty="0"/>
        </a:p>
      </dsp:txBody>
      <dsp:txXfrm>
        <a:off x="1187713" y="2127223"/>
        <a:ext cx="2158472" cy="1295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BB734-BA38-4D8F-A655-A45C6441660B}">
      <dsp:nvSpPr>
        <dsp:cNvPr id="0" name=""/>
        <dsp:cNvSpPr/>
      </dsp:nvSpPr>
      <dsp:spPr>
        <a:xfrm>
          <a:off x="1485304" y="496"/>
          <a:ext cx="3125390" cy="1875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Data Integration</a:t>
          </a:r>
          <a:endParaRPr lang="en-US" sz="4900" kern="1200" dirty="0"/>
        </a:p>
      </dsp:txBody>
      <dsp:txXfrm>
        <a:off x="1485304" y="496"/>
        <a:ext cx="3125390" cy="1875234"/>
      </dsp:txXfrm>
    </dsp:sp>
    <dsp:sp modelId="{E9C88728-C979-497B-8033-E9ABC1E97E77}">
      <dsp:nvSpPr>
        <dsp:cNvPr id="0" name=""/>
        <dsp:cNvSpPr/>
      </dsp:nvSpPr>
      <dsp:spPr>
        <a:xfrm>
          <a:off x="1485304" y="2188269"/>
          <a:ext cx="3125390" cy="1875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Worldwide Operation</a:t>
          </a:r>
          <a:endParaRPr lang="en-US" sz="4900" kern="1200" dirty="0"/>
        </a:p>
      </dsp:txBody>
      <dsp:txXfrm>
        <a:off x="1485304" y="2188269"/>
        <a:ext cx="3125390" cy="1875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36D95-5129-4264-8377-29F717CCAAA0}">
      <dsp:nvSpPr>
        <dsp:cNvPr id="0" name=""/>
        <dsp:cNvSpPr/>
      </dsp:nvSpPr>
      <dsp:spPr>
        <a:xfrm>
          <a:off x="609599" y="445580"/>
          <a:ext cx="2193950" cy="10769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 Silos </a:t>
          </a:r>
        </a:p>
      </dsp:txBody>
      <dsp:txXfrm>
        <a:off x="960632" y="445580"/>
        <a:ext cx="1842918" cy="1076947"/>
      </dsp:txXfrm>
    </dsp:sp>
    <dsp:sp modelId="{9BCC0635-1B86-423A-8B39-27E17019CE85}">
      <dsp:nvSpPr>
        <dsp:cNvPr id="0" name=""/>
        <dsp:cNvSpPr/>
      </dsp:nvSpPr>
      <dsp:spPr>
        <a:xfrm>
          <a:off x="609599" y="1524000"/>
          <a:ext cx="2182511" cy="9320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Branches Separate from one another</a:t>
          </a:r>
          <a:endParaRPr lang="en-US" sz="1600" kern="1200" dirty="0"/>
        </a:p>
      </dsp:txBody>
      <dsp:txXfrm>
        <a:off x="958801" y="1524000"/>
        <a:ext cx="1833309" cy="932082"/>
      </dsp:txXfrm>
    </dsp:sp>
    <dsp:sp modelId="{617D4592-9178-4DDC-BBEB-FEA8014DA9D1}">
      <dsp:nvSpPr>
        <dsp:cNvPr id="0" name=""/>
        <dsp:cNvSpPr/>
      </dsp:nvSpPr>
      <dsp:spPr>
        <a:xfrm>
          <a:off x="609599" y="2381578"/>
          <a:ext cx="2182511" cy="14365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Slow transportation of data from one branch to another</a:t>
          </a:r>
          <a:endParaRPr lang="en-US" sz="1600" kern="1200" dirty="0"/>
        </a:p>
      </dsp:txBody>
      <dsp:txXfrm>
        <a:off x="958801" y="2381578"/>
        <a:ext cx="1833309" cy="1436548"/>
      </dsp:txXfrm>
    </dsp:sp>
    <dsp:sp modelId="{449BE868-4330-4E24-A331-61270EC3A3A2}">
      <dsp:nvSpPr>
        <dsp:cNvPr id="0" name=""/>
        <dsp:cNvSpPr/>
      </dsp:nvSpPr>
      <dsp:spPr>
        <a:xfrm>
          <a:off x="0" y="3"/>
          <a:ext cx="1089979" cy="1089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Old Business Strategy</a:t>
          </a:r>
          <a:endParaRPr lang="en-US" sz="1400" kern="1200" dirty="0"/>
        </a:p>
      </dsp:txBody>
      <dsp:txXfrm>
        <a:off x="159624" y="159627"/>
        <a:ext cx="770731" cy="770731"/>
      </dsp:txXfrm>
    </dsp:sp>
    <dsp:sp modelId="{930293A9-415F-4831-8341-F08F122E46B6}">
      <dsp:nvSpPr>
        <dsp:cNvPr id="0" name=""/>
        <dsp:cNvSpPr/>
      </dsp:nvSpPr>
      <dsp:spPr>
        <a:xfrm>
          <a:off x="5105391" y="457205"/>
          <a:ext cx="2112114" cy="10905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Consolidated data into one common database</a:t>
          </a:r>
          <a:endParaRPr lang="en-US" sz="1600" kern="1200" dirty="0"/>
        </a:p>
      </dsp:txBody>
      <dsp:txXfrm>
        <a:off x="5443329" y="457205"/>
        <a:ext cx="1774176" cy="1090524"/>
      </dsp:txXfrm>
    </dsp:sp>
    <dsp:sp modelId="{49DC6AA4-41C0-4D0E-8194-6474875317C4}">
      <dsp:nvSpPr>
        <dsp:cNvPr id="0" name=""/>
        <dsp:cNvSpPr/>
      </dsp:nvSpPr>
      <dsp:spPr>
        <a:xfrm>
          <a:off x="5105391" y="1524000"/>
          <a:ext cx="2112114" cy="10905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Much faster exchange of data between different areas</a:t>
          </a:r>
        </a:p>
      </dsp:txBody>
      <dsp:txXfrm>
        <a:off x="5443329" y="1524000"/>
        <a:ext cx="1774176" cy="1090524"/>
      </dsp:txXfrm>
    </dsp:sp>
    <dsp:sp modelId="{570FA912-5E60-4649-AB79-B8304F99F3AF}">
      <dsp:nvSpPr>
        <dsp:cNvPr id="0" name=""/>
        <dsp:cNvSpPr/>
      </dsp:nvSpPr>
      <dsp:spPr>
        <a:xfrm>
          <a:off x="5105391" y="2590795"/>
          <a:ext cx="2112114" cy="10905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Employees must be able to work together to make new software efficient </a:t>
          </a:r>
        </a:p>
      </dsp:txBody>
      <dsp:txXfrm>
        <a:off x="5443329" y="2590795"/>
        <a:ext cx="1774176" cy="1090524"/>
      </dsp:txXfrm>
    </dsp:sp>
    <dsp:sp modelId="{58545A70-E678-47F8-AED0-2936063646AF}">
      <dsp:nvSpPr>
        <dsp:cNvPr id="0" name=""/>
        <dsp:cNvSpPr/>
      </dsp:nvSpPr>
      <dsp:spPr>
        <a:xfrm>
          <a:off x="6911020" y="0"/>
          <a:ext cx="1089979" cy="1089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New CRM and e-Business Strategy</a:t>
          </a:r>
          <a:endParaRPr lang="en-US" sz="1400" kern="1200" dirty="0"/>
        </a:p>
      </dsp:txBody>
      <dsp:txXfrm>
        <a:off x="7070644" y="159624"/>
        <a:ext cx="770731" cy="7707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0EB28-556F-4FB9-976F-A499ED1F4108}">
      <dsp:nvSpPr>
        <dsp:cNvPr id="0" name=""/>
        <dsp:cNvSpPr/>
      </dsp:nvSpPr>
      <dsp:spPr>
        <a:xfrm>
          <a:off x="847305" y="788479"/>
          <a:ext cx="3096387" cy="107533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FDBB5-4CD4-4F20-A23E-8B3FE1AF08E6}">
      <dsp:nvSpPr>
        <dsp:cNvPr id="0" name=""/>
        <dsp:cNvSpPr/>
      </dsp:nvSpPr>
      <dsp:spPr>
        <a:xfrm>
          <a:off x="2100262" y="3421608"/>
          <a:ext cx="600074" cy="38404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FECAA-1576-4B6E-A4C1-FC16F008E43A}">
      <dsp:nvSpPr>
        <dsp:cNvPr id="0" name=""/>
        <dsp:cNvSpPr/>
      </dsp:nvSpPr>
      <dsp:spPr>
        <a:xfrm>
          <a:off x="1084004" y="3837026"/>
          <a:ext cx="2880360" cy="720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</a:rPr>
            <a:t>“A culture of IT-literate, business-knowledgeable professionals” – Marriott CIO Carl Wilson</a:t>
          </a:r>
          <a:endParaRPr lang="en-US" sz="1200" b="0" kern="1200" dirty="0">
            <a:solidFill>
              <a:schemeClr val="bg1"/>
            </a:solidFill>
          </a:endParaRPr>
        </a:p>
      </dsp:txBody>
      <dsp:txXfrm>
        <a:off x="1084004" y="3837026"/>
        <a:ext cx="2880360" cy="720090"/>
      </dsp:txXfrm>
    </dsp:sp>
    <dsp:sp modelId="{F4821662-2395-49E2-9D01-876F9BD93890}">
      <dsp:nvSpPr>
        <dsp:cNvPr id="0" name=""/>
        <dsp:cNvSpPr/>
      </dsp:nvSpPr>
      <dsp:spPr>
        <a:xfrm>
          <a:off x="1973046" y="1946864"/>
          <a:ext cx="1080135" cy="1080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Common goal between two sides</a:t>
          </a:r>
          <a:endParaRPr lang="en-US" sz="1200" b="0" kern="1200" dirty="0"/>
        </a:p>
      </dsp:txBody>
      <dsp:txXfrm>
        <a:off x="2131228" y="2105046"/>
        <a:ext cx="763771" cy="763771"/>
      </dsp:txXfrm>
    </dsp:sp>
    <dsp:sp modelId="{7334B0FC-7CA4-45BD-AD46-99EA7190C5E4}">
      <dsp:nvSpPr>
        <dsp:cNvPr id="0" name=""/>
        <dsp:cNvSpPr/>
      </dsp:nvSpPr>
      <dsp:spPr>
        <a:xfrm>
          <a:off x="1033058" y="1159583"/>
          <a:ext cx="1329592" cy="1080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Business Professionals invested in project</a:t>
          </a:r>
          <a:endParaRPr lang="en-US" sz="1200" b="0" kern="1200" dirty="0"/>
        </a:p>
      </dsp:txBody>
      <dsp:txXfrm>
        <a:off x="1227772" y="1317765"/>
        <a:ext cx="940164" cy="763771"/>
      </dsp:txXfrm>
    </dsp:sp>
    <dsp:sp modelId="{EA0CE713-28E1-4AA7-B2AD-1783298C3BA9}">
      <dsp:nvSpPr>
        <dsp:cNvPr id="0" name=""/>
        <dsp:cNvSpPr/>
      </dsp:nvSpPr>
      <dsp:spPr>
        <a:xfrm>
          <a:off x="2287346" y="858369"/>
          <a:ext cx="1295697" cy="1080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Hospitality trained IT Professionals</a:t>
          </a:r>
          <a:endParaRPr lang="en-US" sz="1200" b="0" kern="1200" dirty="0"/>
        </a:p>
      </dsp:txBody>
      <dsp:txXfrm>
        <a:off x="2477096" y="1016551"/>
        <a:ext cx="916197" cy="763771"/>
      </dsp:txXfrm>
    </dsp:sp>
    <dsp:sp modelId="{B8AFD063-6ABF-45E0-8E19-127822BBF05E}">
      <dsp:nvSpPr>
        <dsp:cNvPr id="0" name=""/>
        <dsp:cNvSpPr/>
      </dsp:nvSpPr>
      <dsp:spPr>
        <a:xfrm>
          <a:off x="720089" y="656463"/>
          <a:ext cx="3360419" cy="26883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2756B-5566-43C7-AE2E-5BFFBFB5D9EB}">
      <dsp:nvSpPr>
        <dsp:cNvPr id="0" name=""/>
        <dsp:cNvSpPr/>
      </dsp:nvSpPr>
      <dsp:spPr>
        <a:xfrm rot="5400000">
          <a:off x="551177" y="1135427"/>
          <a:ext cx="1004188" cy="11432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E4163-FFFB-4F92-AB73-923FA3191D1A}">
      <dsp:nvSpPr>
        <dsp:cNvPr id="0" name=""/>
        <dsp:cNvSpPr/>
      </dsp:nvSpPr>
      <dsp:spPr>
        <a:xfrm>
          <a:off x="285129" y="22265"/>
          <a:ext cx="1690461" cy="11832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. Chris </a:t>
          </a:r>
          <a:r>
            <a:rPr lang="en-US" sz="1200" kern="1200" dirty="0" err="1" smtClean="0"/>
            <a:t>Zoladz</a:t>
          </a:r>
          <a:r>
            <a:rPr lang="en-US" sz="1200" kern="1200" dirty="0" smtClean="0"/>
            <a:t> sets out to enhance company e-security</a:t>
          </a:r>
          <a:endParaRPr lang="en-US" sz="1200" kern="1200" dirty="0"/>
        </a:p>
      </dsp:txBody>
      <dsp:txXfrm>
        <a:off x="342902" y="80038"/>
        <a:ext cx="1574915" cy="1067722"/>
      </dsp:txXfrm>
    </dsp:sp>
    <dsp:sp modelId="{42C1733B-AD73-4F29-A0E2-D0466705015E}">
      <dsp:nvSpPr>
        <dsp:cNvPr id="0" name=""/>
        <dsp:cNvSpPr/>
      </dsp:nvSpPr>
      <dsp:spPr>
        <a:xfrm>
          <a:off x="2004600" y="152398"/>
          <a:ext cx="3932087" cy="956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Marriott Executives give his team an unprecedented 90 minute window to present their ideas</a:t>
          </a:r>
          <a:endParaRPr lang="en-US" sz="1400" kern="1200" dirty="0"/>
        </a:p>
      </dsp:txBody>
      <dsp:txXfrm>
        <a:off x="2004600" y="152398"/>
        <a:ext cx="3932087" cy="956369"/>
      </dsp:txXfrm>
    </dsp:sp>
    <dsp:sp modelId="{0C3D7F8B-2579-41A4-88B9-44125B8727CC}">
      <dsp:nvSpPr>
        <dsp:cNvPr id="0" name=""/>
        <dsp:cNvSpPr/>
      </dsp:nvSpPr>
      <dsp:spPr>
        <a:xfrm rot="5400000">
          <a:off x="2601375" y="2464628"/>
          <a:ext cx="1004188" cy="11432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34AAE-159C-4537-9A5E-360A80493413}">
      <dsp:nvSpPr>
        <dsp:cNvPr id="0" name=""/>
        <dsp:cNvSpPr/>
      </dsp:nvSpPr>
      <dsp:spPr>
        <a:xfrm>
          <a:off x="2335327" y="1351465"/>
          <a:ext cx="1690461" cy="11832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Marriott creates 4-pronged Information Protection Advisory Committee (IPAC) </a:t>
          </a:r>
          <a:endParaRPr lang="en-US" sz="1200" kern="1200" dirty="0"/>
        </a:p>
      </dsp:txBody>
      <dsp:txXfrm>
        <a:off x="2393100" y="1409238"/>
        <a:ext cx="1574915" cy="1067722"/>
      </dsp:txXfrm>
    </dsp:sp>
    <dsp:sp modelId="{90E4AE1C-58D9-453C-B8C4-AC3312515EF9}">
      <dsp:nvSpPr>
        <dsp:cNvPr id="0" name=""/>
        <dsp:cNvSpPr/>
      </dsp:nvSpPr>
      <dsp:spPr>
        <a:xfrm>
          <a:off x="4662256" y="1447801"/>
          <a:ext cx="3414943" cy="956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Different branches given separate tasks to focus on in their respective fields</a:t>
          </a:r>
          <a:endParaRPr lang="en-US" sz="1400" kern="1200" dirty="0"/>
        </a:p>
      </dsp:txBody>
      <dsp:txXfrm>
        <a:off x="4662256" y="1447801"/>
        <a:ext cx="3414943" cy="956369"/>
      </dsp:txXfrm>
    </dsp:sp>
    <dsp:sp modelId="{75219A4E-2776-421F-B8AD-76CBC0C219A9}">
      <dsp:nvSpPr>
        <dsp:cNvPr id="0" name=""/>
        <dsp:cNvSpPr/>
      </dsp:nvSpPr>
      <dsp:spPr>
        <a:xfrm>
          <a:off x="4080261" y="2666999"/>
          <a:ext cx="1690461" cy="11832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Marriott makes security a key point in their business model</a:t>
          </a:r>
          <a:endParaRPr lang="en-US" sz="1200" kern="1200" dirty="0"/>
        </a:p>
      </dsp:txBody>
      <dsp:txXfrm>
        <a:off x="4138034" y="2724772"/>
        <a:ext cx="1574915" cy="1067722"/>
      </dsp:txXfrm>
    </dsp:sp>
    <dsp:sp modelId="{C1D38C71-AE1E-4A03-BE5C-A4C07887767F}">
      <dsp:nvSpPr>
        <dsp:cNvPr id="0" name=""/>
        <dsp:cNvSpPr/>
      </dsp:nvSpPr>
      <dsp:spPr>
        <a:xfrm>
          <a:off x="5874511" y="2819397"/>
          <a:ext cx="2202688" cy="956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Marriott invests 4-5% of budget in e-security, while moving swiftly to enact a policy.</a:t>
          </a:r>
          <a:endParaRPr lang="en-US" sz="1400" kern="1200" dirty="0"/>
        </a:p>
      </dsp:txBody>
      <dsp:txXfrm>
        <a:off x="5874511" y="2819397"/>
        <a:ext cx="2202688" cy="9563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CB3E7-D0FD-3A4B-94A7-CB9E514D2E80}">
      <dsp:nvSpPr>
        <dsp:cNvPr id="0" name=""/>
        <dsp:cNvSpPr/>
      </dsp:nvSpPr>
      <dsp:spPr>
        <a:xfrm>
          <a:off x="981217" y="157876"/>
          <a:ext cx="3133248" cy="108813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008DC-9543-4443-A1E3-33C4F5BE92ED}">
      <dsp:nvSpPr>
        <dsp:cNvPr id="0" name=""/>
        <dsp:cNvSpPr/>
      </dsp:nvSpPr>
      <dsp:spPr>
        <a:xfrm>
          <a:off x="2249090" y="2822352"/>
          <a:ext cx="607218" cy="388620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012B638-5C4E-D444-BD36-A0A0184C0D7F}">
      <dsp:nvSpPr>
        <dsp:cNvPr id="0" name=""/>
        <dsp:cNvSpPr/>
      </dsp:nvSpPr>
      <dsp:spPr>
        <a:xfrm>
          <a:off x="1095374" y="3133248"/>
          <a:ext cx="2914650" cy="728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100% Customer Service</a:t>
          </a:r>
          <a:endParaRPr lang="en-US" sz="2100" kern="1200" dirty="0"/>
        </a:p>
      </dsp:txBody>
      <dsp:txXfrm>
        <a:off x="1095374" y="3133248"/>
        <a:ext cx="2914650" cy="728662"/>
      </dsp:txXfrm>
    </dsp:sp>
    <dsp:sp modelId="{46D95380-4458-0B45-B9EB-AD6CEF980A3E}">
      <dsp:nvSpPr>
        <dsp:cNvPr id="0" name=""/>
        <dsp:cNvSpPr/>
      </dsp:nvSpPr>
      <dsp:spPr>
        <a:xfrm>
          <a:off x="2120360" y="1330051"/>
          <a:ext cx="1092993" cy="1092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Website</a:t>
          </a:r>
          <a:endParaRPr lang="en-US" sz="1500" kern="1200" dirty="0"/>
        </a:p>
      </dsp:txBody>
      <dsp:txXfrm>
        <a:off x="2280425" y="1490116"/>
        <a:ext cx="772863" cy="772863"/>
      </dsp:txXfrm>
    </dsp:sp>
    <dsp:sp modelId="{C59B1531-E62E-0042-AE91-06CD6C4D5A16}">
      <dsp:nvSpPr>
        <dsp:cNvPr id="0" name=""/>
        <dsp:cNvSpPr/>
      </dsp:nvSpPr>
      <dsp:spPr>
        <a:xfrm>
          <a:off x="1338262" y="510063"/>
          <a:ext cx="1092993" cy="1092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Siebel Systems CRM</a:t>
          </a:r>
          <a:endParaRPr lang="en-US" sz="1500" kern="1200" dirty="0"/>
        </a:p>
      </dsp:txBody>
      <dsp:txXfrm>
        <a:off x="1498327" y="670128"/>
        <a:ext cx="772863" cy="772863"/>
      </dsp:txXfrm>
    </dsp:sp>
    <dsp:sp modelId="{F504A896-4F39-114E-8756-4ADAFA79521C}">
      <dsp:nvSpPr>
        <dsp:cNvPr id="0" name=""/>
        <dsp:cNvSpPr/>
      </dsp:nvSpPr>
      <dsp:spPr>
        <a:xfrm>
          <a:off x="2455545" y="245802"/>
          <a:ext cx="1092993" cy="1092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70mill in 2 years on I.T</a:t>
          </a:r>
          <a:endParaRPr lang="en-US" sz="1500" kern="1200" dirty="0"/>
        </a:p>
      </dsp:txBody>
      <dsp:txXfrm>
        <a:off x="2615610" y="405867"/>
        <a:ext cx="772863" cy="772863"/>
      </dsp:txXfrm>
    </dsp:sp>
    <dsp:sp modelId="{BC413E86-0957-3541-A6AF-A108EBF7A34C}">
      <dsp:nvSpPr>
        <dsp:cNvPr id="0" name=""/>
        <dsp:cNvSpPr/>
      </dsp:nvSpPr>
      <dsp:spPr>
        <a:xfrm>
          <a:off x="852487" y="24288"/>
          <a:ext cx="3400425" cy="272034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B9120-BC1C-4C41-B80F-C3A909A6AFC1}" type="datetimeFigureOut">
              <a:rPr lang="en-US" smtClean="0"/>
              <a:t>04/22/2012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5BA4D-5A5F-4A70-9C46-A89146CB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5BA4D-5A5F-4A70-9C46-A89146CB26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0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http://blog.timesunion.com/opinion/files/2010/10/1029_WVamericandream.jpg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5BA4D-5A5F-4A70-9C46-A89146CB26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D37F-9CEE-4E84-B532-B78D80749416}" type="datetimeFigureOut">
              <a:rPr lang="en-US" smtClean="0"/>
              <a:t>04/22/2012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1F5-4CE4-4631-A000-37CAF045D5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D37F-9CEE-4E84-B532-B78D80749416}" type="datetimeFigureOut">
              <a:rPr lang="en-US" smtClean="0"/>
              <a:t>04/22/2012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1F5-4CE4-4631-A000-37CAF045D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D37F-9CEE-4E84-B532-B78D80749416}" type="datetimeFigureOut">
              <a:rPr lang="en-US" smtClean="0"/>
              <a:t>04/22/2012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1F5-4CE4-4631-A000-37CAF045D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D37F-9CEE-4E84-B532-B78D80749416}" type="datetimeFigureOut">
              <a:rPr lang="en-US" smtClean="0"/>
              <a:t>04/22/2012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1F5-4CE4-4631-A000-37CAF045D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D37F-9CEE-4E84-B532-B78D80749416}" type="datetimeFigureOut">
              <a:rPr lang="en-US" smtClean="0"/>
              <a:t>04/22/2012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1F5-4CE4-4631-A000-37CAF045D5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D37F-9CEE-4E84-B532-B78D80749416}" type="datetimeFigureOut">
              <a:rPr lang="en-US" smtClean="0"/>
              <a:t>04/22/2012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1F5-4CE4-4631-A000-37CAF045D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D37F-9CEE-4E84-B532-B78D80749416}" type="datetimeFigureOut">
              <a:rPr lang="en-US" smtClean="0"/>
              <a:t>04/22/2012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1F5-4CE4-4631-A000-37CAF045D5E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D37F-9CEE-4E84-B532-B78D80749416}" type="datetimeFigureOut">
              <a:rPr lang="en-US" smtClean="0"/>
              <a:t>04/22/2012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1F5-4CE4-4631-A000-37CAF045D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D37F-9CEE-4E84-B532-B78D80749416}" type="datetimeFigureOut">
              <a:rPr lang="en-US" smtClean="0"/>
              <a:t>04/22/2012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1F5-4CE4-4631-A000-37CAF045D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D37F-9CEE-4E84-B532-B78D80749416}" type="datetimeFigureOut">
              <a:rPr lang="en-US" smtClean="0"/>
              <a:t>04/22/2012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1F5-4CE4-4631-A000-37CAF045D5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D37F-9CEE-4E84-B532-B78D80749416}" type="datetimeFigureOut">
              <a:rPr lang="en-US" smtClean="0"/>
              <a:t>04/22/2012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1F5-4CE4-4631-A000-37CAF045D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8240" y="381000"/>
            <a:ext cx="729996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5BCD37F-9CEE-4E84-B532-B78D80749416}" type="datetimeFigureOut">
              <a:rPr lang="en-US" smtClean="0"/>
              <a:t>04/22/2012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B91D1F5-4CE4-4631-A000-37CAF045D5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6212332"/>
            <a:ext cx="1341887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exglobal.com/property-management/wp-content/uploa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2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rriott2.typepad.com/.a/6a0128763ee05d970c012876d68dd6970c-120wi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imeline.marriott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imeline.marriott.com/" TargetMode="External"/><Relationship Id="rId2" Type="http://schemas.openxmlformats.org/officeDocument/2006/relationships/hyperlink" Target="http://www.cnn.com/2012/04/12/business/marriott-hotel-industry/index.html?hpt=tr_c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05800" cy="1524000"/>
          </a:xfrm>
        </p:spPr>
        <p:txBody>
          <a:bodyPr/>
          <a:lstStyle/>
          <a:p>
            <a:r>
              <a:rPr lang="en-US" sz="3800" dirty="0" smtClean="0">
                <a:solidFill>
                  <a:schemeClr val="bg1"/>
                </a:solidFill>
              </a:rPr>
              <a:t>Marriott’s Customer-Focused </a:t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E-Business Strategy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05200"/>
            <a:ext cx="6858000" cy="2438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Jordan Szenicer </a:t>
            </a:r>
          </a:p>
          <a:p>
            <a:pPr algn="ctr"/>
            <a:r>
              <a:rPr lang="en-US" b="1" dirty="0" smtClean="0"/>
              <a:t>Angel </a:t>
            </a:r>
            <a:r>
              <a:rPr lang="en-US" b="1" dirty="0" err="1" smtClean="0"/>
              <a:t>Peguero</a:t>
            </a:r>
            <a:endParaRPr lang="en-US" b="1" dirty="0" smtClean="0"/>
          </a:p>
          <a:p>
            <a:pPr algn="ctr"/>
            <a:r>
              <a:rPr lang="en-US" b="1" dirty="0" smtClean="0"/>
              <a:t>Sam </a:t>
            </a:r>
            <a:r>
              <a:rPr lang="en-US" b="1" dirty="0" err="1" smtClean="0"/>
              <a:t>McCutchin</a:t>
            </a:r>
            <a:endParaRPr lang="en-US" b="1" dirty="0" smtClean="0"/>
          </a:p>
          <a:p>
            <a:pPr algn="ctr"/>
            <a:r>
              <a:rPr lang="en-US" b="1" dirty="0" smtClean="0"/>
              <a:t>Will </a:t>
            </a:r>
            <a:r>
              <a:rPr lang="en-US" b="1" dirty="0" err="1" smtClean="0"/>
              <a:t>Valentin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6212332"/>
            <a:ext cx="134188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781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Solving Communication Issues After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4953000" cy="3886200"/>
          </a:xfrm>
        </p:spPr>
        <p:txBody>
          <a:bodyPr/>
          <a:lstStyle/>
          <a:p>
            <a:r>
              <a:rPr lang="en-US" dirty="0" smtClean="0"/>
              <a:t>Data can be exchanged between departments without problems</a:t>
            </a:r>
          </a:p>
          <a:p>
            <a:r>
              <a:rPr lang="en-US" dirty="0" smtClean="0"/>
              <a:t>New properties can be developed faster while current properties could be maintained with more efficiency</a:t>
            </a:r>
          </a:p>
          <a:p>
            <a:r>
              <a:rPr lang="en-US" dirty="0" smtClean="0"/>
              <a:t>Increased customer satisfaction due to communication between branches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32" y="2817378"/>
            <a:ext cx="3199536" cy="239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9380" y="5217030"/>
            <a:ext cx="3030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http://blog.timesunion.com/opinion/files/2010/10/1029_WVamericandream.jpg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400" y="6553200"/>
            <a:ext cx="205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 </a:t>
            </a:r>
            <a:r>
              <a:rPr lang="en-US" b="1" dirty="0" err="1" smtClean="0"/>
              <a:t>McCutchin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53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System, Old Employee Issues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354432"/>
              </p:ext>
            </p:extLst>
          </p:nvPr>
        </p:nvGraphicFramePr>
        <p:xfrm>
          <a:off x="685800" y="1905000"/>
          <a:ext cx="8001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438400"/>
            <a:ext cx="18859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5510939"/>
            <a:ext cx="25170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http://www.thefoa.org/tech/ref/appln/data-centers-1-l.jpg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1400" y="6553200"/>
            <a:ext cx="205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 </a:t>
            </a:r>
            <a:r>
              <a:rPr lang="en-US" b="1" dirty="0" err="1" smtClean="0"/>
              <a:t>McCutchin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60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rved Up Ribbon 6"/>
          <p:cNvSpPr/>
          <p:nvPr/>
        </p:nvSpPr>
        <p:spPr>
          <a:xfrm>
            <a:off x="3917158" y="5334000"/>
            <a:ext cx="5303042" cy="6858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381000"/>
            <a:ext cx="9296400" cy="1600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Adjusting to the New Way of Doing Business</a:t>
            </a:r>
            <a:endParaRPr lang="en-US" sz="3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010724"/>
              </p:ext>
            </p:extLst>
          </p:nvPr>
        </p:nvGraphicFramePr>
        <p:xfrm>
          <a:off x="4114800" y="1371600"/>
          <a:ext cx="480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241" y="5257800"/>
            <a:ext cx="34147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http://www.anotherway.org/wp-content/uploads/2011/11/working-together.jpg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6553200"/>
            <a:ext cx="205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 </a:t>
            </a:r>
            <a:r>
              <a:rPr lang="en-US" b="1" dirty="0" err="1" smtClean="0"/>
              <a:t>McCutchin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17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29996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e-Business Security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3886200"/>
          </a:xfrm>
        </p:spPr>
        <p:txBody>
          <a:bodyPr/>
          <a:lstStyle/>
          <a:p>
            <a:r>
              <a:rPr lang="en-US" dirty="0" smtClean="0"/>
              <a:t>Personal and financial data now in one main database</a:t>
            </a:r>
          </a:p>
          <a:p>
            <a:r>
              <a:rPr lang="en-US" dirty="0" smtClean="0"/>
              <a:t>Intrusions can lead to credit card fraud or burglary</a:t>
            </a:r>
          </a:p>
          <a:p>
            <a:r>
              <a:rPr lang="en-US" dirty="0" smtClean="0"/>
              <a:t>Lack of security online would be a bad impression on company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47625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6221" y="5899688"/>
            <a:ext cx="19944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http://palpapers.plynt.com/images/padss.jpg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6553200"/>
            <a:ext cx="205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 </a:t>
            </a:r>
            <a:r>
              <a:rPr lang="en-US" b="1" dirty="0" err="1" smtClean="0"/>
              <a:t>McCutchin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28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Marriott Puts Security on the Forefront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864636"/>
              </p:ext>
            </p:extLst>
          </p:nvPr>
        </p:nvGraphicFramePr>
        <p:xfrm>
          <a:off x="1066800" y="1676400"/>
          <a:ext cx="8077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4038600"/>
            <a:ext cx="2031924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818" y="5800725"/>
            <a:ext cx="297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8"/>
              </a:rPr>
              <a:t>http://</a:t>
            </a:r>
            <a:r>
              <a:rPr lang="en-US" sz="800" dirty="0" smtClean="0">
                <a:hlinkClick r:id="rId8"/>
              </a:rPr>
              <a:t>www.trexglobal.com/property-management/wp-content/uploa</a:t>
            </a:r>
            <a:endParaRPr lang="en-US" sz="800" dirty="0" smtClean="0"/>
          </a:p>
          <a:p>
            <a:r>
              <a:rPr lang="en-US" sz="800" dirty="0" smtClean="0"/>
              <a:t>ds/2010/08/Property-Managers-Make-Data-Security-Priority.jpg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6553200"/>
            <a:ext cx="205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 </a:t>
            </a:r>
            <a:r>
              <a:rPr lang="en-US" b="1" dirty="0" err="1" smtClean="0"/>
              <a:t>McCutchin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10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of 3</a:t>
            </a:r>
            <a:r>
              <a:rPr lang="en-US" baseline="30000" dirty="0" smtClean="0"/>
              <a:t>rd</a:t>
            </a:r>
            <a:r>
              <a:rPr lang="en-US" dirty="0" smtClean="0"/>
              <a:t>-Party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543800" cy="38862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-Party reservation sites allowed for quick price comparison</a:t>
            </a:r>
          </a:p>
          <a:p>
            <a:r>
              <a:rPr lang="en-US" dirty="0" smtClean="0"/>
              <a:t>If one hotel was full, other competitors would be listed</a:t>
            </a:r>
          </a:p>
          <a:p>
            <a:r>
              <a:rPr lang="en-US" dirty="0" smtClean="0"/>
              <a:t>Some sites were able to list cheaper prices than the hotel’s home site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89560"/>
            <a:ext cx="16668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1400" y="6553200"/>
            <a:ext cx="205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 </a:t>
            </a:r>
            <a:r>
              <a:rPr lang="en-US" b="1" dirty="0" err="1" smtClean="0"/>
              <a:t>McCutchin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10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Revamping of Marriott’s Homepage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5715000" cy="3886200"/>
          </a:xfrm>
        </p:spPr>
        <p:txBody>
          <a:bodyPr/>
          <a:lstStyle/>
          <a:p>
            <a:r>
              <a:rPr lang="en-US" dirty="0" smtClean="0"/>
              <a:t>User friendly interface with equal pricing to 3</a:t>
            </a:r>
            <a:r>
              <a:rPr lang="en-US" baseline="30000" dirty="0" smtClean="0"/>
              <a:t>rd</a:t>
            </a:r>
            <a:r>
              <a:rPr lang="en-US" dirty="0" smtClean="0"/>
              <a:t>-party sites</a:t>
            </a:r>
          </a:p>
          <a:p>
            <a:r>
              <a:rPr lang="en-US" dirty="0" smtClean="0"/>
              <a:t>Online booking revenue increased by $850 million in 3 years</a:t>
            </a:r>
          </a:p>
          <a:p>
            <a:r>
              <a:rPr lang="en-US" dirty="0" smtClean="0"/>
              <a:t>¾’s of all reservations for Marriott properties were done online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1809427"/>
            <a:ext cx="21621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7122" y="5343202"/>
            <a:ext cx="25667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http://cedargrand.com/home-jquery/online-reservation.jpg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6553200"/>
            <a:ext cx="205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 </a:t>
            </a:r>
            <a:r>
              <a:rPr lang="en-US" b="1" dirty="0" err="1" smtClean="0"/>
              <a:t>McCutchin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25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457200" y="1905000"/>
            <a:ext cx="8077200" cy="243840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781800" cy="1905000"/>
          </a:xfrm>
        </p:spPr>
        <p:txBody>
          <a:bodyPr>
            <a:noAutofit/>
          </a:bodyPr>
          <a:lstStyle/>
          <a:p>
            <a:r>
              <a:rPr lang="en-US" sz="4000" b="1" i="1" dirty="0"/>
              <a:t>Competitive</a:t>
            </a:r>
            <a:r>
              <a:rPr lang="en-US" sz="4000" dirty="0"/>
              <a:t> </a:t>
            </a:r>
            <a:r>
              <a:rPr lang="en-US" sz="4000" b="1" i="1" dirty="0"/>
              <a:t>Analysis</a:t>
            </a:r>
            <a:r>
              <a:rPr lang="en-US" sz="4000" dirty="0"/>
              <a:t> </a:t>
            </a:r>
            <a:r>
              <a:rPr lang="en-US" sz="4000" b="1" i="1" dirty="0"/>
              <a:t>and</a:t>
            </a:r>
            <a:r>
              <a:rPr lang="en-US" sz="4000" dirty="0"/>
              <a:t> </a:t>
            </a:r>
            <a:r>
              <a:rPr lang="en-US" sz="4000" b="1" i="1" dirty="0"/>
              <a:t>Futures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543800" cy="3581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“We don’t want to just satisfy our customers—we want to delight them” Stephen P </a:t>
            </a:r>
            <a:r>
              <a:rPr lang="en-US" dirty="0" smtClean="0">
                <a:solidFill>
                  <a:schemeClr val="bg1"/>
                </a:solidFill>
              </a:rPr>
              <a:t>Weisz, Senior Vice president of marketing.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286000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6198513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http://marriott2.typepad.com/.</a:t>
            </a:r>
            <a:r>
              <a:rPr lang="en-US" sz="1100" dirty="0" smtClean="0">
                <a:hlinkClick r:id="rId3"/>
              </a:rPr>
              <a:t>a/6a0128763ee05d970c012876d68dd6970c-120wi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7737743" y="6564868"/>
            <a:ext cx="148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Will Valentin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72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has this helped them Competitively?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370352"/>
              </p:ext>
            </p:extLst>
          </p:nvPr>
        </p:nvGraphicFramePr>
        <p:xfrm>
          <a:off x="3810000" y="1981200"/>
          <a:ext cx="5105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590800"/>
            <a:ext cx="31242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2921" y="5347694"/>
            <a:ext cx="1778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tinyurl.com</a:t>
            </a:r>
            <a:r>
              <a:rPr lang="en-US" sz="1200" dirty="0"/>
              <a:t>/74lcqf5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7743" y="6564868"/>
            <a:ext cx="148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Will Valentin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78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Continued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740276" y="51805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/>
          <a:srcRect t="23169" b="23169"/>
          <a:stretch>
            <a:fillRect/>
          </a:stretch>
        </p:blipFill>
        <p:spPr>
          <a:xfrm>
            <a:off x="2209800" y="3505200"/>
            <a:ext cx="4724400" cy="198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5562600"/>
            <a:ext cx="4801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http://i999.photobucket.com/albums/af111/charlesgreen123/money-</a:t>
            </a:r>
            <a:r>
              <a:rPr lang="en-US" sz="1200" dirty="0" err="1"/>
              <a:t>bag.gif</a:t>
            </a:r>
            <a:endParaRPr lang="en-US" sz="1200" dirty="0"/>
          </a:p>
        </p:txBody>
      </p:sp>
      <p:sp>
        <p:nvSpPr>
          <p:cNvPr id="11" name="Freeform 10"/>
          <p:cNvSpPr/>
          <p:nvPr/>
        </p:nvSpPr>
        <p:spPr>
          <a:xfrm>
            <a:off x="802310" y="2090372"/>
            <a:ext cx="2692635" cy="1077054"/>
          </a:xfrm>
          <a:custGeom>
            <a:avLst/>
            <a:gdLst>
              <a:gd name="connsiteX0" fmla="*/ 0 w 2692635"/>
              <a:gd name="connsiteY0" fmla="*/ 0 h 1077054"/>
              <a:gd name="connsiteX1" fmla="*/ 2154108 w 2692635"/>
              <a:gd name="connsiteY1" fmla="*/ 0 h 1077054"/>
              <a:gd name="connsiteX2" fmla="*/ 2692635 w 2692635"/>
              <a:gd name="connsiteY2" fmla="*/ 538527 h 1077054"/>
              <a:gd name="connsiteX3" fmla="*/ 2154108 w 2692635"/>
              <a:gd name="connsiteY3" fmla="*/ 1077054 h 1077054"/>
              <a:gd name="connsiteX4" fmla="*/ 0 w 2692635"/>
              <a:gd name="connsiteY4" fmla="*/ 1077054 h 1077054"/>
              <a:gd name="connsiteX5" fmla="*/ 538527 w 2692635"/>
              <a:gd name="connsiteY5" fmla="*/ 538527 h 1077054"/>
              <a:gd name="connsiteX6" fmla="*/ 0 w 2692635"/>
              <a:gd name="connsiteY6" fmla="*/ 0 h 107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2635" h="1077054">
                <a:moveTo>
                  <a:pt x="0" y="0"/>
                </a:moveTo>
                <a:lnTo>
                  <a:pt x="2154108" y="0"/>
                </a:lnTo>
                <a:lnTo>
                  <a:pt x="2692635" y="538527"/>
                </a:lnTo>
                <a:lnTo>
                  <a:pt x="2154108" y="1077054"/>
                </a:lnTo>
                <a:lnTo>
                  <a:pt x="0" y="1077054"/>
                </a:lnTo>
                <a:lnTo>
                  <a:pt x="538527" y="538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6541" tIns="36005" rIns="574532" bIns="3600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Franchises</a:t>
            </a:r>
            <a:endParaRPr lang="en-US" sz="27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3225682" y="2090372"/>
            <a:ext cx="2692635" cy="1077054"/>
          </a:xfrm>
          <a:custGeom>
            <a:avLst/>
            <a:gdLst>
              <a:gd name="connsiteX0" fmla="*/ 0 w 2692635"/>
              <a:gd name="connsiteY0" fmla="*/ 0 h 1077054"/>
              <a:gd name="connsiteX1" fmla="*/ 2154108 w 2692635"/>
              <a:gd name="connsiteY1" fmla="*/ 0 h 1077054"/>
              <a:gd name="connsiteX2" fmla="*/ 2692635 w 2692635"/>
              <a:gd name="connsiteY2" fmla="*/ 538527 h 1077054"/>
              <a:gd name="connsiteX3" fmla="*/ 2154108 w 2692635"/>
              <a:gd name="connsiteY3" fmla="*/ 1077054 h 1077054"/>
              <a:gd name="connsiteX4" fmla="*/ 0 w 2692635"/>
              <a:gd name="connsiteY4" fmla="*/ 1077054 h 1077054"/>
              <a:gd name="connsiteX5" fmla="*/ 538527 w 2692635"/>
              <a:gd name="connsiteY5" fmla="*/ 538527 h 1077054"/>
              <a:gd name="connsiteX6" fmla="*/ 0 w 2692635"/>
              <a:gd name="connsiteY6" fmla="*/ 0 h 107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2635" h="1077054">
                <a:moveTo>
                  <a:pt x="0" y="0"/>
                </a:moveTo>
                <a:lnTo>
                  <a:pt x="2154108" y="0"/>
                </a:lnTo>
                <a:lnTo>
                  <a:pt x="2692635" y="538527"/>
                </a:lnTo>
                <a:lnTo>
                  <a:pt x="2154108" y="1077054"/>
                </a:lnTo>
                <a:lnTo>
                  <a:pt x="0" y="1077054"/>
                </a:lnTo>
                <a:lnTo>
                  <a:pt x="538527" y="538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6541" tIns="36005" rIns="574532" bIns="3600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Website</a:t>
            </a:r>
            <a:endParaRPr lang="en-US" sz="27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5649054" y="2090372"/>
            <a:ext cx="2692635" cy="1077054"/>
          </a:xfrm>
          <a:custGeom>
            <a:avLst/>
            <a:gdLst>
              <a:gd name="connsiteX0" fmla="*/ 0 w 2692635"/>
              <a:gd name="connsiteY0" fmla="*/ 0 h 1077054"/>
              <a:gd name="connsiteX1" fmla="*/ 2154108 w 2692635"/>
              <a:gd name="connsiteY1" fmla="*/ 0 h 1077054"/>
              <a:gd name="connsiteX2" fmla="*/ 2692635 w 2692635"/>
              <a:gd name="connsiteY2" fmla="*/ 538527 h 1077054"/>
              <a:gd name="connsiteX3" fmla="*/ 2154108 w 2692635"/>
              <a:gd name="connsiteY3" fmla="*/ 1077054 h 1077054"/>
              <a:gd name="connsiteX4" fmla="*/ 0 w 2692635"/>
              <a:gd name="connsiteY4" fmla="*/ 1077054 h 1077054"/>
              <a:gd name="connsiteX5" fmla="*/ 538527 w 2692635"/>
              <a:gd name="connsiteY5" fmla="*/ 538527 h 1077054"/>
              <a:gd name="connsiteX6" fmla="*/ 0 w 2692635"/>
              <a:gd name="connsiteY6" fmla="*/ 0 h 107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2635" h="1077054">
                <a:moveTo>
                  <a:pt x="0" y="0"/>
                </a:moveTo>
                <a:lnTo>
                  <a:pt x="2154108" y="0"/>
                </a:lnTo>
                <a:lnTo>
                  <a:pt x="2692635" y="538527"/>
                </a:lnTo>
                <a:lnTo>
                  <a:pt x="2154108" y="1077054"/>
                </a:lnTo>
                <a:lnTo>
                  <a:pt x="0" y="1077054"/>
                </a:lnTo>
                <a:lnTo>
                  <a:pt x="538527" y="538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6541" tIns="36005" rIns="574532" bIns="3600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smtClean="0"/>
              <a:t>Profits!</a:t>
            </a:r>
            <a:endParaRPr lang="en-US" sz="2700" kern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737743" y="6564868"/>
            <a:ext cx="148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Will Valentin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372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53" y="-381000"/>
            <a:ext cx="7299960" cy="1600200"/>
          </a:xfrm>
        </p:spPr>
        <p:txBody>
          <a:bodyPr/>
          <a:lstStyle/>
          <a:p>
            <a:r>
              <a:rPr lang="en-US" dirty="0" smtClean="0"/>
              <a:t>Humble Beginnings</a:t>
            </a:r>
            <a:endParaRPr lang="en-US" dirty="0"/>
          </a:p>
        </p:txBody>
      </p:sp>
      <p:pic>
        <p:nvPicPr>
          <p:cNvPr id="8194" name="Picture 2" descr="I:\120411022027-marriott-aw-root-beer-horizontal-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38692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132" y="3733800"/>
            <a:ext cx="754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b="1" dirty="0" smtClean="0"/>
              <a:t>How did they evolve from a nine-seat root beer shop to a multibillion dollar hotel corporation?</a:t>
            </a:r>
            <a:endParaRPr lang="en-US" sz="2500" b="1" dirty="0"/>
          </a:p>
        </p:txBody>
      </p:sp>
      <p:sp>
        <p:nvSpPr>
          <p:cNvPr id="17" name="Freeform 16"/>
          <p:cNvSpPr/>
          <p:nvPr/>
        </p:nvSpPr>
        <p:spPr>
          <a:xfrm>
            <a:off x="986315" y="1219200"/>
            <a:ext cx="2109583" cy="1668423"/>
          </a:xfrm>
          <a:custGeom>
            <a:avLst/>
            <a:gdLst>
              <a:gd name="connsiteX0" fmla="*/ 0 w 2109583"/>
              <a:gd name="connsiteY0" fmla="*/ 250263 h 1668423"/>
              <a:gd name="connsiteX1" fmla="*/ 1275372 w 2109583"/>
              <a:gd name="connsiteY1" fmla="*/ 250263 h 1668423"/>
              <a:gd name="connsiteX2" fmla="*/ 1275372 w 2109583"/>
              <a:gd name="connsiteY2" fmla="*/ 0 h 1668423"/>
              <a:gd name="connsiteX3" fmla="*/ 2109583 w 2109583"/>
              <a:gd name="connsiteY3" fmla="*/ 834212 h 1668423"/>
              <a:gd name="connsiteX4" fmla="*/ 1275372 w 2109583"/>
              <a:gd name="connsiteY4" fmla="*/ 1668423 h 1668423"/>
              <a:gd name="connsiteX5" fmla="*/ 1275372 w 2109583"/>
              <a:gd name="connsiteY5" fmla="*/ 1418160 h 1668423"/>
              <a:gd name="connsiteX6" fmla="*/ 0 w 2109583"/>
              <a:gd name="connsiteY6" fmla="*/ 1418160 h 1668423"/>
              <a:gd name="connsiteX7" fmla="*/ 0 w 2109583"/>
              <a:gd name="connsiteY7" fmla="*/ 250263 h 166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9583" h="1668423">
                <a:moveTo>
                  <a:pt x="0" y="250263"/>
                </a:moveTo>
                <a:lnTo>
                  <a:pt x="1275372" y="250263"/>
                </a:lnTo>
                <a:lnTo>
                  <a:pt x="1275372" y="0"/>
                </a:lnTo>
                <a:lnTo>
                  <a:pt x="2109583" y="834212"/>
                </a:lnTo>
                <a:lnTo>
                  <a:pt x="1275372" y="1668423"/>
                </a:lnTo>
                <a:lnTo>
                  <a:pt x="1275372" y="1418160"/>
                </a:lnTo>
                <a:lnTo>
                  <a:pt x="0" y="1418160"/>
                </a:lnTo>
                <a:lnTo>
                  <a:pt x="0" y="250263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3116" tIns="261693" rIns="576625" bIns="2616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Nine-seat A&amp;W Root Beer Shop</a:t>
            </a:r>
            <a:endParaRPr lang="en-US" sz="18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609600" y="1576242"/>
            <a:ext cx="954338" cy="954338"/>
          </a:xfrm>
          <a:custGeom>
            <a:avLst/>
            <a:gdLst>
              <a:gd name="connsiteX0" fmla="*/ 0 w 954338"/>
              <a:gd name="connsiteY0" fmla="*/ 477169 h 954338"/>
              <a:gd name="connsiteX1" fmla="*/ 477169 w 954338"/>
              <a:gd name="connsiteY1" fmla="*/ 0 h 954338"/>
              <a:gd name="connsiteX2" fmla="*/ 954338 w 954338"/>
              <a:gd name="connsiteY2" fmla="*/ 477169 h 954338"/>
              <a:gd name="connsiteX3" fmla="*/ 477169 w 954338"/>
              <a:gd name="connsiteY3" fmla="*/ 954338 h 954338"/>
              <a:gd name="connsiteX4" fmla="*/ 0 w 954338"/>
              <a:gd name="connsiteY4" fmla="*/ 477169 h 95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338" h="954338">
                <a:moveTo>
                  <a:pt x="0" y="477169"/>
                </a:moveTo>
                <a:cubicBezTo>
                  <a:pt x="0" y="213636"/>
                  <a:pt x="213636" y="0"/>
                  <a:pt x="477169" y="0"/>
                </a:cubicBezTo>
                <a:cubicBezTo>
                  <a:pt x="740702" y="0"/>
                  <a:pt x="954338" y="213636"/>
                  <a:pt x="954338" y="477169"/>
                </a:cubicBezTo>
                <a:cubicBezTo>
                  <a:pt x="954338" y="740702"/>
                  <a:pt x="740702" y="954338"/>
                  <a:pt x="477169" y="954338"/>
                </a:cubicBezTo>
                <a:cubicBezTo>
                  <a:pt x="213636" y="954338"/>
                  <a:pt x="0" y="740702"/>
                  <a:pt x="0" y="47716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5" tIns="155635" rIns="155635" bIns="15563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/>
              <a:t>1927</a:t>
            </a:r>
            <a:endParaRPr lang="en-US" sz="25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3692360" y="1219200"/>
            <a:ext cx="1908676" cy="1668423"/>
          </a:xfrm>
          <a:custGeom>
            <a:avLst/>
            <a:gdLst>
              <a:gd name="connsiteX0" fmla="*/ 0 w 1908676"/>
              <a:gd name="connsiteY0" fmla="*/ 250263 h 1668423"/>
              <a:gd name="connsiteX1" fmla="*/ 1074465 w 1908676"/>
              <a:gd name="connsiteY1" fmla="*/ 250263 h 1668423"/>
              <a:gd name="connsiteX2" fmla="*/ 1074465 w 1908676"/>
              <a:gd name="connsiteY2" fmla="*/ 0 h 1668423"/>
              <a:gd name="connsiteX3" fmla="*/ 1908676 w 1908676"/>
              <a:gd name="connsiteY3" fmla="*/ 834212 h 1668423"/>
              <a:gd name="connsiteX4" fmla="*/ 1074465 w 1908676"/>
              <a:gd name="connsiteY4" fmla="*/ 1668423 h 1668423"/>
              <a:gd name="connsiteX5" fmla="*/ 1074465 w 1908676"/>
              <a:gd name="connsiteY5" fmla="*/ 1418160 h 1668423"/>
              <a:gd name="connsiteX6" fmla="*/ 0 w 1908676"/>
              <a:gd name="connsiteY6" fmla="*/ 1418160 h 1668423"/>
              <a:gd name="connsiteX7" fmla="*/ 0 w 1908676"/>
              <a:gd name="connsiteY7" fmla="*/ 250263 h 166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8676" h="1668423">
                <a:moveTo>
                  <a:pt x="0" y="250263"/>
                </a:moveTo>
                <a:lnTo>
                  <a:pt x="1074465" y="250263"/>
                </a:lnTo>
                <a:lnTo>
                  <a:pt x="1074465" y="0"/>
                </a:lnTo>
                <a:lnTo>
                  <a:pt x="1908676" y="834212"/>
                </a:lnTo>
                <a:lnTo>
                  <a:pt x="1074465" y="1668423"/>
                </a:lnTo>
                <a:lnTo>
                  <a:pt x="1074465" y="1418160"/>
                </a:lnTo>
                <a:lnTo>
                  <a:pt x="0" y="1418160"/>
                </a:lnTo>
                <a:lnTo>
                  <a:pt x="0" y="250263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2889" tIns="261693" rIns="523887" bIns="2616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Hot Shoppes</a:t>
            </a:r>
            <a:endParaRPr lang="en-US" sz="18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3215191" y="1576242"/>
            <a:ext cx="954338" cy="954338"/>
          </a:xfrm>
          <a:custGeom>
            <a:avLst/>
            <a:gdLst>
              <a:gd name="connsiteX0" fmla="*/ 0 w 954338"/>
              <a:gd name="connsiteY0" fmla="*/ 477169 h 954338"/>
              <a:gd name="connsiteX1" fmla="*/ 477169 w 954338"/>
              <a:gd name="connsiteY1" fmla="*/ 0 h 954338"/>
              <a:gd name="connsiteX2" fmla="*/ 954338 w 954338"/>
              <a:gd name="connsiteY2" fmla="*/ 477169 h 954338"/>
              <a:gd name="connsiteX3" fmla="*/ 477169 w 954338"/>
              <a:gd name="connsiteY3" fmla="*/ 954338 h 954338"/>
              <a:gd name="connsiteX4" fmla="*/ 0 w 954338"/>
              <a:gd name="connsiteY4" fmla="*/ 477169 h 95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338" h="954338">
                <a:moveTo>
                  <a:pt x="0" y="477169"/>
                </a:moveTo>
                <a:cubicBezTo>
                  <a:pt x="0" y="213636"/>
                  <a:pt x="213636" y="0"/>
                  <a:pt x="477169" y="0"/>
                </a:cubicBezTo>
                <a:cubicBezTo>
                  <a:pt x="740702" y="0"/>
                  <a:pt x="954338" y="213636"/>
                  <a:pt x="954338" y="477169"/>
                </a:cubicBezTo>
                <a:cubicBezTo>
                  <a:pt x="954338" y="740702"/>
                  <a:pt x="740702" y="954338"/>
                  <a:pt x="477169" y="954338"/>
                </a:cubicBezTo>
                <a:cubicBezTo>
                  <a:pt x="213636" y="954338"/>
                  <a:pt x="0" y="740702"/>
                  <a:pt x="0" y="47716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5" tIns="155635" rIns="155635" bIns="15563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/>
              <a:t>1929</a:t>
            </a:r>
            <a:endParaRPr lang="en-US" sz="25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6197497" y="1219200"/>
            <a:ext cx="1908676" cy="1668423"/>
          </a:xfrm>
          <a:custGeom>
            <a:avLst/>
            <a:gdLst>
              <a:gd name="connsiteX0" fmla="*/ 0 w 1908676"/>
              <a:gd name="connsiteY0" fmla="*/ 250263 h 1668423"/>
              <a:gd name="connsiteX1" fmla="*/ 1074465 w 1908676"/>
              <a:gd name="connsiteY1" fmla="*/ 250263 h 1668423"/>
              <a:gd name="connsiteX2" fmla="*/ 1074465 w 1908676"/>
              <a:gd name="connsiteY2" fmla="*/ 0 h 1668423"/>
              <a:gd name="connsiteX3" fmla="*/ 1908676 w 1908676"/>
              <a:gd name="connsiteY3" fmla="*/ 834212 h 1668423"/>
              <a:gd name="connsiteX4" fmla="*/ 1074465 w 1908676"/>
              <a:gd name="connsiteY4" fmla="*/ 1668423 h 1668423"/>
              <a:gd name="connsiteX5" fmla="*/ 1074465 w 1908676"/>
              <a:gd name="connsiteY5" fmla="*/ 1418160 h 1668423"/>
              <a:gd name="connsiteX6" fmla="*/ 0 w 1908676"/>
              <a:gd name="connsiteY6" fmla="*/ 1418160 h 1668423"/>
              <a:gd name="connsiteX7" fmla="*/ 0 w 1908676"/>
              <a:gd name="connsiteY7" fmla="*/ 250263 h 166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8676" h="1668423">
                <a:moveTo>
                  <a:pt x="0" y="250263"/>
                </a:moveTo>
                <a:lnTo>
                  <a:pt x="1074465" y="250263"/>
                </a:lnTo>
                <a:lnTo>
                  <a:pt x="1074465" y="0"/>
                </a:lnTo>
                <a:lnTo>
                  <a:pt x="1908676" y="834212"/>
                </a:lnTo>
                <a:lnTo>
                  <a:pt x="1074465" y="1668423"/>
                </a:lnTo>
                <a:lnTo>
                  <a:pt x="1074465" y="1418160"/>
                </a:lnTo>
                <a:lnTo>
                  <a:pt x="0" y="1418160"/>
                </a:lnTo>
                <a:lnTo>
                  <a:pt x="0" y="250263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2889" tIns="261693" rIns="523887" bIns="2616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Airline Catering</a:t>
            </a:r>
            <a:endParaRPr lang="en-US" sz="18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5720328" y="1576242"/>
            <a:ext cx="954338" cy="954338"/>
          </a:xfrm>
          <a:custGeom>
            <a:avLst/>
            <a:gdLst>
              <a:gd name="connsiteX0" fmla="*/ 0 w 954338"/>
              <a:gd name="connsiteY0" fmla="*/ 477169 h 954338"/>
              <a:gd name="connsiteX1" fmla="*/ 477169 w 954338"/>
              <a:gd name="connsiteY1" fmla="*/ 0 h 954338"/>
              <a:gd name="connsiteX2" fmla="*/ 954338 w 954338"/>
              <a:gd name="connsiteY2" fmla="*/ 477169 h 954338"/>
              <a:gd name="connsiteX3" fmla="*/ 477169 w 954338"/>
              <a:gd name="connsiteY3" fmla="*/ 954338 h 954338"/>
              <a:gd name="connsiteX4" fmla="*/ 0 w 954338"/>
              <a:gd name="connsiteY4" fmla="*/ 477169 h 95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338" h="954338">
                <a:moveTo>
                  <a:pt x="0" y="477169"/>
                </a:moveTo>
                <a:cubicBezTo>
                  <a:pt x="0" y="213636"/>
                  <a:pt x="213636" y="0"/>
                  <a:pt x="477169" y="0"/>
                </a:cubicBezTo>
                <a:cubicBezTo>
                  <a:pt x="740702" y="0"/>
                  <a:pt x="954338" y="213636"/>
                  <a:pt x="954338" y="477169"/>
                </a:cubicBezTo>
                <a:cubicBezTo>
                  <a:pt x="954338" y="740702"/>
                  <a:pt x="740702" y="954338"/>
                  <a:pt x="477169" y="954338"/>
                </a:cubicBezTo>
                <a:cubicBezTo>
                  <a:pt x="213636" y="954338"/>
                  <a:pt x="0" y="740702"/>
                  <a:pt x="0" y="47716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5" tIns="155635" rIns="155635" bIns="15563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 smtClean="0"/>
              <a:t>1937</a:t>
            </a:r>
            <a:endParaRPr lang="en-US" sz="2500" kern="1200" dirty="0"/>
          </a:p>
        </p:txBody>
      </p:sp>
      <p:pic>
        <p:nvPicPr>
          <p:cNvPr id="8196" name="Picture 4" descr="http://timeline.marriott.com/assets/timeline/EY/milestones/EY_02_1927_HotShopp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3240436"/>
            <a:ext cx="3869267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timeline.marriott.com/assets/timeline/EY/milestones/EY_05_1940_ca10532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3248185"/>
            <a:ext cx="3869267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391400" y="6553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Jordan Szenicer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8164" y="6553200"/>
            <a:ext cx="30102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hlinkClick r:id="rId6"/>
              </a:rPr>
              <a:t>http://timeline.marriott.com</a:t>
            </a:r>
            <a:r>
              <a:rPr lang="en-US" sz="1300" dirty="0" smtClean="0">
                <a:hlinkClick r:id="rId6"/>
              </a:rPr>
              <a:t>/</a:t>
            </a:r>
            <a:r>
              <a:rPr lang="en-US" sz="1300" dirty="0" smtClean="0"/>
              <a:t>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80693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299960" cy="1600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What are their competitors doing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48006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Decided to Change their CRM to keep up with Marriott's growth which includes their websites.</a:t>
            </a:r>
          </a:p>
          <a:p>
            <a:r>
              <a:rPr lang="en-US" dirty="0" smtClean="0"/>
              <a:t>Most took up the per-room-capita(P.R.C) over per-customer-capita(P.C.C)</a:t>
            </a:r>
          </a:p>
          <a:p>
            <a:r>
              <a:rPr lang="en-US" dirty="0" smtClean="0"/>
              <a:t>Some Hotel Chains decided to expand to meet consumer demand in different regions of the world.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1706" y="3024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t="6312" b="6312"/>
          <a:stretch>
            <a:fillRect/>
          </a:stretch>
        </p:blipFill>
        <p:spPr>
          <a:xfrm>
            <a:off x="5257800" y="2438400"/>
            <a:ext cx="3429000" cy="2826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5334000"/>
            <a:ext cx="2074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tinyurl.com</a:t>
            </a:r>
            <a:r>
              <a:rPr lang="en-US" sz="1400" dirty="0"/>
              <a:t>/73krs6v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7743" y="6564868"/>
            <a:ext cx="148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Will Valentin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46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What is the Hospitality business doing in the future?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4876800" cy="3886200"/>
          </a:xfrm>
        </p:spPr>
        <p:txBody>
          <a:bodyPr/>
          <a:lstStyle/>
          <a:p>
            <a:r>
              <a:rPr lang="en-US" dirty="0" smtClean="0"/>
              <a:t>N.F.C (Near field communications) in mobile phones to open your room and  to check-in.</a:t>
            </a:r>
          </a:p>
          <a:p>
            <a:r>
              <a:rPr lang="en-US" dirty="0" smtClean="0"/>
              <a:t>Mobile applications for reservation and Point of sales transactions.</a:t>
            </a:r>
          </a:p>
          <a:p>
            <a:r>
              <a:rPr lang="en-US" dirty="0" smtClean="0"/>
              <a:t>Social Networking. I.E (Facebook , Tweeter, Google+)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t="15286" b="15286"/>
          <a:stretch>
            <a:fillRect/>
          </a:stretch>
        </p:blipFill>
        <p:spPr>
          <a:xfrm>
            <a:off x="5181600" y="2286000"/>
            <a:ext cx="382375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5257800"/>
            <a:ext cx="2074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tinyurl.com</a:t>
            </a:r>
            <a:r>
              <a:rPr lang="en-US" sz="1400" dirty="0"/>
              <a:t>/87hn4la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7743" y="6564868"/>
            <a:ext cx="148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Will Valentin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53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Works Cited</a:t>
            </a:r>
            <a:endParaRPr lang="en-US" sz="3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610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Will's Sources</a:t>
            </a:r>
            <a:endParaRPr lang="en-US" dirty="0"/>
          </a:p>
          <a:p>
            <a:r>
              <a:rPr lang="en-US" sz="1200" dirty="0"/>
              <a:t>Beavis, Artie. "How Will NFC Impact the Hospitality Industry?." </a:t>
            </a:r>
            <a:r>
              <a:rPr lang="en-US" sz="1200" i="1" dirty="0"/>
              <a:t>ask </a:t>
            </a:r>
            <a:r>
              <a:rPr lang="en-US" sz="1200" i="1" dirty="0" err="1"/>
              <a:t>identive</a:t>
            </a:r>
            <a:r>
              <a:rPr lang="en-US" sz="1200" dirty="0"/>
              <a:t>. </a:t>
            </a:r>
            <a:r>
              <a:rPr lang="en-US" sz="1200" dirty="0" err="1"/>
              <a:t>N.p</a:t>
            </a:r>
            <a:r>
              <a:rPr lang="en-US" sz="1200" dirty="0"/>
              <a:t>., 5 Jan. 2012. Web. 16 Apr. 2012. &lt;http://www.askidentive.com/nfc-technology/nfc-impact-hospitality-industry&gt;.</a:t>
            </a:r>
          </a:p>
          <a:p>
            <a:r>
              <a:rPr lang="en-US" sz="1200" dirty="0"/>
              <a:t>Butcher, Dan. "Marriott’s Renaissance Mayflower Hotel integrates mobile into CRM platform." </a:t>
            </a:r>
            <a:r>
              <a:rPr lang="en-US" sz="1200" i="1" dirty="0"/>
              <a:t>Mobile Commerce Daily</a:t>
            </a:r>
            <a:r>
              <a:rPr lang="en-US" sz="1200" dirty="0"/>
              <a:t>. </a:t>
            </a:r>
            <a:r>
              <a:rPr lang="en-US" sz="1200" dirty="0" err="1"/>
              <a:t>Napean</a:t>
            </a:r>
            <a:r>
              <a:rPr lang="en-US" sz="1200" dirty="0"/>
              <a:t>, 21 Oct. 2010. Web. 16 Apr. 2012. &lt;http://www.mobilecommercedaily.com/2010/10/21/marriott%E2%80%99s-renaissance-mayflower-hotel-integrates-mobile-into-crm-platform&gt;.</a:t>
            </a:r>
          </a:p>
          <a:p>
            <a:r>
              <a:rPr lang="en-US" sz="1200" dirty="0"/>
              <a:t>Charlton, Graham. "Site review: Four Seasons $18m redesign." </a:t>
            </a:r>
            <a:r>
              <a:rPr lang="en-US" sz="1200" i="1" dirty="0" err="1"/>
              <a:t>Econsultancy</a:t>
            </a:r>
            <a:r>
              <a:rPr lang="en-US" sz="1200" dirty="0"/>
              <a:t>. </a:t>
            </a:r>
            <a:r>
              <a:rPr lang="en-US" sz="1200" dirty="0" err="1"/>
              <a:t>N.p</a:t>
            </a:r>
            <a:r>
              <a:rPr lang="en-US" sz="1200" dirty="0"/>
              <a:t>., 12 Feb. 2012. Web. 16 Apr. 2012. &lt;http://econsultancy.com/us/blog/8844-four-seasons-18m-website-reviewed&gt;.</a:t>
            </a:r>
          </a:p>
          <a:p>
            <a:r>
              <a:rPr lang="en-US" sz="1200" dirty="0"/>
              <a:t>De </a:t>
            </a:r>
            <a:r>
              <a:rPr lang="en-US" sz="1200" dirty="0" err="1"/>
              <a:t>Lollis</a:t>
            </a:r>
            <a:r>
              <a:rPr lang="en-US" sz="1200" dirty="0"/>
              <a:t>, Barbara. "Clarion to test smartphone as hotel room key." </a:t>
            </a:r>
            <a:r>
              <a:rPr lang="en-US" sz="1200" i="1" dirty="0"/>
              <a:t>USA Today Travel</a:t>
            </a:r>
            <a:r>
              <a:rPr lang="en-US" sz="1200" dirty="0"/>
              <a:t>. USA Today, 2 Nov. 2010. Web. 16 Apr. 2012. &lt;http://travel.usatoday.com/hotels/post/2010/11/clarion-tests-mobile-hotel-room-key-concept-/129615/1&gt;.</a:t>
            </a:r>
          </a:p>
          <a:p>
            <a:r>
              <a:rPr lang="en-US" sz="1200" dirty="0"/>
              <a:t>Desmond, John. "Marriott's e-security </a:t>
            </a:r>
            <a:r>
              <a:rPr lang="en-US" sz="1200" dirty="0" err="1"/>
              <a:t>strategy:A</a:t>
            </a:r>
            <a:r>
              <a:rPr lang="en-US" sz="1200" dirty="0"/>
              <a:t> business-IT collaboration." </a:t>
            </a:r>
            <a:r>
              <a:rPr lang="en-US" sz="1200" i="1" dirty="0" err="1"/>
              <a:t>eSecurity</a:t>
            </a:r>
            <a:r>
              <a:rPr lang="en-US" sz="1200" i="1" dirty="0"/>
              <a:t> Planet</a:t>
            </a:r>
            <a:r>
              <a:rPr lang="en-US" sz="1200" dirty="0"/>
              <a:t>. </a:t>
            </a:r>
            <a:r>
              <a:rPr lang="en-US" sz="1200" dirty="0" err="1"/>
              <a:t>QuinStreet</a:t>
            </a:r>
            <a:r>
              <a:rPr lang="en-US" sz="1200" dirty="0"/>
              <a:t>, 16 Apr. 2001. Web. 16 Apr. 2012. &lt;http://www.esecurityplanet.com/trends/article.php/688803/Marriotts-esecurity-strategyA-businessIT-collaboration.htm&gt;.</a:t>
            </a:r>
          </a:p>
          <a:p>
            <a:r>
              <a:rPr lang="en-US" sz="1200" dirty="0"/>
              <a:t>Four Seasons. "Four Seasons Hotels and Resorts | Luxury Hotels | Four Seasons." </a:t>
            </a:r>
            <a:r>
              <a:rPr lang="en-US" sz="1200" i="1" dirty="0"/>
              <a:t>Four Seasons Hotels and Resorts</a:t>
            </a:r>
            <a:r>
              <a:rPr lang="en-US" sz="1200" dirty="0"/>
              <a:t>. </a:t>
            </a:r>
            <a:r>
              <a:rPr lang="en-US" sz="1200" dirty="0" err="1"/>
              <a:t>N.p</a:t>
            </a:r>
            <a:r>
              <a:rPr lang="en-US" sz="1200" dirty="0"/>
              <a:t>., </a:t>
            </a:r>
            <a:r>
              <a:rPr lang="en-US" sz="1200" dirty="0" err="1"/>
              <a:t>n.d.</a:t>
            </a:r>
            <a:r>
              <a:rPr lang="en-US" sz="1200" dirty="0"/>
              <a:t> Web. 16 Apr. 2012. &lt;http://www.fourseasons.com/&gt;.</a:t>
            </a:r>
          </a:p>
          <a:p>
            <a:r>
              <a:rPr lang="en-US" sz="1200" dirty="0" err="1"/>
              <a:t>Gose</a:t>
            </a:r>
            <a:r>
              <a:rPr lang="en-US" sz="1200" dirty="0"/>
              <a:t>, Joe. "Hilton hotel </a:t>
            </a:r>
            <a:r>
              <a:rPr lang="en-US" sz="1200" dirty="0" err="1"/>
              <a:t>corp</a:t>
            </a:r>
            <a:r>
              <a:rPr lang="en-US" sz="1200" dirty="0"/>
              <a:t> in middle of aggressive growth strategy." </a:t>
            </a:r>
            <a:r>
              <a:rPr lang="en-US" sz="1200" i="1" dirty="0"/>
              <a:t>National Real Estate Investor</a:t>
            </a:r>
            <a:r>
              <a:rPr lang="en-US" sz="1200" dirty="0"/>
              <a:t>. Penton Media, 1 Oct. 2006. Web. 16 Apr. 2012. &lt;http://nreionline.com/mag/real_estate_hilton_elevates_game/&gt;.</a:t>
            </a:r>
          </a:p>
          <a:p>
            <a:r>
              <a:rPr lang="en-US" sz="1200" dirty="0"/>
              <a:t>Hilton Resorts. "Hotels by Hilton - Hotel Reservations, Deals, and Room Rates." </a:t>
            </a:r>
            <a:r>
              <a:rPr lang="en-US" sz="1200" i="1" dirty="0"/>
              <a:t>Hilton Resorts</a:t>
            </a:r>
            <a:r>
              <a:rPr lang="en-US" sz="1200" dirty="0"/>
              <a:t>. </a:t>
            </a:r>
            <a:r>
              <a:rPr lang="en-US" sz="1200" dirty="0" err="1"/>
              <a:t>N.p</a:t>
            </a:r>
            <a:r>
              <a:rPr lang="en-US" sz="1200" dirty="0"/>
              <a:t>., </a:t>
            </a:r>
            <a:r>
              <a:rPr lang="en-US" sz="1200" dirty="0" err="1"/>
              <a:t>n.d.</a:t>
            </a:r>
            <a:r>
              <a:rPr lang="en-US" sz="1200" dirty="0"/>
              <a:t> Web. 16 Apr. 2012. &lt;http://www1.hilton.com/en_US/hi/index.do&gt;.</a:t>
            </a:r>
          </a:p>
          <a:p>
            <a:r>
              <a:rPr lang="en-US" sz="1200" dirty="0" err="1"/>
              <a:t>HotelMarketing</a:t>
            </a:r>
            <a:r>
              <a:rPr lang="en-US" sz="1200" dirty="0"/>
              <a:t>. "Four Seasons, Hilton, and Marriott most digitally competent hotel brands." </a:t>
            </a:r>
            <a:r>
              <a:rPr lang="en-US" sz="1200" i="1" dirty="0"/>
              <a:t>HOTELMARKETING.COM</a:t>
            </a:r>
            <a:r>
              <a:rPr lang="en-US" sz="1200" dirty="0"/>
              <a:t>. </a:t>
            </a:r>
            <a:r>
              <a:rPr lang="en-US" sz="1200" dirty="0" err="1"/>
              <a:t>N.p</a:t>
            </a:r>
            <a:r>
              <a:rPr lang="en-US" sz="1200" dirty="0"/>
              <a:t>., 12 Apr. 2012. Web. 16 Apr. 2012. &lt;http://hotelmarketing.com/index.php/content/article/four_seasons_hilton_and_marriott_most_digitally_competent_hotel_brands&gt;.</a:t>
            </a:r>
          </a:p>
          <a:p>
            <a:r>
              <a:rPr lang="en-US" sz="1200" dirty="0" err="1"/>
              <a:t>Overby</a:t>
            </a:r>
            <a:r>
              <a:rPr lang="en-US" sz="1200" dirty="0"/>
              <a:t>, Stephanie. "The Keys to Marriott's Success." </a:t>
            </a:r>
            <a:r>
              <a:rPr lang="en-US" sz="1200" i="1" dirty="0"/>
              <a:t>CIO</a:t>
            </a:r>
            <a:r>
              <a:rPr lang="en-US" sz="1200" dirty="0"/>
              <a:t>. CXO Media, 15 Aug. 2003. Web. &lt;http://www.cio.com/article/29617/The_Keys_to_Marriott_s_Success&gt;.</a:t>
            </a:r>
          </a:p>
          <a:p>
            <a:r>
              <a:rPr lang="en-US" sz="1200" dirty="0"/>
              <a:t>Rosen, Cheryl. "Marriott Uses CRM Application To Boost Sales." </a:t>
            </a:r>
            <a:r>
              <a:rPr lang="en-US" sz="1200" i="1" dirty="0"/>
              <a:t>InformationWeek: The Business Value of Technology</a:t>
            </a:r>
            <a:r>
              <a:rPr lang="en-US" sz="1200" dirty="0"/>
              <a:t>. UBM Tech Web, 25 June 2001. Web. &lt;http://www.informationweek.com/news/6506964&gt;.</a:t>
            </a:r>
          </a:p>
          <a:p>
            <a:r>
              <a:rPr lang="en-US" sz="1200" dirty="0" err="1"/>
              <a:t>Trew</a:t>
            </a:r>
            <a:r>
              <a:rPr lang="en-US" sz="1200" dirty="0"/>
              <a:t>, James. "</a:t>
            </a:r>
            <a:r>
              <a:rPr lang="en-US" sz="1200" dirty="0" err="1"/>
              <a:t>OpenWays</a:t>
            </a:r>
            <a:r>
              <a:rPr lang="en-US" sz="1200" dirty="0"/>
              <a:t> adds NFC to its Mobile Key for hotels." </a:t>
            </a:r>
            <a:r>
              <a:rPr lang="en-US" sz="1200" i="1" dirty="0" err="1"/>
              <a:t>Engadget</a:t>
            </a:r>
            <a:r>
              <a:rPr lang="en-US" sz="1200" dirty="0"/>
              <a:t>. </a:t>
            </a:r>
            <a:r>
              <a:rPr lang="en-US" sz="1200" dirty="0" err="1"/>
              <a:t>AoL</a:t>
            </a:r>
            <a:r>
              <a:rPr lang="en-US" sz="1200" dirty="0"/>
              <a:t> tech, 28 Feb. 2012. Web. 16 Apr. 2012. &lt;http://www.engadget.com/2012/02/28/openways-adds-nfc-to-its-mobile-key-for-hotels/&gt;.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06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3429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Works Cited</a:t>
            </a:r>
            <a:endParaRPr lang="en-US" sz="3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5344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Angel's Sources</a:t>
            </a:r>
            <a:endParaRPr lang="en-US" sz="1500" dirty="0"/>
          </a:p>
          <a:p>
            <a:r>
              <a:rPr lang="en-US" sz="1200" dirty="0"/>
              <a:t>"</a:t>
            </a:r>
            <a:r>
              <a:rPr lang="en-US" sz="1200" dirty="0" err="1"/>
              <a:t>Excella</a:t>
            </a:r>
            <a:r>
              <a:rPr lang="en-US" sz="1200" dirty="0"/>
              <a:t> Consulting." </a:t>
            </a:r>
            <a:r>
              <a:rPr lang="en-US" sz="1200" i="1" dirty="0" err="1"/>
              <a:t>Excella</a:t>
            </a:r>
            <a:r>
              <a:rPr lang="en-US" sz="1200" i="1" dirty="0"/>
              <a:t> Consulting</a:t>
            </a:r>
            <a:r>
              <a:rPr lang="en-US" sz="1200" dirty="0"/>
              <a:t>. Web. 18 Apr. 2012. &lt;http://excella.com/case-studies/marriott-international.aspx&gt;.</a:t>
            </a:r>
          </a:p>
          <a:p>
            <a:r>
              <a:rPr lang="en-US" sz="1200" dirty="0" err="1"/>
              <a:t>Swanborg</a:t>
            </a:r>
            <a:r>
              <a:rPr lang="en-US" sz="1200" dirty="0"/>
              <a:t>, Rick. "CRM: How Marriott Broke Down Customer Data Siloes." </a:t>
            </a:r>
            <a:r>
              <a:rPr lang="en-US" sz="1200" i="1" dirty="0"/>
              <a:t>CIO.com</a:t>
            </a:r>
            <a:r>
              <a:rPr lang="en-US" sz="1200" dirty="0"/>
              <a:t>. CIO, 16 Nov. 2009. Web. 18 Apr. 2012. &lt;http://www.cio.com.au/article/325944/crm_how_marriott_broke_down_customer_data_siloes</a:t>
            </a:r>
            <a:r>
              <a:rPr lang="en-US" sz="1200" dirty="0" smtClean="0"/>
              <a:t>/&gt;.</a:t>
            </a:r>
            <a:endParaRPr lang="en-US" sz="1200" dirty="0"/>
          </a:p>
          <a:p>
            <a:r>
              <a:rPr lang="en-US" sz="1500" b="1" dirty="0"/>
              <a:t>Sam's Sources</a:t>
            </a:r>
            <a:endParaRPr lang="en-US" sz="1500" dirty="0"/>
          </a:p>
          <a:p>
            <a:r>
              <a:rPr lang="en-US" sz="1200" dirty="0" err="1"/>
              <a:t>Overby</a:t>
            </a:r>
            <a:r>
              <a:rPr lang="en-US" sz="1200" dirty="0"/>
              <a:t>, Stephanie. "The Keys to Marriott's Success." </a:t>
            </a:r>
            <a:r>
              <a:rPr lang="en-US" sz="1200" i="1" dirty="0"/>
              <a:t>CIO</a:t>
            </a:r>
            <a:r>
              <a:rPr lang="en-US" sz="1200" dirty="0"/>
              <a:t>. CXO Media, 15 Aug. 2003. Web. &lt;http://www.cio.com/article/29617/The_Keys_to_Marriott_s_Success&gt;.</a:t>
            </a:r>
          </a:p>
          <a:p>
            <a:r>
              <a:rPr lang="en-US" sz="1200" dirty="0"/>
              <a:t>Desmond, John. "Marriott's e-security </a:t>
            </a:r>
            <a:r>
              <a:rPr lang="en-US" sz="1200" dirty="0" err="1"/>
              <a:t>strategy:A</a:t>
            </a:r>
            <a:r>
              <a:rPr lang="en-US" sz="1200" dirty="0"/>
              <a:t> business-IT collaboration." </a:t>
            </a:r>
            <a:r>
              <a:rPr lang="en-US" sz="1200" i="1" dirty="0" err="1"/>
              <a:t>eSecurity</a:t>
            </a:r>
            <a:r>
              <a:rPr lang="en-US" sz="1200" i="1" dirty="0"/>
              <a:t> Planet</a:t>
            </a:r>
            <a:r>
              <a:rPr lang="en-US" sz="1200" dirty="0"/>
              <a:t>. </a:t>
            </a:r>
            <a:r>
              <a:rPr lang="en-US" sz="1200" dirty="0" err="1"/>
              <a:t>QuinStreet</a:t>
            </a:r>
            <a:r>
              <a:rPr lang="en-US" sz="1200" dirty="0"/>
              <a:t>, 16 Apr. 2001. Web. 16 Apr. 2012. &lt;http://www.esecurityplanet.com/trends/article.php/688803/Marriotts-esecurity-strategyA-businessIT-collaboration.htm</a:t>
            </a:r>
            <a:r>
              <a:rPr lang="en-US" sz="1200" dirty="0" smtClean="0"/>
              <a:t>&gt;.</a:t>
            </a:r>
            <a:endParaRPr lang="en-US" sz="1200" dirty="0"/>
          </a:p>
          <a:p>
            <a:r>
              <a:rPr lang="en-US" sz="1500" b="1" dirty="0"/>
              <a:t>Jordan's Sources</a:t>
            </a:r>
            <a:endParaRPr lang="en-US" sz="1500" dirty="0"/>
          </a:p>
          <a:p>
            <a:r>
              <a:rPr lang="en-US" sz="1200" dirty="0" err="1"/>
              <a:t>Gailliard</a:t>
            </a:r>
            <a:r>
              <a:rPr lang="en-US" sz="1200" dirty="0"/>
              <a:t>, Flora. "The Hospitality Industry." </a:t>
            </a:r>
            <a:r>
              <a:rPr lang="en-US" sz="1200" i="1" dirty="0"/>
              <a:t>THE BLACK COLLEGIAN Online: The Career Site for African-American College Students</a:t>
            </a:r>
            <a:r>
              <a:rPr lang="en-US" sz="1200" dirty="0"/>
              <a:t>. Web. 22 Apr. 2012. &lt;http://www.black-collegian.com/career/hospitality-199806.shtml&gt;.</a:t>
            </a:r>
          </a:p>
          <a:p>
            <a:r>
              <a:rPr lang="en-US" sz="1200" dirty="0"/>
              <a:t>"Â» Marriott Reflects on 40 Years Leading Hotel Giant." </a:t>
            </a:r>
            <a:r>
              <a:rPr lang="en-US" sz="1200" i="1" dirty="0"/>
              <a:t>Â» Marriott Reflects on 40 Years Leading Hotel Giant</a:t>
            </a:r>
            <a:r>
              <a:rPr lang="en-US" sz="1200" dirty="0"/>
              <a:t>. 14 Mar. 2012. Web. 22 Apr. 2012. &lt;http://thedailyrecord.com/2012/03/14/marriott-reflects-on-40-years-leading-hotel-giant/&gt;.</a:t>
            </a:r>
          </a:p>
          <a:p>
            <a:r>
              <a:rPr lang="en-US" sz="1200" dirty="0"/>
              <a:t>"Hotels 325." Web. &lt;http://www.marketingandtechnology.com/repository/webFeatures/HOTELS/2011_HOTELS_325.pdf [</a:t>
            </a:r>
            <a:r>
              <a:rPr lang="en-US" sz="1200" dirty="0" err="1"/>
              <a:t>pdf</a:t>
            </a:r>
            <a:r>
              <a:rPr lang="en-US" sz="1200" dirty="0"/>
              <a:t>]&gt;.</a:t>
            </a:r>
          </a:p>
          <a:p>
            <a:r>
              <a:rPr lang="en-US" sz="1200" dirty="0"/>
              <a:t>"Marriott Mogul on 55 Years of Change in the Hotel Business." </a:t>
            </a:r>
            <a:r>
              <a:rPr lang="en-US" sz="1200" i="1" dirty="0"/>
              <a:t>CNN</a:t>
            </a:r>
            <a:r>
              <a:rPr lang="en-US" sz="1200" dirty="0"/>
              <a:t>. Cable News Network, 01 Jan. 1970. Web. 22 Apr. 2012. </a:t>
            </a:r>
            <a:r>
              <a:rPr lang="en-US" sz="1200" dirty="0">
                <a:hlinkClick r:id="rId2"/>
              </a:rPr>
              <a:t>http://www.cnn.com/2012/04/12/business/marriott-hotel-industry/index.html?hpt=tr_c2</a:t>
            </a:r>
            <a:r>
              <a:rPr lang="en-US" sz="1200" dirty="0"/>
              <a:t>.</a:t>
            </a:r>
          </a:p>
          <a:p>
            <a:r>
              <a:rPr lang="en-US" sz="1200" dirty="0"/>
              <a:t>"Our History of Innovation." </a:t>
            </a:r>
            <a:r>
              <a:rPr lang="en-US" sz="1200" i="1" dirty="0"/>
              <a:t>About Marriott Hotels</a:t>
            </a:r>
            <a:r>
              <a:rPr lang="en-US" sz="1200" dirty="0"/>
              <a:t>. Web. 22 Apr. 2012. </a:t>
            </a:r>
            <a:r>
              <a:rPr lang="en-US" sz="1200" dirty="0">
                <a:hlinkClick r:id="rId3"/>
              </a:rPr>
              <a:t>http://timeline.marriott.com/</a:t>
            </a:r>
            <a:r>
              <a:rPr lang="en-US" sz="1200" dirty="0"/>
              <a:t>.</a:t>
            </a:r>
          </a:p>
          <a:p>
            <a:r>
              <a:rPr lang="en-US" sz="1200" dirty="0"/>
              <a:t>"Core Values &amp; Heritage." </a:t>
            </a:r>
            <a:r>
              <a:rPr lang="en-US" sz="1200" i="1" dirty="0"/>
              <a:t>Core Values and Heritage</a:t>
            </a:r>
            <a:r>
              <a:rPr lang="en-US" sz="1200" dirty="0"/>
              <a:t>. Web. 22 Apr. 2012. &lt;http://www.marriott.com/culture-and-values/core-values.mi&gt;.</a:t>
            </a:r>
          </a:p>
          <a:p>
            <a:r>
              <a:rPr lang="en-US" sz="1500" b="1" dirty="0" err="1" smtClean="0"/>
              <a:t>Casestudy</a:t>
            </a:r>
            <a:r>
              <a:rPr lang="en-US" sz="1500" b="1" dirty="0" smtClean="0"/>
              <a:t> (Collective Source)</a:t>
            </a:r>
            <a:endParaRPr lang="en-US" sz="1500" dirty="0"/>
          </a:p>
          <a:p>
            <a:r>
              <a:rPr lang="en-US" sz="1200" dirty="0" err="1"/>
              <a:t>Prashanth</a:t>
            </a:r>
            <a:r>
              <a:rPr lang="en-US" sz="1200" dirty="0"/>
              <a:t>, </a:t>
            </a:r>
            <a:r>
              <a:rPr lang="en-US" sz="1200" dirty="0" err="1"/>
              <a:t>Konakanchi</a:t>
            </a:r>
            <a:r>
              <a:rPr lang="en-US" sz="1200" dirty="0"/>
              <a:t>. "ICMR Center for </a:t>
            </a:r>
            <a:r>
              <a:rPr lang="en-US" sz="1200" dirty="0" err="1"/>
              <a:t>Managent</a:t>
            </a:r>
            <a:r>
              <a:rPr lang="en-US" sz="1200" dirty="0"/>
              <a:t> Research." </a:t>
            </a:r>
            <a:r>
              <a:rPr lang="en-US" sz="1200" i="1" dirty="0"/>
              <a:t>Marriott's Customer-Focused E-Business Strategy</a:t>
            </a:r>
            <a:r>
              <a:rPr lang="en-US" sz="1200" dirty="0"/>
              <a:t> (2009): 1-13. </a:t>
            </a:r>
            <a:r>
              <a:rPr lang="en-US" sz="1200" i="1" dirty="0"/>
              <a:t>www.icmrindia.org</a:t>
            </a:r>
            <a:r>
              <a:rPr lang="en-US" sz="1200" dirty="0"/>
              <a:t>. Web. 9 Apr. 2012. &lt;http://astro.temple.edu/~wurban/Case%20Studies/Marriott%27s%20E-business.pdf&gt;.</a:t>
            </a:r>
          </a:p>
          <a:p>
            <a:r>
              <a:rPr lang="en-US" sz="1200" dirty="0"/>
              <a:t>Marriott. "Find Hotel Rooms." </a:t>
            </a:r>
            <a:r>
              <a:rPr lang="en-US" sz="1200" i="1" dirty="0"/>
              <a:t>Hotel Rooms and Hotel Reservations from Marriott</a:t>
            </a:r>
            <a:r>
              <a:rPr lang="en-US" sz="1200" dirty="0"/>
              <a:t>. Marriott, </a:t>
            </a:r>
            <a:r>
              <a:rPr lang="en-US" sz="1200" dirty="0" err="1"/>
              <a:t>n.d.</a:t>
            </a:r>
            <a:r>
              <a:rPr lang="en-US" sz="1200" dirty="0"/>
              <a:t> Web. 16 Apr. 2012. &lt;http://www.marriott.com/default.mi&gt;.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76200"/>
            <a:ext cx="729996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Transformation to Hotels: </a:t>
            </a:r>
            <a:br>
              <a:rPr lang="en-US" dirty="0" smtClean="0"/>
            </a:br>
            <a:r>
              <a:rPr lang="en-US" dirty="0" smtClean="0"/>
              <a:t>Bill Marriott Takes Over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6553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Jordan Szenicer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1957</a:t>
            </a:r>
            <a:r>
              <a:rPr lang="en-US" sz="2000" dirty="0" smtClean="0"/>
              <a:t> – The Marriott’s open their first hotel.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Bill Marriott takes over the hotel side of the Marriot’s business portfolio.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Helps concentrate their efforts in hotels.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Acquisition Hungry: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/>
          </a:p>
        </p:txBody>
      </p:sp>
      <p:pic>
        <p:nvPicPr>
          <p:cNvPr id="11266" name="Picture 2" descr="http://thedailyrecord.com/files/2012/03/Bill-Marriott-CEO-Int_Mook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65" y="1640174"/>
            <a:ext cx="3193135" cy="24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657600" y="3999369"/>
            <a:ext cx="5334000" cy="3087231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43730" y="4876800"/>
            <a:ext cx="2652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“My father was a restaurateur and he didn’t really understand the (hotel) side…of the business” – Bill Marriott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4848761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b="1" dirty="0" smtClean="0"/>
              <a:t>I figured out we’d make more money in the hotel business than we would ever make in the restaurant business” – Bill Marriott</a:t>
            </a:r>
            <a:endParaRPr lang="en-US" sz="1600" dirty="0"/>
          </a:p>
        </p:txBody>
      </p:sp>
      <p:pic>
        <p:nvPicPr>
          <p:cNvPr id="11268" name="Picture 4" descr="http://static.tumblr.com/igxzpxr/Mcklbnnbs/pac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3400"/>
            <a:ext cx="2209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4" y="4475437"/>
            <a:ext cx="533400" cy="506344"/>
          </a:xfrm>
          <a:prstGeom prst="rect">
            <a:avLst/>
          </a:prstGeom>
        </p:spPr>
      </p:pic>
      <p:pic>
        <p:nvPicPr>
          <p:cNvPr id="11270" name="Picture 6" descr="http://t2.gstatic.com/images?q=tbn:ANd9GcTNeUzGGRMn1_47ab53pF9LIfK6pfyMTnylUYwVLk-KENXapCH9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65" y="4738543"/>
            <a:ext cx="2812135" cy="97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morristourism.org/images/ResidenceInn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32" y="4760629"/>
            <a:ext cx="3276600" cy="78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img03.mar.cx/_images/DE2021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501740"/>
            <a:ext cx="2905125" cy="10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www.onlythebestgifts.com/product_images/c/735/trchcllc1805m__21453_zoom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006" y="4422176"/>
            <a:ext cx="2880508" cy="112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www.travelmembershipclub.com/images/stories/renaissance_hotel_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76" y="4610893"/>
            <a:ext cx="2483765" cy="110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5500" y="6227098"/>
            <a:ext cx="275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https://encrypted-tbn3.google.com/images?q=tbn:ANd9GcRanR9wWvlWUTQSmwCHD_xWvajdsRo4898rWPgM5DVGBQoelI0t3A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1" y="6553200"/>
            <a:ext cx="2365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http://atlantapride.org/wp-content/uploads/Renaissance-Logo-Brown1.jpg</a:t>
            </a:r>
          </a:p>
        </p:txBody>
      </p:sp>
    </p:spTree>
    <p:extLst>
      <p:ext uri="{BB962C8B-B14F-4D97-AF65-F5344CB8AC3E}">
        <p14:creationId xmlns:p14="http://schemas.microsoft.com/office/powerpoint/2010/main" val="417876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allAtOnce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29996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Recipe to Marriott’s Success</a:t>
            </a:r>
            <a:endParaRPr lang="en-US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6553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Jordan Szenicer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2954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Key Ingredients to Marriott’s Success: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(Acquisitions)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Excellent Customer Service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Innovation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818681" y="2286000"/>
            <a:ext cx="35646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Some Key Innovations</a:t>
            </a:r>
            <a:endParaRPr lang="en-US" sz="2500" b="1" dirty="0"/>
          </a:p>
        </p:txBody>
      </p:sp>
      <p:sp>
        <p:nvSpPr>
          <p:cNvPr id="27" name="Block Arc 26"/>
          <p:cNvSpPr/>
          <p:nvPr/>
        </p:nvSpPr>
        <p:spPr>
          <a:xfrm>
            <a:off x="-1828800" y="1752600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eform 27"/>
          <p:cNvSpPr/>
          <p:nvPr/>
        </p:nvSpPr>
        <p:spPr>
          <a:xfrm>
            <a:off x="3330514" y="2863407"/>
            <a:ext cx="5475833" cy="812800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111760" rIns="111760" bIns="111760" numCol="1" spcCol="1270" anchor="ctr" anchorCtr="0">
            <a:noAutofit/>
          </a:bodyPr>
          <a:lstStyle/>
          <a:p>
            <a:pPr lvl="0" algn="l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kern="1200"/>
          </a:p>
        </p:txBody>
      </p:sp>
      <p:sp>
        <p:nvSpPr>
          <p:cNvPr id="31" name="Freeform 30"/>
          <p:cNvSpPr/>
          <p:nvPr/>
        </p:nvSpPr>
        <p:spPr>
          <a:xfrm>
            <a:off x="3625967" y="4082606"/>
            <a:ext cx="5180380" cy="812800"/>
          </a:xfrm>
          <a:custGeom>
            <a:avLst/>
            <a:gdLst>
              <a:gd name="connsiteX0" fmla="*/ 0 w 5180380"/>
              <a:gd name="connsiteY0" fmla="*/ 0 h 812800"/>
              <a:gd name="connsiteX1" fmla="*/ 5180380 w 5180380"/>
              <a:gd name="connsiteY1" fmla="*/ 0 h 812800"/>
              <a:gd name="connsiteX2" fmla="*/ 5180380 w 5180380"/>
              <a:gd name="connsiteY2" fmla="*/ 812800 h 812800"/>
              <a:gd name="connsiteX3" fmla="*/ 0 w 5180380"/>
              <a:gd name="connsiteY3" fmla="*/ 812800 h 812800"/>
              <a:gd name="connsiteX4" fmla="*/ 0 w 51803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0380" h="812800">
                <a:moveTo>
                  <a:pt x="0" y="0"/>
                </a:moveTo>
                <a:lnTo>
                  <a:pt x="5180380" y="0"/>
                </a:lnTo>
                <a:lnTo>
                  <a:pt x="51803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111760" rIns="111760" bIns="111760" numCol="1" spcCol="1270" anchor="ctr" anchorCtr="0">
            <a:noAutofit/>
          </a:bodyPr>
          <a:lstStyle/>
          <a:p>
            <a:pPr lvl="0" algn="l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kern="1200" dirty="0"/>
          </a:p>
        </p:txBody>
      </p:sp>
      <p:pic>
        <p:nvPicPr>
          <p:cNvPr id="10247" name="Picture 7" descr="http://www.travelboards.com/gfx/logosigns/PA/PA351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63054"/>
            <a:ext cx="28194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Box 10245"/>
          <p:cNvSpPr txBox="1"/>
          <p:nvPr/>
        </p:nvSpPr>
        <p:spPr>
          <a:xfrm>
            <a:off x="3505200" y="2895600"/>
            <a:ext cx="4573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First motor hotel, pioneering a culture of roadside lodging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49" name="Picture 9" descr="http://www.happysumosushi.com/images/img_reserv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4" y="2763054"/>
            <a:ext cx="2811005" cy="335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TextBox 10247"/>
          <p:cNvSpPr txBox="1"/>
          <p:nvPr/>
        </p:nvSpPr>
        <p:spPr>
          <a:xfrm>
            <a:off x="3810000" y="416891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First hotel company to offer reservation confirmations via mail.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57" name="Picture 17" descr="http://ulorientation.com/uploads/images/0002/7809/Fairfield_Inn___Suites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6" y="2863407"/>
            <a:ext cx="1405502" cy="158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http://www.courtyardcarolinabeach.com/wp-content/themes/CarolinaBeachCY/images/courtyard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98" y="2743200"/>
            <a:ext cx="1405502" cy="175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http://1.bp.blogspot.com/-9r8fbwpccKY/Ty6fTokLgwI/AAAAAAAACug/mtv7Nu37wXI/s1600/Bvlgari+Luxury+Hotel+Istanbu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2" y="4554710"/>
            <a:ext cx="1417127" cy="15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3" name="Picture 23" descr="http://www.seeklogo.com/images/J/JW_Marriott_Hotel__and__Resorts-logo-7D3730E9A9-seeklogo.com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09" y="4585760"/>
            <a:ext cx="1518093" cy="152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Freeform 50"/>
          <p:cNvSpPr/>
          <p:nvPr/>
        </p:nvSpPr>
        <p:spPr>
          <a:xfrm>
            <a:off x="3276600" y="5338327"/>
            <a:ext cx="5475833" cy="812800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111760" rIns="111760" bIns="111760" numCol="1" spcCol="1270" anchor="ctr" anchorCtr="0">
            <a:noAutofit/>
          </a:bodyPr>
          <a:lstStyle/>
          <a:p>
            <a:pPr lvl="0" algn="l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kern="1200"/>
          </a:p>
        </p:txBody>
      </p:sp>
      <p:sp>
        <p:nvSpPr>
          <p:cNvPr id="54" name="TextBox 53"/>
          <p:cNvSpPr txBox="1"/>
          <p:nvPr/>
        </p:nvSpPr>
        <p:spPr>
          <a:xfrm>
            <a:off x="3505200" y="54102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First hotel company to offer a portfolio of many brands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6477000"/>
            <a:ext cx="335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http://www.google.com/imgres?start=89&amp;hl=en&amp;gbv=2&amp;biw=976&amp;bih=623&amp;addh=36&amp;tbm=isch&amp;tbnid=6_B0nh_i4-ViaM:&amp;imgrefurl=http://www.travelboards.com/logosigns/sign.asp%3Fe%3D180%26s%3DOH%26t%3DLodging&amp;docid=zSreoOE7ylY55M&amp;imgurl=http://www.travelboards.com/gfx/logosigns/OH/OH180L.jpg&amp;w=320&amp;h=269&amp;ei=h6WUT9L7Lae30gGuhI3nBw&amp;zoom=1&amp;iact=rc&amp;dur=443&amp;sig=106122463376519616358&amp;page=6&amp;tbnh=127&amp;tbnw=149&amp;ndsp=18&amp;ved=1t:429,r:7,s:89,i:20&amp;tx=52&amp;ty=61</a:t>
            </a:r>
          </a:p>
        </p:txBody>
      </p:sp>
    </p:spTree>
    <p:extLst>
      <p:ext uri="{BB962C8B-B14F-4D97-AF65-F5344CB8AC3E}">
        <p14:creationId xmlns:p14="http://schemas.microsoft.com/office/powerpoint/2010/main" val="42365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animBg="1"/>
      <p:bldP spid="31" grpId="0" animBg="1"/>
      <p:bldP spid="10248" grpId="0"/>
      <p:bldP spid="51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33400"/>
            <a:ext cx="7299960" cy="1600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Areas to Improve in Customer Service</a:t>
            </a:r>
            <a:endParaRPr lang="en-US" sz="35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9989808"/>
              </p:ext>
            </p:extLst>
          </p:nvPr>
        </p:nvGraphicFramePr>
        <p:xfrm>
          <a:off x="381000" y="1524000"/>
          <a:ext cx="46482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2667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43800" y="6553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Angel </a:t>
            </a:r>
            <a:r>
              <a:rPr lang="en-US" b="1" dirty="0" err="1" smtClean="0"/>
              <a:t>Peguero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569691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https://encrypted-tbn1.google.com/images?q=tbn:ANd9GcQ_mxYj_Ss6nLONItAjKFZtMfIL0TNvABcDIy0Ip2Y41Dv8RFJe</a:t>
            </a:r>
          </a:p>
        </p:txBody>
      </p:sp>
    </p:spTree>
    <p:extLst>
      <p:ext uri="{BB962C8B-B14F-4D97-AF65-F5344CB8AC3E}">
        <p14:creationId xmlns:p14="http://schemas.microsoft.com/office/powerpoint/2010/main" val="17379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0"/>
            <a:ext cx="7299960" cy="1600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The Solution:</a:t>
            </a:r>
            <a:br>
              <a:rPr lang="en-US" sz="3500" dirty="0" smtClean="0"/>
            </a:br>
            <a:r>
              <a:rPr lang="en-US" sz="3500" dirty="0" smtClean="0"/>
              <a:t>E-Business Strategy</a:t>
            </a:r>
            <a:endParaRPr lang="en-US" sz="3500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6553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Angel </a:t>
            </a:r>
            <a:r>
              <a:rPr lang="en-US" b="1" dirty="0" err="1" smtClean="0"/>
              <a:t>Peguero</a:t>
            </a:r>
            <a:endParaRPr lang="en-US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52585616"/>
              </p:ext>
            </p:extLst>
          </p:nvPr>
        </p:nvGraphicFramePr>
        <p:xfrm>
          <a:off x="4305300" y="1752600"/>
          <a:ext cx="45339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38576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2512" y="495413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http://m.mediapost.com/publications/16/marriott-b.jpg</a:t>
            </a:r>
          </a:p>
        </p:txBody>
      </p:sp>
    </p:spTree>
    <p:extLst>
      <p:ext uri="{BB962C8B-B14F-4D97-AF65-F5344CB8AC3E}">
        <p14:creationId xmlns:p14="http://schemas.microsoft.com/office/powerpoint/2010/main" val="39002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-457200"/>
            <a:ext cx="7299960" cy="1600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Effect of E-Business on Sales</a:t>
            </a:r>
            <a:endParaRPr lang="en-US" sz="3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629425"/>
              </p:ext>
            </p:extLst>
          </p:nvPr>
        </p:nvGraphicFramePr>
        <p:xfrm>
          <a:off x="685800" y="1600200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43800" y="6553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Angel </a:t>
            </a:r>
            <a:r>
              <a:rPr lang="en-US" b="1" dirty="0" err="1" smtClean="0"/>
              <a:t>Peguero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61838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Marriott Annual Report 2002, www.marriott.com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04800"/>
            <a:ext cx="7299960" cy="1600200"/>
          </a:xfrm>
        </p:spPr>
        <p:txBody>
          <a:bodyPr/>
          <a:lstStyle/>
          <a:p>
            <a:r>
              <a:rPr lang="en-US" dirty="0" smtClean="0"/>
              <a:t>Marriott’s Network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6553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Angel </a:t>
            </a:r>
            <a:r>
              <a:rPr lang="en-US" b="1" dirty="0" err="1" smtClean="0"/>
              <a:t>Peguero</a:t>
            </a:r>
            <a:endParaRPr lang="en-US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3674950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6193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256449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00800" y="5257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506576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http://tinyurl.com/72q2p5n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026968"/>
            <a:ext cx="2057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http://www.vita-liquid.com/data/site_images/globe.jpg</a:t>
            </a:r>
          </a:p>
        </p:txBody>
      </p:sp>
    </p:spTree>
    <p:extLst>
      <p:ext uri="{BB962C8B-B14F-4D97-AF65-F5344CB8AC3E}">
        <p14:creationId xmlns:p14="http://schemas.microsoft.com/office/powerpoint/2010/main" val="4516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7818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Communication Issues Between Owners and Franchisees (O/F)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4876800" cy="3429000"/>
          </a:xfrm>
        </p:spPr>
        <p:txBody>
          <a:bodyPr/>
          <a:lstStyle/>
          <a:p>
            <a:r>
              <a:rPr lang="en-US" dirty="0" smtClean="0"/>
              <a:t>Different Hardware and Software Infrastructures at each Location</a:t>
            </a:r>
          </a:p>
          <a:p>
            <a:r>
              <a:rPr lang="en-US" dirty="0" smtClean="0"/>
              <a:t>Coordination Problems with new possible franchisees</a:t>
            </a:r>
          </a:p>
          <a:p>
            <a:r>
              <a:rPr lang="en-US" dirty="0" smtClean="0"/>
              <a:t>Managing 2,500 contracts and 500 prospective clients requires communication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515796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4594798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http://www.desmogblog.com/sites/beta.desmogblog.com/files/blogimages/communication3.gif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6553200"/>
            <a:ext cx="205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 </a:t>
            </a:r>
            <a:r>
              <a:rPr lang="en-US" b="1" dirty="0" err="1" smtClean="0"/>
              <a:t>McCutchin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42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716</TotalTime>
  <Words>926</Words>
  <Application>Microsoft Office PowerPoint</Application>
  <PresentationFormat>On-screen Show (4:3)</PresentationFormat>
  <Paragraphs>181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NewsPrint</vt:lpstr>
      <vt:lpstr>Marriott’s Customer-Focused  E-Business Strategy</vt:lpstr>
      <vt:lpstr>Humble Beginnings</vt:lpstr>
      <vt:lpstr>Transformation to Hotels:  Bill Marriott Takes Over</vt:lpstr>
      <vt:lpstr>Recipe to Marriott’s Success</vt:lpstr>
      <vt:lpstr>Areas to Improve in Customer Service</vt:lpstr>
      <vt:lpstr>The Solution: E-Business Strategy</vt:lpstr>
      <vt:lpstr>Effect of E-Business on Sales</vt:lpstr>
      <vt:lpstr>Marriott’s Network</vt:lpstr>
      <vt:lpstr>Communication Issues Between Owners and Franchisees (O/F)</vt:lpstr>
      <vt:lpstr>Solving Communication Issues After Implementation</vt:lpstr>
      <vt:lpstr>New System, Old Employee Issues</vt:lpstr>
      <vt:lpstr>Adjusting to the New Way of Doing Business</vt:lpstr>
      <vt:lpstr>e-Business Security Issues</vt:lpstr>
      <vt:lpstr>Marriott Puts Security on the Forefront</vt:lpstr>
      <vt:lpstr>Threat of 3rd-Party Sites</vt:lpstr>
      <vt:lpstr>Revamping of Marriott’s Homepage</vt:lpstr>
      <vt:lpstr>Competitive Analysis and Futures </vt:lpstr>
      <vt:lpstr>How has this helped them Competitively?</vt:lpstr>
      <vt:lpstr>Continued </vt:lpstr>
      <vt:lpstr>What are their competitors doing?</vt:lpstr>
      <vt:lpstr>What is the Hospitality business doing in the future?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Services</dc:creator>
  <cp:lastModifiedBy>Computer Services</cp:lastModifiedBy>
  <cp:revision>55</cp:revision>
  <dcterms:created xsi:type="dcterms:W3CDTF">2012-04-19T21:08:15Z</dcterms:created>
  <dcterms:modified xsi:type="dcterms:W3CDTF">2012-04-23T03:44:34Z</dcterms:modified>
</cp:coreProperties>
</file>