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484" r:id="rId2"/>
    <p:sldId id="490" r:id="rId3"/>
    <p:sldId id="513" r:id="rId4"/>
    <p:sldId id="503" r:id="rId5"/>
    <p:sldId id="504" r:id="rId6"/>
    <p:sldId id="505" r:id="rId7"/>
    <p:sldId id="506" r:id="rId8"/>
    <p:sldId id="507" r:id="rId9"/>
    <p:sldId id="508" r:id="rId10"/>
    <p:sldId id="509" r:id="rId11"/>
    <p:sldId id="510" r:id="rId12"/>
    <p:sldId id="511" r:id="rId13"/>
    <p:sldId id="512" r:id="rId14"/>
    <p:sldId id="491" r:id="rId15"/>
    <p:sldId id="492" r:id="rId16"/>
    <p:sldId id="493" r:id="rId17"/>
    <p:sldId id="494" r:id="rId18"/>
    <p:sldId id="498" r:id="rId19"/>
    <p:sldId id="500" r:id="rId20"/>
    <p:sldId id="501" r:id="rId21"/>
    <p:sldId id="499" r:id="rId22"/>
    <p:sldId id="495" r:id="rId23"/>
    <p:sldId id="497" r:id="rId24"/>
    <p:sldId id="489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16" autoAdjust="0"/>
    <p:restoredTop sz="99831" autoAdjust="0"/>
  </p:normalViewPr>
  <p:slideViewPr>
    <p:cSldViewPr>
      <p:cViewPr varScale="1">
        <p:scale>
          <a:sx n="74" d="100"/>
          <a:sy n="74" d="100"/>
        </p:scale>
        <p:origin x="14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773741-1A39-4A2F-9FBA-C9F45A20B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782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73741-1A39-4A2F-9FBA-C9F45A20BFF2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901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73741-1A39-4A2F-9FBA-C9F45A20BFF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313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73741-1A39-4A2F-9FBA-C9F45A20BFF2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199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80DC5626-AB7A-4110-9747-EC41EC633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27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7796203-75CE-4E48-A38E-E86F5FA656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5042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D7849BC8-B40A-4ADD-AAB8-0FDEB1E567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36687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476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9E1B34"/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CA503760-D395-4BAF-B9B5-5EA196D84D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94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F765015C-C2E8-470E-B469-4D613CDBE4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2639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7400E98D-F305-44D9-83C5-6344D747C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52944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CB94AC9-77EE-414D-8FA1-1C50F8920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9645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FEF54F5-3F99-496D-AA00-EA14AADD7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7735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D7D449B-8922-4755-B6B2-385D441630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6422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6FB41772-7798-4A67-BFAC-575AC9843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9288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3B3495A9-2E40-42B8-AEA6-396C3BE031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7899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/>
            </a:lvl1pPr>
          </a:lstStyle>
          <a:p>
            <a:pPr>
              <a:defRPr/>
            </a:pPr>
            <a:r>
              <a:rPr lang="en-US" altLang="en-US"/>
              <a:t> </a:t>
            </a:r>
            <a:fld id="{3947F960-0BE3-4190-9C11-7DA58E920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</a:defRPr>
            </a:lvl1pPr>
          </a:lstStyle>
          <a:p>
            <a:pPr>
              <a:defRPr/>
            </a:pPr>
            <a:endParaRPr lang="en-US" sz="2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bootstrap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bootswatch.com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43000"/>
            <a:ext cx="9144000" cy="1749425"/>
          </a:xfrm>
          <a:solidFill>
            <a:srgbClr val="9C183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latin typeface="Arial" charset="0"/>
                <a:cs typeface="+mj-cs"/>
              </a:rPr>
              <a:t/>
            </a: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 smtClean="0">
                <a:solidFill>
                  <a:schemeClr val="bg1"/>
                </a:solidFill>
                <a:latin typeface="Arial" charset="0"/>
              </a:rPr>
              <a:t>A gentle introduction to Bootstrap</a:t>
            </a: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 smtClean="0"/>
              <a:t>TDAP</a:t>
            </a:r>
            <a:endParaRPr lang="en-US" sz="1800" dirty="0"/>
          </a:p>
          <a:p>
            <a:pPr algn="ctr" eaLnBrk="1" hangingPunct="1"/>
            <a:r>
              <a:rPr lang="en-US" sz="1800" dirty="0"/>
              <a:t>Jeremy Shafer</a:t>
            </a:r>
          </a:p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algn="ctr" eaLnBrk="1" hangingPunct="1"/>
            <a:r>
              <a:rPr lang="en-US" sz="1800" dirty="0" smtClean="0"/>
              <a:t>Spring 2016</a:t>
            </a:r>
            <a:endParaRPr lang="en-US" sz="1800" dirty="0"/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fld id="{4D7D449B-8922-4755-B6B2-385D4416301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3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	960 pixels </a:t>
            </a:r>
            <a:r>
              <a:rPr lang="en-US" altLang="en-US" sz="2000" dirty="0" smtClean="0"/>
              <a:t>(2 of 2)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8229600" cy="4602163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endParaRPr lang="en-US" altLang="en-US" dirty="0" smtClean="0"/>
          </a:p>
          <a:p>
            <a:pPr marL="1135063" lvl="2" indent="-334963" eaLnBrk="1" hangingPunct="1"/>
            <a:endParaRPr lang="en-US" altLang="en-US" dirty="0" smtClean="0"/>
          </a:p>
          <a:p>
            <a:pPr marL="1135063" lvl="2" indent="-334963" eaLnBrk="1" hangingPunct="1"/>
            <a:endParaRPr lang="en-US" altLang="en-US" dirty="0" smtClean="0"/>
          </a:p>
          <a:p>
            <a:pPr marL="334963" indent="-334963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14344" y="1208460"/>
            <a:ext cx="8494994" cy="47290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7715" y="82210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80px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55323" y="82210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80px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34540" y="82210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80px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45854" y="82210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80px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997523" y="82210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80px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55131" y="82210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80px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334348" y="82210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80px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45662" y="82210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80px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22517" y="82210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80px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480125" y="82210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80px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159342" y="82210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80px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70656" y="82210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80px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06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	Making it Flexible </a:t>
            </a:r>
            <a:r>
              <a:rPr lang="en-US" altLang="en-US" sz="2000" dirty="0" smtClean="0"/>
              <a:t>(</a:t>
            </a:r>
            <a:r>
              <a:rPr lang="en-US" altLang="en-US" sz="2000" dirty="0"/>
              <a:t>1</a:t>
            </a:r>
            <a:r>
              <a:rPr lang="en-US" altLang="en-US" sz="2000" dirty="0" smtClean="0"/>
              <a:t> of 3)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36637"/>
            <a:ext cx="8229600" cy="4602163"/>
          </a:xfrm>
        </p:spPr>
        <p:txBody>
          <a:bodyPr/>
          <a:lstStyle/>
          <a:p>
            <a:pPr marL="334963" indent="-334963" eaLnBrk="1" hangingPunct="1"/>
            <a:r>
              <a:rPr lang="en-US" altLang="en-US" dirty="0" smtClean="0"/>
              <a:t>If we specify our layout in specific pixel widths, then we have a very </a:t>
            </a:r>
            <a:r>
              <a:rPr lang="en-US" altLang="en-US" i="1" dirty="0" smtClean="0"/>
              <a:t>inflexible</a:t>
            </a:r>
            <a:r>
              <a:rPr lang="en-US" altLang="en-US" dirty="0" smtClean="0"/>
              <a:t> layout.  We have a layout that is designed for one specific screen size.  That’s not practical any more.</a:t>
            </a:r>
          </a:p>
          <a:p>
            <a:pPr marL="334963" indent="-334963" eaLnBrk="1" hangingPunct="1"/>
            <a:r>
              <a:rPr lang="en-US" altLang="en-US" dirty="0" smtClean="0"/>
              <a:t>So, we begin the process of making our grid and </a:t>
            </a:r>
            <a:r>
              <a:rPr lang="en-US" altLang="en-US" b="1" i="1" dirty="0" smtClean="0"/>
              <a:t>flexible</a:t>
            </a:r>
            <a:r>
              <a:rPr lang="en-US" altLang="en-US" dirty="0" smtClean="0"/>
              <a:t> grid.  </a:t>
            </a:r>
          </a:p>
          <a:p>
            <a:pPr marL="334963" indent="-334963" eaLnBrk="1" hangingPunct="1"/>
            <a:r>
              <a:rPr lang="en-US" altLang="en-US" dirty="0" smtClean="0"/>
              <a:t>We do that by expressing fonts and widths in relative terms.  Specifically, </a:t>
            </a:r>
            <a:r>
              <a:rPr lang="en-US" altLang="en-US" b="1" dirty="0" smtClean="0"/>
              <a:t>percentages</a:t>
            </a:r>
            <a:r>
              <a:rPr lang="en-US" altLang="en-US" dirty="0" smtClean="0"/>
              <a:t> and units of </a:t>
            </a:r>
            <a:r>
              <a:rPr lang="en-US" altLang="en-US" b="1" dirty="0" err="1" smtClean="0"/>
              <a:t>em</a:t>
            </a:r>
            <a:r>
              <a:rPr lang="en-US" altLang="en-US" dirty="0" smtClean="0"/>
              <a:t>.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altLang="en-US" dirty="0" smtClean="0"/>
          </a:p>
          <a:p>
            <a:pPr marL="1135063" lvl="2" indent="-334963" eaLnBrk="1" hangingPunct="1"/>
            <a:endParaRPr lang="en-US" altLang="en-US" dirty="0" smtClean="0"/>
          </a:p>
          <a:p>
            <a:pPr marL="1135063" lvl="2" indent="-334963" eaLnBrk="1" hangingPunct="1"/>
            <a:endParaRPr lang="en-US" altLang="en-US" dirty="0" smtClean="0"/>
          </a:p>
          <a:p>
            <a:pPr marL="334963" indent="-334963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89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	</a:t>
            </a:r>
            <a:r>
              <a:rPr lang="en-US" altLang="en-US" sz="2000" dirty="0"/>
              <a:t> </a:t>
            </a:r>
            <a:r>
              <a:rPr lang="en-US" altLang="en-US" sz="4000" dirty="0"/>
              <a:t>Making it Flexible </a:t>
            </a:r>
            <a:r>
              <a:rPr lang="en-US" altLang="en-US" sz="2000" dirty="0" smtClean="0"/>
              <a:t>(2 </a:t>
            </a:r>
            <a:r>
              <a:rPr lang="en-US" altLang="en-US" sz="2000" dirty="0"/>
              <a:t>of </a:t>
            </a:r>
            <a:r>
              <a:rPr lang="en-US" altLang="en-US" sz="2000" dirty="0" smtClean="0"/>
              <a:t>3)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8229600" cy="4602163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endParaRPr lang="en-US" altLang="en-US" dirty="0" smtClean="0"/>
          </a:p>
          <a:p>
            <a:pPr marL="1135063" lvl="2" indent="-334963" eaLnBrk="1" hangingPunct="1"/>
            <a:endParaRPr lang="en-US" altLang="en-US" dirty="0" smtClean="0"/>
          </a:p>
          <a:p>
            <a:pPr marL="1135063" lvl="2" indent="-334963" eaLnBrk="1" hangingPunct="1"/>
            <a:endParaRPr lang="en-US" altLang="en-US" dirty="0" smtClean="0"/>
          </a:p>
          <a:p>
            <a:pPr marL="334963" indent="-334963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87419" y="1274839"/>
            <a:ext cx="8494994" cy="47290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0790" y="88848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028398" y="88848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707615" y="88848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418929" y="88848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097200" y="88848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799075" y="88848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486249" y="88848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5190103" y="88848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895592" y="88848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553200" y="88848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232417" y="88848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7943731" y="88848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602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	Making it Flexible </a:t>
            </a:r>
            <a:r>
              <a:rPr lang="en-US" altLang="en-US" sz="2000" dirty="0" smtClean="0"/>
              <a:t>(3 of 3)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What just happened there?</a:t>
            </a:r>
          </a:p>
          <a:p>
            <a:pPr eaLnBrk="1" hangingPunct="1"/>
            <a:r>
              <a:rPr lang="en-US" altLang="en-US" dirty="0" smtClean="0"/>
              <a:t>We replaced absolute pixel references with percentages.</a:t>
            </a:r>
          </a:p>
          <a:p>
            <a:pPr eaLnBrk="1" hangingPunct="1"/>
            <a:r>
              <a:rPr lang="en-US" altLang="en-US" dirty="0" smtClean="0"/>
              <a:t>We calculate our percentages as follows:</a:t>
            </a:r>
          </a:p>
          <a:p>
            <a:pPr marL="0" indent="0" algn="ctr" eaLnBrk="1" hangingPunct="1">
              <a:buNone/>
            </a:pPr>
            <a:r>
              <a:rPr lang="en-US" altLang="en-US" dirty="0" smtClean="0"/>
              <a:t>(Item width </a:t>
            </a:r>
            <a:r>
              <a:rPr lang="en-US" altLang="en-US" dirty="0" err="1" smtClean="0"/>
              <a:t>px</a:t>
            </a:r>
            <a:r>
              <a:rPr lang="en-US" altLang="en-US" dirty="0" smtClean="0"/>
              <a:t>) / (Item container </a:t>
            </a:r>
            <a:r>
              <a:rPr lang="en-US" altLang="en-US" dirty="0" err="1" smtClean="0"/>
              <a:t>px</a:t>
            </a:r>
            <a:r>
              <a:rPr lang="en-US" altLang="en-US" dirty="0" smtClean="0"/>
              <a:t>)</a:t>
            </a:r>
            <a:br>
              <a:rPr lang="en-US" altLang="en-US" dirty="0" smtClean="0"/>
            </a:br>
            <a:endParaRPr lang="en-US" altLang="en-US" dirty="0" smtClean="0"/>
          </a:p>
          <a:p>
            <a:pPr eaLnBrk="1" hangingPunct="1"/>
            <a:r>
              <a:rPr lang="en-US" altLang="en-US" dirty="0" smtClean="0"/>
              <a:t>If you’re doing this manually, it’s a good idea to document your reasoning in your </a:t>
            </a:r>
            <a:r>
              <a:rPr lang="en-US" altLang="en-US" dirty="0" err="1" smtClean="0"/>
              <a:t>css</a:t>
            </a:r>
            <a:r>
              <a:rPr lang="en-US" altLang="en-US" dirty="0" smtClean="0"/>
              <a:t> file.  Like this: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width: 8.33333% /* 80px / 960px */</a:t>
            </a:r>
          </a:p>
          <a:p>
            <a:pPr marL="1135063" lvl="2" indent="-334963" eaLnBrk="1" hangingPunct="1"/>
            <a:endParaRPr lang="en-US" altLang="en-US" dirty="0" smtClean="0"/>
          </a:p>
          <a:p>
            <a:pPr marL="1135063" lvl="2" indent="-334963" eaLnBrk="1" hangingPunct="1"/>
            <a:endParaRPr lang="en-US" altLang="en-US" dirty="0" smtClean="0"/>
          </a:p>
          <a:p>
            <a:pPr marL="334963" indent="-334963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19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 what’s Bootstrap?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029721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Bootstrap is a </a:t>
            </a:r>
            <a:r>
              <a:rPr lang="en-US" sz="2400" i="1" dirty="0" smtClean="0"/>
              <a:t>framework.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A </a:t>
            </a:r>
            <a:r>
              <a:rPr lang="en-US" sz="2400" i="1" dirty="0" smtClean="0"/>
              <a:t>framework</a:t>
            </a:r>
            <a:r>
              <a:rPr lang="en-US" sz="2400" dirty="0" smtClean="0"/>
              <a:t> is often nothing more than a collection of existing technologies, bundled together in a new, novel, and consistent way.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In today’s class we’ll be using Bootstrap 3, the latest major version of this framework.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So…. to be more precise…. Bootstrap is a </a:t>
            </a:r>
            <a:r>
              <a:rPr lang="en-US" sz="2400" i="1" dirty="0" smtClean="0"/>
              <a:t>CSS</a:t>
            </a:r>
            <a:r>
              <a:rPr lang="en-US" sz="2400" dirty="0" smtClean="0"/>
              <a:t> framework.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Bootstrap is free to use and Open Source.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It was developed by Twitter (and it is still maintained by Twitter.)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Arguably, Bootstrap is more popular than Twitter itself.  </a:t>
            </a:r>
            <a:r>
              <a:rPr lang="en-US" sz="2400" dirty="0" smtClean="0">
                <a:sym typeface="Wingdings" panose="05000000000000000000" pitchFamily="2" charset="2"/>
              </a:rPr>
              <a:t>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81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begin…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387257"/>
            <a:ext cx="807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What do I need in the HTML head tag?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Bootstrap’s flexible grid layout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Conventions for styling text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Bootstrap themes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49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&lt;head&gt; tag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5" name="Picture 2" descr="http://www.clker.com/cliparts/z/p/0/z/k/I/stop-sign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029200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1263451"/>
            <a:ext cx="97536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nsolas" panose="020B0609020204030204" pitchFamily="49" charset="0"/>
              </a:rPr>
              <a:t>&lt;</a:t>
            </a:r>
            <a:r>
              <a:rPr lang="en-US" sz="1400" dirty="0">
                <a:latin typeface="Consolas" panose="020B0609020204030204" pitchFamily="49" charset="0"/>
              </a:rPr>
              <a:t>head&gt;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&lt;meta charset="utf-8"&gt;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&lt;meta name="viewport" content="width=device-width, initial-scale=1"&gt;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&lt;link </a:t>
            </a:r>
            <a:r>
              <a:rPr lang="en-US" sz="1400" dirty="0" err="1">
                <a:latin typeface="Consolas" panose="020B0609020204030204" pitchFamily="49" charset="0"/>
              </a:rPr>
              <a:t>rel</a:t>
            </a:r>
            <a:r>
              <a:rPr lang="en-US" sz="1400" dirty="0">
                <a:latin typeface="Consolas" panose="020B0609020204030204" pitchFamily="49" charset="0"/>
              </a:rPr>
              <a:t>="stylesheet" </a:t>
            </a:r>
            <a:r>
              <a:rPr lang="en-US" sz="1400" dirty="0" err="1">
                <a:latin typeface="Consolas" panose="020B0609020204030204" pitchFamily="49" charset="0"/>
              </a:rPr>
              <a:t>href</a:t>
            </a:r>
            <a:r>
              <a:rPr lang="en-US" sz="1400" dirty="0">
                <a:latin typeface="Consolas" panose="020B0609020204030204" pitchFamily="49" charset="0"/>
              </a:rPr>
              <a:t>="http://maxcdn.bootstrapcdn.com/bootstrap/3.3.6/</a:t>
            </a:r>
            <a:r>
              <a:rPr lang="en-US" sz="1400" dirty="0" err="1">
                <a:latin typeface="Consolas" panose="020B0609020204030204" pitchFamily="49" charset="0"/>
              </a:rPr>
              <a:t>css</a:t>
            </a:r>
            <a:r>
              <a:rPr lang="en-US" sz="1400" dirty="0">
                <a:latin typeface="Consolas" panose="020B0609020204030204" pitchFamily="49" charset="0"/>
              </a:rPr>
              <a:t>/bootstrap.min.css"&gt;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&lt;script 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="https://ajax.googleapis.com/ajax/libs/</a:t>
            </a:r>
            <a:r>
              <a:rPr lang="en-US" sz="1400" dirty="0" err="1">
                <a:latin typeface="Consolas" panose="020B0609020204030204" pitchFamily="49" charset="0"/>
              </a:rPr>
              <a:t>jquery</a:t>
            </a:r>
            <a:r>
              <a:rPr lang="en-US" sz="1400" dirty="0">
                <a:latin typeface="Consolas" panose="020B0609020204030204" pitchFamily="49" charset="0"/>
              </a:rPr>
              <a:t>/1.12.0/jquery.min.js"&gt;&lt;/script&gt;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&lt;script 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="http://maxcdn.bootstrapcdn.com/bootstrap/3.3.6/</a:t>
            </a:r>
            <a:r>
              <a:rPr lang="en-US" sz="1400" dirty="0" err="1">
                <a:latin typeface="Consolas" panose="020B0609020204030204" pitchFamily="49" charset="0"/>
              </a:rPr>
              <a:t>js</a:t>
            </a:r>
            <a:r>
              <a:rPr lang="en-US" sz="1400" dirty="0">
                <a:latin typeface="Consolas" panose="020B0609020204030204" pitchFamily="49" charset="0"/>
              </a:rPr>
              <a:t>/bootstrap.min.js"&gt;&lt;/script&gt;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 smtClean="0">
                <a:latin typeface="Consolas" panose="020B0609020204030204" pitchFamily="49" charset="0"/>
              </a:rPr>
              <a:t>&lt;/</a:t>
            </a:r>
            <a:r>
              <a:rPr lang="en-US" sz="1400" dirty="0">
                <a:latin typeface="Consolas" panose="020B0609020204030204" pitchFamily="49" charset="0"/>
              </a:rPr>
              <a:t>head&gt;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248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return to the flexible grid…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1430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Once you have linked to a bootstrap.min.css file, you get a whole bunch of </a:t>
            </a:r>
            <a:r>
              <a:rPr lang="en-US" sz="2400" dirty="0" err="1" smtClean="0"/>
              <a:t>css</a:t>
            </a:r>
            <a:r>
              <a:rPr lang="en-US" sz="2400" dirty="0" smtClean="0"/>
              <a:t> classes </a:t>
            </a:r>
            <a:r>
              <a:rPr lang="en-US" sz="2400" dirty="0" smtClean="0"/>
              <a:t>set up for you, for free!</a:t>
            </a:r>
          </a:p>
          <a:p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The “container” class is essential.  Everything needs to be inside of it.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The “row” class is almost as important.  Use it to specify groupings of columns.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Finally, there are a number of classes named with the pattern col-?-?.  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800600"/>
            <a:ext cx="8229600" cy="52322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&lt;div class="</a:t>
            </a:r>
            <a:r>
              <a:rPr lang="en-US" sz="2800" dirty="0" smtClean="0"/>
              <a:t>col-md-12"&gt;Some Content here.&lt;/</a:t>
            </a:r>
            <a:r>
              <a:rPr lang="en-US" sz="2800" dirty="0"/>
              <a:t>div&gt;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0400" y="4114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(huh?)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69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Spans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04800" y="1752600"/>
            <a:ext cx="8494994" cy="1066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120" y="1411305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054728" y="1411305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733945" y="1411305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445259" y="1411305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123530" y="1411305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825405" y="1411305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12579" y="1411305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216433" y="1411305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921922" y="1411305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579530" y="1411305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258747" y="1411305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7970061" y="1411305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8.333%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97120" y="1140197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80px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054728" y="1140197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80px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733945" y="1140197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80px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445259" y="1140197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80px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123530" y="1140197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80px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825405" y="1140197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80px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512579" y="1140197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80px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216433" y="1140197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80px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921922" y="1140197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80px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579530" y="1140197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80px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258747" y="1140197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80px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7970061" y="1140197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80px</a:t>
            </a:r>
            <a:endParaRPr lang="en-US" sz="14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24503" y="3550693"/>
            <a:ext cx="8494994" cy="106680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97120" y="2941147"/>
            <a:ext cx="6537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allows us to break the page into columns or “spans”</a:t>
            </a:r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" y="3669562"/>
            <a:ext cx="84963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76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Spans are indicated in units of 12ths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43000"/>
            <a:ext cx="8651450" cy="42052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5468421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bootstrap, the column spans always need to add up to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0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Warning!!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352800"/>
            <a:ext cx="815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This material was originally prepared as an “optional topic” for MIS3502.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If you want more after today, see</a:t>
            </a:r>
            <a:r>
              <a:rPr lang="en-US" sz="2000" dirty="0"/>
              <a:t>: </a:t>
            </a:r>
            <a:r>
              <a:rPr lang="en-US" sz="2000" dirty="0">
                <a:hlinkClick r:id="rId3"/>
              </a:rPr>
              <a:t>http://www.w3schools.com/bootstrap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Let’s start by understanding what it is we’re trying to do…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914400"/>
            <a:ext cx="2212484" cy="22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49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Classes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3058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specify a particular column’s width, we specify both the grid class, and the span of the column.</a:t>
            </a:r>
          </a:p>
          <a:p>
            <a:endParaRPr lang="en-US" sz="2800" dirty="0"/>
          </a:p>
          <a:p>
            <a:r>
              <a:rPr lang="en-US" sz="2800" dirty="0" smtClean="0"/>
              <a:t>The </a:t>
            </a:r>
            <a:r>
              <a:rPr lang="en-US" sz="2800" dirty="0"/>
              <a:t>Bootstrap grid system has four classes:</a:t>
            </a:r>
          </a:p>
          <a:p>
            <a:r>
              <a:rPr lang="en-US" sz="2800" dirty="0" err="1"/>
              <a:t>xs</a:t>
            </a:r>
            <a:r>
              <a:rPr lang="en-US" sz="2800" dirty="0"/>
              <a:t> </a:t>
            </a:r>
            <a:r>
              <a:rPr lang="en-US" sz="2800" dirty="0" smtClean="0"/>
              <a:t>(Extra small - for </a:t>
            </a:r>
            <a:r>
              <a:rPr lang="en-US" sz="2800" dirty="0"/>
              <a:t>phones)</a:t>
            </a:r>
          </a:p>
          <a:p>
            <a:r>
              <a:rPr lang="en-US" sz="2800" dirty="0" err="1"/>
              <a:t>sm</a:t>
            </a:r>
            <a:r>
              <a:rPr lang="en-US" sz="2800" dirty="0"/>
              <a:t> </a:t>
            </a:r>
            <a:r>
              <a:rPr lang="en-US" sz="2800" dirty="0" smtClean="0"/>
              <a:t>(Small - for </a:t>
            </a:r>
            <a:r>
              <a:rPr lang="en-US" sz="2800" dirty="0"/>
              <a:t>tablets)</a:t>
            </a:r>
          </a:p>
          <a:p>
            <a:r>
              <a:rPr lang="en-US" sz="2800" dirty="0"/>
              <a:t>md </a:t>
            </a:r>
            <a:r>
              <a:rPr lang="en-US" sz="2800" dirty="0" smtClean="0"/>
              <a:t>(Medium - for typical desktops/laptops)</a:t>
            </a:r>
            <a:endParaRPr lang="en-US" sz="2800" dirty="0"/>
          </a:p>
          <a:p>
            <a:r>
              <a:rPr lang="en-US" sz="2800" dirty="0" err="1"/>
              <a:t>lg</a:t>
            </a:r>
            <a:r>
              <a:rPr lang="en-US" sz="2800" dirty="0"/>
              <a:t> </a:t>
            </a:r>
            <a:r>
              <a:rPr lang="en-US" sz="2800" dirty="0" smtClean="0"/>
              <a:t>(Large for </a:t>
            </a:r>
            <a:r>
              <a:rPr lang="en-US" sz="2800" dirty="0"/>
              <a:t>larger desktops)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56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sample code for a 3 column layout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5" name="Picture 2" descr="http://www.clker.com/cliparts/z/p/0/z/k/I/stop-sign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029200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09600" y="1600200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&lt;div class="container"&gt;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&lt;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div class="row"&gt;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&lt;div class="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col-md-4"&gt;Column A&lt;/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div&gt;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&lt;div class="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col-md-4"&gt;Column B&lt;/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div&gt;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&lt;div class="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col-md-4"&gt;Column C&lt;/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div&gt;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&lt;/div&gt;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419648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Contextual Colors and Backgrounds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5" name="Picture 2" descr="http://www.clker.com/cliparts/z/p/0/z/k/I/stop-sign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752" y="5107354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Bootstrap gives us contextual classes </a:t>
            </a:r>
            <a:r>
              <a:rPr lang="en-US" dirty="0"/>
              <a:t>for background </a:t>
            </a:r>
            <a:r>
              <a:rPr lang="en-US" dirty="0" smtClean="0"/>
              <a:t>colors:  </a:t>
            </a:r>
            <a:br>
              <a:rPr lang="en-US" dirty="0" smtClean="0"/>
            </a:br>
            <a:r>
              <a:rPr lang="en-US" dirty="0" smtClean="0"/>
              <a:t>.</a:t>
            </a:r>
            <a:r>
              <a:rPr lang="en-US" dirty="0" err="1"/>
              <a:t>bg</a:t>
            </a:r>
            <a:r>
              <a:rPr lang="en-US" dirty="0"/>
              <a:t>-primary, .</a:t>
            </a:r>
            <a:r>
              <a:rPr lang="en-US" dirty="0" err="1"/>
              <a:t>bg</a:t>
            </a:r>
            <a:r>
              <a:rPr lang="en-US" dirty="0"/>
              <a:t>-success, </a:t>
            </a:r>
            <a:r>
              <a:rPr lang="en-US" dirty="0" err="1"/>
              <a:t>bg</a:t>
            </a:r>
            <a:r>
              <a:rPr lang="en-US" dirty="0"/>
              <a:t>-info, </a:t>
            </a:r>
            <a:r>
              <a:rPr lang="en-US" dirty="0" err="1"/>
              <a:t>bg</a:t>
            </a:r>
            <a:r>
              <a:rPr lang="en-US" dirty="0"/>
              <a:t>-warning, and .</a:t>
            </a:r>
            <a:r>
              <a:rPr lang="en-US" dirty="0" err="1" smtClean="0"/>
              <a:t>bg</a:t>
            </a:r>
            <a:r>
              <a:rPr lang="en-US" dirty="0" smtClean="0"/>
              <a:t>-danger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1907376"/>
            <a:ext cx="4191000" cy="397031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&lt;p class="</a:t>
            </a:r>
            <a:r>
              <a:rPr lang="en-US" dirty="0" err="1"/>
              <a:t>bg</a:t>
            </a:r>
            <a:r>
              <a:rPr lang="en-US" dirty="0"/>
              <a:t>-primary"&gt;This text is important.&lt;/p</a:t>
            </a:r>
            <a:r>
              <a:rPr lang="en-US" dirty="0" smtClean="0"/>
              <a:t>&gt;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&lt;p class="</a:t>
            </a:r>
            <a:r>
              <a:rPr lang="en-US" dirty="0" err="1"/>
              <a:t>bg</a:t>
            </a:r>
            <a:r>
              <a:rPr lang="en-US" dirty="0"/>
              <a:t>-success"&gt;This text indicates success.&lt;/p&gt;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dirty="0"/>
              <a:t>p class="</a:t>
            </a:r>
            <a:r>
              <a:rPr lang="en-US" dirty="0" err="1"/>
              <a:t>bg</a:t>
            </a:r>
            <a:r>
              <a:rPr lang="en-US" dirty="0"/>
              <a:t>-info"&gt;This text represents some information.&lt;/p&gt;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dirty="0"/>
              <a:t>p class="</a:t>
            </a:r>
            <a:r>
              <a:rPr lang="en-US" dirty="0" err="1"/>
              <a:t>bg</a:t>
            </a:r>
            <a:r>
              <a:rPr lang="en-US" dirty="0"/>
              <a:t>-warning"&gt;This text represents a warning.&lt;/p&gt;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dirty="0"/>
              <a:t>p class="</a:t>
            </a:r>
            <a:r>
              <a:rPr lang="en-US" dirty="0" err="1"/>
              <a:t>bg</a:t>
            </a:r>
            <a:r>
              <a:rPr lang="en-US" dirty="0"/>
              <a:t>-danger"&gt;This text represents danger.&lt;/p&gt;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880786"/>
            <a:ext cx="4262210" cy="224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62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themes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5" name="Picture 2" descr="http://www.clker.com/cliparts/z/p/0/z/k/I/stop-sign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029200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12954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Many developers / designers have adapted the bootstrap framework, making their own themes.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can see some free </a:t>
            </a:r>
            <a:r>
              <a:rPr lang="en-US" dirty="0"/>
              <a:t>themes out on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bootswatch.com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8194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can replace the link to bootstrap.min.js with a theme that we download to our web site or application.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41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Bootstrap – it’s a place to start…</a:t>
            </a:r>
            <a:endParaRPr lang="en-US" alt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3074" name="Picture 2" descr="http://img4.wikia.nocookie.net/__cb20061102210741/wikiality/images/f/fb/Combat_Bootstr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36944"/>
            <a:ext cx="4791075" cy="490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49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live in a world full of devices…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70" y="1325697"/>
            <a:ext cx="7620660" cy="420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09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overview of Flexible Grid Layout</a:t>
            </a:r>
            <a:endParaRPr lang="en-US" dirty="0"/>
          </a:p>
        </p:txBody>
      </p:sp>
      <p:pic>
        <p:nvPicPr>
          <p:cNvPr id="2050" name="Picture 2" descr="http://212.201.48.1/course/fall02/c210101/students/BlackHoles/Black%20holes%20and%20Schwartzschild%20geometry_files/image0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0" y="838200"/>
            <a:ext cx="9130259" cy="527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76200" y="4470538"/>
            <a:ext cx="5842981" cy="11637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It’ really not as complicated as this.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5029200" y="4598069"/>
            <a:ext cx="5334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7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	Flexible Grid Layout </a:t>
            </a:r>
            <a:r>
              <a:rPr lang="en-US" altLang="en-US" sz="2000" dirty="0" smtClean="0"/>
              <a:t>(1)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229600" cy="4602163"/>
          </a:xfrm>
        </p:spPr>
        <p:txBody>
          <a:bodyPr/>
          <a:lstStyle/>
          <a:p>
            <a:pPr marL="334963" indent="-334963" eaLnBrk="1" hangingPunct="1"/>
            <a:r>
              <a:rPr lang="en-US" altLang="en-US" sz="2400" dirty="0" smtClean="0"/>
              <a:t>The term “Grid Layout” has its origins in graphic layouts for the printed page.</a:t>
            </a:r>
          </a:p>
          <a:p>
            <a:pPr marL="334963" indent="-334963" eaLnBrk="1" hangingPunct="1"/>
            <a:r>
              <a:rPr lang="en-US" altLang="en-US" sz="2400" dirty="0" smtClean="0"/>
              <a:t>Web developers adopted the concepts and terminology of the grid layout, and adapted it to the dimensions of common devices</a:t>
            </a:r>
          </a:p>
          <a:p>
            <a:pPr marL="334963" indent="-334963" eaLnBrk="1" hangingPunct="1"/>
            <a:r>
              <a:rPr lang="en-US" altLang="en-US" sz="2400" dirty="0" smtClean="0"/>
              <a:t>So, a 800 x 600 resolution screen might be sliced into ten, 80 pixel, columns.</a:t>
            </a:r>
          </a:p>
          <a:p>
            <a:pPr marL="334963" indent="-334963" eaLnBrk="1" hangingPunct="1"/>
            <a:r>
              <a:rPr lang="en-US" altLang="en-US" sz="2400" dirty="0" smtClean="0"/>
              <a:t>For now we only concern ourselves with the width of our display, as vertical scrolling is acceptable to most users.</a:t>
            </a:r>
          </a:p>
          <a:p>
            <a:pPr marL="334963" indent="-334963" eaLnBrk="1" hangingPunct="1"/>
            <a:r>
              <a:rPr lang="en-US" altLang="en-US" sz="2400" dirty="0" smtClean="0"/>
              <a:t>A flexible grid layout is one </a:t>
            </a:r>
            <a:r>
              <a:rPr lang="en-US" altLang="en-US" sz="2400" smtClean="0"/>
              <a:t>of the three </a:t>
            </a:r>
            <a:r>
              <a:rPr lang="en-US" altLang="en-US" sz="2400" dirty="0" smtClean="0"/>
              <a:t>principles of Responsive Web Design.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endParaRPr lang="en-US" altLang="en-US" dirty="0" smtClean="0"/>
          </a:p>
          <a:p>
            <a:pPr marL="1135063" lvl="2" indent="-334963" eaLnBrk="1" hangingPunct="1"/>
            <a:endParaRPr lang="en-US" altLang="en-US" dirty="0" smtClean="0"/>
          </a:p>
          <a:p>
            <a:pPr marL="1135063" lvl="2" indent="-334963" eaLnBrk="1" hangingPunct="1"/>
            <a:endParaRPr lang="en-US" altLang="en-US" dirty="0" smtClean="0"/>
          </a:p>
          <a:p>
            <a:pPr marL="334963" indent="-334963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49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	Flexible Grid Layout </a:t>
            </a:r>
            <a:r>
              <a:rPr lang="en-US" altLang="en-US" sz="2000" dirty="0" smtClean="0"/>
              <a:t>(</a:t>
            </a:r>
            <a:r>
              <a:rPr lang="en-US" altLang="en-US" sz="2000" dirty="0"/>
              <a:t>2</a:t>
            </a:r>
            <a:r>
              <a:rPr lang="en-US" altLang="en-US" sz="20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9376" y="95384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100px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65" y="1371600"/>
            <a:ext cx="8609635" cy="43992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12702" y="95384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100px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67342" y="95384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100px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21983" y="95384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100px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73264" y="95384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100px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12055" y="95384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100px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31987" y="95384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100px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871305" y="95384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100px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220846" y="1621423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100px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220846" y="2346113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100px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-220846" y="304585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100px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220846" y="37705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100px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220846" y="4498285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100px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-220846" y="5219228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100px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0150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	Flexible Grid Layout </a:t>
            </a:r>
            <a:r>
              <a:rPr lang="en-US" altLang="en-US" sz="2000" dirty="0" smtClean="0"/>
              <a:t>(</a:t>
            </a:r>
            <a:r>
              <a:rPr lang="en-US" altLang="en-US" sz="2000" dirty="0"/>
              <a:t>3</a:t>
            </a:r>
            <a:r>
              <a:rPr lang="en-US" altLang="en-US" sz="20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3415" y="972238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100px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26741" y="99713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100px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81381" y="985263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100px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36022" y="985263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100px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87303" y="985263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100px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26094" y="999995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100px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46026" y="985263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100px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785344" y="985263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100px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42" y="1489233"/>
            <a:ext cx="8347672" cy="430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42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	Flexible Grid Layout </a:t>
            </a:r>
            <a:r>
              <a:rPr lang="en-US" altLang="en-US" sz="2000" dirty="0" smtClean="0"/>
              <a:t>(4)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189037"/>
            <a:ext cx="8229600" cy="4602163"/>
          </a:xfrm>
        </p:spPr>
        <p:txBody>
          <a:bodyPr/>
          <a:lstStyle/>
          <a:p>
            <a:pPr marL="334963" indent="-334963" eaLnBrk="1" hangingPunct="1"/>
            <a:r>
              <a:rPr lang="en-US" altLang="en-US" dirty="0" smtClean="0"/>
              <a:t>Of course 800x600 is ancient.  A more common resolution screen size would be 1024 x 768.</a:t>
            </a:r>
          </a:p>
          <a:p>
            <a:pPr marL="334963" indent="-334963" eaLnBrk="1" hangingPunct="1"/>
            <a:r>
              <a:rPr lang="en-US" altLang="en-US" dirty="0" smtClean="0"/>
              <a:t>Oh no!  1024 is an unwieldy number.</a:t>
            </a:r>
          </a:p>
          <a:p>
            <a:pPr marL="334963" indent="-334963" eaLnBrk="1" hangingPunct="1"/>
            <a:r>
              <a:rPr lang="en-US" altLang="en-US" dirty="0" smtClean="0"/>
              <a:t>Designers identified 960 pixels, with margin on the left and right, as an ideal width to work with conceptually.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altLang="en-US" dirty="0" smtClean="0"/>
          </a:p>
          <a:p>
            <a:pPr marL="1135063" lvl="2" indent="-334963" eaLnBrk="1" hangingPunct="1"/>
            <a:endParaRPr lang="en-US" altLang="en-US" dirty="0" smtClean="0"/>
          </a:p>
          <a:p>
            <a:pPr marL="1135063" lvl="2" indent="-334963" eaLnBrk="1" hangingPunct="1"/>
            <a:endParaRPr lang="en-US" altLang="en-US" dirty="0" smtClean="0"/>
          </a:p>
          <a:p>
            <a:pPr marL="334963" indent="-334963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88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	960 pixels </a:t>
            </a:r>
            <a:r>
              <a:rPr lang="en-US" altLang="en-US" sz="2000" dirty="0" smtClean="0"/>
              <a:t>(1 of 2)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4689" y="990600"/>
            <a:ext cx="8229600" cy="4602163"/>
          </a:xfrm>
        </p:spPr>
        <p:txBody>
          <a:bodyPr/>
          <a:lstStyle/>
          <a:p>
            <a:pPr marL="334963" indent="-334963" eaLnBrk="1" hangingPunct="1"/>
            <a:r>
              <a:rPr lang="en-US" altLang="en-US" dirty="0"/>
              <a:t>Why 960? Well, it is </a:t>
            </a:r>
            <a:r>
              <a:rPr lang="en-US" altLang="en-US" i="1" dirty="0"/>
              <a:t>close</a:t>
            </a:r>
            <a:r>
              <a:rPr lang="en-US" altLang="en-US" dirty="0"/>
              <a:t> to 1024, and it has a lot of factors</a:t>
            </a:r>
            <a:r>
              <a:rPr lang="en-US" altLang="en-US" dirty="0" smtClean="0"/>
              <a:t>.</a:t>
            </a:r>
          </a:p>
          <a:p>
            <a:pPr marL="334963" indent="-334963" eaLnBrk="1" hangingPunct="1"/>
            <a:r>
              <a:rPr lang="en-US" dirty="0" smtClean="0"/>
              <a:t>960px </a:t>
            </a:r>
            <a:r>
              <a:rPr lang="en-US" dirty="0"/>
              <a:t>is </a:t>
            </a:r>
            <a:r>
              <a:rPr lang="en-US" dirty="0" smtClean="0"/>
              <a:t>divisible </a:t>
            </a:r>
            <a:r>
              <a:rPr lang="en-US" dirty="0"/>
              <a:t>by 1, 2, 3, 4, 5, 6, 8, 10, </a:t>
            </a:r>
            <a:r>
              <a:rPr lang="en-US" sz="3600" b="1" dirty="0"/>
              <a:t>12</a:t>
            </a:r>
            <a:r>
              <a:rPr lang="en-US" dirty="0"/>
              <a:t>, 15, and 16</a:t>
            </a:r>
            <a:endParaRPr lang="en-US" altLang="en-US" dirty="0"/>
          </a:p>
          <a:p>
            <a:pPr marL="334963" indent="-334963" eaLnBrk="1" hangingPunct="1"/>
            <a:r>
              <a:rPr lang="en-US" dirty="0" smtClean="0"/>
              <a:t>Also</a:t>
            </a:r>
            <a:r>
              <a:rPr lang="en-US" dirty="0"/>
              <a:t>, 1024 x 768 was the most common resolution for many years and designers were forced to design for the lowest common denominator. </a:t>
            </a:r>
            <a:endParaRPr lang="en-US" altLang="en-US" dirty="0"/>
          </a:p>
          <a:p>
            <a:pPr marL="514350" indent="-514350" eaLnBrk="1" hangingPunct="1">
              <a:buFont typeface="+mj-lt"/>
              <a:buAutoNum type="arabicPeriod"/>
            </a:pPr>
            <a:endParaRPr lang="en-US" altLang="en-US" dirty="0" smtClean="0"/>
          </a:p>
          <a:p>
            <a:pPr marL="1135063" lvl="2" indent="-334963" eaLnBrk="1" hangingPunct="1"/>
            <a:endParaRPr lang="en-US" altLang="en-US" dirty="0" smtClean="0"/>
          </a:p>
          <a:p>
            <a:pPr marL="1135063" lvl="2" indent="-334963" eaLnBrk="1" hangingPunct="1"/>
            <a:endParaRPr lang="en-US" altLang="en-US" dirty="0" smtClean="0"/>
          </a:p>
          <a:p>
            <a:pPr marL="334963" indent="-334963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44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4082</TotalTime>
  <Words>1055</Words>
  <Application>Microsoft Office PowerPoint</Application>
  <PresentationFormat>On-screen Show (4:3)</PresentationFormat>
  <Paragraphs>245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ＭＳ Ｐゴシック</vt:lpstr>
      <vt:lpstr>Arial</vt:lpstr>
      <vt:lpstr>Consolas</vt:lpstr>
      <vt:lpstr>Courier New</vt:lpstr>
      <vt:lpstr>Wingdings</vt:lpstr>
      <vt:lpstr>Default Design</vt:lpstr>
      <vt:lpstr> A gentle introduction to Bootstrap</vt:lpstr>
      <vt:lpstr>Warning!!</vt:lpstr>
      <vt:lpstr>We live in a world full of devices… </vt:lpstr>
      <vt:lpstr>An overview of Flexible Grid Layout</vt:lpstr>
      <vt:lpstr> Flexible Grid Layout (1)</vt:lpstr>
      <vt:lpstr> Flexible Grid Layout (2)</vt:lpstr>
      <vt:lpstr> Flexible Grid Layout (3)</vt:lpstr>
      <vt:lpstr> Flexible Grid Layout (4)</vt:lpstr>
      <vt:lpstr> 960 pixels (1 of 2)</vt:lpstr>
      <vt:lpstr> 960 pixels (2 of 2)</vt:lpstr>
      <vt:lpstr> Making it Flexible (1 of 3)</vt:lpstr>
      <vt:lpstr>  Making it Flexible (2 of 3)</vt:lpstr>
      <vt:lpstr> Making it Flexible (3 of 3)</vt:lpstr>
      <vt:lpstr>So… what’s Bootstrap?</vt:lpstr>
      <vt:lpstr>Where to begin…</vt:lpstr>
      <vt:lpstr>The &lt;head&gt; tag</vt:lpstr>
      <vt:lpstr>A return to the flexible grid…</vt:lpstr>
      <vt:lpstr>Bootstrap Spans</vt:lpstr>
      <vt:lpstr>Spans are indicated in units of 12ths</vt:lpstr>
      <vt:lpstr>Grid Classes</vt:lpstr>
      <vt:lpstr>Some sample code for a 3 column layout</vt:lpstr>
      <vt:lpstr>Contextual Colors and Backgrounds</vt:lpstr>
      <vt:lpstr>Bootstrap themes</vt:lpstr>
      <vt:lpstr>Bootstrap – it’s a place to start…</vt:lpstr>
    </vt:vector>
  </TitlesOfParts>
  <Company>FourPawsDesign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 Development</dc:title>
  <dc:creator>Cyndi Middleton</dc:creator>
  <cp:lastModifiedBy>Jeremy</cp:lastModifiedBy>
  <cp:revision>457</cp:revision>
  <dcterms:created xsi:type="dcterms:W3CDTF">2005-09-19T23:06:59Z</dcterms:created>
  <dcterms:modified xsi:type="dcterms:W3CDTF">2016-02-25T18:16:03Z</dcterms:modified>
</cp:coreProperties>
</file>