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60" r:id="rId4"/>
    <p:sldId id="277" r:id="rId5"/>
    <p:sldId id="272" r:id="rId6"/>
    <p:sldId id="271" r:id="rId7"/>
    <p:sldId id="257" r:id="rId8"/>
    <p:sldId id="262" r:id="rId9"/>
    <p:sldId id="267" r:id="rId10"/>
    <p:sldId id="273" r:id="rId11"/>
    <p:sldId id="275" r:id="rId12"/>
    <p:sldId id="276" r:id="rId13"/>
    <p:sldId id="258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08"/>
    <p:restoredTop sz="94643"/>
  </p:normalViewPr>
  <p:slideViewPr>
    <p:cSldViewPr snapToGrid="0" snapToObjects="1"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2E7EF-5E93-4A15-9285-6E208FA46037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BA822EC-6848-4CEC-B83F-20A364446DC9}">
      <dgm:prSet/>
      <dgm:spPr/>
      <dgm:t>
        <a:bodyPr/>
        <a:lstStyle/>
        <a:p>
          <a:pPr rtl="0"/>
          <a:r>
            <a:rPr lang="en-US" dirty="0"/>
            <a:t>Velocity</a:t>
          </a:r>
        </a:p>
      </dgm:t>
    </dgm:pt>
    <dgm:pt modelId="{4155A498-09F1-48A8-AB85-54CAB5239A5E}" type="parTrans" cxnId="{7465D16D-38F8-4748-A933-C48F20CBE35D}">
      <dgm:prSet/>
      <dgm:spPr/>
      <dgm:t>
        <a:bodyPr/>
        <a:lstStyle/>
        <a:p>
          <a:endParaRPr lang="en-US"/>
        </a:p>
      </dgm:t>
    </dgm:pt>
    <dgm:pt modelId="{3859223F-3590-4CC7-88F8-CD4FE398AD3B}" type="sibTrans" cxnId="{7465D16D-38F8-4748-A933-C48F20CBE35D}">
      <dgm:prSet/>
      <dgm:spPr/>
      <dgm:t>
        <a:bodyPr/>
        <a:lstStyle/>
        <a:p>
          <a:endParaRPr lang="en-US"/>
        </a:p>
      </dgm:t>
    </dgm:pt>
    <dgm:pt modelId="{25727F3E-8606-4FA2-A025-D995551541D2}">
      <dgm:prSet/>
      <dgm:spPr/>
      <dgm:t>
        <a:bodyPr/>
        <a:lstStyle/>
        <a:p>
          <a:pPr rtl="0"/>
          <a:r>
            <a:rPr lang="en-US"/>
            <a:t>Variety</a:t>
          </a:r>
        </a:p>
      </dgm:t>
    </dgm:pt>
    <dgm:pt modelId="{BDD36A2D-C41E-41A3-BD40-F259BC5979C9}" type="parTrans" cxnId="{3EED4783-8118-475E-B0FB-E61F19B6BE73}">
      <dgm:prSet/>
      <dgm:spPr/>
      <dgm:t>
        <a:bodyPr/>
        <a:lstStyle/>
        <a:p>
          <a:endParaRPr lang="en-US"/>
        </a:p>
      </dgm:t>
    </dgm:pt>
    <dgm:pt modelId="{FC3BE1BF-ED43-49A5-A512-7CA5951F91E8}" type="sibTrans" cxnId="{3EED4783-8118-475E-B0FB-E61F19B6BE73}">
      <dgm:prSet/>
      <dgm:spPr/>
      <dgm:t>
        <a:bodyPr/>
        <a:lstStyle/>
        <a:p>
          <a:endParaRPr lang="en-US"/>
        </a:p>
      </dgm:t>
    </dgm:pt>
    <dgm:pt modelId="{44A3FE71-0BD1-4497-A13E-7317EEDF7A27}">
      <dgm:prSet/>
      <dgm:spPr/>
      <dgm:t>
        <a:bodyPr/>
        <a:lstStyle/>
        <a:p>
          <a:pPr rtl="0"/>
          <a:r>
            <a:rPr lang="en-US"/>
            <a:t>Volume</a:t>
          </a:r>
        </a:p>
      </dgm:t>
    </dgm:pt>
    <dgm:pt modelId="{5ED59260-254B-4143-A2AF-8E0F092B742C}" type="parTrans" cxnId="{1BDF0939-3832-4340-8EBF-750801BF40CC}">
      <dgm:prSet/>
      <dgm:spPr/>
      <dgm:t>
        <a:bodyPr/>
        <a:lstStyle/>
        <a:p>
          <a:endParaRPr lang="en-US"/>
        </a:p>
      </dgm:t>
    </dgm:pt>
    <dgm:pt modelId="{EFA32B89-C2FB-4E59-AA15-2523998EDA35}" type="sibTrans" cxnId="{1BDF0939-3832-4340-8EBF-750801BF40CC}">
      <dgm:prSet/>
      <dgm:spPr/>
      <dgm:t>
        <a:bodyPr/>
        <a:lstStyle/>
        <a:p>
          <a:endParaRPr lang="en-US"/>
        </a:p>
      </dgm:t>
    </dgm:pt>
    <dgm:pt modelId="{493867C8-9CA4-4FF2-B08B-FF1C359CE968}" type="pres">
      <dgm:prSet presAssocID="{B112E7EF-5E93-4A15-9285-6E208FA4603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2B6713-CBA4-46CE-874F-83A96DCA6627}" type="pres">
      <dgm:prSet presAssocID="{9BA822EC-6848-4CEC-B83F-20A364446DC9}" presName="Accent1" presStyleCnt="0"/>
      <dgm:spPr/>
    </dgm:pt>
    <dgm:pt modelId="{D6D7CBA2-04FB-4D30-88F1-15DD2C5322CD}" type="pres">
      <dgm:prSet presAssocID="{9BA822EC-6848-4CEC-B83F-20A364446DC9}" presName="Accent" presStyleLbl="node1" presStyleIdx="0" presStyleCnt="3"/>
      <dgm:spPr/>
    </dgm:pt>
    <dgm:pt modelId="{16E844BD-7257-46F4-AC7C-0BA5760C889B}" type="pres">
      <dgm:prSet presAssocID="{9BA822EC-6848-4CEC-B83F-20A364446DC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DE4D1-083E-4243-AA6B-331428D1C6F3}" type="pres">
      <dgm:prSet presAssocID="{25727F3E-8606-4FA2-A025-D995551541D2}" presName="Accent2" presStyleCnt="0"/>
      <dgm:spPr/>
    </dgm:pt>
    <dgm:pt modelId="{BB3956E4-A608-4DA3-8608-D1615465364A}" type="pres">
      <dgm:prSet presAssocID="{25727F3E-8606-4FA2-A025-D995551541D2}" presName="Accent" presStyleLbl="node1" presStyleIdx="1" presStyleCnt="3"/>
      <dgm:spPr/>
    </dgm:pt>
    <dgm:pt modelId="{41D296C1-0C21-463F-B072-E6AD6AB75141}" type="pres">
      <dgm:prSet presAssocID="{25727F3E-8606-4FA2-A025-D995551541D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E57B7-618F-4449-8B19-7C9CA7759BC8}" type="pres">
      <dgm:prSet presAssocID="{44A3FE71-0BD1-4497-A13E-7317EEDF7A27}" presName="Accent3" presStyleCnt="0"/>
      <dgm:spPr/>
    </dgm:pt>
    <dgm:pt modelId="{542E463B-B26B-4138-96B4-3A2A94AA3635}" type="pres">
      <dgm:prSet presAssocID="{44A3FE71-0BD1-4497-A13E-7317EEDF7A27}" presName="Accent" presStyleLbl="node1" presStyleIdx="2" presStyleCnt="3"/>
      <dgm:spPr/>
    </dgm:pt>
    <dgm:pt modelId="{E7754199-261C-4882-90E0-64698E13C9C5}" type="pres">
      <dgm:prSet presAssocID="{44A3FE71-0BD1-4497-A13E-7317EEDF7A2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017A15-7E46-9F40-A68A-56F93346BCCC}" type="presOf" srcId="{B112E7EF-5E93-4A15-9285-6E208FA46037}" destId="{493867C8-9CA4-4FF2-B08B-FF1C359CE968}" srcOrd="0" destOrd="0" presId="urn:microsoft.com/office/officeart/2009/layout/CircleArrowProcess"/>
    <dgm:cxn modelId="{1BDF0939-3832-4340-8EBF-750801BF40CC}" srcId="{B112E7EF-5E93-4A15-9285-6E208FA46037}" destId="{44A3FE71-0BD1-4497-A13E-7317EEDF7A27}" srcOrd="2" destOrd="0" parTransId="{5ED59260-254B-4143-A2AF-8E0F092B742C}" sibTransId="{EFA32B89-C2FB-4E59-AA15-2523998EDA35}"/>
    <dgm:cxn modelId="{3EED4783-8118-475E-B0FB-E61F19B6BE73}" srcId="{B112E7EF-5E93-4A15-9285-6E208FA46037}" destId="{25727F3E-8606-4FA2-A025-D995551541D2}" srcOrd="1" destOrd="0" parTransId="{BDD36A2D-C41E-41A3-BD40-F259BC5979C9}" sibTransId="{FC3BE1BF-ED43-49A5-A512-7CA5951F91E8}"/>
    <dgm:cxn modelId="{AD15D7E8-7B45-C74C-9DFB-617D2F4306B8}" type="presOf" srcId="{9BA822EC-6848-4CEC-B83F-20A364446DC9}" destId="{16E844BD-7257-46F4-AC7C-0BA5760C889B}" srcOrd="0" destOrd="0" presId="urn:microsoft.com/office/officeart/2009/layout/CircleArrowProcess"/>
    <dgm:cxn modelId="{D1CA4A79-2437-864B-89CC-E9CB671D17C4}" type="presOf" srcId="{44A3FE71-0BD1-4497-A13E-7317EEDF7A27}" destId="{E7754199-261C-4882-90E0-64698E13C9C5}" srcOrd="0" destOrd="0" presId="urn:microsoft.com/office/officeart/2009/layout/CircleArrowProcess"/>
    <dgm:cxn modelId="{7465D16D-38F8-4748-A933-C48F20CBE35D}" srcId="{B112E7EF-5E93-4A15-9285-6E208FA46037}" destId="{9BA822EC-6848-4CEC-B83F-20A364446DC9}" srcOrd="0" destOrd="0" parTransId="{4155A498-09F1-48A8-AB85-54CAB5239A5E}" sibTransId="{3859223F-3590-4CC7-88F8-CD4FE398AD3B}"/>
    <dgm:cxn modelId="{C236124F-763F-6847-A72F-46017A918DB9}" type="presOf" srcId="{25727F3E-8606-4FA2-A025-D995551541D2}" destId="{41D296C1-0C21-463F-B072-E6AD6AB75141}" srcOrd="0" destOrd="0" presId="urn:microsoft.com/office/officeart/2009/layout/CircleArrowProcess"/>
    <dgm:cxn modelId="{32B015E6-3758-0449-A9E4-541F23E3DE15}" type="presParOf" srcId="{493867C8-9CA4-4FF2-B08B-FF1C359CE968}" destId="{122B6713-CBA4-46CE-874F-83A96DCA6627}" srcOrd="0" destOrd="0" presId="urn:microsoft.com/office/officeart/2009/layout/CircleArrowProcess"/>
    <dgm:cxn modelId="{60637906-FF4D-4341-AF11-4947B118294A}" type="presParOf" srcId="{122B6713-CBA4-46CE-874F-83A96DCA6627}" destId="{D6D7CBA2-04FB-4D30-88F1-15DD2C5322CD}" srcOrd="0" destOrd="0" presId="urn:microsoft.com/office/officeart/2009/layout/CircleArrowProcess"/>
    <dgm:cxn modelId="{AF8C6CDC-7582-214E-9865-399E671548B5}" type="presParOf" srcId="{493867C8-9CA4-4FF2-B08B-FF1C359CE968}" destId="{16E844BD-7257-46F4-AC7C-0BA5760C889B}" srcOrd="1" destOrd="0" presId="urn:microsoft.com/office/officeart/2009/layout/CircleArrowProcess"/>
    <dgm:cxn modelId="{8CA98397-CFF5-0547-94DD-67438B29F3C2}" type="presParOf" srcId="{493867C8-9CA4-4FF2-B08B-FF1C359CE968}" destId="{877DE4D1-083E-4243-AA6B-331428D1C6F3}" srcOrd="2" destOrd="0" presId="urn:microsoft.com/office/officeart/2009/layout/CircleArrowProcess"/>
    <dgm:cxn modelId="{F9ED2B14-48E7-1841-97B5-F77C86AB648B}" type="presParOf" srcId="{877DE4D1-083E-4243-AA6B-331428D1C6F3}" destId="{BB3956E4-A608-4DA3-8608-D1615465364A}" srcOrd="0" destOrd="0" presId="urn:microsoft.com/office/officeart/2009/layout/CircleArrowProcess"/>
    <dgm:cxn modelId="{D3B7CA39-A68A-5B40-BD38-ADF563714976}" type="presParOf" srcId="{493867C8-9CA4-4FF2-B08B-FF1C359CE968}" destId="{41D296C1-0C21-463F-B072-E6AD6AB75141}" srcOrd="3" destOrd="0" presId="urn:microsoft.com/office/officeart/2009/layout/CircleArrowProcess"/>
    <dgm:cxn modelId="{376E6825-831D-864E-92DB-0BB58087E118}" type="presParOf" srcId="{493867C8-9CA4-4FF2-B08B-FF1C359CE968}" destId="{F50E57B7-618F-4449-8B19-7C9CA7759BC8}" srcOrd="4" destOrd="0" presId="urn:microsoft.com/office/officeart/2009/layout/CircleArrowProcess"/>
    <dgm:cxn modelId="{AB21B267-745F-7A47-94C0-B51FC2E70C25}" type="presParOf" srcId="{F50E57B7-618F-4449-8B19-7C9CA7759BC8}" destId="{542E463B-B26B-4138-96B4-3A2A94AA3635}" srcOrd="0" destOrd="0" presId="urn:microsoft.com/office/officeart/2009/layout/CircleArrowProcess"/>
    <dgm:cxn modelId="{4F822DA5-AD16-1A4A-84A4-0A9F848379DA}" type="presParOf" srcId="{493867C8-9CA4-4FF2-B08B-FF1C359CE968}" destId="{E7754199-261C-4882-90E0-64698E13C9C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7CBA2-04FB-4D30-88F1-15DD2C5322CD}">
      <dsp:nvSpPr>
        <dsp:cNvPr id="0" name=""/>
        <dsp:cNvSpPr/>
      </dsp:nvSpPr>
      <dsp:spPr>
        <a:xfrm>
          <a:off x="1445508" y="0"/>
          <a:ext cx="2394049" cy="239441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844BD-7257-46F4-AC7C-0BA5760C889B}">
      <dsp:nvSpPr>
        <dsp:cNvPr id="0" name=""/>
        <dsp:cNvSpPr/>
      </dsp:nvSpPr>
      <dsp:spPr>
        <a:xfrm>
          <a:off x="1974671" y="864455"/>
          <a:ext cx="1330327" cy="665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Velocity</a:t>
          </a:r>
        </a:p>
      </dsp:txBody>
      <dsp:txXfrm>
        <a:off x="1974671" y="864455"/>
        <a:ext cx="1330327" cy="665004"/>
      </dsp:txXfrm>
    </dsp:sp>
    <dsp:sp modelId="{BB3956E4-A608-4DA3-8608-D1615465364A}">
      <dsp:nvSpPr>
        <dsp:cNvPr id="0" name=""/>
        <dsp:cNvSpPr/>
      </dsp:nvSpPr>
      <dsp:spPr>
        <a:xfrm>
          <a:off x="780569" y="1375768"/>
          <a:ext cx="2394049" cy="239441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296C1-0C21-463F-B072-E6AD6AB75141}">
      <dsp:nvSpPr>
        <dsp:cNvPr id="0" name=""/>
        <dsp:cNvSpPr/>
      </dsp:nvSpPr>
      <dsp:spPr>
        <a:xfrm>
          <a:off x="1312430" y="2248182"/>
          <a:ext cx="1330327" cy="665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Variety</a:t>
          </a:r>
        </a:p>
      </dsp:txBody>
      <dsp:txXfrm>
        <a:off x="1312430" y="2248182"/>
        <a:ext cx="1330327" cy="665004"/>
      </dsp:txXfrm>
    </dsp:sp>
    <dsp:sp modelId="{542E463B-B26B-4138-96B4-3A2A94AA3635}">
      <dsp:nvSpPr>
        <dsp:cNvPr id="0" name=""/>
        <dsp:cNvSpPr/>
      </dsp:nvSpPr>
      <dsp:spPr>
        <a:xfrm>
          <a:off x="1615901" y="2916171"/>
          <a:ext cx="2056859" cy="205768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54199-261C-4882-90E0-64698E13C9C5}">
      <dsp:nvSpPr>
        <dsp:cNvPr id="0" name=""/>
        <dsp:cNvSpPr/>
      </dsp:nvSpPr>
      <dsp:spPr>
        <a:xfrm>
          <a:off x="1977818" y="3633898"/>
          <a:ext cx="1330327" cy="665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Volume</a:t>
          </a:r>
        </a:p>
      </dsp:txBody>
      <dsp:txXfrm>
        <a:off x="1977818" y="3633898"/>
        <a:ext cx="1330327" cy="665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B8D91-D7E0-5747-8D75-1929C682851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C1AA6-800D-9F45-BC08-846E64802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C1AA6-800D-9F45-BC08-846E648021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3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what is</a:t>
            </a:r>
            <a:r>
              <a:rPr lang="en-US" baseline="0" dirty="0"/>
              <a:t> NoSQL and Exploring possibilities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C1AA6-800D-9F45-BC08-846E648021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17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Watch CAP theorem</a:t>
            </a:r>
            <a:r>
              <a:rPr lang="en-US" baseline="0"/>
              <a:t> video clip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C1AA6-800D-9F45-BC08-846E648021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4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FE33-8D16-8643-AF5F-AC27086C0E8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D06D-9CBC-4C46-8E25-A6FCE78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1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FE33-8D16-8643-AF5F-AC27086C0E8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D06D-9CBC-4C46-8E25-A6FCE78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9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FE33-8D16-8643-AF5F-AC27086C0E8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D06D-9CBC-4C46-8E25-A6FCE78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9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FE33-8D16-8643-AF5F-AC27086C0E8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D06D-9CBC-4C46-8E25-A6FCE78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FE33-8D16-8643-AF5F-AC27086C0E8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D06D-9CBC-4C46-8E25-A6FCE78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7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FE33-8D16-8643-AF5F-AC27086C0E8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D06D-9CBC-4C46-8E25-A6FCE78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7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FE33-8D16-8643-AF5F-AC27086C0E8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D06D-9CBC-4C46-8E25-A6FCE78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9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FE33-8D16-8643-AF5F-AC27086C0E8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D06D-9CBC-4C46-8E25-A6FCE78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8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FE33-8D16-8643-AF5F-AC27086C0E8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D06D-9CBC-4C46-8E25-A6FCE78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FE33-8D16-8643-AF5F-AC27086C0E8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D06D-9CBC-4C46-8E25-A6FCE78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7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FE33-8D16-8643-AF5F-AC27086C0E8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D06D-9CBC-4C46-8E25-A6FCE78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2FE33-8D16-8643-AF5F-AC27086C0E8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8D06D-9CBC-4C46-8E25-A6FCE78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ynda.temple.edu" TargetMode="External"/><Relationship Id="rId7" Type="http://schemas.openxmlformats.org/officeDocument/2006/relationships/hyperlink" Target="mailto:jeremy@temple.edu" TargetMode="External"/><Relationship Id="rId2" Type="http://schemas.openxmlformats.org/officeDocument/2006/relationships/hyperlink" Target="http://www.ee.surrey.ac.uk/Teaching/Unix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ynda.temple.edu/" TargetMode="External"/><Relationship Id="rId5" Type="http://schemas.openxmlformats.org/officeDocument/2006/relationships/hyperlink" Target="http://hortonworks.com/blog/hive-cheat-sheet-for-sql-users/" TargetMode="External"/><Relationship Id="rId4" Type="http://schemas.openxmlformats.org/officeDocument/2006/relationships/hyperlink" Target="http://hortonworks.com/tutoria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://www.forbes.com/sites/gartnergroup/2013/03/27/gartners-big-data-definition-consists-of-three-parts-not-to-be-confused-with-three-vs/#30ceeedd3bf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2F-DItXtZ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NoSQL &amp; Hadoop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Jeremy Shafer</a:t>
            </a:r>
          </a:p>
          <a:p>
            <a:r>
              <a:rPr lang="en-US" dirty="0">
                <a:solidFill>
                  <a:schemeClr val="bg1"/>
                </a:solidFill>
              </a:rPr>
              <a:t>Temple University</a:t>
            </a:r>
          </a:p>
        </p:txBody>
      </p:sp>
    </p:spTree>
    <p:extLst>
      <p:ext uri="{BB962C8B-B14F-4D97-AF65-F5344CB8AC3E}">
        <p14:creationId xmlns:p14="http://schemas.microsoft.com/office/powerpoint/2010/main" val="35939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like HIVE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Redundancy built on HDFS and the general approach makes sense (to me)</a:t>
            </a:r>
          </a:p>
          <a:p>
            <a:r>
              <a:rPr lang="en-US" dirty="0"/>
              <a:t>Leverages knowledge of the SQL syntax</a:t>
            </a:r>
          </a:p>
          <a:p>
            <a:r>
              <a:rPr lang="en-US" dirty="0"/>
              <a:t>This is a “Not Only” SQL solution</a:t>
            </a:r>
          </a:p>
          <a:p>
            <a:endParaRPr lang="en-US" dirty="0"/>
          </a:p>
        </p:txBody>
      </p:sp>
      <p:pic>
        <p:nvPicPr>
          <p:cNvPr id="1026" name="Picture 2" descr="http://www.moulshammethodist.org.uk/sites/default/files/u1/The_H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94" y="4028992"/>
            <a:ext cx="3148012" cy="239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54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experiment</a:t>
            </a:r>
            <a:endParaRPr lang="en-US" dirty="0"/>
          </a:p>
        </p:txBody>
      </p:sp>
      <p:pic>
        <p:nvPicPr>
          <p:cNvPr id="1026" name="Picture 2" descr="Image result for bea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76" y="2151866"/>
            <a:ext cx="6267247" cy="47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Hey… I thought this was supposed to be fast?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57933"/>
            <a:ext cx="6096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5793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from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future, organizations will use many data technologies. Data professionals will need to be familiar with these different approaches and know how to match them to different problems. </a:t>
            </a:r>
          </a:p>
          <a:p>
            <a:r>
              <a:rPr lang="en-US" dirty="0"/>
              <a:t>Learning the concepts is an important first step, but to really understand you’ll need to get experiment with these new technologies, even if only on a small scale.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765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If I were you…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383"/>
            <a:ext cx="8229600" cy="50567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Learn some Linux: </a:t>
            </a:r>
            <a:r>
              <a:rPr lang="en-US" dirty="0">
                <a:hlinkClick r:id="rId2"/>
              </a:rPr>
              <a:t>http://www.ee.surrey.ac.uk/Teaching/Unix/</a:t>
            </a:r>
            <a:r>
              <a:rPr lang="en-US" dirty="0"/>
              <a:t> </a:t>
            </a:r>
          </a:p>
          <a:p>
            <a:r>
              <a:rPr lang="en-US" dirty="0"/>
              <a:t>Watch and work through the “Up and Running with NoSQL databases” tutorial at </a:t>
            </a:r>
            <a:r>
              <a:rPr lang="en-US" dirty="0">
                <a:hlinkClick r:id="rId3"/>
              </a:rPr>
              <a:t>http://lynda.temple.edu</a:t>
            </a:r>
            <a:r>
              <a:rPr lang="en-US" dirty="0"/>
              <a:t> </a:t>
            </a:r>
          </a:p>
          <a:p>
            <a:r>
              <a:rPr lang="en-US" dirty="0"/>
              <a:t>Explore Hortonworks.com </a:t>
            </a:r>
            <a:r>
              <a:rPr lang="en-US" dirty="0" smtClean="0"/>
              <a:t>tutorials: 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hortonworks.com/tutorials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If you are interested in HIVE see: </a:t>
            </a:r>
            <a:r>
              <a:rPr lang="en-US" dirty="0">
                <a:hlinkClick r:id="rId5"/>
              </a:rPr>
              <a:t>http://hortonworks.com/blog/hive-cheat-sheet-for-sql-users/</a:t>
            </a:r>
            <a:r>
              <a:rPr lang="en-US" dirty="0"/>
              <a:t> </a:t>
            </a:r>
          </a:p>
          <a:p>
            <a:r>
              <a:rPr lang="en-US" dirty="0"/>
              <a:t>If you are going to explore </a:t>
            </a:r>
            <a:r>
              <a:rPr lang="en-US" dirty="0" err="1"/>
              <a:t>MongoDb</a:t>
            </a:r>
            <a:r>
              <a:rPr lang="en-US" dirty="0"/>
              <a:t> or </a:t>
            </a:r>
            <a:r>
              <a:rPr lang="en-US" dirty="0" err="1"/>
              <a:t>CouchDB</a:t>
            </a:r>
            <a:r>
              <a:rPr lang="en-US" dirty="0"/>
              <a:t>, learn some Javascript.  See Javascript Essential Training at  </a:t>
            </a:r>
            <a:r>
              <a:rPr lang="en-US" dirty="0">
                <a:hlinkClick r:id="rId6"/>
              </a:rPr>
              <a:t>http://lynda.temple.edu</a:t>
            </a:r>
            <a:r>
              <a:rPr lang="en-US" dirty="0"/>
              <a:t> and take MIS3502!</a:t>
            </a:r>
          </a:p>
          <a:p>
            <a:r>
              <a:rPr lang="en-US" dirty="0"/>
              <a:t>Let me know if you think there should be a “big data” course by emailing me at </a:t>
            </a:r>
            <a:r>
              <a:rPr lang="en-US" dirty="0">
                <a:hlinkClick r:id="rId7"/>
              </a:rPr>
              <a:t>jeremy@temple.edu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NoSQL?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we can answer that question</a:t>
            </a:r>
            <a:r>
              <a:rPr lang="is-IS" dirty="0"/>
              <a:t>….</a:t>
            </a:r>
          </a:p>
          <a:p>
            <a:r>
              <a:rPr lang="is-IS" dirty="0"/>
              <a:t>We need to know something about A.C.I.D. </a:t>
            </a:r>
            <a:r>
              <a:rPr lang="en-US" dirty="0"/>
              <a:t>t</a:t>
            </a:r>
            <a:r>
              <a:rPr lang="is-IS" dirty="0"/>
              <a:t>ransactions</a:t>
            </a:r>
          </a:p>
        </p:txBody>
      </p:sp>
      <p:sp>
        <p:nvSpPr>
          <p:cNvPr id="4" name="AutoShape 2" descr="mage result for john travolta staying alive white suit"/>
          <p:cNvSpPr>
            <a:spLocks noChangeAspect="1" noChangeArrowheads="1"/>
          </p:cNvSpPr>
          <p:nvPr/>
        </p:nvSpPr>
        <p:spPr bwMode="auto">
          <a:xfrm>
            <a:off x="0" y="0"/>
            <a:ext cx="1895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05" y="3171824"/>
            <a:ext cx="1777595" cy="351472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671763"/>
            <a:ext cx="645200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s-IS" dirty="0"/>
          </a:p>
          <a:p>
            <a:r>
              <a:rPr lang="is-IS" dirty="0"/>
              <a:t>The ideas behind A.C.I.D. </a:t>
            </a:r>
            <a:r>
              <a:rPr lang="en-US" dirty="0"/>
              <a:t>t</a:t>
            </a:r>
            <a:r>
              <a:rPr lang="is-IS" dirty="0"/>
              <a:t>ransacitons were fomalized in the 1970s, and the acronym A.C.I.D. </a:t>
            </a:r>
            <a:r>
              <a:rPr lang="en-US" dirty="0"/>
              <a:t>was coined in 1983.</a:t>
            </a:r>
            <a:r>
              <a:rPr lang="is-I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0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8753" cy="439737"/>
          </a:xfrm>
        </p:spPr>
        <p:txBody>
          <a:bodyPr>
            <a:noAutofit/>
          </a:bodyPr>
          <a:lstStyle/>
          <a:p>
            <a:r>
              <a:rPr lang="en-US" sz="3200"/>
              <a:t>A.C.I.D. </a:t>
            </a:r>
            <a:r>
              <a:rPr lang="en-US" sz="3200" dirty="0"/>
              <a:t>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7576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i="1" dirty="0"/>
              <a:t>Atomic</a:t>
            </a:r>
            <a:r>
              <a:rPr lang="en-US" dirty="0"/>
              <a:t> - requires that each transaction be "all or nothing"</a:t>
            </a:r>
          </a:p>
          <a:p>
            <a:r>
              <a:rPr lang="en-US" sz="3500" b="1" i="1" dirty="0"/>
              <a:t>Consistent</a:t>
            </a:r>
            <a:r>
              <a:rPr lang="en-US" dirty="0"/>
              <a:t> - ensures that any transaction will bring the database from one valid state to another</a:t>
            </a:r>
          </a:p>
          <a:p>
            <a:r>
              <a:rPr lang="en-US" sz="3500" b="1" i="1" dirty="0"/>
              <a:t>Isolation</a:t>
            </a:r>
            <a:r>
              <a:rPr lang="en-US" dirty="0"/>
              <a:t> - concurrent execution of transactions result in a system state that would be obtained if transactions were executed serially.</a:t>
            </a:r>
          </a:p>
          <a:p>
            <a:r>
              <a:rPr lang="en-US" sz="3500" b="1" i="1" dirty="0"/>
              <a:t>Durable</a:t>
            </a:r>
            <a:r>
              <a:rPr lang="en-US" dirty="0"/>
              <a:t> - once a transaction has been committed, it will remain so, even in the event of power loss, crashes or errors.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00138" y="5514975"/>
            <a:ext cx="6800850" cy="11572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a system designed to send money from one bank to another </a:t>
            </a:r>
            <a:r>
              <a:rPr lang="is-IS" sz="2400" dirty="0"/>
              <a:t>… how important would each of these be?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183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ng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94" y="1417638"/>
            <a:ext cx="5362086" cy="475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CAP Theorem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2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NoSQL challenges these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70s, that seemed like a bad idea.</a:t>
            </a:r>
          </a:p>
          <a:p>
            <a:r>
              <a:rPr lang="en-US" dirty="0"/>
              <a:t>In the 80s, that seemed like a bad idea.</a:t>
            </a:r>
          </a:p>
          <a:p>
            <a:r>
              <a:rPr lang="en-US" dirty="0"/>
              <a:t>In the 90s, that seemed like a bad idea.</a:t>
            </a:r>
          </a:p>
          <a:p>
            <a:r>
              <a:rPr lang="en-US" dirty="0"/>
              <a:t>But in the late 2000s – NoSQL started to gain notable traction in the IT community.</a:t>
            </a:r>
          </a:p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616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922" y="0"/>
            <a:ext cx="121962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601"/>
            <a:ext cx="8229600" cy="1143000"/>
          </a:xfrm>
        </p:spPr>
        <p:txBody>
          <a:bodyPr/>
          <a:lstStyle/>
          <a:p>
            <a:r>
              <a:rPr lang="en-US" dirty="0"/>
              <a:t>Big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109813"/>
              </p:ext>
            </p:extLst>
          </p:nvPr>
        </p:nvGraphicFramePr>
        <p:xfrm>
          <a:off x="2261936" y="1004399"/>
          <a:ext cx="4620127" cy="497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89285" y="6138551"/>
            <a:ext cx="5231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Thanks, </a:t>
            </a:r>
            <a:r>
              <a:rPr lang="en-US" sz="2800" dirty="0" smtClean="0">
                <a:hlinkClick r:id="rId9"/>
              </a:rPr>
              <a:t>Gartner</a:t>
            </a:r>
            <a:r>
              <a:rPr lang="en-US" sz="2800" dirty="0" smtClean="0"/>
              <a:t> research!!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25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is-IS" dirty="0"/>
              <a:t>… w</a:t>
            </a:r>
            <a:r>
              <a:rPr lang="en-US" dirty="0"/>
              <a:t>hat is NoSQL?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6"/>
          </a:xfrm>
        </p:spPr>
        <p:txBody>
          <a:bodyPr>
            <a:normAutofit/>
          </a:bodyPr>
          <a:lstStyle/>
          <a:p>
            <a:r>
              <a:rPr lang="en-US" dirty="0"/>
              <a:t>NoSQL - an umbrella term for a loosely defined class of non-relational data stores</a:t>
            </a:r>
          </a:p>
          <a:p>
            <a:r>
              <a:rPr lang="en-US" dirty="0"/>
              <a:t>Started to emerge in 2009</a:t>
            </a:r>
          </a:p>
          <a:p>
            <a:r>
              <a:rPr lang="en-US" dirty="0"/>
              <a:t>No predefined schema and/or tolerant of schema changes</a:t>
            </a:r>
          </a:p>
          <a:p>
            <a:r>
              <a:rPr lang="en-US" dirty="0"/>
              <a:t>IT / Social Media companies needed techniques for dealing with large volumes of distributed data.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076"/>
          </a:xfrm>
        </p:spPr>
        <p:txBody>
          <a:bodyPr>
            <a:normAutofit/>
          </a:bodyPr>
          <a:lstStyle/>
          <a:p>
            <a:r>
              <a:rPr lang="en-US" dirty="0"/>
              <a:t>What is NoSQL?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152"/>
            <a:ext cx="8072438" cy="44621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data structures used by NoSQL databases (meant to hold multiple, complex values) differ from those used in relational databases.</a:t>
            </a:r>
          </a:p>
          <a:p>
            <a:r>
              <a:rPr lang="en-US" dirty="0"/>
              <a:t>This makes </a:t>
            </a:r>
            <a:r>
              <a:rPr lang="en-US" i="1" dirty="0"/>
              <a:t>some</a:t>
            </a:r>
            <a:r>
              <a:rPr lang="en-US" dirty="0"/>
              <a:t> operations faster in NoSQL and </a:t>
            </a:r>
            <a:r>
              <a:rPr lang="en-US" i="1" dirty="0"/>
              <a:t>some</a:t>
            </a:r>
            <a:r>
              <a:rPr lang="en-US" dirty="0"/>
              <a:t> faster in relational databases. </a:t>
            </a:r>
          </a:p>
          <a:p>
            <a:r>
              <a:rPr lang="en-US" dirty="0"/>
              <a:t>Consider NoSQL technologies if you are:</a:t>
            </a:r>
          </a:p>
          <a:p>
            <a:pPr lvl="1"/>
            <a:r>
              <a:rPr lang="en-US" dirty="0"/>
              <a:t>willing to accept the possibility of data loss for the sake of speed/performance</a:t>
            </a:r>
          </a:p>
          <a:p>
            <a:pPr lvl="1"/>
            <a:r>
              <a:rPr lang="en-US" dirty="0"/>
              <a:t>dealing with tons of user generated content in varied formats</a:t>
            </a:r>
          </a:p>
          <a:p>
            <a:pPr lvl="1"/>
            <a:r>
              <a:rPr lang="en-US" dirty="0"/>
              <a:t>willing to accept the possibility of some </a:t>
            </a:r>
            <a:r>
              <a:rPr lang="en-US" dirty="0" err="1"/>
              <a:t>inconsitency</a:t>
            </a:r>
            <a:r>
              <a:rPr lang="en-US" dirty="0"/>
              <a:t> in exchange for a system that can scale up to hundreds of thousands of users </a:t>
            </a:r>
          </a:p>
          <a:p>
            <a:r>
              <a:rPr lang="en-US" dirty="0"/>
              <a:t>NoSQL is important, but also a bit over-hyped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00400" y="5554664"/>
            <a:ext cx="5114925" cy="107473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 a laugh, see: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https://www.youtube.com/watch?v=b2F-DItXtZs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(Warning: Not family-friendly language!)</a:t>
            </a:r>
          </a:p>
        </p:txBody>
      </p:sp>
    </p:spTree>
    <p:extLst>
      <p:ext uri="{BB962C8B-B14F-4D97-AF65-F5344CB8AC3E}">
        <p14:creationId xmlns:p14="http://schemas.microsoft.com/office/powerpoint/2010/main" val="26511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43463" cy="4525963"/>
          </a:xfrm>
        </p:spPr>
        <p:txBody>
          <a:bodyPr/>
          <a:lstStyle/>
          <a:p>
            <a:r>
              <a:rPr lang="en-US" sz="2800" dirty="0"/>
              <a:t>MongoDB (Open Source, MongoDB Inc.)</a:t>
            </a:r>
          </a:p>
          <a:p>
            <a:r>
              <a:rPr lang="en-US" sz="2800" dirty="0" err="1"/>
              <a:t>CouchDB</a:t>
            </a:r>
            <a:r>
              <a:rPr lang="en-US" sz="2800" dirty="0"/>
              <a:t> (Open Source, Apache Software Foundation)</a:t>
            </a:r>
          </a:p>
          <a:p>
            <a:r>
              <a:rPr lang="en-US" sz="2800" dirty="0"/>
              <a:t>Cassandra (Open Source, Facebook)</a:t>
            </a:r>
          </a:p>
          <a:p>
            <a:r>
              <a:rPr lang="en-US" sz="2800" dirty="0"/>
              <a:t>Hadoop HIVE (Open Source, Apache Software Foundation)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00663" y="1465522"/>
            <a:ext cx="3500437" cy="50638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88" y="4860863"/>
            <a:ext cx="1568987" cy="1344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4975" y="1743027"/>
            <a:ext cx="297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None of these technologies have “easy” user interfaces.  They are, however, advanced</a:t>
            </a:r>
            <a:r>
              <a:rPr lang="is-IS" sz="2000" dirty="0"/>
              <a:t>… cutting edge.  Being willing to sacrifice some ease-of-use for the sake of competitive advantage is an important business trade off!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79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693</Words>
  <Application>Microsoft Office PowerPoint</Application>
  <PresentationFormat>On-screen Show (4:3)</PresentationFormat>
  <Paragraphs>68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NoSQL &amp; Hadoop</vt:lpstr>
      <vt:lpstr>What is NoSQL?</vt:lpstr>
      <vt:lpstr>A.C.I.D. transactions</vt:lpstr>
      <vt:lpstr>CAP Theorem</vt:lpstr>
      <vt:lpstr>NoSQL challenges these assumptions</vt:lpstr>
      <vt:lpstr>Big Data</vt:lpstr>
      <vt:lpstr>So… what is NoSQL?</vt:lpstr>
      <vt:lpstr>What is NoSQL? (Continued)</vt:lpstr>
      <vt:lpstr>Contenders</vt:lpstr>
      <vt:lpstr>Why I like HIVE</vt:lpstr>
      <vt:lpstr>A little experiment</vt:lpstr>
      <vt:lpstr>Hey… I thought this was supposed to be fast?</vt:lpstr>
      <vt:lpstr>Where to from here?</vt:lpstr>
      <vt:lpstr>If I were you…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MIS-JShafer-Macbook Pro</dc:creator>
  <cp:lastModifiedBy>Jeremy shafer</cp:lastModifiedBy>
  <cp:revision>63</cp:revision>
  <dcterms:created xsi:type="dcterms:W3CDTF">2014-12-07T22:21:19Z</dcterms:created>
  <dcterms:modified xsi:type="dcterms:W3CDTF">2017-02-09T18:31:00Z</dcterms:modified>
</cp:coreProperties>
</file>