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474" r:id="rId2"/>
    <p:sldId id="522" r:id="rId3"/>
    <p:sldId id="519" r:id="rId4"/>
    <p:sldId id="520" r:id="rId5"/>
    <p:sldId id="525" r:id="rId6"/>
    <p:sldId id="523" r:id="rId7"/>
    <p:sldId id="524" r:id="rId8"/>
    <p:sldId id="526" r:id="rId9"/>
    <p:sldId id="527" r:id="rId10"/>
    <p:sldId id="528" r:id="rId11"/>
    <p:sldId id="529" r:id="rId12"/>
    <p:sldId id="535" r:id="rId13"/>
    <p:sldId id="536" r:id="rId14"/>
    <p:sldId id="531" r:id="rId15"/>
    <p:sldId id="534" r:id="rId16"/>
    <p:sldId id="53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7" autoAdjust="0"/>
    <p:restoredTop sz="76334" autoAdjust="0"/>
  </p:normalViewPr>
  <p:slideViewPr>
    <p:cSldViewPr>
      <p:cViewPr varScale="1">
        <p:scale>
          <a:sx n="88" d="100"/>
          <a:sy n="88" d="100"/>
        </p:scale>
        <p:origin x="24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F23364-6DCE-1747-B4A5-04C7DE8B2EDB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CFA6B7BC-825B-064C-A039-017BF2A5C9E5}">
      <dgm:prSet phldrT="[Text]"/>
      <dgm:spPr/>
      <dgm:t>
        <a:bodyPr/>
        <a:lstStyle/>
        <a:p>
          <a:r>
            <a:rPr lang="en-US" dirty="0"/>
            <a:t>HTML</a:t>
          </a:r>
        </a:p>
      </dgm:t>
    </dgm:pt>
    <dgm:pt modelId="{96E087C7-89A0-5A41-93E0-508F31509F10}" type="parTrans" cxnId="{FC698706-3E8C-0540-A9FF-B7499417BBF0}">
      <dgm:prSet/>
      <dgm:spPr/>
      <dgm:t>
        <a:bodyPr/>
        <a:lstStyle/>
        <a:p>
          <a:endParaRPr lang="en-US"/>
        </a:p>
      </dgm:t>
    </dgm:pt>
    <dgm:pt modelId="{E470A02B-A392-C841-AA70-C9AA60D3B4F6}" type="sibTrans" cxnId="{FC698706-3E8C-0540-A9FF-B7499417BBF0}">
      <dgm:prSet/>
      <dgm:spPr/>
      <dgm:t>
        <a:bodyPr/>
        <a:lstStyle/>
        <a:p>
          <a:endParaRPr lang="en-US"/>
        </a:p>
      </dgm:t>
    </dgm:pt>
    <dgm:pt modelId="{0091CB91-B30C-C747-92BD-E5454296A9E8}">
      <dgm:prSet phldrT="[Text]"/>
      <dgm:spPr/>
      <dgm:t>
        <a:bodyPr/>
        <a:lstStyle/>
        <a:p>
          <a:r>
            <a:rPr lang="en-US" dirty="0"/>
            <a:t>CSS</a:t>
          </a:r>
        </a:p>
      </dgm:t>
    </dgm:pt>
    <dgm:pt modelId="{BF3BFDC3-6101-A64A-9B84-C5704A04FD82}" type="parTrans" cxnId="{7BF3D5A2-C217-7C42-96E6-CABBFD7374F2}">
      <dgm:prSet/>
      <dgm:spPr/>
      <dgm:t>
        <a:bodyPr/>
        <a:lstStyle/>
        <a:p>
          <a:endParaRPr lang="en-US"/>
        </a:p>
      </dgm:t>
    </dgm:pt>
    <dgm:pt modelId="{8E252700-E3F3-ED41-AEAE-CDF4407A8F04}" type="sibTrans" cxnId="{7BF3D5A2-C217-7C42-96E6-CABBFD7374F2}">
      <dgm:prSet/>
      <dgm:spPr/>
      <dgm:t>
        <a:bodyPr/>
        <a:lstStyle/>
        <a:p>
          <a:endParaRPr lang="en-US"/>
        </a:p>
      </dgm:t>
    </dgm:pt>
    <dgm:pt modelId="{9740A2FF-2453-D34A-BCD3-2935A4F1C7E1}">
      <dgm:prSet phldrT="[Text]"/>
      <dgm:spPr/>
      <dgm:t>
        <a:bodyPr/>
        <a:lstStyle/>
        <a:p>
          <a:r>
            <a:rPr lang="en-US" dirty="0"/>
            <a:t>JavaScript</a:t>
          </a:r>
        </a:p>
      </dgm:t>
    </dgm:pt>
    <dgm:pt modelId="{ADA6E2B5-9D54-714C-92FC-5B44E8A06FA2}" type="parTrans" cxnId="{2998091A-3F2F-744F-843E-03A21305C817}">
      <dgm:prSet/>
      <dgm:spPr/>
      <dgm:t>
        <a:bodyPr/>
        <a:lstStyle/>
        <a:p>
          <a:endParaRPr lang="en-US"/>
        </a:p>
      </dgm:t>
    </dgm:pt>
    <dgm:pt modelId="{AE456F8B-6412-284F-B1CB-81702D61067C}" type="sibTrans" cxnId="{2998091A-3F2F-744F-843E-03A21305C817}">
      <dgm:prSet/>
      <dgm:spPr/>
      <dgm:t>
        <a:bodyPr/>
        <a:lstStyle/>
        <a:p>
          <a:endParaRPr lang="en-US"/>
        </a:p>
      </dgm:t>
    </dgm:pt>
    <dgm:pt modelId="{F0F40606-630D-674D-BEC1-5C014D5C91AB}" type="pres">
      <dgm:prSet presAssocID="{36F23364-6DCE-1747-B4A5-04C7DE8B2EDB}" presName="compositeShape" presStyleCnt="0">
        <dgm:presLayoutVars>
          <dgm:chMax val="7"/>
          <dgm:dir/>
          <dgm:resizeHandles val="exact"/>
        </dgm:presLayoutVars>
      </dgm:prSet>
      <dgm:spPr/>
    </dgm:pt>
    <dgm:pt modelId="{72E84138-BAA5-AE4D-9938-4326E2892B8F}" type="pres">
      <dgm:prSet presAssocID="{CFA6B7BC-825B-064C-A039-017BF2A5C9E5}" presName="circ1" presStyleLbl="vennNode1" presStyleIdx="0" presStyleCnt="3"/>
      <dgm:spPr/>
      <dgm:t>
        <a:bodyPr/>
        <a:lstStyle/>
        <a:p>
          <a:endParaRPr lang="en-US"/>
        </a:p>
      </dgm:t>
    </dgm:pt>
    <dgm:pt modelId="{3499D647-7373-FF47-9886-B3763A8E6098}" type="pres">
      <dgm:prSet presAssocID="{CFA6B7BC-825B-064C-A039-017BF2A5C9E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6DDEB6-4CEE-4C4D-AB33-2EE7C1FF8E3A}" type="pres">
      <dgm:prSet presAssocID="{0091CB91-B30C-C747-92BD-E5454296A9E8}" presName="circ2" presStyleLbl="vennNode1" presStyleIdx="1" presStyleCnt="3"/>
      <dgm:spPr/>
      <dgm:t>
        <a:bodyPr/>
        <a:lstStyle/>
        <a:p>
          <a:endParaRPr lang="en-US"/>
        </a:p>
      </dgm:t>
    </dgm:pt>
    <dgm:pt modelId="{27AEFE85-3FC0-1140-9D22-C949A98538E6}" type="pres">
      <dgm:prSet presAssocID="{0091CB91-B30C-C747-92BD-E5454296A9E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42F4D-294E-2443-92C1-66D4D144A63F}" type="pres">
      <dgm:prSet presAssocID="{9740A2FF-2453-D34A-BCD3-2935A4F1C7E1}" presName="circ3" presStyleLbl="vennNode1" presStyleIdx="2" presStyleCnt="3"/>
      <dgm:spPr/>
      <dgm:t>
        <a:bodyPr/>
        <a:lstStyle/>
        <a:p>
          <a:endParaRPr lang="en-US"/>
        </a:p>
      </dgm:t>
    </dgm:pt>
    <dgm:pt modelId="{A3E8A58B-5047-134D-953F-1B55E4E2B06E}" type="pres">
      <dgm:prSet presAssocID="{9740A2FF-2453-D34A-BCD3-2935A4F1C7E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8A8288-C53B-1848-AC8F-0C688354CD6F}" type="presOf" srcId="{CFA6B7BC-825B-064C-A039-017BF2A5C9E5}" destId="{72E84138-BAA5-AE4D-9938-4326E2892B8F}" srcOrd="0" destOrd="0" presId="urn:microsoft.com/office/officeart/2005/8/layout/venn1"/>
    <dgm:cxn modelId="{F0914A01-1DD7-3040-99D1-EEA33C0601F5}" type="presOf" srcId="{CFA6B7BC-825B-064C-A039-017BF2A5C9E5}" destId="{3499D647-7373-FF47-9886-B3763A8E6098}" srcOrd="1" destOrd="0" presId="urn:microsoft.com/office/officeart/2005/8/layout/venn1"/>
    <dgm:cxn modelId="{A2B7829C-6F06-284E-A867-5C501F2EEF7D}" type="presOf" srcId="{0091CB91-B30C-C747-92BD-E5454296A9E8}" destId="{27AEFE85-3FC0-1140-9D22-C949A98538E6}" srcOrd="1" destOrd="0" presId="urn:microsoft.com/office/officeart/2005/8/layout/venn1"/>
    <dgm:cxn modelId="{AA38B463-E6AC-2641-BF2F-497C10531FE8}" type="presOf" srcId="{9740A2FF-2453-D34A-BCD3-2935A4F1C7E1}" destId="{A3E8A58B-5047-134D-953F-1B55E4E2B06E}" srcOrd="1" destOrd="0" presId="urn:microsoft.com/office/officeart/2005/8/layout/venn1"/>
    <dgm:cxn modelId="{E2403403-253C-FE41-89C3-2518EC04E6AA}" type="presOf" srcId="{9740A2FF-2453-D34A-BCD3-2935A4F1C7E1}" destId="{86A42F4D-294E-2443-92C1-66D4D144A63F}" srcOrd="0" destOrd="0" presId="urn:microsoft.com/office/officeart/2005/8/layout/venn1"/>
    <dgm:cxn modelId="{44559F1E-71B4-5A40-AF66-37772029BDDC}" type="presOf" srcId="{36F23364-6DCE-1747-B4A5-04C7DE8B2EDB}" destId="{F0F40606-630D-674D-BEC1-5C014D5C91AB}" srcOrd="0" destOrd="0" presId="urn:microsoft.com/office/officeart/2005/8/layout/venn1"/>
    <dgm:cxn modelId="{7BF3D5A2-C217-7C42-96E6-CABBFD7374F2}" srcId="{36F23364-6DCE-1747-B4A5-04C7DE8B2EDB}" destId="{0091CB91-B30C-C747-92BD-E5454296A9E8}" srcOrd="1" destOrd="0" parTransId="{BF3BFDC3-6101-A64A-9B84-C5704A04FD82}" sibTransId="{8E252700-E3F3-ED41-AEAE-CDF4407A8F04}"/>
    <dgm:cxn modelId="{2998091A-3F2F-744F-843E-03A21305C817}" srcId="{36F23364-6DCE-1747-B4A5-04C7DE8B2EDB}" destId="{9740A2FF-2453-D34A-BCD3-2935A4F1C7E1}" srcOrd="2" destOrd="0" parTransId="{ADA6E2B5-9D54-714C-92FC-5B44E8A06FA2}" sibTransId="{AE456F8B-6412-284F-B1CB-81702D61067C}"/>
    <dgm:cxn modelId="{FC698706-3E8C-0540-A9FF-B7499417BBF0}" srcId="{36F23364-6DCE-1747-B4A5-04C7DE8B2EDB}" destId="{CFA6B7BC-825B-064C-A039-017BF2A5C9E5}" srcOrd="0" destOrd="0" parTransId="{96E087C7-89A0-5A41-93E0-508F31509F10}" sibTransId="{E470A02B-A392-C841-AA70-C9AA60D3B4F6}"/>
    <dgm:cxn modelId="{B3D22A9B-AAFC-B34E-87AA-F05FF3BC96D0}" type="presOf" srcId="{0091CB91-B30C-C747-92BD-E5454296A9E8}" destId="{1D6DDEB6-4CEE-4C4D-AB33-2EE7C1FF8E3A}" srcOrd="0" destOrd="0" presId="urn:microsoft.com/office/officeart/2005/8/layout/venn1"/>
    <dgm:cxn modelId="{C486FF9F-B551-204D-A74E-2527BD44E8C8}" type="presParOf" srcId="{F0F40606-630D-674D-BEC1-5C014D5C91AB}" destId="{72E84138-BAA5-AE4D-9938-4326E2892B8F}" srcOrd="0" destOrd="0" presId="urn:microsoft.com/office/officeart/2005/8/layout/venn1"/>
    <dgm:cxn modelId="{8C8CB6B1-72A7-7A4A-B526-5562E9EA5117}" type="presParOf" srcId="{F0F40606-630D-674D-BEC1-5C014D5C91AB}" destId="{3499D647-7373-FF47-9886-B3763A8E6098}" srcOrd="1" destOrd="0" presId="urn:microsoft.com/office/officeart/2005/8/layout/venn1"/>
    <dgm:cxn modelId="{BCD228C8-816E-7B4A-B1B0-BF5E661934E6}" type="presParOf" srcId="{F0F40606-630D-674D-BEC1-5C014D5C91AB}" destId="{1D6DDEB6-4CEE-4C4D-AB33-2EE7C1FF8E3A}" srcOrd="2" destOrd="0" presId="urn:microsoft.com/office/officeart/2005/8/layout/venn1"/>
    <dgm:cxn modelId="{24C9D237-99B1-4441-BC5A-93A9DC16C0C4}" type="presParOf" srcId="{F0F40606-630D-674D-BEC1-5C014D5C91AB}" destId="{27AEFE85-3FC0-1140-9D22-C949A98538E6}" srcOrd="3" destOrd="0" presId="urn:microsoft.com/office/officeart/2005/8/layout/venn1"/>
    <dgm:cxn modelId="{EDC294E8-36EF-CF49-8C55-D4A3C0C63F1A}" type="presParOf" srcId="{F0F40606-630D-674D-BEC1-5C014D5C91AB}" destId="{86A42F4D-294E-2443-92C1-66D4D144A63F}" srcOrd="4" destOrd="0" presId="urn:microsoft.com/office/officeart/2005/8/layout/venn1"/>
    <dgm:cxn modelId="{A6C23303-770D-D247-A860-2EF070318E6F}" type="presParOf" srcId="{F0F40606-630D-674D-BEC1-5C014D5C91AB}" destId="{A3E8A58B-5047-134D-953F-1B55E4E2B06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2982F0-45A6-7645-944D-61F6B801D79D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D00195-9935-8440-8CF3-A31DAD4497D1}">
      <dgm:prSet phldrT="[Text]"/>
      <dgm:spPr/>
      <dgm:t>
        <a:bodyPr/>
        <a:lstStyle/>
        <a:p>
          <a:r>
            <a:rPr lang="en-US" dirty="0"/>
            <a:t>HTML</a:t>
          </a:r>
        </a:p>
      </dgm:t>
    </dgm:pt>
    <dgm:pt modelId="{27F1FCB7-E54E-B142-ABCB-3990B4E99E18}" type="parTrans" cxnId="{9C05BDE0-272D-F645-81A4-874374C969E2}">
      <dgm:prSet/>
      <dgm:spPr/>
      <dgm:t>
        <a:bodyPr/>
        <a:lstStyle/>
        <a:p>
          <a:endParaRPr lang="en-US"/>
        </a:p>
      </dgm:t>
    </dgm:pt>
    <dgm:pt modelId="{6704FF5E-091E-E046-BD2C-F48215A71270}" type="sibTrans" cxnId="{9C05BDE0-272D-F645-81A4-874374C969E2}">
      <dgm:prSet/>
      <dgm:spPr/>
      <dgm:t>
        <a:bodyPr/>
        <a:lstStyle/>
        <a:p>
          <a:endParaRPr lang="en-US"/>
        </a:p>
      </dgm:t>
    </dgm:pt>
    <dgm:pt modelId="{C846A543-E40F-8948-9546-6360DDDF0A0D}">
      <dgm:prSet phldrT="[Text]"/>
      <dgm:spPr/>
      <dgm:t>
        <a:bodyPr/>
        <a:lstStyle/>
        <a:p>
          <a:r>
            <a:rPr lang="en-US" dirty="0"/>
            <a:t>HTML provides us with the structure of a document.</a:t>
          </a:r>
        </a:p>
      </dgm:t>
    </dgm:pt>
    <dgm:pt modelId="{A559EDF3-9374-F545-99EB-34B203294E7D}" type="parTrans" cxnId="{CB676711-98AC-4F44-96FF-F60BEE01BEB4}">
      <dgm:prSet/>
      <dgm:spPr/>
      <dgm:t>
        <a:bodyPr/>
        <a:lstStyle/>
        <a:p>
          <a:endParaRPr lang="en-US"/>
        </a:p>
      </dgm:t>
    </dgm:pt>
    <dgm:pt modelId="{6667267D-FCE6-194B-86E5-ECEA35EAB820}" type="sibTrans" cxnId="{CB676711-98AC-4F44-96FF-F60BEE01BEB4}">
      <dgm:prSet/>
      <dgm:spPr/>
      <dgm:t>
        <a:bodyPr/>
        <a:lstStyle/>
        <a:p>
          <a:endParaRPr lang="en-US"/>
        </a:p>
      </dgm:t>
    </dgm:pt>
    <dgm:pt modelId="{7C53E345-484A-F544-BAAD-35ABFBEA5398}">
      <dgm:prSet phldrT="[Text]"/>
      <dgm:spPr/>
      <dgm:t>
        <a:bodyPr/>
        <a:lstStyle/>
        <a:p>
          <a:r>
            <a:rPr lang="en-US" dirty="0"/>
            <a:t>CSS</a:t>
          </a:r>
        </a:p>
      </dgm:t>
    </dgm:pt>
    <dgm:pt modelId="{BBFD649E-D83D-0E48-A1FF-BA494DBA0D3E}" type="parTrans" cxnId="{D709E63C-C7D1-2F46-95E7-0611CA9F561C}">
      <dgm:prSet/>
      <dgm:spPr/>
      <dgm:t>
        <a:bodyPr/>
        <a:lstStyle/>
        <a:p>
          <a:endParaRPr lang="en-US"/>
        </a:p>
      </dgm:t>
    </dgm:pt>
    <dgm:pt modelId="{A1AF9E41-0940-1244-BDB5-4E23F66FE930}" type="sibTrans" cxnId="{D709E63C-C7D1-2F46-95E7-0611CA9F561C}">
      <dgm:prSet/>
      <dgm:spPr/>
      <dgm:t>
        <a:bodyPr/>
        <a:lstStyle/>
        <a:p>
          <a:endParaRPr lang="en-US"/>
        </a:p>
      </dgm:t>
    </dgm:pt>
    <dgm:pt modelId="{CF0C268A-AFBA-724A-B946-18CC06ED240C}">
      <dgm:prSet phldrT="[Text]"/>
      <dgm:spPr/>
      <dgm:t>
        <a:bodyPr/>
        <a:lstStyle/>
        <a:p>
          <a:r>
            <a:rPr lang="en-US" dirty="0"/>
            <a:t>CSS is used to control the visual appearance (or </a:t>
          </a:r>
          <a:r>
            <a:rPr lang="en-US" b="1" dirty="0"/>
            <a:t>style</a:t>
          </a:r>
          <a:r>
            <a:rPr lang="en-US" dirty="0"/>
            <a:t>) of the HTML document</a:t>
          </a:r>
        </a:p>
      </dgm:t>
    </dgm:pt>
    <dgm:pt modelId="{6594F62A-7799-D94B-8E2F-D092E08B6674}" type="parTrans" cxnId="{6E3B3021-B19C-2347-B73B-2B785365C895}">
      <dgm:prSet/>
      <dgm:spPr/>
      <dgm:t>
        <a:bodyPr/>
        <a:lstStyle/>
        <a:p>
          <a:endParaRPr lang="en-US"/>
        </a:p>
      </dgm:t>
    </dgm:pt>
    <dgm:pt modelId="{1958E0A4-F94E-DA42-8806-7C91F792AB9C}" type="sibTrans" cxnId="{6E3B3021-B19C-2347-B73B-2B785365C895}">
      <dgm:prSet/>
      <dgm:spPr/>
      <dgm:t>
        <a:bodyPr/>
        <a:lstStyle/>
        <a:p>
          <a:endParaRPr lang="en-US"/>
        </a:p>
      </dgm:t>
    </dgm:pt>
    <dgm:pt modelId="{F55AF334-DC4A-F748-B3E5-781627EF04CA}">
      <dgm:prSet phldrT="[Text]"/>
      <dgm:spPr/>
      <dgm:t>
        <a:bodyPr/>
        <a:lstStyle/>
        <a:p>
          <a:r>
            <a:rPr lang="en-US" dirty="0"/>
            <a:t>CSS is analogous to how your term paper </a:t>
          </a:r>
          <a:r>
            <a:rPr lang="en-US" b="1" dirty="0"/>
            <a:t>looks.</a:t>
          </a:r>
          <a:r>
            <a:rPr lang="en-US" b="0" dirty="0"/>
            <a:t>  (Choice of font, margins, etc.)</a:t>
          </a:r>
          <a:endParaRPr lang="en-US" dirty="0"/>
        </a:p>
      </dgm:t>
    </dgm:pt>
    <dgm:pt modelId="{88C7D8DF-F10B-4946-9F93-13F500C7CA09}" type="parTrans" cxnId="{E91B14E3-AF6E-B040-960E-C86D91E53F75}">
      <dgm:prSet/>
      <dgm:spPr/>
      <dgm:t>
        <a:bodyPr/>
        <a:lstStyle/>
        <a:p>
          <a:endParaRPr lang="en-US"/>
        </a:p>
      </dgm:t>
    </dgm:pt>
    <dgm:pt modelId="{85D830BF-DD5F-E441-A938-D35349C37944}" type="sibTrans" cxnId="{E91B14E3-AF6E-B040-960E-C86D91E53F75}">
      <dgm:prSet/>
      <dgm:spPr/>
      <dgm:t>
        <a:bodyPr/>
        <a:lstStyle/>
        <a:p>
          <a:endParaRPr lang="en-US"/>
        </a:p>
      </dgm:t>
    </dgm:pt>
    <dgm:pt modelId="{B982409B-BB6A-F94C-BC55-CC76A0446B4C}">
      <dgm:prSet phldrT="[Text]"/>
      <dgm:spPr/>
      <dgm:t>
        <a:bodyPr/>
        <a:lstStyle/>
        <a:p>
          <a:r>
            <a:rPr lang="en-US" dirty="0"/>
            <a:t>JavaScript</a:t>
          </a:r>
        </a:p>
      </dgm:t>
    </dgm:pt>
    <dgm:pt modelId="{C76D5CEB-019C-0140-A7A6-7E90989F872D}" type="parTrans" cxnId="{D20DBDAA-0187-074E-AEA3-5DD59B47A8D9}">
      <dgm:prSet/>
      <dgm:spPr/>
      <dgm:t>
        <a:bodyPr/>
        <a:lstStyle/>
        <a:p>
          <a:endParaRPr lang="en-US"/>
        </a:p>
      </dgm:t>
    </dgm:pt>
    <dgm:pt modelId="{EE797096-4789-4A4F-97E0-04634E192A1B}" type="sibTrans" cxnId="{D20DBDAA-0187-074E-AEA3-5DD59B47A8D9}">
      <dgm:prSet/>
      <dgm:spPr/>
      <dgm:t>
        <a:bodyPr/>
        <a:lstStyle/>
        <a:p>
          <a:endParaRPr lang="en-US"/>
        </a:p>
      </dgm:t>
    </dgm:pt>
    <dgm:pt modelId="{5D34B6FD-79D6-FE4F-A778-88D94CE8169E}">
      <dgm:prSet phldrT="[Text]"/>
      <dgm:spPr/>
      <dgm:t>
        <a:bodyPr/>
        <a:lstStyle/>
        <a:p>
          <a:r>
            <a:rPr lang="en-US" dirty="0"/>
            <a:t>JavaScript is is used to manipulate the HTML document in response to one or more events. </a:t>
          </a:r>
        </a:p>
      </dgm:t>
    </dgm:pt>
    <dgm:pt modelId="{7BC808B9-2A7A-DF42-831B-5DDBF9FED0F9}" type="parTrans" cxnId="{23645004-AAB9-D944-92E4-B2C87A9E17E6}">
      <dgm:prSet/>
      <dgm:spPr/>
      <dgm:t>
        <a:bodyPr/>
        <a:lstStyle/>
        <a:p>
          <a:endParaRPr lang="en-US"/>
        </a:p>
      </dgm:t>
    </dgm:pt>
    <dgm:pt modelId="{58064FBD-CFD4-2F4B-A459-4A8E69D438C5}" type="sibTrans" cxnId="{23645004-AAB9-D944-92E4-B2C87A9E17E6}">
      <dgm:prSet/>
      <dgm:spPr/>
      <dgm:t>
        <a:bodyPr/>
        <a:lstStyle/>
        <a:p>
          <a:endParaRPr lang="en-US"/>
        </a:p>
      </dgm:t>
    </dgm:pt>
    <dgm:pt modelId="{088D15B6-6F9A-4B4B-B562-311ADF485CCA}">
      <dgm:prSet phldrT="[Text]"/>
      <dgm:spPr/>
      <dgm:t>
        <a:bodyPr/>
        <a:lstStyle/>
        <a:p>
          <a:r>
            <a:rPr lang="en-US" dirty="0"/>
            <a:t>HTML structure should convey some meaning, like the outline to term paper.</a:t>
          </a:r>
        </a:p>
      </dgm:t>
    </dgm:pt>
    <dgm:pt modelId="{5D53BB91-7E00-F944-853A-6ED84E2956F7}" type="parTrans" cxnId="{2AE7623A-B802-B147-9E96-BCB8108A2BC0}">
      <dgm:prSet/>
      <dgm:spPr/>
      <dgm:t>
        <a:bodyPr/>
        <a:lstStyle/>
        <a:p>
          <a:endParaRPr lang="en-US"/>
        </a:p>
      </dgm:t>
    </dgm:pt>
    <dgm:pt modelId="{4CFD5E0C-D9B1-AE47-A50D-BC571C26ECA3}" type="sibTrans" cxnId="{2AE7623A-B802-B147-9E96-BCB8108A2BC0}">
      <dgm:prSet/>
      <dgm:spPr/>
      <dgm:t>
        <a:bodyPr/>
        <a:lstStyle/>
        <a:p>
          <a:endParaRPr lang="en-US"/>
        </a:p>
      </dgm:t>
    </dgm:pt>
    <dgm:pt modelId="{02FE401A-03DC-8649-99B4-EC204C0C4C36}">
      <dgm:prSet phldrT="[Text]"/>
      <dgm:spPr/>
      <dgm:t>
        <a:bodyPr/>
        <a:lstStyle/>
        <a:p>
          <a:r>
            <a:rPr lang="en-US" dirty="0"/>
            <a:t>Fun fact: HTML is short for: </a:t>
          </a:r>
          <a:r>
            <a:rPr lang="en-US" dirty="0" err="1"/>
            <a:t>HyperText</a:t>
          </a:r>
          <a:r>
            <a:rPr lang="en-US" dirty="0"/>
            <a:t> Markup Language</a:t>
          </a:r>
        </a:p>
      </dgm:t>
    </dgm:pt>
    <dgm:pt modelId="{BC0BDDA3-B926-D641-AE90-C40AF5CBC41E}" type="parTrans" cxnId="{7BB9CCAA-1167-2E4A-9F33-65E90C92F98D}">
      <dgm:prSet/>
      <dgm:spPr/>
      <dgm:t>
        <a:bodyPr/>
        <a:lstStyle/>
        <a:p>
          <a:endParaRPr lang="en-US"/>
        </a:p>
      </dgm:t>
    </dgm:pt>
    <dgm:pt modelId="{CDE657B1-12C8-0948-998D-F7DF88B7FCAD}" type="sibTrans" cxnId="{7BB9CCAA-1167-2E4A-9F33-65E90C92F98D}">
      <dgm:prSet/>
      <dgm:spPr/>
      <dgm:t>
        <a:bodyPr/>
        <a:lstStyle/>
        <a:p>
          <a:endParaRPr lang="en-US"/>
        </a:p>
      </dgm:t>
    </dgm:pt>
    <dgm:pt modelId="{88349CFB-D868-2D42-8C75-88EECB4A6A15}">
      <dgm:prSet phldrT="[Text]"/>
      <dgm:spPr/>
      <dgm:t>
        <a:bodyPr/>
        <a:lstStyle/>
        <a:p>
          <a:r>
            <a:rPr lang="en-US" dirty="0"/>
            <a:t>Fun fact: CSS is short for Cascading Style Sheet </a:t>
          </a:r>
        </a:p>
      </dgm:t>
    </dgm:pt>
    <dgm:pt modelId="{9243D226-6916-E842-BC16-960D1E763DFF}" type="parTrans" cxnId="{ECA66041-53C7-014E-A782-537831AACC1D}">
      <dgm:prSet/>
      <dgm:spPr/>
      <dgm:t>
        <a:bodyPr/>
        <a:lstStyle/>
        <a:p>
          <a:endParaRPr lang="en-US"/>
        </a:p>
      </dgm:t>
    </dgm:pt>
    <dgm:pt modelId="{8B6128CB-AC82-2C45-B105-35FE1E8E8DAE}" type="sibTrans" cxnId="{ECA66041-53C7-014E-A782-537831AACC1D}">
      <dgm:prSet/>
      <dgm:spPr/>
      <dgm:t>
        <a:bodyPr/>
        <a:lstStyle/>
        <a:p>
          <a:endParaRPr lang="en-US"/>
        </a:p>
      </dgm:t>
    </dgm:pt>
    <dgm:pt modelId="{0752AB62-B018-4C2C-8F9A-35081166EAC9}">
      <dgm:prSet phldrT="[Text]"/>
      <dgm:spPr/>
      <dgm:t>
        <a:bodyPr/>
        <a:lstStyle/>
        <a:p>
          <a:r>
            <a:rPr lang="en-US" dirty="0" smtClean="0"/>
            <a:t>Fun fact: JavaScript is officially managed by </a:t>
          </a:r>
          <a:r>
            <a:rPr lang="en-US" dirty="0" smtClean="0"/>
            <a:t>the Mozilla </a:t>
          </a:r>
          <a:r>
            <a:rPr lang="en-US" dirty="0" smtClean="0"/>
            <a:t>Foundation.  It is based on a language specification defined by the ECMA International organization.</a:t>
          </a:r>
          <a:endParaRPr lang="en-US" dirty="0"/>
        </a:p>
      </dgm:t>
    </dgm:pt>
    <dgm:pt modelId="{E957DAE5-847C-4ECE-A173-AD2CE16461FA}" type="parTrans" cxnId="{8C505294-B0E6-4A70-AC73-E3D48A0ADFA4}">
      <dgm:prSet/>
      <dgm:spPr/>
      <dgm:t>
        <a:bodyPr/>
        <a:lstStyle/>
        <a:p>
          <a:endParaRPr lang="en-US"/>
        </a:p>
      </dgm:t>
    </dgm:pt>
    <dgm:pt modelId="{62F001EB-309F-47AA-A77C-EF4FD5500170}" type="sibTrans" cxnId="{8C505294-B0E6-4A70-AC73-E3D48A0ADFA4}">
      <dgm:prSet/>
      <dgm:spPr/>
      <dgm:t>
        <a:bodyPr/>
        <a:lstStyle/>
        <a:p>
          <a:endParaRPr lang="en-US"/>
        </a:p>
      </dgm:t>
    </dgm:pt>
    <dgm:pt modelId="{39A2F462-499C-B74E-94E0-146E0266B4EC}" type="pres">
      <dgm:prSet presAssocID="{8E2982F0-45A6-7645-944D-61F6B801D7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9FC0C5-9896-C44D-B1AD-3A340056FE96}" type="pres">
      <dgm:prSet presAssocID="{BDD00195-9935-8440-8CF3-A31DAD4497D1}" presName="linNode" presStyleCnt="0"/>
      <dgm:spPr/>
    </dgm:pt>
    <dgm:pt modelId="{D874C453-2A2F-EB48-AF5F-104F9E464FD9}" type="pres">
      <dgm:prSet presAssocID="{BDD00195-9935-8440-8CF3-A31DAD4497D1}" presName="parentText" presStyleLbl="node1" presStyleIdx="0" presStyleCnt="3" custScaleX="1275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2FB1A-4C79-004C-809F-919C2631A8EA}" type="pres">
      <dgm:prSet presAssocID="{BDD00195-9935-8440-8CF3-A31DAD4497D1}" presName="descendantText" presStyleLbl="alignAccFollowNode1" presStyleIdx="0" presStyleCnt="3" custScaleX="304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8A7DA-1EB5-C349-98F5-DF4D232E2865}" type="pres">
      <dgm:prSet presAssocID="{6704FF5E-091E-E046-BD2C-F48215A71270}" presName="sp" presStyleCnt="0"/>
      <dgm:spPr/>
    </dgm:pt>
    <dgm:pt modelId="{CCCC6F42-E204-ED46-AFC9-933C0D707960}" type="pres">
      <dgm:prSet presAssocID="{7C53E345-484A-F544-BAAD-35ABFBEA5398}" presName="linNode" presStyleCnt="0"/>
      <dgm:spPr/>
    </dgm:pt>
    <dgm:pt modelId="{97818CAB-427A-6C41-AB05-230C911FBF51}" type="pres">
      <dgm:prSet presAssocID="{7C53E345-484A-F544-BAAD-35ABFBEA5398}" presName="parentText" presStyleLbl="node1" presStyleIdx="1" presStyleCnt="3" custScaleX="5556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6177F-328E-3B44-ACE8-5C65416B5262}" type="pres">
      <dgm:prSet presAssocID="{7C53E345-484A-F544-BAAD-35ABFBEA5398}" presName="descendantText" presStyleLbl="alignAccFollowNode1" presStyleIdx="1" presStyleCnt="3" custScaleX="127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D7AEA-FCF3-5249-A7A9-AE694E1ED7F6}" type="pres">
      <dgm:prSet presAssocID="{A1AF9E41-0940-1244-BDB5-4E23F66FE930}" presName="sp" presStyleCnt="0"/>
      <dgm:spPr/>
    </dgm:pt>
    <dgm:pt modelId="{3E4552B6-0884-E644-962B-48012E468566}" type="pres">
      <dgm:prSet presAssocID="{B982409B-BB6A-F94C-BC55-CC76A0446B4C}" presName="linNode" presStyleCnt="0"/>
      <dgm:spPr/>
    </dgm:pt>
    <dgm:pt modelId="{7FD92BFD-A344-BA4B-803A-E908C19C6745}" type="pres">
      <dgm:prSet presAssocID="{B982409B-BB6A-F94C-BC55-CC76A0446B4C}" presName="parentText" presStyleLbl="node1" presStyleIdx="2" presStyleCnt="3" custScaleX="599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D128E-3258-FC4F-9C79-6BF21121DDC3}" type="pres">
      <dgm:prSet presAssocID="{B982409B-BB6A-F94C-BC55-CC76A0446B4C}" presName="descendantText" presStyleLbl="alignAccFollowNode1" presStyleIdx="2" presStyleCnt="3" custScaleX="136829" custScaleY="1245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505294-B0E6-4A70-AC73-E3D48A0ADFA4}" srcId="{B982409B-BB6A-F94C-BC55-CC76A0446B4C}" destId="{0752AB62-B018-4C2C-8F9A-35081166EAC9}" srcOrd="1" destOrd="0" parTransId="{E957DAE5-847C-4ECE-A173-AD2CE16461FA}" sibTransId="{62F001EB-309F-47AA-A77C-EF4FD5500170}"/>
    <dgm:cxn modelId="{7FD6CDE3-7842-CA4E-9D87-E6B19FF3DDEF}" type="presOf" srcId="{088D15B6-6F9A-4B4B-B562-311ADF485CCA}" destId="{4812FB1A-4C79-004C-809F-919C2631A8EA}" srcOrd="0" destOrd="1" presId="urn:microsoft.com/office/officeart/2005/8/layout/vList5"/>
    <dgm:cxn modelId="{BDF12CA7-3688-E64C-9D61-89A0A20B2AD2}" type="presOf" srcId="{88349CFB-D868-2D42-8C75-88EECB4A6A15}" destId="{B9A6177F-328E-3B44-ACE8-5C65416B5262}" srcOrd="0" destOrd="2" presId="urn:microsoft.com/office/officeart/2005/8/layout/vList5"/>
    <dgm:cxn modelId="{23645004-AAB9-D944-92E4-B2C87A9E17E6}" srcId="{B982409B-BB6A-F94C-BC55-CC76A0446B4C}" destId="{5D34B6FD-79D6-FE4F-A778-88D94CE8169E}" srcOrd="0" destOrd="0" parTransId="{7BC808B9-2A7A-DF42-831B-5DDBF9FED0F9}" sibTransId="{58064FBD-CFD4-2F4B-A459-4A8E69D438C5}"/>
    <dgm:cxn modelId="{599F318A-6336-024F-9AFB-D910F1409EA7}" type="presOf" srcId="{F55AF334-DC4A-F748-B3E5-781627EF04CA}" destId="{B9A6177F-328E-3B44-ACE8-5C65416B5262}" srcOrd="0" destOrd="1" presId="urn:microsoft.com/office/officeart/2005/8/layout/vList5"/>
    <dgm:cxn modelId="{FF069BE4-10C3-D94B-B41C-CA2D15785224}" type="presOf" srcId="{CF0C268A-AFBA-724A-B946-18CC06ED240C}" destId="{B9A6177F-328E-3B44-ACE8-5C65416B5262}" srcOrd="0" destOrd="0" presId="urn:microsoft.com/office/officeart/2005/8/layout/vList5"/>
    <dgm:cxn modelId="{F353B589-CECB-8145-A634-1978B911B2BD}" type="presOf" srcId="{B982409B-BB6A-F94C-BC55-CC76A0446B4C}" destId="{7FD92BFD-A344-BA4B-803A-E908C19C6745}" srcOrd="0" destOrd="0" presId="urn:microsoft.com/office/officeart/2005/8/layout/vList5"/>
    <dgm:cxn modelId="{D20DBDAA-0187-074E-AEA3-5DD59B47A8D9}" srcId="{8E2982F0-45A6-7645-944D-61F6B801D79D}" destId="{B982409B-BB6A-F94C-BC55-CC76A0446B4C}" srcOrd="2" destOrd="0" parTransId="{C76D5CEB-019C-0140-A7A6-7E90989F872D}" sibTransId="{EE797096-4789-4A4F-97E0-04634E192A1B}"/>
    <dgm:cxn modelId="{CB676711-98AC-4F44-96FF-F60BEE01BEB4}" srcId="{BDD00195-9935-8440-8CF3-A31DAD4497D1}" destId="{C846A543-E40F-8948-9546-6360DDDF0A0D}" srcOrd="0" destOrd="0" parTransId="{A559EDF3-9374-F545-99EB-34B203294E7D}" sibTransId="{6667267D-FCE6-194B-86E5-ECEA35EAB820}"/>
    <dgm:cxn modelId="{3B8B6430-14FD-0E49-8DCE-59818ACCD711}" type="presOf" srcId="{5D34B6FD-79D6-FE4F-A778-88D94CE8169E}" destId="{841D128E-3258-FC4F-9C79-6BF21121DDC3}" srcOrd="0" destOrd="0" presId="urn:microsoft.com/office/officeart/2005/8/layout/vList5"/>
    <dgm:cxn modelId="{2AE7623A-B802-B147-9E96-BCB8108A2BC0}" srcId="{BDD00195-9935-8440-8CF3-A31DAD4497D1}" destId="{088D15B6-6F9A-4B4B-B562-311ADF485CCA}" srcOrd="1" destOrd="0" parTransId="{5D53BB91-7E00-F944-853A-6ED84E2956F7}" sibTransId="{4CFD5E0C-D9B1-AE47-A50D-BC571C26ECA3}"/>
    <dgm:cxn modelId="{E91B14E3-AF6E-B040-960E-C86D91E53F75}" srcId="{7C53E345-484A-F544-BAAD-35ABFBEA5398}" destId="{F55AF334-DC4A-F748-B3E5-781627EF04CA}" srcOrd="1" destOrd="0" parTransId="{88C7D8DF-F10B-4946-9F93-13F500C7CA09}" sibTransId="{85D830BF-DD5F-E441-A938-D35349C37944}"/>
    <dgm:cxn modelId="{FEBB3AAF-8695-B348-AEEC-FAF36BE9C46D}" type="presOf" srcId="{BDD00195-9935-8440-8CF3-A31DAD4497D1}" destId="{D874C453-2A2F-EB48-AF5F-104F9E464FD9}" srcOrd="0" destOrd="0" presId="urn:microsoft.com/office/officeart/2005/8/layout/vList5"/>
    <dgm:cxn modelId="{D709E63C-C7D1-2F46-95E7-0611CA9F561C}" srcId="{8E2982F0-45A6-7645-944D-61F6B801D79D}" destId="{7C53E345-484A-F544-BAAD-35ABFBEA5398}" srcOrd="1" destOrd="0" parTransId="{BBFD649E-D83D-0E48-A1FF-BA494DBA0D3E}" sibTransId="{A1AF9E41-0940-1244-BDB5-4E23F66FE930}"/>
    <dgm:cxn modelId="{6E3B3021-B19C-2347-B73B-2B785365C895}" srcId="{7C53E345-484A-F544-BAAD-35ABFBEA5398}" destId="{CF0C268A-AFBA-724A-B946-18CC06ED240C}" srcOrd="0" destOrd="0" parTransId="{6594F62A-7799-D94B-8E2F-D092E08B6674}" sibTransId="{1958E0A4-F94E-DA42-8806-7C91F792AB9C}"/>
    <dgm:cxn modelId="{ECA66041-53C7-014E-A782-537831AACC1D}" srcId="{7C53E345-484A-F544-BAAD-35ABFBEA5398}" destId="{88349CFB-D868-2D42-8C75-88EECB4A6A15}" srcOrd="2" destOrd="0" parTransId="{9243D226-6916-E842-BC16-960D1E763DFF}" sibTransId="{8B6128CB-AC82-2C45-B105-35FE1E8E8DAE}"/>
    <dgm:cxn modelId="{93E8A153-963A-1143-9B29-BD5D0020CDAD}" type="presOf" srcId="{7C53E345-484A-F544-BAAD-35ABFBEA5398}" destId="{97818CAB-427A-6C41-AB05-230C911FBF51}" srcOrd="0" destOrd="0" presId="urn:microsoft.com/office/officeart/2005/8/layout/vList5"/>
    <dgm:cxn modelId="{05703D86-4C40-204C-B548-62DB816E14A3}" type="presOf" srcId="{C846A543-E40F-8948-9546-6360DDDF0A0D}" destId="{4812FB1A-4C79-004C-809F-919C2631A8EA}" srcOrd="0" destOrd="0" presId="urn:microsoft.com/office/officeart/2005/8/layout/vList5"/>
    <dgm:cxn modelId="{7BB9CCAA-1167-2E4A-9F33-65E90C92F98D}" srcId="{BDD00195-9935-8440-8CF3-A31DAD4497D1}" destId="{02FE401A-03DC-8649-99B4-EC204C0C4C36}" srcOrd="2" destOrd="0" parTransId="{BC0BDDA3-B926-D641-AE90-C40AF5CBC41E}" sibTransId="{CDE657B1-12C8-0948-998D-F7DF88B7FCAD}"/>
    <dgm:cxn modelId="{C5B9FB27-50B3-4A45-972B-F5BE27E7E8DB}" type="presOf" srcId="{02FE401A-03DC-8649-99B4-EC204C0C4C36}" destId="{4812FB1A-4C79-004C-809F-919C2631A8EA}" srcOrd="0" destOrd="2" presId="urn:microsoft.com/office/officeart/2005/8/layout/vList5"/>
    <dgm:cxn modelId="{9C05BDE0-272D-F645-81A4-874374C969E2}" srcId="{8E2982F0-45A6-7645-944D-61F6B801D79D}" destId="{BDD00195-9935-8440-8CF3-A31DAD4497D1}" srcOrd="0" destOrd="0" parTransId="{27F1FCB7-E54E-B142-ABCB-3990B4E99E18}" sibTransId="{6704FF5E-091E-E046-BD2C-F48215A71270}"/>
    <dgm:cxn modelId="{E1571319-E757-6A42-9E15-5F54FAAE29C9}" type="presOf" srcId="{8E2982F0-45A6-7645-944D-61F6B801D79D}" destId="{39A2F462-499C-B74E-94E0-146E0266B4EC}" srcOrd="0" destOrd="0" presId="urn:microsoft.com/office/officeart/2005/8/layout/vList5"/>
    <dgm:cxn modelId="{8E101627-80B9-4D7A-BB4F-5C643D1C92E5}" type="presOf" srcId="{0752AB62-B018-4C2C-8F9A-35081166EAC9}" destId="{841D128E-3258-FC4F-9C79-6BF21121DDC3}" srcOrd="0" destOrd="1" presId="urn:microsoft.com/office/officeart/2005/8/layout/vList5"/>
    <dgm:cxn modelId="{3EF72549-67D3-8341-96AB-D6F128D3CAE0}" type="presParOf" srcId="{39A2F462-499C-B74E-94E0-146E0266B4EC}" destId="{019FC0C5-9896-C44D-B1AD-3A340056FE96}" srcOrd="0" destOrd="0" presId="urn:microsoft.com/office/officeart/2005/8/layout/vList5"/>
    <dgm:cxn modelId="{ABA1BF24-6939-6941-B3D2-7449D750C52B}" type="presParOf" srcId="{019FC0C5-9896-C44D-B1AD-3A340056FE96}" destId="{D874C453-2A2F-EB48-AF5F-104F9E464FD9}" srcOrd="0" destOrd="0" presId="urn:microsoft.com/office/officeart/2005/8/layout/vList5"/>
    <dgm:cxn modelId="{70D6698F-3482-BB4E-ADF1-9B648474EE1C}" type="presParOf" srcId="{019FC0C5-9896-C44D-B1AD-3A340056FE96}" destId="{4812FB1A-4C79-004C-809F-919C2631A8EA}" srcOrd="1" destOrd="0" presId="urn:microsoft.com/office/officeart/2005/8/layout/vList5"/>
    <dgm:cxn modelId="{3105AF9C-4369-6548-8FC8-992EF6DBEE39}" type="presParOf" srcId="{39A2F462-499C-B74E-94E0-146E0266B4EC}" destId="{4058A7DA-1EB5-C349-98F5-DF4D232E2865}" srcOrd="1" destOrd="0" presId="urn:microsoft.com/office/officeart/2005/8/layout/vList5"/>
    <dgm:cxn modelId="{F51AEB8F-6140-4F49-AE41-16C2CC26999B}" type="presParOf" srcId="{39A2F462-499C-B74E-94E0-146E0266B4EC}" destId="{CCCC6F42-E204-ED46-AFC9-933C0D707960}" srcOrd="2" destOrd="0" presId="urn:microsoft.com/office/officeart/2005/8/layout/vList5"/>
    <dgm:cxn modelId="{3DDFBCBC-4E5B-BA4B-8A1A-D090B8853FA9}" type="presParOf" srcId="{CCCC6F42-E204-ED46-AFC9-933C0D707960}" destId="{97818CAB-427A-6C41-AB05-230C911FBF51}" srcOrd="0" destOrd="0" presId="urn:microsoft.com/office/officeart/2005/8/layout/vList5"/>
    <dgm:cxn modelId="{19C06AAF-251B-374A-ACEE-D03ECB0A65F6}" type="presParOf" srcId="{CCCC6F42-E204-ED46-AFC9-933C0D707960}" destId="{B9A6177F-328E-3B44-ACE8-5C65416B5262}" srcOrd="1" destOrd="0" presId="urn:microsoft.com/office/officeart/2005/8/layout/vList5"/>
    <dgm:cxn modelId="{4F4A0677-4854-764D-A03E-03CEFFEC3F49}" type="presParOf" srcId="{39A2F462-499C-B74E-94E0-146E0266B4EC}" destId="{D8CD7AEA-FCF3-5249-A7A9-AE694E1ED7F6}" srcOrd="3" destOrd="0" presId="urn:microsoft.com/office/officeart/2005/8/layout/vList5"/>
    <dgm:cxn modelId="{7ABEEC5E-57B4-8440-9485-325A3990AAAB}" type="presParOf" srcId="{39A2F462-499C-B74E-94E0-146E0266B4EC}" destId="{3E4552B6-0884-E644-962B-48012E468566}" srcOrd="4" destOrd="0" presId="urn:microsoft.com/office/officeart/2005/8/layout/vList5"/>
    <dgm:cxn modelId="{03E93F93-920C-7246-895E-AA55E11F8088}" type="presParOf" srcId="{3E4552B6-0884-E644-962B-48012E468566}" destId="{7FD92BFD-A344-BA4B-803A-E908C19C6745}" srcOrd="0" destOrd="0" presId="urn:microsoft.com/office/officeart/2005/8/layout/vList5"/>
    <dgm:cxn modelId="{1C4BEF3C-5775-B040-9EE9-FFBCA7E77197}" type="presParOf" srcId="{3E4552B6-0884-E644-962B-48012E468566}" destId="{841D128E-3258-FC4F-9C79-6BF21121DDC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F23364-6DCE-1747-B4A5-04C7DE8B2EDB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CFA6B7BC-825B-064C-A039-017BF2A5C9E5}">
      <dgm:prSet phldrT="[Text]" custT="1"/>
      <dgm:spPr/>
      <dgm:t>
        <a:bodyPr/>
        <a:lstStyle/>
        <a:p>
          <a:r>
            <a:rPr lang="en-US" sz="1600" b="1" i="0" baseline="0" dirty="0"/>
            <a:t>HTML</a:t>
          </a:r>
        </a:p>
      </dgm:t>
    </dgm:pt>
    <dgm:pt modelId="{96E087C7-89A0-5A41-93E0-508F31509F10}" type="parTrans" cxnId="{FC698706-3E8C-0540-A9FF-B7499417BBF0}">
      <dgm:prSet/>
      <dgm:spPr/>
      <dgm:t>
        <a:bodyPr/>
        <a:lstStyle/>
        <a:p>
          <a:endParaRPr lang="en-US"/>
        </a:p>
      </dgm:t>
    </dgm:pt>
    <dgm:pt modelId="{E470A02B-A392-C841-AA70-C9AA60D3B4F6}" type="sibTrans" cxnId="{FC698706-3E8C-0540-A9FF-B7499417BBF0}">
      <dgm:prSet/>
      <dgm:spPr/>
      <dgm:t>
        <a:bodyPr/>
        <a:lstStyle/>
        <a:p>
          <a:endParaRPr lang="en-US"/>
        </a:p>
      </dgm:t>
    </dgm:pt>
    <dgm:pt modelId="{0091CB91-B30C-C747-92BD-E5454296A9E8}">
      <dgm:prSet phldrT="[Text]"/>
      <dgm:spPr/>
      <dgm:t>
        <a:bodyPr/>
        <a:lstStyle/>
        <a:p>
          <a:r>
            <a:rPr lang="en-US" b="1" dirty="0"/>
            <a:t>CSS</a:t>
          </a:r>
        </a:p>
      </dgm:t>
    </dgm:pt>
    <dgm:pt modelId="{BF3BFDC3-6101-A64A-9B84-C5704A04FD82}" type="parTrans" cxnId="{7BF3D5A2-C217-7C42-96E6-CABBFD7374F2}">
      <dgm:prSet/>
      <dgm:spPr/>
      <dgm:t>
        <a:bodyPr/>
        <a:lstStyle/>
        <a:p>
          <a:endParaRPr lang="en-US"/>
        </a:p>
      </dgm:t>
    </dgm:pt>
    <dgm:pt modelId="{8E252700-E3F3-ED41-AEAE-CDF4407A8F04}" type="sibTrans" cxnId="{7BF3D5A2-C217-7C42-96E6-CABBFD7374F2}">
      <dgm:prSet/>
      <dgm:spPr/>
      <dgm:t>
        <a:bodyPr/>
        <a:lstStyle/>
        <a:p>
          <a:endParaRPr lang="en-US"/>
        </a:p>
      </dgm:t>
    </dgm:pt>
    <dgm:pt modelId="{9740A2FF-2453-D34A-BCD3-2935A4F1C7E1}">
      <dgm:prSet phldrT="[Text]"/>
      <dgm:spPr/>
      <dgm:t>
        <a:bodyPr/>
        <a:lstStyle/>
        <a:p>
          <a:r>
            <a:rPr lang="en-US" dirty="0"/>
            <a:t>JavaScript</a:t>
          </a:r>
        </a:p>
      </dgm:t>
    </dgm:pt>
    <dgm:pt modelId="{ADA6E2B5-9D54-714C-92FC-5B44E8A06FA2}" type="parTrans" cxnId="{2998091A-3F2F-744F-843E-03A21305C817}">
      <dgm:prSet/>
      <dgm:spPr/>
      <dgm:t>
        <a:bodyPr/>
        <a:lstStyle/>
        <a:p>
          <a:endParaRPr lang="en-US"/>
        </a:p>
      </dgm:t>
    </dgm:pt>
    <dgm:pt modelId="{AE456F8B-6412-284F-B1CB-81702D61067C}" type="sibTrans" cxnId="{2998091A-3F2F-744F-843E-03A21305C817}">
      <dgm:prSet/>
      <dgm:spPr/>
      <dgm:t>
        <a:bodyPr/>
        <a:lstStyle/>
        <a:p>
          <a:endParaRPr lang="en-US"/>
        </a:p>
      </dgm:t>
    </dgm:pt>
    <dgm:pt modelId="{F0F40606-630D-674D-BEC1-5C014D5C91AB}" type="pres">
      <dgm:prSet presAssocID="{36F23364-6DCE-1747-B4A5-04C7DE8B2EDB}" presName="compositeShape" presStyleCnt="0">
        <dgm:presLayoutVars>
          <dgm:chMax val="7"/>
          <dgm:dir/>
          <dgm:resizeHandles val="exact"/>
        </dgm:presLayoutVars>
      </dgm:prSet>
      <dgm:spPr/>
    </dgm:pt>
    <dgm:pt modelId="{72E84138-BAA5-AE4D-9938-4326E2892B8F}" type="pres">
      <dgm:prSet presAssocID="{CFA6B7BC-825B-064C-A039-017BF2A5C9E5}" presName="circ1" presStyleLbl="vennNode1" presStyleIdx="0" presStyleCnt="3"/>
      <dgm:spPr/>
      <dgm:t>
        <a:bodyPr/>
        <a:lstStyle/>
        <a:p>
          <a:endParaRPr lang="en-US"/>
        </a:p>
      </dgm:t>
    </dgm:pt>
    <dgm:pt modelId="{3499D647-7373-FF47-9886-B3763A8E6098}" type="pres">
      <dgm:prSet presAssocID="{CFA6B7BC-825B-064C-A039-017BF2A5C9E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6DDEB6-4CEE-4C4D-AB33-2EE7C1FF8E3A}" type="pres">
      <dgm:prSet presAssocID="{0091CB91-B30C-C747-92BD-E5454296A9E8}" presName="circ2" presStyleLbl="vennNode1" presStyleIdx="1" presStyleCnt="3"/>
      <dgm:spPr/>
      <dgm:t>
        <a:bodyPr/>
        <a:lstStyle/>
        <a:p>
          <a:endParaRPr lang="en-US"/>
        </a:p>
      </dgm:t>
    </dgm:pt>
    <dgm:pt modelId="{27AEFE85-3FC0-1140-9D22-C949A98538E6}" type="pres">
      <dgm:prSet presAssocID="{0091CB91-B30C-C747-92BD-E5454296A9E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42F4D-294E-2443-92C1-66D4D144A63F}" type="pres">
      <dgm:prSet presAssocID="{9740A2FF-2453-D34A-BCD3-2935A4F1C7E1}" presName="circ3" presStyleLbl="vennNode1" presStyleIdx="2" presStyleCnt="3"/>
      <dgm:spPr/>
      <dgm:t>
        <a:bodyPr/>
        <a:lstStyle/>
        <a:p>
          <a:endParaRPr lang="en-US"/>
        </a:p>
      </dgm:t>
    </dgm:pt>
    <dgm:pt modelId="{A3E8A58B-5047-134D-953F-1B55E4E2B06E}" type="pres">
      <dgm:prSet presAssocID="{9740A2FF-2453-D34A-BCD3-2935A4F1C7E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8A8288-C53B-1848-AC8F-0C688354CD6F}" type="presOf" srcId="{CFA6B7BC-825B-064C-A039-017BF2A5C9E5}" destId="{72E84138-BAA5-AE4D-9938-4326E2892B8F}" srcOrd="0" destOrd="0" presId="urn:microsoft.com/office/officeart/2005/8/layout/venn1"/>
    <dgm:cxn modelId="{F0914A01-1DD7-3040-99D1-EEA33C0601F5}" type="presOf" srcId="{CFA6B7BC-825B-064C-A039-017BF2A5C9E5}" destId="{3499D647-7373-FF47-9886-B3763A8E6098}" srcOrd="1" destOrd="0" presId="urn:microsoft.com/office/officeart/2005/8/layout/venn1"/>
    <dgm:cxn modelId="{A2B7829C-6F06-284E-A867-5C501F2EEF7D}" type="presOf" srcId="{0091CB91-B30C-C747-92BD-E5454296A9E8}" destId="{27AEFE85-3FC0-1140-9D22-C949A98538E6}" srcOrd="1" destOrd="0" presId="urn:microsoft.com/office/officeart/2005/8/layout/venn1"/>
    <dgm:cxn modelId="{AA38B463-E6AC-2641-BF2F-497C10531FE8}" type="presOf" srcId="{9740A2FF-2453-D34A-BCD3-2935A4F1C7E1}" destId="{A3E8A58B-5047-134D-953F-1B55E4E2B06E}" srcOrd="1" destOrd="0" presId="urn:microsoft.com/office/officeart/2005/8/layout/venn1"/>
    <dgm:cxn modelId="{E2403403-253C-FE41-89C3-2518EC04E6AA}" type="presOf" srcId="{9740A2FF-2453-D34A-BCD3-2935A4F1C7E1}" destId="{86A42F4D-294E-2443-92C1-66D4D144A63F}" srcOrd="0" destOrd="0" presId="urn:microsoft.com/office/officeart/2005/8/layout/venn1"/>
    <dgm:cxn modelId="{44559F1E-71B4-5A40-AF66-37772029BDDC}" type="presOf" srcId="{36F23364-6DCE-1747-B4A5-04C7DE8B2EDB}" destId="{F0F40606-630D-674D-BEC1-5C014D5C91AB}" srcOrd="0" destOrd="0" presId="urn:microsoft.com/office/officeart/2005/8/layout/venn1"/>
    <dgm:cxn modelId="{7BF3D5A2-C217-7C42-96E6-CABBFD7374F2}" srcId="{36F23364-6DCE-1747-B4A5-04C7DE8B2EDB}" destId="{0091CB91-B30C-C747-92BD-E5454296A9E8}" srcOrd="1" destOrd="0" parTransId="{BF3BFDC3-6101-A64A-9B84-C5704A04FD82}" sibTransId="{8E252700-E3F3-ED41-AEAE-CDF4407A8F04}"/>
    <dgm:cxn modelId="{2998091A-3F2F-744F-843E-03A21305C817}" srcId="{36F23364-6DCE-1747-B4A5-04C7DE8B2EDB}" destId="{9740A2FF-2453-D34A-BCD3-2935A4F1C7E1}" srcOrd="2" destOrd="0" parTransId="{ADA6E2B5-9D54-714C-92FC-5B44E8A06FA2}" sibTransId="{AE456F8B-6412-284F-B1CB-81702D61067C}"/>
    <dgm:cxn modelId="{FC698706-3E8C-0540-A9FF-B7499417BBF0}" srcId="{36F23364-6DCE-1747-B4A5-04C7DE8B2EDB}" destId="{CFA6B7BC-825B-064C-A039-017BF2A5C9E5}" srcOrd="0" destOrd="0" parTransId="{96E087C7-89A0-5A41-93E0-508F31509F10}" sibTransId="{E470A02B-A392-C841-AA70-C9AA60D3B4F6}"/>
    <dgm:cxn modelId="{B3D22A9B-AAFC-B34E-87AA-F05FF3BC96D0}" type="presOf" srcId="{0091CB91-B30C-C747-92BD-E5454296A9E8}" destId="{1D6DDEB6-4CEE-4C4D-AB33-2EE7C1FF8E3A}" srcOrd="0" destOrd="0" presId="urn:microsoft.com/office/officeart/2005/8/layout/venn1"/>
    <dgm:cxn modelId="{C486FF9F-B551-204D-A74E-2527BD44E8C8}" type="presParOf" srcId="{F0F40606-630D-674D-BEC1-5C014D5C91AB}" destId="{72E84138-BAA5-AE4D-9938-4326E2892B8F}" srcOrd="0" destOrd="0" presId="urn:microsoft.com/office/officeart/2005/8/layout/venn1"/>
    <dgm:cxn modelId="{8C8CB6B1-72A7-7A4A-B526-5562E9EA5117}" type="presParOf" srcId="{F0F40606-630D-674D-BEC1-5C014D5C91AB}" destId="{3499D647-7373-FF47-9886-B3763A8E6098}" srcOrd="1" destOrd="0" presId="urn:microsoft.com/office/officeart/2005/8/layout/venn1"/>
    <dgm:cxn modelId="{BCD228C8-816E-7B4A-B1B0-BF5E661934E6}" type="presParOf" srcId="{F0F40606-630D-674D-BEC1-5C014D5C91AB}" destId="{1D6DDEB6-4CEE-4C4D-AB33-2EE7C1FF8E3A}" srcOrd="2" destOrd="0" presId="urn:microsoft.com/office/officeart/2005/8/layout/venn1"/>
    <dgm:cxn modelId="{24C9D237-99B1-4441-BC5A-93A9DC16C0C4}" type="presParOf" srcId="{F0F40606-630D-674D-BEC1-5C014D5C91AB}" destId="{27AEFE85-3FC0-1140-9D22-C949A98538E6}" srcOrd="3" destOrd="0" presId="urn:microsoft.com/office/officeart/2005/8/layout/venn1"/>
    <dgm:cxn modelId="{EDC294E8-36EF-CF49-8C55-D4A3C0C63F1A}" type="presParOf" srcId="{F0F40606-630D-674D-BEC1-5C014D5C91AB}" destId="{86A42F4D-294E-2443-92C1-66D4D144A63F}" srcOrd="4" destOrd="0" presId="urn:microsoft.com/office/officeart/2005/8/layout/venn1"/>
    <dgm:cxn modelId="{A6C23303-770D-D247-A860-2EF070318E6F}" type="presParOf" srcId="{F0F40606-630D-674D-BEC1-5C014D5C91AB}" destId="{A3E8A58B-5047-134D-953F-1B55E4E2B06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84138-BAA5-AE4D-9938-4326E2892B8F}">
      <dsp:nvSpPr>
        <dsp:cNvPr id="0" name=""/>
        <dsp:cNvSpPr/>
      </dsp:nvSpPr>
      <dsp:spPr>
        <a:xfrm>
          <a:off x="880574" y="29984"/>
          <a:ext cx="1439251" cy="14392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HTML</a:t>
          </a:r>
        </a:p>
      </dsp:txBody>
      <dsp:txXfrm>
        <a:off x="1072474" y="281853"/>
        <a:ext cx="1055450" cy="647663"/>
      </dsp:txXfrm>
    </dsp:sp>
    <dsp:sp modelId="{1D6DDEB6-4CEE-4C4D-AB33-2EE7C1FF8E3A}">
      <dsp:nvSpPr>
        <dsp:cNvPr id="0" name=""/>
        <dsp:cNvSpPr/>
      </dsp:nvSpPr>
      <dsp:spPr>
        <a:xfrm>
          <a:off x="1399904" y="929516"/>
          <a:ext cx="1439251" cy="14392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CSS</a:t>
          </a:r>
        </a:p>
      </dsp:txBody>
      <dsp:txXfrm>
        <a:off x="1840075" y="1301322"/>
        <a:ext cx="863550" cy="791588"/>
      </dsp:txXfrm>
    </dsp:sp>
    <dsp:sp modelId="{86A42F4D-294E-2443-92C1-66D4D144A63F}">
      <dsp:nvSpPr>
        <dsp:cNvPr id="0" name=""/>
        <dsp:cNvSpPr/>
      </dsp:nvSpPr>
      <dsp:spPr>
        <a:xfrm>
          <a:off x="361244" y="929516"/>
          <a:ext cx="1439251" cy="14392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JavaScript</a:t>
          </a:r>
        </a:p>
      </dsp:txBody>
      <dsp:txXfrm>
        <a:off x="496774" y="1301322"/>
        <a:ext cx="863550" cy="791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2FB1A-4C79-004C-809F-919C2631A8EA}">
      <dsp:nvSpPr>
        <dsp:cNvPr id="0" name=""/>
        <dsp:cNvSpPr/>
      </dsp:nvSpPr>
      <dsp:spPr>
        <a:xfrm rot="5400000">
          <a:off x="4819369" y="-3046472"/>
          <a:ext cx="792627" cy="70867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HTML provides us with the structure of a document.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HTML structure should convey some meaning, like the outline to term paper.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Fun fact: HTML is short for: </a:t>
          </a:r>
          <a:r>
            <a:rPr lang="en-US" sz="1500" kern="1200" dirty="0" err="1"/>
            <a:t>HyperText</a:t>
          </a:r>
          <a:r>
            <a:rPr lang="en-US" sz="1500" kern="1200" dirty="0"/>
            <a:t> Markup Language</a:t>
          </a:r>
        </a:p>
      </dsp:txBody>
      <dsp:txXfrm rot="-5400000">
        <a:off x="1672318" y="139272"/>
        <a:ext cx="7048038" cy="715241"/>
      </dsp:txXfrm>
    </dsp:sp>
    <dsp:sp modelId="{D874C453-2A2F-EB48-AF5F-104F9E464FD9}">
      <dsp:nvSpPr>
        <dsp:cNvPr id="0" name=""/>
        <dsp:cNvSpPr/>
      </dsp:nvSpPr>
      <dsp:spPr>
        <a:xfrm>
          <a:off x="623" y="1501"/>
          <a:ext cx="1671695" cy="9907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HTML</a:t>
          </a:r>
        </a:p>
      </dsp:txBody>
      <dsp:txXfrm>
        <a:off x="48989" y="49867"/>
        <a:ext cx="1574963" cy="894052"/>
      </dsp:txXfrm>
    </dsp:sp>
    <dsp:sp modelId="{B9A6177F-328E-3B44-ACE8-5C65416B5262}">
      <dsp:nvSpPr>
        <dsp:cNvPr id="0" name=""/>
        <dsp:cNvSpPr/>
      </dsp:nvSpPr>
      <dsp:spPr>
        <a:xfrm rot="5400000">
          <a:off x="4849437" y="-1978916"/>
          <a:ext cx="792627" cy="70322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CSS is used to control the visual appearance (or </a:t>
          </a:r>
          <a:r>
            <a:rPr lang="en-US" sz="1500" b="1" kern="1200" dirty="0"/>
            <a:t>style</a:t>
          </a:r>
          <a:r>
            <a:rPr lang="en-US" sz="1500" kern="1200" dirty="0"/>
            <a:t>) of the HTML document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CSS is analogous to how your term paper </a:t>
          </a:r>
          <a:r>
            <a:rPr lang="en-US" sz="1500" b="1" kern="1200" dirty="0"/>
            <a:t>looks.</a:t>
          </a:r>
          <a:r>
            <a:rPr lang="en-US" sz="1500" b="0" kern="1200" dirty="0"/>
            <a:t>  (Choice of font, margins, etc.)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Fun fact: CSS is short for Cascading Style Sheet </a:t>
          </a:r>
        </a:p>
      </dsp:txBody>
      <dsp:txXfrm rot="-5400000">
        <a:off x="1729617" y="1179597"/>
        <a:ext cx="6993575" cy="715241"/>
      </dsp:txXfrm>
    </dsp:sp>
    <dsp:sp modelId="{97818CAB-427A-6C41-AB05-230C911FBF51}">
      <dsp:nvSpPr>
        <dsp:cNvPr id="0" name=""/>
        <dsp:cNvSpPr/>
      </dsp:nvSpPr>
      <dsp:spPr>
        <a:xfrm>
          <a:off x="623" y="1041825"/>
          <a:ext cx="1728994" cy="9907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CSS</a:t>
          </a:r>
        </a:p>
      </dsp:txBody>
      <dsp:txXfrm>
        <a:off x="48989" y="1090191"/>
        <a:ext cx="1632262" cy="894052"/>
      </dsp:txXfrm>
    </dsp:sp>
    <dsp:sp modelId="{841D128E-3258-FC4F-9C79-6BF21121DDC3}">
      <dsp:nvSpPr>
        <dsp:cNvPr id="0" name=""/>
        <dsp:cNvSpPr/>
      </dsp:nvSpPr>
      <dsp:spPr>
        <a:xfrm rot="5400000">
          <a:off x="4754004" y="-937122"/>
          <a:ext cx="987416" cy="70293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JavaScript is is used to manipulate the HTML document in response to one or more events.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Fun fact: JavaScript is officially managed by </a:t>
          </a:r>
          <a:r>
            <a:rPr lang="en-US" sz="1500" kern="1200" dirty="0" smtClean="0"/>
            <a:t>the Mozilla </a:t>
          </a:r>
          <a:r>
            <a:rPr lang="en-US" sz="1500" kern="1200" dirty="0" smtClean="0"/>
            <a:t>Foundation.  It is based on a language specification defined by the ECMA International organization.</a:t>
          </a:r>
          <a:endParaRPr lang="en-US" sz="1500" kern="1200" dirty="0"/>
        </a:p>
      </dsp:txBody>
      <dsp:txXfrm rot="-5400000">
        <a:off x="1733048" y="2132036"/>
        <a:ext cx="6981126" cy="891012"/>
      </dsp:txXfrm>
    </dsp:sp>
    <dsp:sp modelId="{7FD92BFD-A344-BA4B-803A-E908C19C6745}">
      <dsp:nvSpPr>
        <dsp:cNvPr id="0" name=""/>
        <dsp:cNvSpPr/>
      </dsp:nvSpPr>
      <dsp:spPr>
        <a:xfrm>
          <a:off x="623" y="2082149"/>
          <a:ext cx="1732425" cy="9907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JavaScript</a:t>
          </a:r>
        </a:p>
      </dsp:txBody>
      <dsp:txXfrm>
        <a:off x="48989" y="2130515"/>
        <a:ext cx="1635693" cy="894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84138-BAA5-AE4D-9938-4326E2892B8F}">
      <dsp:nvSpPr>
        <dsp:cNvPr id="0" name=""/>
        <dsp:cNvSpPr/>
      </dsp:nvSpPr>
      <dsp:spPr>
        <a:xfrm>
          <a:off x="880574" y="29984"/>
          <a:ext cx="1439251" cy="14392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baseline="0" dirty="0"/>
            <a:t>HTML</a:t>
          </a:r>
        </a:p>
      </dsp:txBody>
      <dsp:txXfrm>
        <a:off x="1072474" y="281853"/>
        <a:ext cx="1055450" cy="647663"/>
      </dsp:txXfrm>
    </dsp:sp>
    <dsp:sp modelId="{1D6DDEB6-4CEE-4C4D-AB33-2EE7C1FF8E3A}">
      <dsp:nvSpPr>
        <dsp:cNvPr id="0" name=""/>
        <dsp:cNvSpPr/>
      </dsp:nvSpPr>
      <dsp:spPr>
        <a:xfrm>
          <a:off x="1399904" y="929516"/>
          <a:ext cx="1439251" cy="14392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CSS</a:t>
          </a:r>
        </a:p>
      </dsp:txBody>
      <dsp:txXfrm>
        <a:off x="1840075" y="1301322"/>
        <a:ext cx="863550" cy="791588"/>
      </dsp:txXfrm>
    </dsp:sp>
    <dsp:sp modelId="{86A42F4D-294E-2443-92C1-66D4D144A63F}">
      <dsp:nvSpPr>
        <dsp:cNvPr id="0" name=""/>
        <dsp:cNvSpPr/>
      </dsp:nvSpPr>
      <dsp:spPr>
        <a:xfrm>
          <a:off x="361244" y="929516"/>
          <a:ext cx="1439251" cy="14392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JavaScript</a:t>
          </a:r>
        </a:p>
      </dsp:txBody>
      <dsp:txXfrm>
        <a:off x="496774" y="1301322"/>
        <a:ext cx="863550" cy="791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A773741-1A39-4A2F-9FBA-C9F45A20BF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782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73741-1A39-4A2F-9FBA-C9F45A20BFF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44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 out </a:t>
            </a:r>
            <a:r>
              <a:rPr lang="en-US" dirty="0" err="1" smtClean="0"/>
              <a:t>legos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Legos are easy!</a:t>
            </a:r>
          </a:p>
          <a:p>
            <a:endParaRPr lang="en-US" dirty="0" smtClean="0"/>
          </a:p>
          <a:p>
            <a:r>
              <a:rPr lang="en-US" dirty="0" smtClean="0"/>
              <a:t>I could spend the whole</a:t>
            </a:r>
            <a:r>
              <a:rPr lang="en-US" baseline="0" dirty="0" smtClean="0"/>
              <a:t> class talking about fine detail – this is a 2x6 brick, and this is a 2x2 brick, and this is a specialty brick.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Or, I could focus exclusively on the finished product – and present something that was overly complex, and ultimately not very useful.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Talk about the red brick – perspective that comes from building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73741-1A39-4A2F-9FBA-C9F45A20BFF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000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 out </a:t>
            </a:r>
            <a:r>
              <a:rPr lang="en-US" dirty="0" err="1" smtClean="0"/>
              <a:t>legos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Legos are easy!</a:t>
            </a:r>
          </a:p>
          <a:p>
            <a:endParaRPr lang="en-US" dirty="0" smtClean="0"/>
          </a:p>
          <a:p>
            <a:r>
              <a:rPr lang="en-US" dirty="0" smtClean="0"/>
              <a:t>I could spend the whole</a:t>
            </a:r>
            <a:r>
              <a:rPr lang="en-US" baseline="0" dirty="0" smtClean="0"/>
              <a:t> class talking about fine detail – this is a 2x6 brick, and this is a 2x2 brick, and this is a specialty brick.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Or, I could focus exclusively on the finished product – and present something that was overly complex, and ultimately not very useful.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Talk about the red brick – perspective that comes from building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73741-1A39-4A2F-9FBA-C9F45A20BFF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60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80DC5626-AB7A-4110-9747-EC41EC633A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27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7796203-75CE-4E48-A38E-E86F5FA656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5042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D7849BC8-B40A-4ADD-AAB8-0FDEB1E567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3668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rgbClr val="9E1B3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indent="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9E1B34"/>
          </a:solidFill>
        </p:spPr>
        <p:txBody>
          <a:bodyPr/>
          <a:lstStyle>
            <a:lvl1pPr marL="338138" indent="0"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1722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47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rgbClr val="9E1B34"/>
          </a:solidFill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A503760-D395-4BAF-B9B5-5EA196D84D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94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F765015C-C2E8-470E-B469-4D613CDBE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2639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7400E98D-F305-44D9-83C5-6344D747C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2944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CB94AC9-77EE-414D-8FA1-1C50F89208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9645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4FEF54F5-3F99-496D-AA00-EA14AADD7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773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4D7D449B-8922-4755-B6B2-385D441630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6422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FB41772-7798-4A67-BFAC-575AC9843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9288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3B3495A9-2E40-42B8-AEA6-396C3BE03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7899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>
              <a:defRPr/>
            </a:pPr>
            <a:r>
              <a:rPr lang="en-US" altLang="en-US"/>
              <a:t> </a:t>
            </a:r>
            <a:fld id="{3947F960-0BE3-4190-9C11-7DA58E9207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172200"/>
            <a:ext cx="51831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>
              <a:defRPr/>
            </a:pPr>
            <a:endParaRPr lang="en-US" sz="2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misdemo.temple.edu/jeremy/demo_html/" TargetMode="External"/><Relationship Id="rId3" Type="http://schemas.openxmlformats.org/officeDocument/2006/relationships/diagramLayout" Target="../diagrams/layout3.xml"/><Relationship Id="rId7" Type="http://schemas.openxmlformats.org/officeDocument/2006/relationships/hyperlink" Target="http://misdemo.temple.edu/jeremy/demo_hello/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hyperlink" Target="http://misdemo.temple.edu/jeremy/ice_crea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143000"/>
            <a:ext cx="9144000" cy="1749425"/>
          </a:xfrm>
          <a:solidFill>
            <a:srgbClr val="9C183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latin typeface="Arial" charset="0"/>
                <a:cs typeface="+mj-cs"/>
              </a:rPr>
              <a:t/>
            </a:r>
            <a:br>
              <a:rPr lang="en-US" sz="3600" dirty="0">
                <a:latin typeface="Arial" charset="0"/>
                <a:cs typeface="+mj-cs"/>
              </a:rPr>
            </a:br>
            <a:r>
              <a:rPr lang="en-US" sz="3200" dirty="0">
                <a:solidFill>
                  <a:schemeClr val="bg1"/>
                </a:solidFill>
                <a:latin typeface="Arial" charset="0"/>
              </a:rPr>
              <a:t>MIS JavaScript and API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Workshop</a:t>
            </a:r>
            <a:br>
              <a:rPr lang="en-US" sz="32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(Part 1)</a:t>
            </a:r>
            <a:r>
              <a:rPr lang="en-US" sz="3600" dirty="0">
                <a:latin typeface="Arial" charset="0"/>
                <a:cs typeface="+mj-cs"/>
              </a:rPr>
              <a:t/>
            </a:r>
            <a:br>
              <a:rPr lang="en-US" sz="3600" dirty="0">
                <a:latin typeface="Arial" charset="0"/>
                <a:cs typeface="+mj-cs"/>
              </a:rPr>
            </a:br>
            <a:endParaRPr lang="en-US" sz="3600" dirty="0">
              <a:latin typeface="Arial" charset="0"/>
              <a:cs typeface="+mj-cs"/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5800" y="3124200"/>
            <a:ext cx="7848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1800" dirty="0"/>
              <a:t>Jeremy Shafer</a:t>
            </a:r>
          </a:p>
          <a:p>
            <a:pPr algn="ctr" eaLnBrk="1" hangingPunct="1"/>
            <a:r>
              <a:rPr lang="en-US" sz="1800" dirty="0"/>
              <a:t>Department of MIS</a:t>
            </a:r>
          </a:p>
          <a:p>
            <a:pPr algn="ctr" eaLnBrk="1" hangingPunct="1"/>
            <a:r>
              <a:rPr lang="en-US" sz="1800" dirty="0"/>
              <a:t>Fox School of Business</a:t>
            </a:r>
          </a:p>
          <a:p>
            <a:pPr algn="ctr" eaLnBrk="1" hangingPunct="1"/>
            <a:r>
              <a:rPr lang="en-US" sz="1800" dirty="0"/>
              <a:t>Temple University</a:t>
            </a:r>
          </a:p>
          <a:p>
            <a:pPr eaLnBrk="1" hangingPunct="1"/>
            <a:endParaRPr lang="en-US" sz="1800" dirty="0"/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646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8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7AC0-C914-0948-A6A8-BD978CB9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see some examples of CSS and HTML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B26774C-FC08-1C48-B134-01940F78F7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342377"/>
              </p:ext>
            </p:extLst>
          </p:nvPr>
        </p:nvGraphicFramePr>
        <p:xfrm>
          <a:off x="2688771" y="990600"/>
          <a:ext cx="3200400" cy="239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3770352"/>
            <a:ext cx="518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See:</a:t>
            </a:r>
          </a:p>
          <a:p>
            <a:endParaRPr lang="en-US" dirty="0"/>
          </a:p>
          <a:p>
            <a:r>
              <a:rPr lang="en-US" dirty="0">
                <a:hlinkClick r:id="rId7"/>
              </a:rPr>
              <a:t>http://misdemo.temple.edu/jeremy/demo_hello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8"/>
              </a:rPr>
              <a:t>http://misdemo.temple.edu/jeremy/demo_html</a:t>
            </a:r>
            <a:r>
              <a:rPr lang="en-US" dirty="0" smtClean="0">
                <a:hlinkClick r:id="rId8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9"/>
              </a:rPr>
              <a:t>http://misdemo.temple.edu/jeremy/ice_cream</a:t>
            </a:r>
            <a:r>
              <a:rPr lang="en-US" dirty="0" smtClean="0">
                <a:hlinkClick r:id="rId9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OK… so what about JavaScript?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www.b2ttraining.com/wp-content/uploads/2015/02/2015.02.04-CriticalThinking_Figure-1_ThinkingCap-253x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857625" cy="45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lker.com/cliparts/z/p/0/z/k/I/stop-sign-hi.png">
            <a:extLst>
              <a:ext uri="{FF2B5EF4-FFF2-40B4-BE49-F238E27FC236}">
                <a16:creationId xmlns:a16="http://schemas.microsoft.com/office/drawing/2014/main" id="{9775DB30-2106-4FAE-9E11-254A2B75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43" y="3212415"/>
            <a:ext cx="1219200" cy="1223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1676400"/>
            <a:ext cx="3733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Before we talk about it, </a:t>
            </a:r>
          </a:p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let’s see some examples.</a:t>
            </a:r>
          </a:p>
          <a:p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See demo1 and demo2 in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demo_js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5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lego p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36" y="1789092"/>
            <a:ext cx="2481943" cy="16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just saw…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8179" y="884638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Variables: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x = 10;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0743" y="99048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Arithmetic operators: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+ / * -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" y="1980069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assignment operator: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4890" y="198393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Comparison operators:</a:t>
            </a:r>
          </a:p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  !=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3501603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Conditional statements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 (</a:t>
            </a:r>
            <a:r>
              <a:rPr lang="en-US" b="1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condition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9490" y="3754711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types: numbers, strings and </a:t>
            </a:r>
            <a:r>
              <a:rPr lang="en-US" dirty="0" err="1" smtClean="0"/>
              <a:t>booleans</a:t>
            </a:r>
            <a:endParaRPr lang="en-US" dirty="0" smtClean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74CD70-A91B-8941-9555-345AD014A8C2}"/>
              </a:ext>
            </a:extLst>
          </p:cNvPr>
          <p:cNvSpPr txBox="1">
            <a:spLocks/>
          </p:cNvSpPr>
          <p:nvPr/>
        </p:nvSpPr>
        <p:spPr bwMode="auto">
          <a:xfrm>
            <a:off x="683770" y="4859984"/>
            <a:ext cx="78744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baseline="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/>
              <a:t>Every </a:t>
            </a:r>
            <a:r>
              <a:rPr lang="en-US" kern="0" smtClean="0"/>
              <a:t>programming language has </a:t>
            </a:r>
            <a:r>
              <a:rPr lang="en-US" kern="0" dirty="0" smtClean="0"/>
              <a:t>these elements, and more.</a:t>
            </a:r>
            <a:endParaRPr lang="en-US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5978919" y="2775934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Comments:</a:t>
            </a:r>
            <a:br>
              <a:rPr lang="en-US" dirty="0" smtClean="0"/>
            </a:br>
            <a:r>
              <a:rPr lang="en-US" dirty="0" smtClean="0"/>
              <a:t>/* */</a:t>
            </a:r>
          </a:p>
          <a:p>
            <a:pPr algn="ctr"/>
            <a:r>
              <a:rPr lang="en-US" dirty="0" smtClean="0"/>
              <a:t>//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76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JavaScript</a:t>
            </a:r>
            <a:r>
              <a:rPr lang="en-US" dirty="0"/>
              <a:t> </a:t>
            </a:r>
            <a:r>
              <a:rPr lang="en-US" dirty="0" smtClean="0"/>
              <a:t>special?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www.b2ttraining.com/wp-content/uploads/2015/02/2015.02.04-CriticalThinking_Figure-1_ThinkingCap-253x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857625" cy="45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599" y="1224931"/>
            <a:ext cx="32766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Recall that the world around us is made up of </a:t>
            </a:r>
            <a:r>
              <a:rPr lang="en-US" i="1" dirty="0"/>
              <a:t>things.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We call those things:</a:t>
            </a:r>
          </a:p>
          <a:p>
            <a:pPr algn="ctr"/>
            <a:r>
              <a:rPr lang="en-US" i="1" dirty="0"/>
              <a:t>nouns,</a:t>
            </a:r>
          </a:p>
          <a:p>
            <a:pPr algn="ctr"/>
            <a:r>
              <a:rPr lang="en-US" i="1" dirty="0"/>
              <a:t>entities</a:t>
            </a:r>
          </a:p>
          <a:p>
            <a:pPr algn="ctr"/>
            <a:r>
              <a:rPr lang="en-US" i="1" dirty="0"/>
              <a:t>or </a:t>
            </a:r>
            <a:r>
              <a:rPr lang="mr-IN" i="1" dirty="0"/>
              <a:t>…</a:t>
            </a:r>
            <a:endParaRPr lang="en-US" i="1" dirty="0"/>
          </a:p>
          <a:p>
            <a:pPr algn="ctr"/>
            <a:r>
              <a:rPr lang="en-US" i="1" dirty="0"/>
              <a:t>OBJECTS.</a:t>
            </a:r>
          </a:p>
          <a:p>
            <a:pPr algn="ctr"/>
            <a:endParaRPr lang="en-US" i="1" dirty="0"/>
          </a:p>
          <a:p>
            <a:pPr algn="ctr"/>
            <a:r>
              <a:rPr lang="en-US" dirty="0"/>
              <a:t>Objects are described by their:</a:t>
            </a:r>
          </a:p>
          <a:p>
            <a:pPr algn="ctr"/>
            <a:r>
              <a:rPr lang="en-US" dirty="0"/>
              <a:t>properties</a:t>
            </a:r>
          </a:p>
          <a:p>
            <a:pPr algn="ctr"/>
            <a:r>
              <a:rPr lang="en-US" dirty="0"/>
              <a:t>and</a:t>
            </a:r>
          </a:p>
          <a:p>
            <a:pPr algn="ctr"/>
            <a:r>
              <a:rPr lang="en-US" dirty="0"/>
              <a:t>methods.</a:t>
            </a:r>
          </a:p>
          <a:p>
            <a:pPr algn="ctr"/>
            <a:endParaRPr lang="en-US" i="1" dirty="0"/>
          </a:p>
          <a:p>
            <a:pPr algn="ctr"/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9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So... Here’s a big idea.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FFFFFF"/>
                </a:solidFill>
              </a:rPr>
              <a:t>Slide </a:t>
            </a:r>
            <a:fld id="{C9241B87-E365-4365-BDC6-1241D33F009D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219950" cy="297180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38201" y="4267200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HTML documents are really </a:t>
            </a:r>
            <a:r>
              <a:rPr lang="en-US" b="1" dirty="0"/>
              <a:t>objects.</a:t>
            </a:r>
            <a:r>
              <a:rPr lang="en-US" dirty="0"/>
              <a:t>  They are </a:t>
            </a:r>
            <a:r>
              <a:rPr lang="en-US" b="1" dirty="0"/>
              <a:t>composite objects</a:t>
            </a:r>
            <a:r>
              <a:rPr lang="en-US" dirty="0"/>
              <a:t> made up of smaller objects.</a:t>
            </a:r>
          </a:p>
          <a:p>
            <a:endParaRPr lang="en-US" dirty="0"/>
          </a:p>
          <a:p>
            <a:r>
              <a:rPr lang="en-US" dirty="0"/>
              <a:t>JavaScript is a powerful language, </a:t>
            </a:r>
            <a:r>
              <a:rPr lang="en-US" dirty="0" smtClean="0"/>
              <a:t>that lets us do math, work with text, and manipulate </a:t>
            </a:r>
            <a:r>
              <a:rPr lang="en-US" dirty="0"/>
              <a:t>those objects.</a:t>
            </a:r>
          </a:p>
        </p:txBody>
      </p:sp>
    </p:spTree>
    <p:extLst>
      <p:ext uri="{BB962C8B-B14F-4D97-AF65-F5344CB8AC3E}">
        <p14:creationId xmlns:p14="http://schemas.microsoft.com/office/powerpoint/2010/main" val="83617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518E-B9AE-7641-9F9D-407F87D6B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document object and the window </a:t>
            </a:r>
            <a:r>
              <a:rPr lang="en-US" dirty="0"/>
              <a:t>object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A7146-A07C-D544-9573-C7CB9DB8BF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Slide </a:t>
            </a:r>
            <a:fld id="{C9241B87-E365-4365-BDC6-1241D33F009D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9EC06-F207-6F4E-8FE8-567F92771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36" y="751114"/>
            <a:ext cx="3254538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0638A-DB13-0D46-B822-688BAEAE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79340"/>
            <a:ext cx="1399658" cy="148888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BE1146-EA3C-3440-8618-627049E447FF}"/>
              </a:ext>
            </a:extLst>
          </p:cNvPr>
          <p:cNvSpPr/>
          <p:nvPr/>
        </p:nvSpPr>
        <p:spPr bwMode="auto">
          <a:xfrm>
            <a:off x="4144735" y="762000"/>
            <a:ext cx="4286250" cy="25145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JavaScript allows us to refer to the browser environment using something called the 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window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object.</a:t>
            </a:r>
          </a:p>
          <a:p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Similarly, we can manipulate the current HTML document with the 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document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object.</a:t>
            </a:r>
          </a:p>
          <a:p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23C706-2977-ED40-9F4A-401AC76CE7B4}"/>
              </a:ext>
            </a:extLst>
          </p:cNvPr>
          <p:cNvSpPr/>
          <p:nvPr/>
        </p:nvSpPr>
        <p:spPr bwMode="auto">
          <a:xfrm>
            <a:off x="400050" y="3505200"/>
            <a:ext cx="8305800" cy="182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The </a:t>
            </a:r>
            <a:r>
              <a:rPr lang="en-US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window.onload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event is JavaScript’s way of detecting when the window is ready with a document that is being retrieved from a server.</a:t>
            </a:r>
          </a:p>
          <a:p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  <a:p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The </a:t>
            </a:r>
            <a:r>
              <a:rPr lang="en-US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document.getElementById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() method is a very useful way to reference a tag inside the HTML document.</a:t>
            </a:r>
          </a:p>
          <a:p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2" descr="http://www.clker.com/cliparts/z/p/0/z/k/I/stop-sign-hi.png">
            <a:extLst>
              <a:ext uri="{FF2B5EF4-FFF2-40B4-BE49-F238E27FC236}">
                <a16:creationId xmlns:a16="http://schemas.microsoft.com/office/drawing/2014/main" id="{9775DB30-2106-4FAE-9E11-254A2B75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559" y="5448602"/>
            <a:ext cx="547248" cy="5490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57600" y="5559862"/>
            <a:ext cx="3733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See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examples 3, 4 and 5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in: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demo_js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2513737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BREAK!</a:t>
            </a:r>
            <a:endParaRPr lang="en-US" sz="3200" dirty="0"/>
          </a:p>
        </p:txBody>
      </p:sp>
      <p:pic>
        <p:nvPicPr>
          <p:cNvPr id="6146" name="Picture 2" descr="Image result for lego p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9186"/>
            <a:ext cx="7106120" cy="206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83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AB0D1-81ED-4BB3-B21E-8A594CC1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E49109-7643-4C94-BBEB-74BD0339A5B0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8534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Legos</a:t>
            </a:r>
          </a:p>
        </p:txBody>
      </p:sp>
      <p:pic>
        <p:nvPicPr>
          <p:cNvPr id="1026" name="Picture 2" descr="Image result for leg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96555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E49109-7643-4C94-BBEB-74BD0339A5B0}"/>
              </a:ext>
            </a:extLst>
          </p:cNvPr>
          <p:cNvSpPr txBox="1">
            <a:spLocks/>
          </p:cNvSpPr>
          <p:nvPr/>
        </p:nvSpPr>
        <p:spPr>
          <a:xfrm>
            <a:off x="304800" y="4920193"/>
            <a:ext cx="8534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Legos are easy!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AB0D1-81ED-4BB3-B21E-8A594CC1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E49109-7643-4C94-BBEB-74BD0339A5B0}"/>
              </a:ext>
            </a:extLst>
          </p:cNvPr>
          <p:cNvSpPr txBox="1">
            <a:spLocks/>
          </p:cNvSpPr>
          <p:nvPr/>
        </p:nvSpPr>
        <p:spPr>
          <a:xfrm>
            <a:off x="228601" y="365125"/>
            <a:ext cx="8534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 smtClean="0"/>
              <a:t>Legos are hard…</a:t>
            </a:r>
            <a:endParaRPr lang="en-US" i="1" dirty="0"/>
          </a:p>
        </p:txBody>
      </p:sp>
      <p:pic>
        <p:nvPicPr>
          <p:cNvPr id="6" name="Picture 2" descr="Image result for art of the brick">
            <a:extLst>
              <a:ext uri="{FF2B5EF4-FFF2-40B4-BE49-F238E27FC236}">
                <a16:creationId xmlns:a16="http://schemas.microsoft.com/office/drawing/2014/main" id="{B700EC45-286E-4A70-8248-573DFA96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3603730" cy="24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art of the brick">
            <a:extLst>
              <a:ext uri="{FF2B5EF4-FFF2-40B4-BE49-F238E27FC236}">
                <a16:creationId xmlns:a16="http://schemas.microsoft.com/office/drawing/2014/main" id="{43A92CA9-9857-412A-9193-1856C8A8B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5" y="1551284"/>
            <a:ext cx="19570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he Flash LEGO Sculpture">
            <a:extLst>
              <a:ext uri="{FF2B5EF4-FFF2-40B4-BE49-F238E27FC236}">
                <a16:creationId xmlns:a16="http://schemas.microsoft.com/office/drawing/2014/main" id="{4DCBBD3D-5118-4042-957A-B36C689D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30008"/>
            <a:ext cx="3071336" cy="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11" y="1461113"/>
            <a:ext cx="3032125" cy="20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3980042"/>
            <a:ext cx="2558345" cy="192231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634-58A1-48A3-8F98-7B517D04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agenda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60ED8D-3AC0-45B4-9F13-A775882D6C0C}"/>
              </a:ext>
            </a:extLst>
          </p:cNvPr>
          <p:cNvSpPr txBox="1">
            <a:spLocks/>
          </p:cNvSpPr>
          <p:nvPr/>
        </p:nvSpPr>
        <p:spPr>
          <a:xfrm>
            <a:off x="457200" y="914400"/>
            <a:ext cx="8001000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kern="0" dirty="0"/>
              <a:t>Basic building blocks of a web </a:t>
            </a:r>
            <a:r>
              <a:rPr lang="en-US" kern="0" dirty="0" smtClean="0"/>
              <a:t>application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kern="0" dirty="0" smtClean="0"/>
              <a:t>A </a:t>
            </a:r>
            <a:r>
              <a:rPr lang="en-US" kern="0" dirty="0"/>
              <a:t>little bit about </a:t>
            </a:r>
            <a:r>
              <a:rPr lang="en-US" kern="0" dirty="0" smtClean="0"/>
              <a:t>JavaScript</a:t>
            </a:r>
            <a:endParaRPr lang="en-US" kern="0" dirty="0"/>
          </a:p>
          <a:p>
            <a:pPr marL="514350" indent="-514350">
              <a:buFont typeface="+mj-lt"/>
              <a:buAutoNum type="arabicPeriod"/>
            </a:pPr>
            <a:r>
              <a:rPr lang="en-US" kern="0" dirty="0"/>
              <a:t>A little bit about jQuery</a:t>
            </a:r>
          </a:p>
          <a:p>
            <a:pPr marL="514350" indent="-514350">
              <a:buFont typeface="+mj-lt"/>
              <a:buAutoNum type="arabicPeriod"/>
            </a:pPr>
            <a:r>
              <a:rPr lang="en-US" kern="0" dirty="0" smtClean="0"/>
              <a:t>An </a:t>
            </a:r>
            <a:r>
              <a:rPr lang="en-US" kern="0" dirty="0"/>
              <a:t>introduction to Ajax and </a:t>
            </a:r>
            <a:r>
              <a:rPr lang="en-US" kern="0" dirty="0" smtClean="0"/>
              <a:t>JSON</a:t>
            </a:r>
          </a:p>
          <a:p>
            <a:pPr marL="514350" indent="-514350">
              <a:buFont typeface="+mj-lt"/>
              <a:buAutoNum type="arabicPeriod"/>
            </a:pPr>
            <a:r>
              <a:rPr lang="en-US" kern="0" dirty="0" smtClean="0"/>
              <a:t>Demonstration of an application that consumes APIs</a:t>
            </a:r>
            <a:endParaRPr lang="en-US" kern="0" dirty="0"/>
          </a:p>
          <a:p>
            <a:pPr marL="514350" indent="-514350">
              <a:buFont typeface="+mj-lt"/>
              <a:buAutoNum type="arabicPeriod"/>
            </a:pPr>
            <a:r>
              <a:rPr lang="en-US" kern="0" dirty="0"/>
              <a:t>Reflection and wrap up</a:t>
            </a:r>
          </a:p>
          <a:p>
            <a:pPr lvl="1"/>
            <a:endParaRPr lang="en-US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2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448915-E772-474E-B6CD-202246CCC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The most basic building block of all: </a:t>
            </a:r>
            <a:br>
              <a:rPr lang="en-US" dirty="0" smtClean="0"/>
            </a:br>
            <a:r>
              <a:rPr lang="en-US" dirty="0" smtClean="0"/>
              <a:t>request </a:t>
            </a:r>
            <a:r>
              <a:rPr lang="en-US" dirty="0"/>
              <a:t>and response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95400"/>
            <a:ext cx="3243502" cy="47709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0DB1AAF-85B6-4046-BF1F-4CD823E43376}"/>
              </a:ext>
            </a:extLst>
          </p:cNvPr>
          <p:cNvSpPr txBox="1">
            <a:spLocks/>
          </p:cNvSpPr>
          <p:nvPr/>
        </p:nvSpPr>
        <p:spPr bwMode="auto">
          <a:xfrm>
            <a:off x="1848067" y="2948471"/>
            <a:ext cx="1676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baseline="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The URL you asked for …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103E96-4FBF-CF48-AB19-55383134F16A}"/>
              </a:ext>
            </a:extLst>
          </p:cNvPr>
          <p:cNvSpPr txBox="1">
            <a:spLocks/>
          </p:cNvSpPr>
          <p:nvPr/>
        </p:nvSpPr>
        <p:spPr bwMode="auto">
          <a:xfrm>
            <a:off x="5465916" y="2987972"/>
            <a:ext cx="1676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baseline="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The response you got back.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9350"/>
          </a:xfrm>
        </p:spPr>
        <p:txBody>
          <a:bodyPr/>
          <a:lstStyle/>
          <a:p>
            <a:r>
              <a:rPr lang="en-US" dirty="0"/>
              <a:t>The components of an HTTP URL </a:t>
            </a:r>
            <a:br>
              <a:rPr lang="en-US" dirty="0"/>
            </a:br>
            <a:r>
              <a:rPr lang="en-US" dirty="0"/>
              <a:t>used by the Internet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257300" y="1371600"/>
          <a:ext cx="68961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Visio" r:id="rId3" imgW="4333824" imgH="535773" progId="Visio.Drawing.11">
                  <p:embed/>
                </p:oleObj>
              </mc:Choice>
              <mc:Fallback>
                <p:oleObj name="Visio" r:id="rId3" imgW="4333824" imgH="535773" progId="Visio.Drawing.11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1371600"/>
                        <a:ext cx="68961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914400" y="2441575"/>
          <a:ext cx="7245350" cy="234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Document" r:id="rId5" imgW="7313400" imgH="2371955" progId="Word.Document.12">
                  <p:embed/>
                </p:oleObj>
              </mc:Choice>
              <mc:Fallback>
                <p:oleObj name="Document" r:id="rId5" imgW="7313400" imgH="2371955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2441575"/>
                        <a:ext cx="7245350" cy="234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874CD70-A91B-8941-9555-345AD014A8C2}"/>
              </a:ext>
            </a:extLst>
          </p:cNvPr>
          <p:cNvSpPr txBox="1">
            <a:spLocks/>
          </p:cNvSpPr>
          <p:nvPr/>
        </p:nvSpPr>
        <p:spPr bwMode="auto">
          <a:xfrm>
            <a:off x="888569" y="5207517"/>
            <a:ext cx="731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baseline="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URL is short for “Uniform Resource Locator”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14400" y="4876800"/>
            <a:ext cx="7315200" cy="11430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Three ways to call an HTML page on the Internet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313440"/>
              </p:ext>
            </p:extLst>
          </p:nvPr>
        </p:nvGraphicFramePr>
        <p:xfrm>
          <a:off x="914400" y="1246188"/>
          <a:ext cx="73152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Document" r:id="rId3" imgW="7325688" imgH="1159023" progId="Word.Document.12">
                  <p:embed/>
                </p:oleObj>
              </mc:Choice>
              <mc:Fallback>
                <p:oleObj name="Document" r:id="rId3" imgW="7325688" imgH="1159023" progId="Word.Documen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246188"/>
                        <a:ext cx="7315200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1047DEC-B74C-A848-84C2-D12E5A7EE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401888"/>
            <a:ext cx="2356547" cy="2391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E9DE8-2167-6749-B7BD-6C0B0889D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77301" y="2401888"/>
            <a:ext cx="2356547" cy="23913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4112" name="Picture 16" descr="Image result for machin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61" y="5012870"/>
            <a:ext cx="1050925" cy="8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5399" y="5012870"/>
            <a:ext cx="5513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 course, </a:t>
            </a:r>
            <a:r>
              <a:rPr lang="en-US" i="1" dirty="0" smtClean="0"/>
              <a:t>code we will see today,</a:t>
            </a:r>
            <a:r>
              <a:rPr lang="en-US" dirty="0" smtClean="0"/>
              <a:t> will also be able to reach out to a URL in response to one or more events… but let’s not get ahead of ourselves.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500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A3340-AE51-7D4E-9380-65D334C1C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/>
              <a:t>What’s in the response?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A1FD4B-1BC0-7A42-A1A1-DFDD7B25B733}"/>
              </a:ext>
            </a:extLst>
          </p:cNvPr>
          <p:cNvSpPr txBox="1">
            <a:spLocks/>
          </p:cNvSpPr>
          <p:nvPr/>
        </p:nvSpPr>
        <p:spPr bwMode="auto">
          <a:xfrm>
            <a:off x="533400" y="4945849"/>
            <a:ext cx="7924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baseline="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Each language is interpreted by the browser and each language has a job to do.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758AF-F2C5-A14A-A5A0-020B407CCB93}"/>
              </a:ext>
            </a:extLst>
          </p:cNvPr>
          <p:cNvSpPr txBox="1">
            <a:spLocks/>
          </p:cNvSpPr>
          <p:nvPr/>
        </p:nvSpPr>
        <p:spPr bwMode="auto">
          <a:xfrm>
            <a:off x="457200" y="1143000"/>
            <a:ext cx="8077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baseline="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A successful response will return </a:t>
            </a:r>
            <a:r>
              <a:rPr lang="en-US" i="1" kern="0" dirty="0"/>
              <a:t>at least one </a:t>
            </a:r>
            <a:r>
              <a:rPr lang="en-US" kern="0" dirty="0"/>
              <a:t>text file.  (Really, usually more than one… but let’s start here!)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C3FEE7A-6EF4-7B46-85BF-35B738A41D00}"/>
              </a:ext>
            </a:extLst>
          </p:cNvPr>
          <p:cNvGraphicFramePr/>
          <p:nvPr>
            <p:extLst/>
          </p:nvPr>
        </p:nvGraphicFramePr>
        <p:xfrm>
          <a:off x="609600" y="2255515"/>
          <a:ext cx="3200400" cy="239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9E24D69B-DBF3-AD44-8F5E-16793110FCBC}"/>
              </a:ext>
            </a:extLst>
          </p:cNvPr>
          <p:cNvSpPr/>
          <p:nvPr/>
        </p:nvSpPr>
        <p:spPr bwMode="auto">
          <a:xfrm>
            <a:off x="3429000" y="2296648"/>
            <a:ext cx="762000" cy="2316485"/>
          </a:xfrm>
          <a:prstGeom prst="rightBrac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473A6E-0ED8-3D4C-8B6F-A89FB8828447}"/>
              </a:ext>
            </a:extLst>
          </p:cNvPr>
          <p:cNvSpPr txBox="1">
            <a:spLocks/>
          </p:cNvSpPr>
          <p:nvPr/>
        </p:nvSpPr>
        <p:spPr bwMode="auto">
          <a:xfrm>
            <a:off x="4419600" y="2182650"/>
            <a:ext cx="412254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baseline="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b="0" kern="0" dirty="0"/>
              <a:t>In the HTTP response you are likely to find </a:t>
            </a:r>
            <a:r>
              <a:rPr lang="en-US" sz="2000" i="1" kern="0" dirty="0"/>
              <a:t>all three</a:t>
            </a:r>
            <a:r>
              <a:rPr lang="en-US" sz="2000" b="0" kern="0" dirty="0"/>
              <a:t> of these languages in a single text file.</a:t>
            </a:r>
            <a:br>
              <a:rPr lang="en-US" sz="2000" b="0" kern="0" dirty="0"/>
            </a:br>
            <a:r>
              <a:rPr lang="en-US" sz="2000" b="0" kern="0" dirty="0"/>
              <a:t/>
            </a:r>
            <a:br>
              <a:rPr lang="en-US" sz="2000" b="0" kern="0" dirty="0"/>
            </a:br>
            <a:r>
              <a:rPr lang="en-US" sz="2000" b="0" kern="0" dirty="0"/>
              <a:t>HTML and CSS are special purpose languages, while JavaScript is a general purpose programming language.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A3340-AE51-7D4E-9380-65D334C1C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three languages?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A1FD4B-1BC0-7A42-A1A1-DFDD7B25B733}"/>
              </a:ext>
            </a:extLst>
          </p:cNvPr>
          <p:cNvSpPr txBox="1">
            <a:spLocks/>
          </p:cNvSpPr>
          <p:nvPr/>
        </p:nvSpPr>
        <p:spPr bwMode="auto">
          <a:xfrm>
            <a:off x="914400" y="991117"/>
            <a:ext cx="7315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baseline="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Each language is interpreted by the browser and each language has a job to do.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0559B-983D-974B-AA5A-A943E173A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34653"/>
            <a:ext cx="4267200" cy="853440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0A3FF9B-1905-864D-BC10-74F0BC009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569414"/>
              </p:ext>
            </p:extLst>
          </p:nvPr>
        </p:nvGraphicFramePr>
        <p:xfrm>
          <a:off x="228600" y="2792965"/>
          <a:ext cx="8763000" cy="3074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CA503760-D395-4BAF-B9B5-5EA196D84DDA}" type="slidenum">
              <a:rPr lang="en-US" altLang="en-US" sz="2000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5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6002</TotalTime>
  <Words>800</Words>
  <Application>Microsoft Office PowerPoint</Application>
  <PresentationFormat>On-screen Show (4:3)</PresentationFormat>
  <Paragraphs>138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Courier New</vt:lpstr>
      <vt:lpstr>Times New Roman</vt:lpstr>
      <vt:lpstr>Default Design</vt:lpstr>
      <vt:lpstr>Visio</vt:lpstr>
      <vt:lpstr>Document</vt:lpstr>
      <vt:lpstr> MIS JavaScript and API Workshop (Part 1) </vt:lpstr>
      <vt:lpstr>Let’s talk about…</vt:lpstr>
      <vt:lpstr>Let’s talk about…</vt:lpstr>
      <vt:lpstr>Our agenda</vt:lpstr>
      <vt:lpstr>The most basic building block of all:  request and response</vt:lpstr>
      <vt:lpstr>The components of an HTTP URL  used by the Internet</vt:lpstr>
      <vt:lpstr>Three ways to call an HTML page on the Internet</vt:lpstr>
      <vt:lpstr>What’s in the response?</vt:lpstr>
      <vt:lpstr>Why three languages?</vt:lpstr>
      <vt:lpstr>Let’s see some examples of CSS and HTML</vt:lpstr>
      <vt:lpstr>OK… so what about JavaScript?</vt:lpstr>
      <vt:lpstr>What we just saw…</vt:lpstr>
      <vt:lpstr>What makes JavaScript special?</vt:lpstr>
      <vt:lpstr>So... Here’s a big idea.</vt:lpstr>
      <vt:lpstr>The document object and the window object</vt:lpstr>
      <vt:lpstr>PowerPoint Presentation</vt:lpstr>
    </vt:vector>
  </TitlesOfParts>
  <Company>FourPawsDesign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Web Development</dc:title>
  <dc:creator>Cyndi Middleton</dc:creator>
  <cp:lastModifiedBy>Jeremy shafer</cp:lastModifiedBy>
  <cp:revision>463</cp:revision>
  <dcterms:created xsi:type="dcterms:W3CDTF">2005-09-19T23:06:59Z</dcterms:created>
  <dcterms:modified xsi:type="dcterms:W3CDTF">2018-10-26T15:37:16Z</dcterms:modified>
</cp:coreProperties>
</file>