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474" r:id="rId2"/>
    <p:sldId id="547" r:id="rId3"/>
    <p:sldId id="548" r:id="rId4"/>
    <p:sldId id="560" r:id="rId5"/>
    <p:sldId id="483" r:id="rId6"/>
    <p:sldId id="546" r:id="rId7"/>
    <p:sldId id="487" r:id="rId8"/>
    <p:sldId id="549" r:id="rId9"/>
    <p:sldId id="558" r:id="rId10"/>
    <p:sldId id="561" r:id="rId11"/>
    <p:sldId id="551" r:id="rId12"/>
    <p:sldId id="552" r:id="rId13"/>
    <p:sldId id="553" r:id="rId14"/>
    <p:sldId id="554" r:id="rId15"/>
    <p:sldId id="555" r:id="rId16"/>
    <p:sldId id="55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Shafer" initials="JS" lastIdx="2" clrIdx="0">
    <p:extLst>
      <p:ext uri="{19B8F6BF-5375-455C-9EA6-DF929625EA0E}">
        <p15:presenceInfo xmlns:p15="http://schemas.microsoft.com/office/powerpoint/2012/main" userId="Jeremy Shaf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235" autoAdjust="0"/>
    <p:restoredTop sz="50000" autoAdjust="0"/>
  </p:normalViewPr>
  <p:slideViewPr>
    <p:cSldViewPr>
      <p:cViewPr varScale="1">
        <p:scale>
          <a:sx n="77" d="100"/>
          <a:sy n="77" d="100"/>
        </p:scale>
        <p:origin x="2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773741-1A39-4A2F-9FBA-C9F45A20BF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782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773741-1A39-4A2F-9FBA-C9F45A20BFF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4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80DC5626-AB7A-4110-9747-EC41EC633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27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57796203-75CE-4E48-A38E-E86F5FA65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5042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D7849BC8-B40A-4ADD-AAB8-0FDEB1E56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36687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30332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4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7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11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6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4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9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5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9E1B34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A503760-D395-4BAF-B9B5-5EA196D84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43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96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1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F765015C-C2E8-470E-B469-4D613CDBE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2639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400E98D-F305-44D9-83C5-6344D747C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2944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5CB94AC9-77EE-414D-8FA1-1C50F8920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9645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4FEF54F5-3F99-496D-AA00-EA14AADD7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773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4D7D449B-8922-4755-B6B2-385D44163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6422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FB41772-7798-4A67-BFAC-575AC9843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9288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3B3495A9-2E40-42B8-AEA6-396C3BE03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7899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/>
            </a:lvl1pPr>
          </a:lstStyle>
          <a:p>
            <a:pPr>
              <a:defRPr/>
            </a:pPr>
            <a:r>
              <a:rPr lang="en-US" altLang="en-US"/>
              <a:t> </a:t>
            </a:r>
            <a:fld id="{3947F960-0BE3-4190-9C11-7DA58E920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72200"/>
            <a:ext cx="5183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  <p:sldLayoutId id="2147483709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hyperlink" Target="https://www.w3schools.com/jquery/jquery_ref_selectors.asp" TargetMode="Externa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package" Target="../embeddings/Microsoft_Word_Document6.docx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Document7.docx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package" Target="../embeddings/Microsoft_Word_Document9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package" Target="../embeddings/Microsoft_Word_Document11.docx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12.docx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package" Target="../embeddings/Microsoft_Word_Document.docx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package" Target="../embeddings/Microsoft_Word_Document1.docx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2.docx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package" Target="../embeddings/Microsoft_Word_Document4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43000"/>
            <a:ext cx="9144000" cy="1749425"/>
          </a:xfrm>
          <a:solidFill>
            <a:srgbClr val="9C183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latin typeface="Arial" charset="0"/>
              </a:rPr>
              <a:t/>
            </a:r>
            <a:br>
              <a:rPr lang="en-US" sz="4000" dirty="0">
                <a:latin typeface="Arial" charset="0"/>
              </a:rPr>
            </a:br>
            <a:r>
              <a:rPr lang="en-US" sz="3600" dirty="0">
                <a:solidFill>
                  <a:schemeClr val="bg1"/>
                </a:solidFill>
                <a:latin typeface="Arial" charset="0"/>
              </a:rPr>
              <a:t>MIS JavaScript and API Workshop</a:t>
            </a:r>
            <a:br>
              <a:rPr lang="en-US" sz="3600" dirty="0">
                <a:solidFill>
                  <a:schemeClr val="bg1"/>
                </a:solidFill>
                <a:latin typeface="Arial" charset="0"/>
              </a:rPr>
            </a:br>
            <a:r>
              <a:rPr lang="en-US" sz="3600" dirty="0">
                <a:solidFill>
                  <a:schemeClr val="bg1"/>
                </a:solidFill>
                <a:latin typeface="Arial" charset="0"/>
              </a:rPr>
              <a:t>(Part 2)</a:t>
            </a:r>
            <a:r>
              <a:rPr lang="en-US" sz="4000" dirty="0">
                <a:latin typeface="Arial" charset="0"/>
              </a:rPr>
              <a:t/>
            </a:r>
            <a:br>
              <a:rPr lang="en-US" sz="4000" dirty="0">
                <a:latin typeface="Arial" charset="0"/>
              </a:rPr>
            </a:b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Jeremy Shafer</a:t>
            </a:r>
          </a:p>
          <a:p>
            <a:pPr algn="ctr" eaLnBrk="1" hangingPunct="1"/>
            <a:r>
              <a:rPr lang="en-US" sz="1800" dirty="0"/>
              <a:t>Department of MIS</a:t>
            </a:r>
          </a:p>
          <a:p>
            <a:pPr algn="ctr" eaLnBrk="1" hangingPunct="1"/>
            <a:r>
              <a:rPr lang="en-US" sz="1800" dirty="0"/>
              <a:t>Fox School of Business</a:t>
            </a:r>
          </a:p>
          <a:p>
            <a:pPr algn="ctr" eaLnBrk="1" hangingPunct="1"/>
            <a:r>
              <a:rPr lang="en-US" sz="1800" dirty="0"/>
              <a:t>Temple University</a:t>
            </a:r>
          </a:p>
          <a:p>
            <a:pPr algn="ctr"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46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8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CA02-DFA9-491E-9257-EE61647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advanced jQuery selectors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B7F65-3166-45B6-8337-C8EDB3C725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1BCC42E-5845-4315-B5BE-BEB43DB05E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14400" y="951804"/>
          <a:ext cx="725011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Document" r:id="rId3" imgW="7295194" imgH="3610246" progId="Word.Document.12">
                  <p:embed/>
                </p:oleObj>
              </mc:Choice>
              <mc:Fallback>
                <p:oleObj name="Document" r:id="rId3" imgW="7295194" imgH="3610246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1BCC42E-5845-4315-B5BE-BEB43DB05E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51804"/>
                        <a:ext cx="7250113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8EF7A1-511F-4C0F-B1C8-51EE29D3DAD3}"/>
              </a:ext>
            </a:extLst>
          </p:cNvPr>
          <p:cNvSpPr txBox="1"/>
          <p:nvPr/>
        </p:nvSpPr>
        <p:spPr>
          <a:xfrm>
            <a:off x="271409" y="4226678"/>
            <a:ext cx="8643991" cy="1631216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We’ll get a chance to use some of these (the ones in red) in our </a:t>
            </a:r>
            <a:r>
              <a:rPr lang="en-US" dirty="0" smtClean="0"/>
              <a:t>exercise today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The point here is not to try to memorize them all, but to understand that you have a wide variety of options when it comes to selecting content in the HTML document</a:t>
            </a:r>
            <a:r>
              <a:rPr lang="en-US" dirty="0" smtClean="0"/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</a:t>
            </a:r>
            <a:r>
              <a:rPr lang="en-US" dirty="0" smtClean="0"/>
              <a:t>ood, interactive, reference material can </a:t>
            </a:r>
            <a:r>
              <a:rPr lang="en-US" dirty="0"/>
              <a:t>be found here:</a:t>
            </a:r>
            <a:br>
              <a:rPr lang="en-US" dirty="0"/>
            </a:b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www.w3schools.com/jquery/jquery_ref_selectors.asp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A32E4-6C12-4C2C-9EAC-E48439DE75AA}"/>
              </a:ext>
            </a:extLst>
          </p:cNvPr>
          <p:cNvSpPr/>
          <p:nvPr/>
        </p:nvSpPr>
        <p:spPr>
          <a:xfrm>
            <a:off x="4953000" y="2704404"/>
            <a:ext cx="1219200" cy="38100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F6302-B734-4AC6-9ADB-5977536D293C}"/>
              </a:ext>
            </a:extLst>
          </p:cNvPr>
          <p:cNvSpPr/>
          <p:nvPr/>
        </p:nvSpPr>
        <p:spPr>
          <a:xfrm>
            <a:off x="1104900" y="2397878"/>
            <a:ext cx="1219200" cy="38100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13F5C9-76C6-4D64-AD39-A0E1580CAA12}"/>
              </a:ext>
            </a:extLst>
          </p:cNvPr>
          <p:cNvSpPr/>
          <p:nvPr/>
        </p:nvSpPr>
        <p:spPr>
          <a:xfrm>
            <a:off x="1104900" y="1160263"/>
            <a:ext cx="2324100" cy="38100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B17B4A-5666-4246-AE39-AC6343CD6AAA}"/>
              </a:ext>
            </a:extLst>
          </p:cNvPr>
          <p:cNvSpPr/>
          <p:nvPr/>
        </p:nvSpPr>
        <p:spPr>
          <a:xfrm>
            <a:off x="4400550" y="875604"/>
            <a:ext cx="2324100" cy="38100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jQuery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620675"/>
              </p:ext>
            </p:extLst>
          </p:nvPr>
        </p:nvGraphicFramePr>
        <p:xfrm>
          <a:off x="914400" y="1366888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366888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399969"/>
              </p:ext>
            </p:extLst>
          </p:nvPr>
        </p:nvGraphicFramePr>
        <p:xfrm>
          <a:off x="990600" y="1816151"/>
          <a:ext cx="7300912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7" name="Document" r:id="rId5" imgW="7301323" imgH="236563" progId="Word.Document.12">
                  <p:embed/>
                </p:oleObj>
              </mc:Choice>
              <mc:Fallback>
                <p:oleObj name="Document" r:id="rId5" imgW="7301323" imgH="2365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816151"/>
                        <a:ext cx="7300912" cy="23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728561"/>
              </p:ext>
            </p:extLst>
          </p:nvPr>
        </p:nvGraphicFramePr>
        <p:xfrm>
          <a:off x="914400" y="2193415"/>
          <a:ext cx="7301323" cy="617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8" name="Document" r:id="rId7" imgW="7301323" imgH="617153" progId="Word.Document.12">
                  <p:embed/>
                </p:oleObj>
              </mc:Choice>
              <mc:Fallback>
                <p:oleObj name="Document" r:id="rId7" imgW="7301323" imgH="617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2193415"/>
                        <a:ext cx="7301323" cy="617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483009"/>
              </p:ext>
            </p:extLst>
          </p:nvPr>
        </p:nvGraphicFramePr>
        <p:xfrm>
          <a:off x="847725" y="2855913"/>
          <a:ext cx="7164388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9" name="Document" r:id="rId9" imgW="7303721" imgH="2452576" progId="Word.Document.12">
                  <p:embed/>
                </p:oleObj>
              </mc:Choice>
              <mc:Fallback>
                <p:oleObj name="Document" r:id="rId9" imgW="7303721" imgH="24525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7725" y="2855913"/>
                        <a:ext cx="7164388" cy="239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2810568"/>
            <a:ext cx="3124200" cy="542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28509" y="2798803"/>
            <a:ext cx="349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the value of an input tag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3387995"/>
            <a:ext cx="3124200" cy="8883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28509" y="3387995"/>
            <a:ext cx="349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the </a:t>
            </a:r>
            <a:r>
              <a:rPr lang="en-US" dirty="0" err="1">
                <a:solidFill>
                  <a:srgbClr val="FF0000"/>
                </a:solidFill>
              </a:rPr>
              <a:t>innerHTML</a:t>
            </a:r>
            <a:r>
              <a:rPr lang="en-US" dirty="0">
                <a:solidFill>
                  <a:srgbClr val="FF0000"/>
                </a:solidFill>
              </a:rPr>
              <a:t> of a node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0600" y="4310788"/>
            <a:ext cx="3124200" cy="282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28509" y="4223512"/>
            <a:ext cx="349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move to the next element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7913" y="4601418"/>
            <a:ext cx="3124200" cy="282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28509" y="4523750"/>
            <a:ext cx="349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initiate </a:t>
            </a:r>
            <a:r>
              <a:rPr lang="en-US" dirty="0">
                <a:solidFill>
                  <a:srgbClr val="FF0000"/>
                </a:solidFill>
              </a:rPr>
              <a:t>the form submit event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0600" y="4917913"/>
            <a:ext cx="3124200" cy="282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28509" y="4827753"/>
            <a:ext cx="349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set the focus to an element</a:t>
            </a:r>
          </a:p>
        </p:txBody>
      </p:sp>
    </p:spTree>
    <p:extLst>
      <p:ext uri="{BB962C8B-B14F-4D97-AF65-F5344CB8AC3E}">
        <p14:creationId xmlns:p14="http://schemas.microsoft.com/office/powerpoint/2010/main" val="14839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62623"/>
              </p:ext>
            </p:extLst>
          </p:nvPr>
        </p:nvGraphicFramePr>
        <p:xfrm>
          <a:off x="679450" y="1135063"/>
          <a:ext cx="731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8" name="Document" r:id="rId3" imgW="7315200" imgH="431800" progId="Word.Document.12">
                  <p:embed/>
                </p:oleObj>
              </mc:Choice>
              <mc:Fallback>
                <p:oleObj name="Document" r:id="rId3" imgW="73152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450" y="1135063"/>
                        <a:ext cx="7315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066658"/>
              </p:ext>
            </p:extLst>
          </p:nvPr>
        </p:nvGraphicFramePr>
        <p:xfrm>
          <a:off x="685800" y="1570677"/>
          <a:ext cx="73152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9" name="Document" r:id="rId5" imgW="7313400" imgH="1659106" progId="Word.Document.12">
                  <p:embed/>
                </p:oleObj>
              </mc:Choice>
              <mc:Fallback>
                <p:oleObj name="Document" r:id="rId5" imgW="7313400" imgH="16591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1570677"/>
                        <a:ext cx="73152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FE98F702-60A1-4AAE-A3F2-F49785B7D4CE}"/>
              </a:ext>
            </a:extLst>
          </p:cNvPr>
          <p:cNvSpPr/>
          <p:nvPr/>
        </p:nvSpPr>
        <p:spPr>
          <a:xfrm rot="16743345">
            <a:off x="4582958" y="2407929"/>
            <a:ext cx="473622" cy="1197923"/>
          </a:xfrm>
          <a:prstGeom prst="upArrow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FEB0B-CB15-42D9-8406-900AD79975AF}"/>
              </a:ext>
            </a:extLst>
          </p:cNvPr>
          <p:cNvSpPr txBox="1"/>
          <p:nvPr/>
        </p:nvSpPr>
        <p:spPr>
          <a:xfrm>
            <a:off x="509677" y="3330477"/>
            <a:ext cx="8124645" cy="1661993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Notice that we are passing “30” into the value of the #gallons tag.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 do that by passing an argument to the </a:t>
            </a:r>
            <a:r>
              <a:rPr lang="en-US" dirty="0" err="1"/>
              <a:t>val</a:t>
            </a:r>
            <a:r>
              <a:rPr lang="en-US" dirty="0"/>
              <a:t> method.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 </a:t>
            </a:r>
            <a:r>
              <a:rPr lang="en-US" b="1" i="1" dirty="0"/>
              <a:t>don’t</a:t>
            </a:r>
            <a:r>
              <a:rPr lang="en-US" dirty="0"/>
              <a:t> use the assignment operator ( = ) here</a:t>
            </a:r>
            <a:r>
              <a:rPr lang="en-US" dirty="0" smtClean="0"/>
              <a:t>!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trike="sngStrike" dirty="0" smtClean="0"/>
              <a:t>$(“#gallons”).</a:t>
            </a:r>
            <a:r>
              <a:rPr lang="en-US" strike="sngStrike" dirty="0" err="1" smtClean="0"/>
              <a:t>val</a:t>
            </a:r>
            <a:r>
              <a:rPr lang="en-US" strike="sngStrike" dirty="0" smtClean="0"/>
              <a:t>() = 30;</a:t>
            </a:r>
            <a:endParaRPr lang="en-US" strike="sngStrike" dirty="0"/>
          </a:p>
        </p:txBody>
      </p:sp>
      <p:pic>
        <p:nvPicPr>
          <p:cNvPr id="8" name="Picture 2" descr="http://www.clker.com/cliparts/z/p/0/z/k/I/stop-sign-hi.png">
            <a:extLst>
              <a:ext uri="{FF2B5EF4-FFF2-40B4-BE49-F238E27FC236}">
                <a16:creationId xmlns:a16="http://schemas.microsoft.com/office/drawing/2014/main" id="{9775DB30-2106-4FAE-9E11-254A2B75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76" y="5110796"/>
            <a:ext cx="845648" cy="8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8F05EF-D66C-4A8C-8CF5-BFF59D91E274}"/>
              </a:ext>
            </a:extLst>
          </p:cNvPr>
          <p:cNvSpPr txBox="1"/>
          <p:nvPr/>
        </p:nvSpPr>
        <p:spPr>
          <a:xfrm>
            <a:off x="990600" y="5101271"/>
            <a:ext cx="696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Let’s see jQuery at work! </a:t>
            </a:r>
            <a:br>
              <a:rPr lang="en-US" dirty="0"/>
            </a:br>
            <a:r>
              <a:rPr lang="en-US" dirty="0"/>
              <a:t>(see </a:t>
            </a:r>
            <a:r>
              <a:rPr lang="en-US" dirty="0" smtClean="0"/>
              <a:t>index_02.html </a:t>
            </a:r>
            <a:r>
              <a:rPr lang="en-US" dirty="0"/>
              <a:t>and </a:t>
            </a:r>
            <a:r>
              <a:rPr lang="en-US" dirty="0" smtClean="0"/>
              <a:t>index_03.html </a:t>
            </a:r>
            <a:r>
              <a:rPr lang="en-US" dirty="0"/>
              <a:t>in jquery_demo.zip)</a:t>
            </a:r>
          </a:p>
        </p:txBody>
      </p:sp>
    </p:spTree>
    <p:extLst>
      <p:ext uri="{BB962C8B-B14F-4D97-AF65-F5344CB8AC3E}">
        <p14:creationId xmlns:p14="http://schemas.microsoft.com/office/powerpoint/2010/main" val="16969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events?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63490" name="Picture 2" descr="http://www.midnightonly.com/wp-content/uploads/2013/06/nick-of-tim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3340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51696"/>
              </p:ext>
            </p:extLst>
          </p:nvPr>
        </p:nvGraphicFramePr>
        <p:xfrm>
          <a:off x="838200" y="1382713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382713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96049"/>
              </p:ext>
            </p:extLst>
          </p:nvPr>
        </p:nvGraphicFramePr>
        <p:xfrm>
          <a:off x="914400" y="1828800"/>
          <a:ext cx="730091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5" name="Document" r:id="rId5" imgW="7301323" imgH="697088" progId="Word.Document.12">
                  <p:embed/>
                </p:oleObj>
              </mc:Choice>
              <mc:Fallback>
                <p:oleObj name="Document" r:id="rId5" imgW="7301323" imgH="6970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7300912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733424"/>
              </p:ext>
            </p:extLst>
          </p:nvPr>
        </p:nvGraphicFramePr>
        <p:xfrm>
          <a:off x="838200" y="2686050"/>
          <a:ext cx="72501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6" name="Document" r:id="rId7" imgW="7306580" imgH="617114" progId="Word.Document.12">
                  <p:embed/>
                </p:oleObj>
              </mc:Choice>
              <mc:Fallback>
                <p:oleObj name="Document" r:id="rId7" imgW="7306580" imgH="6171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2686050"/>
                        <a:ext cx="7250113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81326"/>
              </p:ext>
            </p:extLst>
          </p:nvPr>
        </p:nvGraphicFramePr>
        <p:xfrm>
          <a:off x="914400" y="3298825"/>
          <a:ext cx="7597775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7" name="Document" r:id="rId9" imgW="7325688" imgH="2487888" progId="Word.Document.12">
                  <p:embed/>
                </p:oleObj>
              </mc:Choice>
              <mc:Fallback>
                <p:oleObj name="Document" r:id="rId9" imgW="7325688" imgH="24878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400" y="3298825"/>
                        <a:ext cx="7597775" cy="258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7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 of </a:t>
            </a:r>
            <a:r>
              <a:rPr lang="en-US" dirty="0" err="1"/>
              <a:t>window.onload</a:t>
            </a:r>
            <a:r>
              <a:rPr lang="en-US" dirty="0"/>
              <a:t> now we have…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47854"/>
              </p:ext>
            </p:extLst>
          </p:nvPr>
        </p:nvGraphicFramePr>
        <p:xfrm>
          <a:off x="914400" y="16002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051927"/>
              </p:ext>
            </p:extLst>
          </p:nvPr>
        </p:nvGraphicFramePr>
        <p:xfrm>
          <a:off x="990600" y="1981200"/>
          <a:ext cx="7300912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9" name="Document" r:id="rId5" imgW="7313400" imgH="2357525" progId="Word.Document.12">
                  <p:embed/>
                </p:oleObj>
              </mc:Choice>
              <mc:Fallback>
                <p:oleObj name="Document" r:id="rId5" imgW="7313400" imgH="2357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981200"/>
                        <a:ext cx="7300912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2019950"/>
            <a:ext cx="4267200" cy="11499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2048244"/>
            <a:ext cx="349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</a:t>
            </a:r>
            <a:r>
              <a:rPr lang="en-US" dirty="0" smtClean="0">
                <a:solidFill>
                  <a:srgbClr val="FF0000"/>
                </a:solidFill>
              </a:rPr>
              <a:t>always </a:t>
            </a:r>
            <a:r>
              <a:rPr lang="en-US" dirty="0">
                <a:solidFill>
                  <a:srgbClr val="FF0000"/>
                </a:solidFill>
              </a:rPr>
              <a:t>do it this way.</a:t>
            </a:r>
          </a:p>
        </p:txBody>
      </p:sp>
    </p:spTree>
    <p:extLst>
      <p:ext uri="{BB962C8B-B14F-4D97-AF65-F5344CB8AC3E}">
        <p14:creationId xmlns:p14="http://schemas.microsoft.com/office/powerpoint/2010/main" val="14373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time for some experiments!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68610" name="Picture 2" descr="Related image">
            <a:extLst>
              <a:ext uri="{FF2B5EF4-FFF2-40B4-BE49-F238E27FC236}">
                <a16:creationId xmlns:a16="http://schemas.microsoft.com/office/drawing/2014/main" id="{C799D89B-6B2E-4D7A-B183-809EEDBE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8" y="990600"/>
            <a:ext cx="3920617" cy="49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120980-E443-4FF2-AE22-F01980AFC143}"/>
              </a:ext>
            </a:extLst>
          </p:cNvPr>
          <p:cNvSpPr txBox="1"/>
          <p:nvPr/>
        </p:nvSpPr>
        <p:spPr>
          <a:xfrm>
            <a:off x="4810127" y="1066800"/>
            <a:ext cx="3781245" cy="1200329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jquery_demo.zip, </a:t>
            </a:r>
            <a:r>
              <a:rPr lang="en-US" dirty="0" smtClean="0"/>
              <a:t>explore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index_04.html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index_05.html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ndex_06.html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0B564-5D7B-437A-9BD9-AAE43C525A58}"/>
              </a:ext>
            </a:extLst>
          </p:cNvPr>
          <p:cNvSpPr txBox="1"/>
          <p:nvPr/>
        </p:nvSpPr>
        <p:spPr>
          <a:xfrm>
            <a:off x="533400" y="1447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Describe jQuery.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Describe two ways to include the jQuery library in your web pages.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In general terms, describe the use of jQuery selectors, methods, and event methods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Use jQuery selectors, events, and methods to make changes to the DOM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80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to the jQuery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998878"/>
            <a:ext cx="8275721" cy="277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464746"/>
              </p:ext>
            </p:extLst>
          </p:nvPr>
        </p:nvGraphicFramePr>
        <p:xfrm>
          <a:off x="304800" y="912441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2" name="Document" r:id="rId3" imgW="7313400" imgH="779589" progId="Word.Document.12">
                  <p:embed/>
                </p:oleObj>
              </mc:Choice>
              <mc:Fallback>
                <p:oleObj name="Document" r:id="rId3" imgW="7313400" imgH="7795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912441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672324"/>
              </p:ext>
            </p:extLst>
          </p:nvPr>
        </p:nvGraphicFramePr>
        <p:xfrm>
          <a:off x="382588" y="1671638"/>
          <a:ext cx="72199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3" name="Document" r:id="rId5" imgW="7286767" imgH="326482" progId="Word.Document.12">
                  <p:embed/>
                </p:oleObj>
              </mc:Choice>
              <mc:Fallback>
                <p:oleObj name="Document" r:id="rId5" imgW="7286767" imgH="3264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588" y="1671638"/>
                        <a:ext cx="7219950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255411"/>
              </p:ext>
            </p:extLst>
          </p:nvPr>
        </p:nvGraphicFramePr>
        <p:xfrm>
          <a:off x="304800" y="2055813"/>
          <a:ext cx="72898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4" name="Document" r:id="rId7" imgW="7313400" imgH="970427" progId="Word.Document.12">
                  <p:embed/>
                </p:oleObj>
              </mc:Choice>
              <mc:Fallback>
                <p:oleObj name="Document" r:id="rId7" imgW="7313400" imgH="97042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5813"/>
                        <a:ext cx="72898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06881"/>
              </p:ext>
            </p:extLst>
          </p:nvPr>
        </p:nvGraphicFramePr>
        <p:xfrm>
          <a:off x="382588" y="3073400"/>
          <a:ext cx="81089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5" name="Document" r:id="rId9" imgW="8209940" imgH="610756" progId="Word.Document.12">
                  <p:embed/>
                </p:oleObj>
              </mc:Choice>
              <mc:Fallback>
                <p:oleObj name="Document" r:id="rId9" imgW="8209940" imgH="610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2588" y="3073400"/>
                        <a:ext cx="8108950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6945776F-4EB7-41C4-B74C-7047D1C45759}"/>
              </a:ext>
            </a:extLst>
          </p:cNvPr>
          <p:cNvSpPr/>
          <p:nvPr/>
        </p:nvSpPr>
        <p:spPr>
          <a:xfrm>
            <a:off x="838200" y="3962400"/>
            <a:ext cx="1676400" cy="1524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F167B-A660-44ED-893C-1950F20687C1}"/>
              </a:ext>
            </a:extLst>
          </p:cNvPr>
          <p:cNvSpPr txBox="1"/>
          <p:nvPr/>
        </p:nvSpPr>
        <p:spPr>
          <a:xfrm>
            <a:off x="2971800" y="4114800"/>
            <a:ext cx="541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Pro tip!  </a:t>
            </a:r>
            <a:r>
              <a:rPr lang="en-US" dirty="0"/>
              <a:t>Knowing what a CDN URL is, and how to add one to your solution, is a powerful way to extend the options available to you, the programmer.</a:t>
            </a:r>
          </a:p>
        </p:txBody>
      </p:sp>
    </p:spTree>
    <p:extLst>
      <p:ext uri="{BB962C8B-B14F-4D97-AF65-F5344CB8AC3E}">
        <p14:creationId xmlns:p14="http://schemas.microsoft.com/office/powerpoint/2010/main" val="207858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jQuery Described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8610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jQuery is a cross-platform JavaScript library designed to simplify the client-side scripting of HTML.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jQuery is the most popular JavaScript library in use today.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jQuery is free, open-source software licensed under the MIT License.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Initial release date: August 26, 2006; 12 years ago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Created by American software engineer and entrepreneur, John </a:t>
            </a:r>
            <a:r>
              <a:rPr lang="en-US" dirty="0" err="1"/>
              <a:t>Resig</a:t>
            </a:r>
            <a:r>
              <a:rPr lang="en-US" dirty="0"/>
              <a:t>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John </a:t>
            </a:r>
            <a:r>
              <a:rPr lang="en-US" dirty="0" err="1"/>
              <a:t>Resig</a:t>
            </a:r>
            <a:r>
              <a:rPr lang="en-US" dirty="0"/>
              <a:t> is an alumni of the Rochester Institute of Technology.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He was going to call it </a:t>
            </a:r>
            <a:r>
              <a:rPr lang="en-US" dirty="0" err="1"/>
              <a:t>jSelect</a:t>
            </a:r>
            <a:r>
              <a:rPr lang="en-US" dirty="0"/>
              <a:t>, but that name was already </a:t>
            </a:r>
            <a:r>
              <a:rPr lang="en-US" dirty="0" smtClean="0"/>
              <a:t>taken.  That would have been a *great* name, because “selecting” is a fundamental concept in jQuery 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jQuery feels like to a first time programmer…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4279961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235AC4-0618-4B7A-B858-F3B3A62AEFA1}"/>
              </a:ext>
            </a:extLst>
          </p:cNvPr>
          <p:cNvSpPr txBox="1"/>
          <p:nvPr/>
        </p:nvSpPr>
        <p:spPr>
          <a:xfrm>
            <a:off x="4876800" y="1295400"/>
            <a:ext cx="3781245" cy="452431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Why does it feel that way?  Because the syntax of jQuery is slightly different from that of a traditional imperative language.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jQuery relies heavily on some things called  “selectors”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many cases, jQuery abbreviates the syntax used in JavaScript.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jQuery relies heavily on functions.  We use the assignment operator (=) less often when writing jQuery logic.</a:t>
            </a:r>
          </a:p>
        </p:txBody>
      </p:sp>
    </p:spTree>
    <p:extLst>
      <p:ext uri="{BB962C8B-B14F-4D97-AF65-F5344CB8AC3E}">
        <p14:creationId xmlns:p14="http://schemas.microsoft.com/office/powerpoint/2010/main" val="73047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$ </a:t>
            </a:r>
            <a:r>
              <a:rPr lang="en-US" dirty="0" smtClean="0"/>
              <a:t>core object </a:t>
            </a:r>
            <a:r>
              <a:rPr lang="en-US" dirty="0"/>
              <a:t>in jQuery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291060"/>
              </p:ext>
            </p:extLst>
          </p:nvPr>
        </p:nvGraphicFramePr>
        <p:xfrm>
          <a:off x="457200" y="1219200"/>
          <a:ext cx="731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2" name="Document" r:id="rId3" imgW="7315200" imgH="431800" progId="Word.Document.12">
                  <p:embed/>
                </p:oleObj>
              </mc:Choice>
              <mc:Fallback>
                <p:oleObj name="Document" r:id="rId3" imgW="73152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19200"/>
                        <a:ext cx="7315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253292"/>
              </p:ext>
            </p:extLst>
          </p:nvPr>
        </p:nvGraphicFramePr>
        <p:xfrm>
          <a:off x="539750" y="1811338"/>
          <a:ext cx="72199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3" name="Document" r:id="rId5" imgW="7313400" imgH="695172" progId="Word.Document.12">
                  <p:embed/>
                </p:oleObj>
              </mc:Choice>
              <mc:Fallback>
                <p:oleObj name="Document" r:id="rId5" imgW="7313400" imgH="6951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750" y="1811338"/>
                        <a:ext cx="7219950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885341"/>
              </p:ext>
            </p:extLst>
          </p:nvPr>
        </p:nvGraphicFramePr>
        <p:xfrm>
          <a:off x="492125" y="2334041"/>
          <a:ext cx="7315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4" name="Document" r:id="rId7" imgW="7313400" imgH="778867" progId="Word.Document.12">
                  <p:embed/>
                </p:oleObj>
              </mc:Choice>
              <mc:Fallback>
                <p:oleObj name="Document" r:id="rId7" imgW="7313400" imgH="778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125" y="2334041"/>
                        <a:ext cx="73152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9DD9B6-C0DF-464E-AF1E-7217118FC34C}"/>
              </a:ext>
            </a:extLst>
          </p:cNvPr>
          <p:cNvSpPr txBox="1"/>
          <p:nvPr/>
        </p:nvSpPr>
        <p:spPr>
          <a:xfrm>
            <a:off x="2286000" y="3505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 a moment and reflect on that. </a:t>
            </a:r>
            <a:r>
              <a:rPr lang="en-US" dirty="0" smtClean="0"/>
              <a:t>  The </a:t>
            </a:r>
            <a:r>
              <a:rPr lang="en-US" dirty="0"/>
              <a:t>$ </a:t>
            </a:r>
            <a:r>
              <a:rPr lang="en-US" dirty="0" smtClean="0"/>
              <a:t>object better have some pretty impressive functionality behind it in order to justify those 10,364 lines of code!</a:t>
            </a:r>
            <a:endParaRPr lang="en-US" sz="1600" dirty="0"/>
          </a:p>
        </p:txBody>
      </p:sp>
      <p:pic>
        <p:nvPicPr>
          <p:cNvPr id="10" name="Picture 2" descr="http://www.clker.com/cliparts/z/p/0/z/k/I/stop-sign-hi.png">
            <a:extLst>
              <a:ext uri="{FF2B5EF4-FFF2-40B4-BE49-F238E27FC236}">
                <a16:creationId xmlns:a16="http://schemas.microsoft.com/office/drawing/2014/main" id="{9972D44C-7753-4227-B37F-D85A42FB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8" y="3500053"/>
            <a:ext cx="1337481" cy="134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513" b="-1"/>
          <a:stretch/>
        </p:blipFill>
        <p:spPr>
          <a:xfrm>
            <a:off x="228600" y="2057400"/>
            <a:ext cx="7715250" cy="1766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E9D61-B264-4050-9D06-BA6028CA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“Vanilla” JavaScript </a:t>
            </a:r>
            <a:r>
              <a:rPr lang="en-US" dirty="0" smtClean="0"/>
              <a:t>approach </a:t>
            </a:r>
            <a:r>
              <a:rPr lang="en-US" dirty="0" smtClean="0"/>
              <a:t>to </a:t>
            </a:r>
            <a:r>
              <a:rPr lang="en-US" dirty="0" smtClean="0"/>
              <a:t>the DOM: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9F598A-B6B4-432A-84F7-658D136F68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A6476DE-6484-45A0-BF2B-6A443FCBDE4C}"/>
              </a:ext>
            </a:extLst>
          </p:cNvPr>
          <p:cNvSpPr/>
          <p:nvPr/>
        </p:nvSpPr>
        <p:spPr>
          <a:xfrm rot="18847912">
            <a:off x="5924176" y="1890882"/>
            <a:ext cx="953247" cy="349211"/>
          </a:xfrm>
          <a:prstGeom prst="leftArrow">
            <a:avLst>
              <a:gd name="adj1" fmla="val 50000"/>
              <a:gd name="adj2" fmla="val 52933"/>
            </a:avLst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C1FCD-BAEE-4669-AFA3-E0BC63FEA29E}"/>
              </a:ext>
            </a:extLst>
          </p:cNvPr>
          <p:cNvSpPr txBox="1"/>
          <p:nvPr/>
        </p:nvSpPr>
        <p:spPr>
          <a:xfrm>
            <a:off x="3047999" y="1102986"/>
            <a:ext cx="5572539" cy="47720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1 – Select some elements to work with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04415-86B3-4D98-958A-F4F86F913C23}"/>
              </a:ext>
            </a:extLst>
          </p:cNvPr>
          <p:cNvSpPr txBox="1"/>
          <p:nvPr/>
        </p:nvSpPr>
        <p:spPr>
          <a:xfrm>
            <a:off x="1918252" y="3908507"/>
            <a:ext cx="5572539" cy="47720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2 – Take some action on each element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E0897-A471-477D-B306-B195E509E0B2}"/>
              </a:ext>
            </a:extLst>
          </p:cNvPr>
          <p:cNvSpPr txBox="1"/>
          <p:nvPr/>
        </p:nvSpPr>
        <p:spPr>
          <a:xfrm>
            <a:off x="304800" y="4664284"/>
            <a:ext cx="8610600" cy="12926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With jQuery we now have a new, simplified, two-step process.  The basic structure of a jQuery command is: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$(“</a:t>
            </a:r>
            <a:r>
              <a:rPr lang="en-US" sz="2400" i="1" dirty="0"/>
              <a:t>some selector goes here</a:t>
            </a:r>
            <a:r>
              <a:rPr lang="en-US" sz="2400" dirty="0"/>
              <a:t>”).</a:t>
            </a:r>
            <a:r>
              <a:rPr lang="en-US" sz="2400" dirty="0" err="1"/>
              <a:t>SomeMethod</a:t>
            </a:r>
            <a:r>
              <a:rPr lang="en-US" sz="2400"/>
              <a:t>();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2085AE9-3467-45C0-B9E7-D48A7DFB332A}"/>
              </a:ext>
            </a:extLst>
          </p:cNvPr>
          <p:cNvSpPr/>
          <p:nvPr/>
        </p:nvSpPr>
        <p:spPr>
          <a:xfrm rot="3916418">
            <a:off x="1246920" y="3925059"/>
            <a:ext cx="771809" cy="310541"/>
          </a:xfrm>
          <a:prstGeom prst="leftArrow">
            <a:avLst>
              <a:gd name="adj1" fmla="val 50000"/>
              <a:gd name="adj2" fmla="val 52933"/>
            </a:avLst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17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jQuery selectors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242152"/>
              </p:ext>
            </p:extLst>
          </p:nvPr>
        </p:nvGraphicFramePr>
        <p:xfrm>
          <a:off x="533400" y="11430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1430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627342"/>
              </p:ext>
            </p:extLst>
          </p:nvPr>
        </p:nvGraphicFramePr>
        <p:xfrm>
          <a:off x="609600" y="1592263"/>
          <a:ext cx="7300912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9" name="Document" r:id="rId5" imgW="7301323" imgH="236563" progId="Word.Document.12">
                  <p:embed/>
                </p:oleObj>
              </mc:Choice>
              <mc:Fallback>
                <p:oleObj name="Document" r:id="rId5" imgW="7301323" imgH="2365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1592263"/>
                        <a:ext cx="7300912" cy="23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767500"/>
              </p:ext>
            </p:extLst>
          </p:nvPr>
        </p:nvGraphicFramePr>
        <p:xfrm>
          <a:off x="533400" y="210807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0" name="Document" r:id="rId7" imgW="7301323" imgH="426678" progId="Word.Document.12">
                  <p:embed/>
                </p:oleObj>
              </mc:Choice>
              <mc:Fallback>
                <p:oleObj name="Document" r:id="rId7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210807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579250"/>
              </p:ext>
            </p:extLst>
          </p:nvPr>
        </p:nvGraphicFramePr>
        <p:xfrm>
          <a:off x="609600" y="2489070"/>
          <a:ext cx="7300912" cy="214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1" name="Document" r:id="rId9" imgW="7301323" imgH="2145273" progId="Word.Document.12">
                  <p:embed/>
                </p:oleObj>
              </mc:Choice>
              <mc:Fallback>
                <p:oleObj name="Document" r:id="rId9" imgW="7301323" imgH="21452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" y="2489070"/>
                        <a:ext cx="7300912" cy="214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02D84E-DE13-4161-8F41-956049FFF6B1}"/>
              </a:ext>
            </a:extLst>
          </p:cNvPr>
          <p:cNvSpPr txBox="1"/>
          <p:nvPr/>
        </p:nvSpPr>
        <p:spPr>
          <a:xfrm>
            <a:off x="533400" y="4876800"/>
            <a:ext cx="8124645" cy="923330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These are the simple selectors</a:t>
            </a:r>
            <a:r>
              <a:rPr lang="en-US" dirty="0" smtClean="0"/>
              <a:t>.  </a:t>
            </a:r>
            <a:r>
              <a:rPr lang="en-US" dirty="0" smtClean="0"/>
              <a:t>These </a:t>
            </a:r>
            <a:r>
              <a:rPr lang="en-US" dirty="0" smtClean="0"/>
              <a:t>same </a:t>
            </a:r>
            <a:r>
              <a:rPr lang="en-US" dirty="0" smtClean="0"/>
              <a:t>conventions </a:t>
            </a:r>
            <a:r>
              <a:rPr lang="en-US" dirty="0" smtClean="0"/>
              <a:t>used in CSS.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jQuery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311683"/>
              </p:ext>
            </p:extLst>
          </p:nvPr>
        </p:nvGraphicFramePr>
        <p:xfrm>
          <a:off x="838200" y="1219200"/>
          <a:ext cx="8421688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4" name="Document" r:id="rId3" imgW="7313400" imgH="2154060" progId="Word.Document.12">
                  <p:embed/>
                </p:oleObj>
              </mc:Choice>
              <mc:Fallback>
                <p:oleObj name="Document" r:id="rId3" imgW="7313400" imgH="2154060" progId="Word.Documen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219200"/>
                        <a:ext cx="8421688" cy="247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032798" y="1086104"/>
            <a:ext cx="4346172" cy="5024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01853" y="1199102"/>
            <a:ext cx="295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a </a:t>
            </a:r>
            <a:r>
              <a:rPr lang="en-US" dirty="0" err="1">
                <a:solidFill>
                  <a:srgbClr val="FF0000"/>
                </a:solidFill>
              </a:rPr>
              <a:t>css</a:t>
            </a:r>
            <a:r>
              <a:rPr lang="en-US" dirty="0">
                <a:solidFill>
                  <a:srgbClr val="FF0000"/>
                </a:solidFill>
              </a:rPr>
              <a:t> class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2798" y="1723847"/>
            <a:ext cx="4666172" cy="481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01853" y="1776785"/>
            <a:ext cx="295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Toggle a </a:t>
            </a:r>
            <a:r>
              <a:rPr lang="en-US" dirty="0" err="1">
                <a:solidFill>
                  <a:srgbClr val="FF0000"/>
                </a:solidFill>
              </a:rPr>
              <a:t>css</a:t>
            </a:r>
            <a:r>
              <a:rPr lang="en-US" dirty="0">
                <a:solidFill>
                  <a:srgbClr val="FF0000"/>
                </a:solidFill>
              </a:rPr>
              <a:t> class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2797" y="2395536"/>
            <a:ext cx="3355571" cy="326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42603" y="2480024"/>
            <a:ext cx="295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Hide a tag (or tags)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5894" y="3016257"/>
            <a:ext cx="3292475" cy="4936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42603" y="3047256"/>
            <a:ext cx="295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Show a tag (or tags)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431182-B855-47BB-9EF0-B45FFD794539}"/>
              </a:ext>
            </a:extLst>
          </p:cNvPr>
          <p:cNvSpPr txBox="1"/>
          <p:nvPr/>
        </p:nvSpPr>
        <p:spPr>
          <a:xfrm>
            <a:off x="1113905" y="3695648"/>
            <a:ext cx="7338922" cy="150810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These methods and others like them can work on multiple elements.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To put it another way, the jQuery methods work on *all the elements* returned by a selector.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(And you don’t even need to write a loop to do it!)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A1227DAA-E7FA-4A16-BDEF-1EB9013254B0}"/>
              </a:ext>
            </a:extLst>
          </p:cNvPr>
          <p:cNvSpPr/>
          <p:nvPr/>
        </p:nvSpPr>
        <p:spPr>
          <a:xfrm rot="1769458">
            <a:off x="188300" y="2731745"/>
            <a:ext cx="587710" cy="1197923"/>
          </a:xfrm>
          <a:prstGeom prst="upArrow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2" descr="http://www.clker.com/cliparts/z/p/0/z/k/I/stop-sign-hi.png">
            <a:extLst>
              <a:ext uri="{FF2B5EF4-FFF2-40B4-BE49-F238E27FC236}">
                <a16:creationId xmlns:a16="http://schemas.microsoft.com/office/drawing/2014/main" id="{9972D44C-7753-4227-B37F-D85A42FB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0"/>
            <a:ext cx="656780" cy="65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334000"/>
            <a:ext cx="450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it:</a:t>
            </a:r>
          </a:p>
          <a:p>
            <a:r>
              <a:rPr lang="en-US" dirty="0" smtClean="0"/>
              <a:t>Look at index_01.html in </a:t>
            </a:r>
            <a:r>
              <a:rPr lang="en-US" dirty="0" err="1" smtClean="0"/>
              <a:t>demo_jquery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638</Words>
  <Application>Microsoft Office PowerPoint</Application>
  <PresentationFormat>On-screen Show (4:3)</PresentationFormat>
  <Paragraphs>84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Arial Narrow</vt:lpstr>
      <vt:lpstr>Times New Roman</vt:lpstr>
      <vt:lpstr>Default Design</vt:lpstr>
      <vt:lpstr>Document</vt:lpstr>
      <vt:lpstr> MIS JavaScript and API Workshop (Part 2) </vt:lpstr>
      <vt:lpstr>Objectives</vt:lpstr>
      <vt:lpstr>Linking to the jQuery library</vt:lpstr>
      <vt:lpstr>jQuery Described</vt:lpstr>
      <vt:lpstr>What jQuery feels like to a first time programmer…</vt:lpstr>
      <vt:lpstr>The $ core object in jQuery</vt:lpstr>
      <vt:lpstr>The “Vanilla” JavaScript approach to the DOM:</vt:lpstr>
      <vt:lpstr>jQuery selectors</vt:lpstr>
      <vt:lpstr>Some jQuery methods</vt:lpstr>
      <vt:lpstr>Some more advanced jQuery selectors</vt:lpstr>
      <vt:lpstr>jQuery methods</vt:lpstr>
      <vt:lpstr>PowerPoint Presentation</vt:lpstr>
      <vt:lpstr>What about events?</vt:lpstr>
      <vt:lpstr>PowerPoint Presentation</vt:lpstr>
      <vt:lpstr>Instead of window.onload now we have…</vt:lpstr>
      <vt:lpstr>It’s time for some experiments!</vt:lpstr>
    </vt:vector>
  </TitlesOfParts>
  <Company>FourPawsDesign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Development</dc:title>
  <dc:creator>Cyndi Middleton</dc:creator>
  <cp:lastModifiedBy>Jeremy shafer</cp:lastModifiedBy>
  <cp:revision>463</cp:revision>
  <dcterms:created xsi:type="dcterms:W3CDTF">2005-09-19T23:06:59Z</dcterms:created>
  <dcterms:modified xsi:type="dcterms:W3CDTF">2018-10-26T15:47:20Z</dcterms:modified>
</cp:coreProperties>
</file>