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68"/>
  </p:notesMasterIdLst>
  <p:sldIdLst>
    <p:sldId id="316" r:id="rId2"/>
    <p:sldId id="315" r:id="rId3"/>
    <p:sldId id="256" r:id="rId4"/>
    <p:sldId id="257" r:id="rId5"/>
    <p:sldId id="258" r:id="rId6"/>
    <p:sldId id="260" r:id="rId7"/>
    <p:sldId id="261" r:id="rId8"/>
    <p:sldId id="259" r:id="rId9"/>
    <p:sldId id="264" r:id="rId10"/>
    <p:sldId id="262" r:id="rId11"/>
    <p:sldId id="263" r:id="rId12"/>
    <p:sldId id="265" r:id="rId13"/>
    <p:sldId id="266" r:id="rId14"/>
    <p:sldId id="267" r:id="rId15"/>
    <p:sldId id="268" r:id="rId16"/>
    <p:sldId id="269" r:id="rId17"/>
    <p:sldId id="270" r:id="rId18"/>
    <p:sldId id="271" r:id="rId19"/>
    <p:sldId id="313" r:id="rId20"/>
    <p:sldId id="312" r:id="rId21"/>
    <p:sldId id="272" r:id="rId22"/>
    <p:sldId id="314"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321" r:id="rId37"/>
    <p:sldId id="286" r:id="rId38"/>
    <p:sldId id="287" r:id="rId39"/>
    <p:sldId id="288" r:id="rId40"/>
    <p:sldId id="289" r:id="rId41"/>
    <p:sldId id="290" r:id="rId42"/>
    <p:sldId id="291" r:id="rId43"/>
    <p:sldId id="292" r:id="rId44"/>
    <p:sldId id="293" r:id="rId45"/>
    <p:sldId id="294"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7" r:id="rId62"/>
    <p:sldId id="295" r:id="rId63"/>
    <p:sldId id="318" r:id="rId64"/>
    <p:sldId id="319" r:id="rId65"/>
    <p:sldId id="322" r:id="rId66"/>
    <p:sldId id="32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1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12" autoAdjust="0"/>
    <p:restoredTop sz="94660"/>
  </p:normalViewPr>
  <p:slideViewPr>
    <p:cSldViewPr snapToGrid="0">
      <p:cViewPr varScale="1">
        <p:scale>
          <a:sx n="74" d="100"/>
          <a:sy n="74" d="100"/>
        </p:scale>
        <p:origin x="32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F0D9E-5EC1-494E-9D16-E693629928E6}" type="datetimeFigureOut">
              <a:rPr lang="en-US" smtClean="0"/>
              <a:t>4/20/2014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90746-267A-4EA3-A191-01A64D59719C}" type="slidenum">
              <a:rPr lang="en-US" smtClean="0"/>
              <a:t>‹#›</a:t>
            </a:fld>
            <a:endParaRPr lang="en-US"/>
          </a:p>
        </p:txBody>
      </p:sp>
    </p:spTree>
    <p:extLst>
      <p:ext uri="{BB962C8B-B14F-4D97-AF65-F5344CB8AC3E}">
        <p14:creationId xmlns:p14="http://schemas.microsoft.com/office/powerpoint/2010/main" val="262632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90746-267A-4EA3-A191-01A64D59719C}" type="slidenum">
              <a:rPr lang="en-US" smtClean="0"/>
              <a:t>3</a:t>
            </a:fld>
            <a:endParaRPr lang="en-US"/>
          </a:p>
        </p:txBody>
      </p:sp>
    </p:spTree>
    <p:extLst>
      <p:ext uri="{BB962C8B-B14F-4D97-AF65-F5344CB8AC3E}">
        <p14:creationId xmlns:p14="http://schemas.microsoft.com/office/powerpoint/2010/main" val="2292226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5A49784-67A6-4008-BA3B-06194FB32644}" type="datetimeFigureOut">
              <a:rPr lang="en-US" smtClean="0"/>
              <a:t>4/20/2014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1359419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49784-67A6-4008-BA3B-06194FB32644}" type="datetimeFigureOut">
              <a:rPr lang="en-US" smtClean="0"/>
              <a:t>4/20/2014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2995223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49784-67A6-4008-BA3B-06194FB32644}" type="datetimeFigureOut">
              <a:rPr lang="en-US" smtClean="0"/>
              <a:t>4/20/2014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2928056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49784-67A6-4008-BA3B-06194FB32644}" type="datetimeFigureOut">
              <a:rPr lang="en-US" smtClean="0"/>
              <a:t>4/20/2014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9370E-5D11-4BDB-A1AD-97CEAF575020}"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4801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49784-67A6-4008-BA3B-06194FB32644}" type="datetimeFigureOut">
              <a:rPr lang="en-US" smtClean="0"/>
              <a:t>4/20/2014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39808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5A49784-67A6-4008-BA3B-06194FB32644}" type="datetimeFigureOut">
              <a:rPr lang="en-US" smtClean="0"/>
              <a:t>4/20/2014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753991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5A49784-67A6-4008-BA3B-06194FB32644}" type="datetimeFigureOut">
              <a:rPr lang="en-US" smtClean="0"/>
              <a:t>4/20/2014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3803003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A49784-67A6-4008-BA3B-06194FB32644}" type="datetimeFigureOut">
              <a:rPr lang="en-US" smtClean="0"/>
              <a:t>4/20/2014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1955541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A49784-67A6-4008-BA3B-06194FB32644}" type="datetimeFigureOut">
              <a:rPr lang="en-US" smtClean="0"/>
              <a:t>4/20/2014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61726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A49784-67A6-4008-BA3B-06194FB32644}" type="datetimeFigureOut">
              <a:rPr lang="en-US" smtClean="0"/>
              <a:t>4/20/2014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259783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A49784-67A6-4008-BA3B-06194FB32644}" type="datetimeFigureOut">
              <a:rPr lang="en-US" smtClean="0"/>
              <a:t>4/20/2014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325675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A49784-67A6-4008-BA3B-06194FB32644}" type="datetimeFigureOut">
              <a:rPr lang="en-US" smtClean="0"/>
              <a:t>4/20/2014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2597369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A49784-67A6-4008-BA3B-06194FB32644}" type="datetimeFigureOut">
              <a:rPr lang="en-US" smtClean="0"/>
              <a:t>4/20/2014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55650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A49784-67A6-4008-BA3B-06194FB32644}" type="datetimeFigureOut">
              <a:rPr lang="en-US" smtClean="0"/>
              <a:t>4/20/2014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1046204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49784-67A6-4008-BA3B-06194FB32644}" type="datetimeFigureOut">
              <a:rPr lang="en-US" smtClean="0"/>
              <a:t>4/20/2014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287618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49784-67A6-4008-BA3B-06194FB32644}" type="datetimeFigureOut">
              <a:rPr lang="en-US" smtClean="0"/>
              <a:t>4/20/2014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173327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49784-67A6-4008-BA3B-06194FB32644}" type="datetimeFigureOut">
              <a:rPr lang="en-US" smtClean="0"/>
              <a:t>4/20/2014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9370E-5D11-4BDB-A1AD-97CEAF575020}" type="slidenum">
              <a:rPr lang="en-US" smtClean="0"/>
              <a:t>‹#›</a:t>
            </a:fld>
            <a:endParaRPr lang="en-US"/>
          </a:p>
        </p:txBody>
      </p:sp>
    </p:spTree>
    <p:extLst>
      <p:ext uri="{BB962C8B-B14F-4D97-AF65-F5344CB8AC3E}">
        <p14:creationId xmlns:p14="http://schemas.microsoft.com/office/powerpoint/2010/main" val="16304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5A49784-67A6-4008-BA3B-06194FB32644}" type="datetimeFigureOut">
              <a:rPr lang="en-US" smtClean="0"/>
              <a:t>4/20/2014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D89370E-5D11-4BDB-A1AD-97CEAF575020}" type="slidenum">
              <a:rPr lang="en-US" smtClean="0"/>
              <a:t>‹#›</a:t>
            </a:fld>
            <a:endParaRPr lang="en-US"/>
          </a:p>
        </p:txBody>
      </p:sp>
    </p:spTree>
    <p:extLst>
      <p:ext uri="{BB962C8B-B14F-4D97-AF65-F5344CB8AC3E}">
        <p14:creationId xmlns:p14="http://schemas.microsoft.com/office/powerpoint/2010/main" val="2327927726"/>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 Id="rId4" Type="http://schemas.openxmlformats.org/officeDocument/2006/relationships/hyperlink" Target="http://todaytravel.today.msnbc.msn.com/_news/2012/05/04/11539830-woman-told-she-was-too-fat-to-fly-sues-southwest-airlines?lite"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 video </a:t>
            </a:r>
            <a:endParaRPr lang="en-US" dirty="0"/>
          </a:p>
        </p:txBody>
      </p:sp>
      <p:pic>
        <p:nvPicPr>
          <p:cNvPr id="4" name="Picture 3"/>
          <p:cNvPicPr>
            <a:picLocks noChangeAspect="1"/>
          </p:cNvPicPr>
          <p:nvPr/>
        </p:nvPicPr>
        <p:blipFill>
          <a:blip r:embed="rId2"/>
          <a:stretch>
            <a:fillRect/>
          </a:stretch>
        </p:blipFill>
        <p:spPr>
          <a:xfrm>
            <a:off x="292609" y="1410080"/>
            <a:ext cx="4187952" cy="2741753"/>
          </a:xfrm>
          <a:prstGeom prst="rect">
            <a:avLst/>
          </a:prstGeom>
        </p:spPr>
      </p:pic>
      <p:pic>
        <p:nvPicPr>
          <p:cNvPr id="5" name="Picture 4"/>
          <p:cNvPicPr>
            <a:picLocks noChangeAspect="1"/>
          </p:cNvPicPr>
          <p:nvPr/>
        </p:nvPicPr>
        <p:blipFill>
          <a:blip r:embed="rId3"/>
          <a:stretch>
            <a:fillRect/>
          </a:stretch>
        </p:blipFill>
        <p:spPr>
          <a:xfrm>
            <a:off x="5543359" y="2227334"/>
            <a:ext cx="6197537" cy="3848997"/>
          </a:xfrm>
          <a:prstGeom prst="rect">
            <a:avLst/>
          </a:prstGeom>
        </p:spPr>
      </p:pic>
    </p:spTree>
    <p:extLst>
      <p:ext uri="{BB962C8B-B14F-4D97-AF65-F5344CB8AC3E}">
        <p14:creationId xmlns:p14="http://schemas.microsoft.com/office/powerpoint/2010/main" val="218131419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ookingbuddy.typepad.com/.a/6a00e5500ce6be8834011278d6883528a4-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901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12158" y="540913"/>
            <a:ext cx="6336405" cy="50783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Southwest Airlines is a major well known U.S airline and the worlds largest low-cost carrier. </a:t>
            </a:r>
          </a:p>
          <a:p>
            <a:pPr marL="285750" indent="-285750">
              <a:lnSpc>
                <a:spcPct val="150000"/>
              </a:lnSpc>
              <a:buFont typeface="Arial" panose="020B0604020202020204" pitchFamily="34" charset="0"/>
              <a:buChar char="•"/>
            </a:pPr>
            <a:r>
              <a:rPr lang="en-US" dirty="0" smtClean="0"/>
              <a:t>Southwest headquarters is located in Dallas, Texas. </a:t>
            </a:r>
          </a:p>
          <a:p>
            <a:pPr marL="285750" indent="-285750">
              <a:lnSpc>
                <a:spcPct val="150000"/>
              </a:lnSpc>
              <a:buFont typeface="Arial" panose="020B0604020202020204" pitchFamily="34" charset="0"/>
              <a:buChar char="•"/>
            </a:pPr>
            <a:r>
              <a:rPr lang="en-US" dirty="0" smtClean="0"/>
              <a:t>Southwest has 44,831 employees as of December 2013. </a:t>
            </a:r>
          </a:p>
          <a:p>
            <a:pPr marL="285750" indent="-285750">
              <a:lnSpc>
                <a:spcPct val="150000"/>
              </a:lnSpc>
              <a:buFont typeface="Arial" panose="020B0604020202020204" pitchFamily="34" charset="0"/>
              <a:buChar char="•"/>
            </a:pPr>
            <a:r>
              <a:rPr lang="en-US" dirty="0" smtClean="0"/>
              <a:t>Southwest operates more than 3,400 flight per day.</a:t>
            </a:r>
          </a:p>
          <a:p>
            <a:pPr marL="285750" indent="-285750">
              <a:lnSpc>
                <a:spcPct val="150000"/>
              </a:lnSpc>
              <a:buFont typeface="Arial" panose="020B0604020202020204" pitchFamily="34" charset="0"/>
              <a:buChar char="•"/>
            </a:pPr>
            <a:r>
              <a:rPr lang="en-US" dirty="0" smtClean="0"/>
              <a:t>As of January 2014 Southwest airlines has scheduled service to 89 destinations in 42 states and Puerto Rico.</a:t>
            </a:r>
          </a:p>
          <a:p>
            <a:pPr marL="285750" indent="-285750">
              <a:lnSpc>
                <a:spcPct val="150000"/>
              </a:lnSpc>
              <a:buFont typeface="Arial" panose="020B0604020202020204" pitchFamily="34" charset="0"/>
              <a:buChar char="•"/>
            </a:pPr>
            <a:r>
              <a:rPr lang="en-US" dirty="0" smtClean="0"/>
              <a:t>South west is </a:t>
            </a:r>
            <a:r>
              <a:rPr lang="en-US" dirty="0" err="1" smtClean="0"/>
              <a:t>tha</a:t>
            </a:r>
            <a:r>
              <a:rPr lang="en-US" dirty="0" smtClean="0"/>
              <a:t> largest operator of the Boeing 737 worldwide with over 550 services, each operating at 6 per day.</a:t>
            </a:r>
          </a:p>
          <a:p>
            <a:pPr marL="285750" lvl="0" indent="-285750">
              <a:lnSpc>
                <a:spcPct val="150000"/>
              </a:lnSpc>
              <a:buFont typeface="Arial" panose="020B0604020202020204" pitchFamily="34" charset="0"/>
              <a:buChar char="•"/>
            </a:pPr>
            <a:r>
              <a:rPr lang="en-US" dirty="0"/>
              <a:t>In May, 2011 Southwest acquired AirTran Airways, with integration of the carriers expected to be completed by 2014. </a:t>
            </a:r>
          </a:p>
          <a:p>
            <a:pPr marL="285750" indent="-28575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42454689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latimes.com/media/photo/2013-02/743505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0"/>
            <a:ext cx="571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0456" y="128788"/>
            <a:ext cx="5396248" cy="7764883"/>
          </a:xfrm>
          <a:prstGeom prst="rect">
            <a:avLst/>
          </a:prstGeom>
          <a:noFill/>
        </p:spPr>
        <p:txBody>
          <a:bodyPr wrap="square" rtlCol="0">
            <a:spAutoFit/>
          </a:bodyPr>
          <a:lstStyle/>
          <a:p>
            <a:pPr marL="285750" lvl="0" indent="-285750">
              <a:lnSpc>
                <a:spcPct val="200000"/>
              </a:lnSpc>
              <a:buFont typeface="Arial" panose="020B0604020202020204" pitchFamily="34" charset="0"/>
              <a:buChar char="•"/>
            </a:pPr>
            <a:r>
              <a:rPr lang="en-US" dirty="0"/>
              <a:t>On March 1, 2012 the company was issued a single operating certificate, technically becoming one airline. </a:t>
            </a:r>
          </a:p>
          <a:p>
            <a:pPr marL="285750" lvl="0" indent="-285750">
              <a:lnSpc>
                <a:spcPct val="200000"/>
              </a:lnSpc>
              <a:buFont typeface="Arial" panose="020B0604020202020204" pitchFamily="34" charset="0"/>
              <a:buChar char="•"/>
            </a:pPr>
            <a:r>
              <a:rPr lang="en-US" dirty="0"/>
              <a:t> As of December 31, 2013 Southwest and AirTran operated 680 Boeing jets.</a:t>
            </a:r>
          </a:p>
          <a:p>
            <a:pPr marL="285750" lvl="0" indent="-285750">
              <a:lnSpc>
                <a:spcPct val="200000"/>
              </a:lnSpc>
              <a:buFont typeface="Arial" panose="020B0604020202020204" pitchFamily="34" charset="0"/>
              <a:buChar char="•"/>
            </a:pPr>
            <a:r>
              <a:rPr lang="en-US" dirty="0"/>
              <a:t>Number, type, and seats of Boeing jets: </a:t>
            </a:r>
          </a:p>
          <a:p>
            <a:pPr marL="342900" lvl="0" indent="-342900">
              <a:lnSpc>
                <a:spcPct val="200000"/>
              </a:lnSpc>
              <a:buFont typeface="+mj-lt"/>
              <a:buAutoNum type="arabicPeriod"/>
            </a:pPr>
            <a:r>
              <a:rPr lang="en-US" dirty="0"/>
              <a:t>There is 66 planes of the 717-200 with 117 seats.</a:t>
            </a:r>
          </a:p>
          <a:p>
            <a:pPr marL="342900" lvl="0" indent="-342900">
              <a:lnSpc>
                <a:spcPct val="200000"/>
              </a:lnSpc>
              <a:buFont typeface="+mj-lt"/>
              <a:buAutoNum type="arabicPeriod"/>
            </a:pPr>
            <a:r>
              <a:rPr lang="en-US" dirty="0"/>
              <a:t>There is 122 planes of the 737-300 with 137/143 seats. </a:t>
            </a:r>
          </a:p>
          <a:p>
            <a:pPr marL="342900" lvl="0" indent="-342900">
              <a:lnSpc>
                <a:spcPct val="200000"/>
              </a:lnSpc>
              <a:buFont typeface="+mj-lt"/>
              <a:buAutoNum type="arabicPeriod"/>
            </a:pPr>
            <a:r>
              <a:rPr lang="en-US" dirty="0"/>
              <a:t>There is 15 planes of 737-500 with 122 seats. </a:t>
            </a:r>
          </a:p>
          <a:p>
            <a:pPr marL="342900" lvl="0" indent="-342900">
              <a:lnSpc>
                <a:spcPct val="200000"/>
              </a:lnSpc>
              <a:buFont typeface="+mj-lt"/>
              <a:buAutoNum type="arabicPeriod"/>
            </a:pPr>
            <a:r>
              <a:rPr lang="en-US" dirty="0"/>
              <a:t>There is 425 planes of 737-700 with 137/143 seats.</a:t>
            </a:r>
          </a:p>
          <a:p>
            <a:pPr marL="342900" lvl="0" indent="-342900">
              <a:lnSpc>
                <a:spcPct val="200000"/>
              </a:lnSpc>
              <a:buFont typeface="+mj-lt"/>
              <a:buAutoNum type="arabicPeriod"/>
            </a:pPr>
            <a:r>
              <a:rPr lang="en-US" dirty="0"/>
              <a:t>There is 52 planes of 737-800 with 175 seats.</a:t>
            </a:r>
          </a:p>
          <a:p>
            <a:pPr>
              <a:lnSpc>
                <a:spcPct val="200000"/>
              </a:lnSpc>
            </a:pPr>
            <a:endParaRPr lang="en-US" dirty="0"/>
          </a:p>
        </p:txBody>
      </p:sp>
    </p:spTree>
    <p:extLst>
      <p:ext uri="{BB962C8B-B14F-4D97-AF65-F5344CB8AC3E}">
        <p14:creationId xmlns:p14="http://schemas.microsoft.com/office/powerpoint/2010/main" val="20730013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becomeaflightattendant.net/wp-content/uploads/2013/06/how-to-become-an-american-airlines-flight-attendan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0" y="16612"/>
            <a:ext cx="12191999" cy="6841388"/>
          </a:xfrm>
          <a:prstGeom prst="rect">
            <a:avLst/>
          </a:prstGeom>
        </p:spPr>
      </p:pic>
      <p:sp>
        <p:nvSpPr>
          <p:cNvPr id="8" name="Rectangle 7"/>
          <p:cNvSpPr/>
          <p:nvPr/>
        </p:nvSpPr>
        <p:spPr>
          <a:xfrm>
            <a:off x="7763266" y="3083244"/>
            <a:ext cx="3491276" cy="1862048"/>
          </a:xfrm>
          <a:prstGeom prst="rect">
            <a:avLst/>
          </a:prstGeom>
          <a:noFill/>
        </p:spPr>
        <p:txBody>
          <a:bodyPr wrap="none" lIns="91440" tIns="45720" rIns="91440" bIns="45720">
            <a:spAutoFit/>
          </a:bodyPr>
          <a:lstStyle/>
          <a:p>
            <a:pPr algn="ctr"/>
            <a:r>
              <a:rPr lang="en-US" sz="11500" b="1" cap="none" spc="50" dirty="0" smtClean="0">
                <a:ln w="0"/>
                <a:solidFill>
                  <a:srgbClr val="002060"/>
                </a:solidFill>
                <a:effectLst>
                  <a:innerShdw blurRad="63500" dist="50800" dir="13500000">
                    <a:srgbClr val="000000">
                      <a:alpha val="50000"/>
                    </a:srgbClr>
                  </a:innerShdw>
                </a:effectLst>
                <a:latin typeface="Calibri" panose="020F0502020204030204" pitchFamily="34" charset="0"/>
              </a:rPr>
              <a:t>NOW</a:t>
            </a:r>
            <a:endParaRPr lang="en-US" sz="11500" b="1" cap="none" spc="50" dirty="0">
              <a:ln w="0"/>
              <a:solidFill>
                <a:srgbClr val="002060"/>
              </a:solidFill>
              <a:effectLst>
                <a:innerShdw blurRad="63500" dist="50800" dir="13500000">
                  <a:srgbClr val="000000">
                    <a:alpha val="50000"/>
                  </a:srgbClr>
                </a:innerShdw>
              </a:effectLst>
              <a:latin typeface="Calibri" panose="020F0502020204030204" pitchFamily="34" charset="0"/>
            </a:endParaRPr>
          </a:p>
        </p:txBody>
      </p:sp>
      <p:sp>
        <p:nvSpPr>
          <p:cNvPr id="4" name="Rectangle 3"/>
          <p:cNvSpPr/>
          <p:nvPr/>
        </p:nvSpPr>
        <p:spPr>
          <a:xfrm>
            <a:off x="0" y="5934670"/>
            <a:ext cx="5936241"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By: Khaled Alkurdi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75044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allasnews.com/incoming/20130401-nb_17aalogo10_29157728.jpg.ece/BINARY/w620x413/NB_17AALOGO10_29157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504" y="0"/>
            <a:ext cx="547449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2124" y="1056068"/>
            <a:ext cx="5975797" cy="6155147"/>
          </a:xfrm>
          <a:prstGeom prst="rect">
            <a:avLst/>
          </a:prstGeom>
          <a:noFill/>
        </p:spPr>
        <p:txBody>
          <a:bodyPr wrap="square" rtlCol="0">
            <a:spAutoFit/>
          </a:bodyPr>
          <a:lstStyle/>
          <a:p>
            <a:pPr marL="285750" lvl="0" indent="-285750">
              <a:lnSpc>
                <a:spcPct val="200000"/>
              </a:lnSpc>
              <a:buFont typeface="Arial" panose="020B0604020202020204" pitchFamily="34" charset="0"/>
              <a:buChar char="•"/>
            </a:pPr>
            <a:r>
              <a:rPr lang="en-US" sz="2000" dirty="0"/>
              <a:t>Doug Parker is the Chief Executive Officer of American Airlines. </a:t>
            </a:r>
          </a:p>
          <a:p>
            <a:pPr marL="285750" lvl="0" indent="-285750">
              <a:lnSpc>
                <a:spcPct val="200000"/>
              </a:lnSpc>
              <a:buFont typeface="Arial" panose="020B0604020202020204" pitchFamily="34" charset="0"/>
              <a:buChar char="•"/>
            </a:pPr>
            <a:r>
              <a:rPr lang="en-US" sz="2000" dirty="0"/>
              <a:t>Parker became CEO following the merger of US Airways and American Airlines in 2013. </a:t>
            </a:r>
          </a:p>
          <a:p>
            <a:pPr marL="285750" lvl="0" indent="-285750">
              <a:lnSpc>
                <a:spcPct val="200000"/>
              </a:lnSpc>
              <a:buFont typeface="Arial" panose="020B0604020202020204" pitchFamily="34" charset="0"/>
              <a:buChar char="•"/>
            </a:pPr>
            <a:r>
              <a:rPr lang="en-US" sz="2000" dirty="0"/>
              <a:t>Parker has a BA in Economics from Albion College, and an MBA from Owen Graduate School of Management at Vanderbilt University.</a:t>
            </a:r>
          </a:p>
          <a:p>
            <a:pPr marL="285750" lvl="0" indent="-285750">
              <a:lnSpc>
                <a:spcPct val="200000"/>
              </a:lnSpc>
              <a:buFont typeface="Arial" panose="020B0604020202020204" pitchFamily="34" charset="0"/>
              <a:buChar char="•"/>
            </a:pPr>
            <a:r>
              <a:rPr lang="en-US" sz="2000" dirty="0"/>
              <a:t>Parker lives currently in Dallas, Texas with his wife and three children.</a:t>
            </a:r>
          </a:p>
          <a:p>
            <a:pPr>
              <a:lnSpc>
                <a:spcPct val="200000"/>
              </a:lnSpc>
            </a:pPr>
            <a:endParaRPr lang="en-US" sz="2000" dirty="0"/>
          </a:p>
        </p:txBody>
      </p:sp>
    </p:spTree>
    <p:extLst>
      <p:ext uri="{BB962C8B-B14F-4D97-AF65-F5344CB8AC3E}">
        <p14:creationId xmlns:p14="http://schemas.microsoft.com/office/powerpoint/2010/main" val="18593173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4237149" cy="6858001"/>
          </a:xfrm>
          <a:prstGeom prst="rect">
            <a:avLst/>
          </a:prstGeom>
        </p:spPr>
      </p:pic>
      <p:sp>
        <p:nvSpPr>
          <p:cNvPr id="4" name="TextBox 3"/>
          <p:cNvSpPr txBox="1"/>
          <p:nvPr/>
        </p:nvSpPr>
        <p:spPr>
          <a:xfrm>
            <a:off x="4765182" y="682579"/>
            <a:ext cx="7031865" cy="6324808"/>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dirty="0"/>
              <a:t>US Airways and American Airline merged in 2013. </a:t>
            </a:r>
            <a:endParaRPr lang="en-US" dirty="0" smtClean="0"/>
          </a:p>
          <a:p>
            <a:pPr marL="285750" lvl="0" indent="-285750">
              <a:lnSpc>
                <a:spcPct val="150000"/>
              </a:lnSpc>
              <a:buFont typeface="Arial" panose="020B0604020202020204" pitchFamily="34" charset="0"/>
              <a:buChar char="•"/>
            </a:pPr>
            <a:r>
              <a:rPr lang="en-US" dirty="0"/>
              <a:t>American Airlines is a major U.S airline headquarter in Fort Worth, Texas </a:t>
            </a:r>
          </a:p>
          <a:p>
            <a:pPr marL="285750" lvl="0" indent="-285750">
              <a:lnSpc>
                <a:spcPct val="150000"/>
              </a:lnSpc>
              <a:buFont typeface="Arial" panose="020B0604020202020204" pitchFamily="34" charset="0"/>
              <a:buChar char="•"/>
            </a:pPr>
            <a:r>
              <a:rPr lang="en-US" dirty="0"/>
              <a:t>American Airlines operates an extensive international and domestic network, with scheduled flights throughout North America, the Caribbean, South America Europe and Asia. </a:t>
            </a:r>
          </a:p>
          <a:p>
            <a:pPr marL="285750" lvl="0" indent="-285750">
              <a:lnSpc>
                <a:spcPct val="150000"/>
              </a:lnSpc>
              <a:buFont typeface="Arial" panose="020B0604020202020204" pitchFamily="34" charset="0"/>
              <a:buChar char="•"/>
            </a:pPr>
            <a:r>
              <a:rPr lang="en-US" dirty="0"/>
              <a:t>American Airlines is part of the one world airline alliance, and coordinates fares, services, and scheduling with British Airways, </a:t>
            </a:r>
            <a:r>
              <a:rPr lang="en-US" dirty="0" err="1"/>
              <a:t>Finnair</a:t>
            </a:r>
            <a:r>
              <a:rPr lang="en-US" dirty="0"/>
              <a:t>, and Iberia in the transatlantic market and with Japan Airlines and Qantas in the transpacific market</a:t>
            </a:r>
            <a:r>
              <a:rPr lang="en-US" dirty="0" smtClean="0"/>
              <a:t>.</a:t>
            </a:r>
          </a:p>
          <a:p>
            <a:pPr marL="285750" indent="-285750">
              <a:lnSpc>
                <a:spcPct val="150000"/>
              </a:lnSpc>
              <a:buFont typeface="Arial" panose="020B0604020202020204" pitchFamily="34" charset="0"/>
              <a:buChar char="•"/>
            </a:pPr>
            <a:r>
              <a:rPr lang="en-US" dirty="0"/>
              <a:t>In 2012 American Airlines welcomed 100 million customers, and safely flew their customers to 273 domestic and international locations in 51 countries and territories.</a:t>
            </a:r>
          </a:p>
          <a:p>
            <a:pPr marL="285750" lvl="0" indent="-285750">
              <a:lnSpc>
                <a:spcPct val="150000"/>
              </a:lnSpc>
              <a:buFont typeface="Arial" panose="020B0604020202020204" pitchFamily="34" charset="0"/>
              <a:buChar char="•"/>
            </a:pPr>
            <a:endParaRPr lang="en-US" dirty="0"/>
          </a:p>
          <a:p>
            <a:pPr lvl="0">
              <a:lnSpc>
                <a:spcPct val="150000"/>
              </a:lnSpc>
            </a:pPr>
            <a:endParaRPr lang="en-US" dirty="0"/>
          </a:p>
        </p:txBody>
      </p:sp>
    </p:spTree>
    <p:extLst>
      <p:ext uri="{BB962C8B-B14F-4D97-AF65-F5344CB8AC3E}">
        <p14:creationId xmlns:p14="http://schemas.microsoft.com/office/powerpoint/2010/main" val="8095319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36426" y="0"/>
            <a:ext cx="4355573" cy="6857999"/>
          </a:xfrm>
          <a:prstGeom prst="rect">
            <a:avLst/>
          </a:prstGeom>
        </p:spPr>
      </p:pic>
      <p:sp>
        <p:nvSpPr>
          <p:cNvPr id="3" name="TextBox 2"/>
          <p:cNvSpPr txBox="1"/>
          <p:nvPr/>
        </p:nvSpPr>
        <p:spPr>
          <a:xfrm>
            <a:off x="502276" y="656823"/>
            <a:ext cx="6838682" cy="5445017"/>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dirty="0"/>
              <a:t>American Airlines coordinates more than 3,500 flights per day.  </a:t>
            </a:r>
          </a:p>
          <a:p>
            <a:pPr marL="285750" lvl="0" indent="-285750">
              <a:lnSpc>
                <a:spcPct val="150000"/>
              </a:lnSpc>
              <a:buFont typeface="Arial" panose="020B0604020202020204" pitchFamily="34" charset="0"/>
              <a:buChar char="•"/>
            </a:pPr>
            <a:r>
              <a:rPr lang="en-US" dirty="0"/>
              <a:t>American Airlines has 627 aircrafts; it has 8 different kinds of aircrafts. </a:t>
            </a:r>
          </a:p>
          <a:p>
            <a:pPr marL="342900" lvl="0" indent="-342900">
              <a:lnSpc>
                <a:spcPct val="150000"/>
              </a:lnSpc>
              <a:buFont typeface="+mj-lt"/>
              <a:buAutoNum type="arabicPeriod"/>
            </a:pPr>
            <a:r>
              <a:rPr lang="en-US" dirty="0"/>
              <a:t>There is 10 planes of the Boeing 777-300ER.</a:t>
            </a:r>
          </a:p>
          <a:p>
            <a:pPr marL="342900" lvl="0" indent="-342900">
              <a:lnSpc>
                <a:spcPct val="150000"/>
              </a:lnSpc>
              <a:buFont typeface="+mj-lt"/>
              <a:buAutoNum type="arabicPeriod"/>
            </a:pPr>
            <a:r>
              <a:rPr lang="en-US" dirty="0"/>
              <a:t>There is 47 planes of the Boeing 777-200ER.</a:t>
            </a:r>
          </a:p>
          <a:p>
            <a:pPr marL="342900" lvl="0" indent="-342900">
              <a:lnSpc>
                <a:spcPct val="150000"/>
              </a:lnSpc>
              <a:buFont typeface="+mj-lt"/>
              <a:buAutoNum type="arabicPeriod"/>
            </a:pPr>
            <a:r>
              <a:rPr lang="en-US" dirty="0"/>
              <a:t>There is 58 planes of the Boeing 767-300ER.</a:t>
            </a:r>
          </a:p>
          <a:p>
            <a:pPr marL="342900" lvl="0" indent="-342900">
              <a:lnSpc>
                <a:spcPct val="150000"/>
              </a:lnSpc>
              <a:buFont typeface="+mj-lt"/>
              <a:buAutoNum type="arabicPeriod"/>
            </a:pPr>
            <a:r>
              <a:rPr lang="en-US" dirty="0"/>
              <a:t>There is 10 planes of the Boeing 767-200ER.</a:t>
            </a:r>
          </a:p>
          <a:p>
            <a:pPr marL="342900" lvl="0" indent="-342900">
              <a:lnSpc>
                <a:spcPct val="150000"/>
              </a:lnSpc>
              <a:buFont typeface="+mj-lt"/>
              <a:buAutoNum type="arabicPeriod"/>
            </a:pPr>
            <a:r>
              <a:rPr lang="en-US" dirty="0"/>
              <a:t>There is 93 planes of the Boeing 757-200.</a:t>
            </a:r>
          </a:p>
          <a:p>
            <a:pPr marL="342900" lvl="0" indent="-342900">
              <a:lnSpc>
                <a:spcPct val="150000"/>
              </a:lnSpc>
              <a:buFont typeface="+mj-lt"/>
              <a:buAutoNum type="arabicPeriod"/>
            </a:pPr>
            <a:r>
              <a:rPr lang="en-US" dirty="0"/>
              <a:t>There is 226 planes of the Boeing 737-800.</a:t>
            </a:r>
          </a:p>
          <a:p>
            <a:pPr marL="342900" lvl="0" indent="-342900">
              <a:lnSpc>
                <a:spcPct val="150000"/>
              </a:lnSpc>
              <a:buFont typeface="+mj-lt"/>
              <a:buAutoNum type="arabicPeriod"/>
            </a:pPr>
            <a:r>
              <a:rPr lang="en-US" dirty="0"/>
              <a:t>There is 163 planes of the MD-80.</a:t>
            </a:r>
          </a:p>
          <a:p>
            <a:pPr marL="342900" lvl="0" indent="-342900">
              <a:lnSpc>
                <a:spcPct val="150000"/>
              </a:lnSpc>
              <a:buFont typeface="+mj-lt"/>
              <a:buAutoNum type="arabicPeriod"/>
            </a:pPr>
            <a:r>
              <a:rPr lang="en-US" dirty="0"/>
              <a:t>There is 15 planes of the A319.</a:t>
            </a:r>
          </a:p>
          <a:p>
            <a:pPr marL="342900" lvl="0" indent="-342900">
              <a:lnSpc>
                <a:spcPct val="150000"/>
              </a:lnSpc>
              <a:buFont typeface="+mj-lt"/>
              <a:buAutoNum type="arabicPeriod"/>
            </a:pPr>
            <a:r>
              <a:rPr lang="en-US" dirty="0"/>
              <a:t>There is 5 planes that are Transcontinental.  </a:t>
            </a:r>
          </a:p>
          <a:p>
            <a:pPr>
              <a:lnSpc>
                <a:spcPct val="150000"/>
              </a:lnSpc>
            </a:pPr>
            <a:endParaRPr lang="en-US" dirty="0"/>
          </a:p>
        </p:txBody>
      </p:sp>
    </p:spTree>
    <p:extLst>
      <p:ext uri="{BB962C8B-B14F-4D97-AF65-F5344CB8AC3E}">
        <p14:creationId xmlns:p14="http://schemas.microsoft.com/office/powerpoint/2010/main" val="38288524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408682">
            <a:off x="4107214" y="1343199"/>
            <a:ext cx="5134996" cy="1015663"/>
          </a:xfrm>
          <a:prstGeom prst="rect">
            <a:avLst/>
          </a:prstGeom>
          <a:noFill/>
        </p:spPr>
        <p:txBody>
          <a:bodyPr wrap="none" lIns="91440" tIns="45720" rIns="91440" bIns="45720">
            <a:spAutoFit/>
          </a:bodyPr>
          <a:lstStyle/>
          <a:p>
            <a:pPr algn="ctr"/>
            <a:r>
              <a:rPr lang="en-US" sz="6000" b="0" cap="none" spc="0" dirty="0" smtClean="0">
                <a:ln w="0"/>
                <a:solidFill>
                  <a:schemeClr val="tx1"/>
                </a:solidFill>
                <a:effectLst>
                  <a:outerShdw blurRad="38100" dist="19050" dir="2700000" algn="tl" rotWithShape="0">
                    <a:schemeClr val="dk1">
                      <a:alpha val="40000"/>
                    </a:schemeClr>
                  </a:outerShdw>
                </a:effectLst>
              </a:rPr>
              <a:t>Advertisement </a:t>
            </a:r>
            <a:endParaRPr lang="en-US" sz="60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rot="1516981">
            <a:off x="3767785" y="4168943"/>
            <a:ext cx="5415265"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By: Khaled Alkurdi</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0" name="Picture 9"/>
          <p:cNvPicPr>
            <a:picLocks noChangeAspect="1"/>
          </p:cNvPicPr>
          <p:nvPr/>
        </p:nvPicPr>
        <p:blipFill>
          <a:blip r:embed="rId2"/>
          <a:stretch>
            <a:fillRect/>
          </a:stretch>
        </p:blipFill>
        <p:spPr>
          <a:xfrm>
            <a:off x="0" y="-74389"/>
            <a:ext cx="4024665" cy="2340877"/>
          </a:xfrm>
          <a:prstGeom prst="rect">
            <a:avLst/>
          </a:prstGeom>
        </p:spPr>
      </p:pic>
      <p:pic>
        <p:nvPicPr>
          <p:cNvPr id="11" name="Picture 10"/>
          <p:cNvPicPr>
            <a:picLocks noChangeAspect="1"/>
          </p:cNvPicPr>
          <p:nvPr/>
        </p:nvPicPr>
        <p:blipFill>
          <a:blip r:embed="rId3"/>
          <a:stretch>
            <a:fillRect/>
          </a:stretch>
        </p:blipFill>
        <p:spPr>
          <a:xfrm>
            <a:off x="0" y="4229100"/>
            <a:ext cx="4024665" cy="2628900"/>
          </a:xfrm>
          <a:prstGeom prst="rect">
            <a:avLst/>
          </a:prstGeom>
        </p:spPr>
      </p:pic>
      <p:pic>
        <p:nvPicPr>
          <p:cNvPr id="12" name="Picture 11"/>
          <p:cNvPicPr>
            <a:picLocks noChangeAspect="1"/>
          </p:cNvPicPr>
          <p:nvPr/>
        </p:nvPicPr>
        <p:blipFill>
          <a:blip r:embed="rId4"/>
          <a:stretch>
            <a:fillRect/>
          </a:stretch>
        </p:blipFill>
        <p:spPr>
          <a:xfrm>
            <a:off x="0" y="2234136"/>
            <a:ext cx="4024665" cy="1994963"/>
          </a:xfrm>
          <a:prstGeom prst="rect">
            <a:avLst/>
          </a:prstGeom>
        </p:spPr>
      </p:pic>
      <p:pic>
        <p:nvPicPr>
          <p:cNvPr id="13" name="Picture 12"/>
          <p:cNvPicPr>
            <a:picLocks noChangeAspect="1"/>
          </p:cNvPicPr>
          <p:nvPr/>
        </p:nvPicPr>
        <p:blipFill>
          <a:blip r:embed="rId5"/>
          <a:stretch>
            <a:fillRect/>
          </a:stretch>
        </p:blipFill>
        <p:spPr>
          <a:xfrm>
            <a:off x="8926169" y="0"/>
            <a:ext cx="3265831" cy="1805940"/>
          </a:xfrm>
          <a:prstGeom prst="rect">
            <a:avLst/>
          </a:prstGeom>
        </p:spPr>
      </p:pic>
      <p:pic>
        <p:nvPicPr>
          <p:cNvPr id="14" name="Picture 13"/>
          <p:cNvPicPr>
            <a:picLocks noChangeAspect="1"/>
          </p:cNvPicPr>
          <p:nvPr/>
        </p:nvPicPr>
        <p:blipFill>
          <a:blip r:embed="rId6"/>
          <a:stretch>
            <a:fillRect/>
          </a:stretch>
        </p:blipFill>
        <p:spPr>
          <a:xfrm>
            <a:off x="8926169" y="1805940"/>
            <a:ext cx="3265832" cy="2423158"/>
          </a:xfrm>
          <a:prstGeom prst="rect">
            <a:avLst/>
          </a:prstGeom>
        </p:spPr>
      </p:pic>
      <p:pic>
        <p:nvPicPr>
          <p:cNvPr id="15" name="Picture 14"/>
          <p:cNvPicPr>
            <a:picLocks noChangeAspect="1"/>
          </p:cNvPicPr>
          <p:nvPr/>
        </p:nvPicPr>
        <p:blipFill>
          <a:blip r:embed="rId7"/>
          <a:stretch>
            <a:fillRect/>
          </a:stretch>
        </p:blipFill>
        <p:spPr>
          <a:xfrm>
            <a:off x="8926169" y="4229098"/>
            <a:ext cx="3265831" cy="2628901"/>
          </a:xfrm>
          <a:prstGeom prst="rect">
            <a:avLst/>
          </a:prstGeom>
        </p:spPr>
      </p:pic>
    </p:spTree>
    <p:extLst>
      <p:ext uri="{BB962C8B-B14F-4D97-AF65-F5344CB8AC3E}">
        <p14:creationId xmlns:p14="http://schemas.microsoft.com/office/powerpoint/2010/main" val="1909058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819" y="231820"/>
            <a:ext cx="6284890" cy="6740307"/>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dirty="0"/>
              <a:t>Southwest Airlines spend 199 million dollars on advertisement.</a:t>
            </a:r>
          </a:p>
          <a:p>
            <a:pPr marL="285750" lvl="0" indent="-285750">
              <a:lnSpc>
                <a:spcPct val="150000"/>
              </a:lnSpc>
              <a:buFont typeface="Arial" panose="020B0604020202020204" pitchFamily="34" charset="0"/>
              <a:buChar char="•"/>
            </a:pPr>
            <a:r>
              <a:rPr lang="en-US" dirty="0"/>
              <a:t>Southwest famous slogans are: </a:t>
            </a:r>
          </a:p>
          <a:p>
            <a:pPr marL="342900" lvl="0" indent="-342900">
              <a:lnSpc>
                <a:spcPct val="150000"/>
              </a:lnSpc>
              <a:buFont typeface="+mj-lt"/>
              <a:buAutoNum type="arabicPeriod"/>
            </a:pPr>
            <a:r>
              <a:rPr lang="en-US" dirty="0"/>
              <a:t>Stop Searching. Start Traveling.</a:t>
            </a:r>
          </a:p>
          <a:p>
            <a:pPr marL="342900" lvl="0" indent="-342900">
              <a:lnSpc>
                <a:spcPct val="150000"/>
              </a:lnSpc>
              <a:buFont typeface="+mj-lt"/>
              <a:buAutoNum type="arabicPeriod"/>
            </a:pPr>
            <a:r>
              <a:rPr lang="en-US" dirty="0"/>
              <a:t>A Symbol of Freedom.</a:t>
            </a:r>
          </a:p>
          <a:p>
            <a:pPr marL="342900" lvl="0" indent="-342900">
              <a:lnSpc>
                <a:spcPct val="150000"/>
              </a:lnSpc>
              <a:buFont typeface="+mj-lt"/>
              <a:buAutoNum type="arabicPeriod"/>
            </a:pPr>
            <a:r>
              <a:rPr lang="en-US" dirty="0"/>
              <a:t>Southwest Airlines. THE Low Fare Airline.</a:t>
            </a:r>
          </a:p>
          <a:p>
            <a:pPr marL="342900" lvl="0" indent="-342900">
              <a:lnSpc>
                <a:spcPct val="150000"/>
              </a:lnSpc>
              <a:buFont typeface="+mj-lt"/>
              <a:buAutoNum type="arabicPeriod"/>
            </a:pPr>
            <a:r>
              <a:rPr lang="en-US" dirty="0"/>
              <a:t>How do we love you? Let us count the ways. </a:t>
            </a:r>
          </a:p>
          <a:p>
            <a:pPr marL="285750" lvl="0" indent="-285750">
              <a:lnSpc>
                <a:spcPct val="150000"/>
              </a:lnSpc>
              <a:buFont typeface="Arial" panose="020B0604020202020204" pitchFamily="34" charset="0"/>
              <a:buChar char="•"/>
            </a:pPr>
            <a:r>
              <a:rPr lang="en-US" dirty="0"/>
              <a:t>Southwest Airlines tries really hard to encourage their customers to come back by different way using their advertisement skills, some of them are:</a:t>
            </a:r>
          </a:p>
          <a:p>
            <a:pPr marL="342900" lvl="0" indent="-342900">
              <a:lnSpc>
                <a:spcPct val="150000"/>
              </a:lnSpc>
              <a:buFont typeface="+mj-lt"/>
              <a:buAutoNum type="arabicPeriod"/>
            </a:pPr>
            <a:r>
              <a:rPr lang="en-US" dirty="0"/>
              <a:t>Unlimited reward seats: Which means if there is a seat available, you can redeem your points for it.</a:t>
            </a:r>
          </a:p>
          <a:p>
            <a:pPr marL="342900" lvl="0" indent="-342900">
              <a:lnSpc>
                <a:spcPct val="150000"/>
              </a:lnSpc>
              <a:buFont typeface="+mj-lt"/>
              <a:buAutoNum type="arabicPeriod"/>
            </a:pPr>
            <a:r>
              <a:rPr lang="en-US" dirty="0"/>
              <a:t>No blackout dates: Which means we’ve done away with blackout dates, which means your choices and your possibilities. </a:t>
            </a:r>
          </a:p>
          <a:p>
            <a:pPr>
              <a:lnSpc>
                <a:spcPct val="150000"/>
              </a:lnSpc>
            </a:pPr>
            <a:endParaRPr lang="en-US" dirty="0"/>
          </a:p>
        </p:txBody>
      </p:sp>
      <p:pic>
        <p:nvPicPr>
          <p:cNvPr id="3" name="Picture 2"/>
          <p:cNvPicPr>
            <a:picLocks noChangeAspect="1"/>
          </p:cNvPicPr>
          <p:nvPr/>
        </p:nvPicPr>
        <p:blipFill>
          <a:blip r:embed="rId2"/>
          <a:stretch>
            <a:fillRect/>
          </a:stretch>
        </p:blipFill>
        <p:spPr>
          <a:xfrm>
            <a:off x="6940102" y="1326524"/>
            <a:ext cx="4762500" cy="4443211"/>
          </a:xfrm>
          <a:prstGeom prst="rect">
            <a:avLst/>
          </a:prstGeom>
        </p:spPr>
      </p:pic>
    </p:spTree>
    <p:extLst>
      <p:ext uri="{BB962C8B-B14F-4D97-AF65-F5344CB8AC3E}">
        <p14:creationId xmlns:p14="http://schemas.microsoft.com/office/powerpoint/2010/main" val="35988397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3819" y="618186"/>
            <a:ext cx="7006107" cy="5548891"/>
          </a:xfrm>
          <a:prstGeom prst="rect">
            <a:avLst/>
          </a:prstGeom>
          <a:noFill/>
        </p:spPr>
        <p:txBody>
          <a:bodyPr wrap="square" rtlCol="0">
            <a:spAutoFit/>
          </a:bodyPr>
          <a:lstStyle/>
          <a:p>
            <a:pPr lvl="0">
              <a:lnSpc>
                <a:spcPct val="200000"/>
              </a:lnSpc>
            </a:pPr>
            <a:r>
              <a:rPr lang="en-US" dirty="0" smtClean="0"/>
              <a:t>3- Your </a:t>
            </a:r>
            <a:r>
              <a:rPr lang="en-US" dirty="0"/>
              <a:t>points don’t expire: Which means you can plan your getaway for next week or next year. Either way, it’s no problem since your points no longer have an expiration date. </a:t>
            </a:r>
          </a:p>
          <a:p>
            <a:pPr lvl="0">
              <a:lnSpc>
                <a:spcPct val="200000"/>
              </a:lnSpc>
            </a:pPr>
            <a:r>
              <a:rPr lang="en-US" dirty="0" smtClean="0"/>
              <a:t>4- Earn </a:t>
            </a:r>
            <a:r>
              <a:rPr lang="en-US" dirty="0"/>
              <a:t>points for every dollar you spend: The amount of your fare now determines how many points you earn. And since you can also earn points with our Partners, that reward flight won’t be far behind.</a:t>
            </a:r>
          </a:p>
          <a:p>
            <a:pPr lvl="0">
              <a:lnSpc>
                <a:spcPct val="200000"/>
              </a:lnSpc>
            </a:pPr>
            <a:r>
              <a:rPr lang="en-US" dirty="0" smtClean="0"/>
              <a:t>5- Redeem </a:t>
            </a:r>
            <a:r>
              <a:rPr lang="en-US" dirty="0"/>
              <a:t>for international flights and more: With the Southwest Airlines Rapid Rewards® Credit Card from Chase, you can now redeem your points for International flights, cruises, hotel stays, car rentals, gift cards, and more. </a:t>
            </a:r>
          </a:p>
        </p:txBody>
      </p:sp>
      <p:pic>
        <p:nvPicPr>
          <p:cNvPr id="3" name="Picture 2"/>
          <p:cNvPicPr>
            <a:picLocks noChangeAspect="1"/>
          </p:cNvPicPr>
          <p:nvPr/>
        </p:nvPicPr>
        <p:blipFill>
          <a:blip r:embed="rId2"/>
          <a:stretch>
            <a:fillRect/>
          </a:stretch>
        </p:blipFill>
        <p:spPr>
          <a:xfrm>
            <a:off x="811369" y="1439935"/>
            <a:ext cx="2987899" cy="3764753"/>
          </a:xfrm>
          <a:prstGeom prst="rect">
            <a:avLst/>
          </a:prstGeom>
        </p:spPr>
      </p:pic>
    </p:spTree>
    <p:extLst>
      <p:ext uri="{BB962C8B-B14F-4D97-AF65-F5344CB8AC3E}">
        <p14:creationId xmlns:p14="http://schemas.microsoft.com/office/powerpoint/2010/main" val="396806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6363" y="187559"/>
            <a:ext cx="6467604" cy="923330"/>
          </a:xfrm>
          <a:prstGeom prst="rect">
            <a:avLst/>
          </a:prstGeom>
          <a:noFill/>
        </p:spPr>
        <p:txBody>
          <a:bodyPr wrap="none" lIns="91440" tIns="45720" rIns="91440" bIns="45720">
            <a:spAutoFit/>
          </a:bodyPr>
          <a:lstStyle/>
          <a:p>
            <a:pPr algn="ctr"/>
            <a:r>
              <a:rPr lang="en-US" sz="5400" b="1" i="1" u="sng" cap="none" spc="0" dirty="0" smtClean="0">
                <a:ln w="0"/>
                <a:solidFill>
                  <a:schemeClr val="tx1"/>
                </a:solidFill>
                <a:effectLst>
                  <a:outerShdw blurRad="38100" dist="19050" dir="2700000" algn="tl" rotWithShape="0">
                    <a:schemeClr val="dk1">
                      <a:alpha val="40000"/>
                    </a:schemeClr>
                  </a:outerShdw>
                </a:effectLst>
              </a:rPr>
              <a:t>Advertisement Video</a:t>
            </a:r>
            <a:endParaRPr lang="en-US" sz="5400" b="1" i="1" u="sng" cap="none" spc="0" dirty="0">
              <a:ln w="0"/>
              <a:solidFill>
                <a:schemeClr val="tx1"/>
              </a:solidFill>
              <a:effectLst>
                <a:outerShdw blurRad="38100" dist="19050" dir="2700000" algn="tl" rotWithShape="0">
                  <a:schemeClr val="dk1">
                    <a:alpha val="40000"/>
                  </a:schemeClr>
                </a:outerShdw>
              </a:effectLst>
            </a:endParaRPr>
          </a:p>
        </p:txBody>
      </p:sp>
      <p:pic>
        <p:nvPicPr>
          <p:cNvPr id="3" name="Southwest Airlines commercial - Welcome Aboa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323122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ight Attendant RAPPING the Safety Briefing! South West Airli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6930"/>
          </a:xfrm>
          <a:prstGeom prst="rect">
            <a:avLst/>
          </a:prstGeom>
        </p:spPr>
      </p:pic>
    </p:spTree>
    <p:extLst>
      <p:ext uri="{BB962C8B-B14F-4D97-AF65-F5344CB8AC3E}">
        <p14:creationId xmlns:p14="http://schemas.microsoft.com/office/powerpoint/2010/main" val="768437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8141" y="1946079"/>
            <a:ext cx="4008120" cy="2910840"/>
          </a:xfrm>
          <a:prstGeom prst="rect">
            <a:avLst/>
          </a:prstGeom>
        </p:spPr>
      </p:pic>
      <p:pic>
        <p:nvPicPr>
          <p:cNvPr id="3" name="Picture 2"/>
          <p:cNvPicPr>
            <a:picLocks noChangeAspect="1"/>
          </p:cNvPicPr>
          <p:nvPr/>
        </p:nvPicPr>
        <p:blipFill>
          <a:blip r:embed="rId3"/>
          <a:stretch>
            <a:fillRect/>
          </a:stretch>
        </p:blipFill>
        <p:spPr>
          <a:xfrm>
            <a:off x="4902957" y="3931922"/>
            <a:ext cx="3926207" cy="2357457"/>
          </a:xfrm>
          <a:prstGeom prst="rect">
            <a:avLst/>
          </a:prstGeom>
        </p:spPr>
      </p:pic>
      <p:pic>
        <p:nvPicPr>
          <p:cNvPr id="4" name="Picture 3"/>
          <p:cNvPicPr>
            <a:picLocks noChangeAspect="1"/>
          </p:cNvPicPr>
          <p:nvPr/>
        </p:nvPicPr>
        <p:blipFill>
          <a:blip r:embed="rId4"/>
          <a:stretch>
            <a:fillRect/>
          </a:stretch>
        </p:blipFill>
        <p:spPr>
          <a:xfrm>
            <a:off x="3512819" y="2348373"/>
            <a:ext cx="3611881" cy="2218297"/>
          </a:xfrm>
          <a:prstGeom prst="rect">
            <a:avLst/>
          </a:prstGeom>
        </p:spPr>
      </p:pic>
      <p:pic>
        <p:nvPicPr>
          <p:cNvPr id="5" name="Picture 4"/>
          <p:cNvPicPr>
            <a:picLocks noChangeAspect="1"/>
          </p:cNvPicPr>
          <p:nvPr/>
        </p:nvPicPr>
        <p:blipFill>
          <a:blip r:embed="rId5"/>
          <a:stretch>
            <a:fillRect/>
          </a:stretch>
        </p:blipFill>
        <p:spPr>
          <a:xfrm>
            <a:off x="0" y="0"/>
            <a:ext cx="4046220" cy="2692575"/>
          </a:xfrm>
          <a:prstGeom prst="rect">
            <a:avLst/>
          </a:prstGeom>
        </p:spPr>
      </p:pic>
      <p:pic>
        <p:nvPicPr>
          <p:cNvPr id="6" name="Picture 5"/>
          <p:cNvPicPr>
            <a:picLocks noChangeAspect="1"/>
          </p:cNvPicPr>
          <p:nvPr/>
        </p:nvPicPr>
        <p:blipFill>
          <a:blip r:embed="rId6"/>
          <a:stretch>
            <a:fillRect/>
          </a:stretch>
        </p:blipFill>
        <p:spPr>
          <a:xfrm>
            <a:off x="5252594" y="513619"/>
            <a:ext cx="3408929" cy="2348373"/>
          </a:xfrm>
          <a:prstGeom prst="rect">
            <a:avLst/>
          </a:prstGeom>
        </p:spPr>
      </p:pic>
      <p:pic>
        <p:nvPicPr>
          <p:cNvPr id="8" name="Picture 7"/>
          <p:cNvPicPr>
            <a:picLocks noChangeAspect="1"/>
          </p:cNvPicPr>
          <p:nvPr/>
        </p:nvPicPr>
        <p:blipFill>
          <a:blip r:embed="rId7"/>
          <a:stretch>
            <a:fillRect/>
          </a:stretch>
        </p:blipFill>
        <p:spPr>
          <a:xfrm>
            <a:off x="9032116" y="345289"/>
            <a:ext cx="2872232" cy="2154174"/>
          </a:xfrm>
          <a:prstGeom prst="rect">
            <a:avLst/>
          </a:prstGeom>
        </p:spPr>
      </p:pic>
      <p:sp>
        <p:nvSpPr>
          <p:cNvPr id="9" name="Rectangle 8"/>
          <p:cNvSpPr/>
          <p:nvPr/>
        </p:nvSpPr>
        <p:spPr>
          <a:xfrm rot="799239">
            <a:off x="389988" y="3051811"/>
            <a:ext cx="4636206"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Advertisement</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rot="844104">
            <a:off x="6870" y="4514265"/>
            <a:ext cx="5402441"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American Airlines</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561843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911" y="2333685"/>
            <a:ext cx="7122017" cy="4524315"/>
          </a:xfrm>
          <a:prstGeom prst="rect">
            <a:avLst/>
          </a:prstGeom>
          <a:noFill/>
        </p:spPr>
        <p:txBody>
          <a:bodyPr wrap="square" rtlCol="0">
            <a:spAutoFit/>
          </a:bodyPr>
          <a:lstStyle/>
          <a:p>
            <a:pPr marL="285750" lvl="0" indent="-285750">
              <a:buFont typeface="Arial" panose="020B0604020202020204" pitchFamily="34" charset="0"/>
              <a:buChar char="•"/>
            </a:pPr>
            <a:r>
              <a:rPr lang="en-US" dirty="0"/>
              <a:t>American Airline spent 40 million on advertisement in 2012 down from 70 million in 2011. </a:t>
            </a:r>
          </a:p>
          <a:p>
            <a:pPr marL="285750" lvl="0" indent="-285750">
              <a:buFont typeface="Arial" panose="020B0604020202020204" pitchFamily="34" charset="0"/>
              <a:buChar char="•"/>
            </a:pPr>
            <a:r>
              <a:rPr lang="en-US" dirty="0"/>
              <a:t>American Airlines has Advertising Campaigns all around. They have:</a:t>
            </a:r>
          </a:p>
          <a:p>
            <a:pPr marL="342900" lvl="0" indent="-342900">
              <a:buFont typeface="+mj-lt"/>
              <a:buAutoNum type="arabicPeriod"/>
            </a:pPr>
            <a:r>
              <a:rPr lang="en-US" dirty="0"/>
              <a:t>African American Advertisement. </a:t>
            </a:r>
          </a:p>
          <a:p>
            <a:pPr marL="342900" lvl="0" indent="-342900">
              <a:buFont typeface="+mj-lt"/>
              <a:buAutoNum type="arabicPeriod"/>
            </a:pPr>
            <a:r>
              <a:rPr lang="en-US" dirty="0"/>
              <a:t>Asian Advertisement. </a:t>
            </a:r>
          </a:p>
          <a:p>
            <a:pPr marL="342900" lvl="0" indent="-342900">
              <a:buFont typeface="+mj-lt"/>
              <a:buAutoNum type="arabicPeriod"/>
            </a:pPr>
            <a:r>
              <a:rPr lang="en-US" dirty="0"/>
              <a:t>General Market Advertisement. </a:t>
            </a:r>
          </a:p>
          <a:p>
            <a:pPr marL="342900" lvl="0" indent="-342900">
              <a:buFont typeface="+mj-lt"/>
              <a:buAutoNum type="arabicPeriod"/>
            </a:pPr>
            <a:r>
              <a:rPr lang="en-US" dirty="0"/>
              <a:t>Hispanic Advertising. </a:t>
            </a:r>
          </a:p>
          <a:p>
            <a:pPr marL="342900" lvl="0" indent="-342900">
              <a:buFont typeface="+mj-lt"/>
              <a:buAutoNum type="arabicPeriod"/>
            </a:pPr>
            <a:r>
              <a:rPr lang="en-US" dirty="0"/>
              <a:t>Lesbian, Gay, Bisexual and Transgender Advertising. </a:t>
            </a:r>
          </a:p>
          <a:p>
            <a:pPr marL="342900" lvl="0" indent="-342900">
              <a:buFont typeface="+mj-lt"/>
              <a:buAutoNum type="arabicPeriod"/>
            </a:pPr>
            <a:r>
              <a:rPr lang="en-US" dirty="0"/>
              <a:t>Promotional Requests. </a:t>
            </a:r>
          </a:p>
          <a:p>
            <a:r>
              <a:rPr lang="en-US" dirty="0"/>
              <a:t> </a:t>
            </a:r>
          </a:p>
          <a:p>
            <a:pPr marL="285750" lvl="0" indent="-285750">
              <a:buFont typeface="Arial" panose="020B0604020202020204" pitchFamily="34" charset="0"/>
              <a:buChar char="•"/>
            </a:pPr>
            <a:r>
              <a:rPr lang="en-US" dirty="0"/>
              <a:t>American Airlines famous slogans: </a:t>
            </a:r>
          </a:p>
          <a:p>
            <a:pPr marL="342900" lvl="0" indent="-342900">
              <a:buFont typeface="+mj-lt"/>
              <a:buAutoNum type="arabicPeriod"/>
            </a:pPr>
            <a:r>
              <a:rPr lang="en-US" dirty="0"/>
              <a:t>We know why you fly. We’re American Airlines. </a:t>
            </a:r>
          </a:p>
          <a:p>
            <a:pPr marL="342900" lvl="0" indent="-342900">
              <a:buFont typeface="+mj-lt"/>
              <a:buAutoNum type="arabicPeriod"/>
            </a:pPr>
            <a:r>
              <a:rPr lang="en-US" dirty="0"/>
              <a:t>Something Special in the air.</a:t>
            </a:r>
          </a:p>
          <a:p>
            <a:pPr marL="342900" lvl="0" indent="-342900">
              <a:buFont typeface="+mj-lt"/>
              <a:buAutoNum type="arabicPeriod"/>
            </a:pPr>
            <a:r>
              <a:rPr lang="en-US" dirty="0"/>
              <a:t>Doing what we do best.  </a:t>
            </a:r>
          </a:p>
          <a:p>
            <a:endParaRPr lang="en-US" dirty="0"/>
          </a:p>
        </p:txBody>
      </p:sp>
      <p:pic>
        <p:nvPicPr>
          <p:cNvPr id="3" name="Picture 2"/>
          <p:cNvPicPr>
            <a:picLocks noChangeAspect="1"/>
          </p:cNvPicPr>
          <p:nvPr/>
        </p:nvPicPr>
        <p:blipFill>
          <a:blip r:embed="rId2"/>
          <a:stretch>
            <a:fillRect/>
          </a:stretch>
        </p:blipFill>
        <p:spPr>
          <a:xfrm>
            <a:off x="6300354" y="3541690"/>
            <a:ext cx="5891646" cy="3316310"/>
          </a:xfrm>
          <a:prstGeom prst="rect">
            <a:avLst/>
          </a:prstGeom>
        </p:spPr>
      </p:pic>
      <p:sp>
        <p:nvSpPr>
          <p:cNvPr id="4" name="Rectangle 3"/>
          <p:cNvSpPr/>
          <p:nvPr/>
        </p:nvSpPr>
        <p:spPr>
          <a:xfrm>
            <a:off x="6894058" y="5660934"/>
            <a:ext cx="4704237" cy="923330"/>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Advertisement</a:t>
            </a:r>
            <a:endParaRPr lang="en-US" sz="5400" b="1" cap="none" spc="50" dirty="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0" y="1"/>
            <a:ext cx="12192000" cy="1904322"/>
          </a:xfrm>
          <a:prstGeom prst="rect">
            <a:avLst/>
          </a:prstGeom>
        </p:spPr>
      </p:pic>
    </p:spTree>
    <p:extLst>
      <p:ext uri="{BB962C8B-B14F-4D97-AF65-F5344CB8AC3E}">
        <p14:creationId xmlns:p14="http://schemas.microsoft.com/office/powerpoint/2010/main" val="32420703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4968" y="370439"/>
            <a:ext cx="6196696"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Advertisement Video</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American Airlines Commercial with Kevin Space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5029097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60"/>
            <a:ext cx="12286445" cy="6867660"/>
          </a:xfrm>
          <a:prstGeom prst="rect">
            <a:avLst/>
          </a:prstGeom>
        </p:spPr>
      </p:pic>
      <p:sp>
        <p:nvSpPr>
          <p:cNvPr id="3" name="Rectangle 2"/>
          <p:cNvSpPr/>
          <p:nvPr/>
        </p:nvSpPr>
        <p:spPr>
          <a:xfrm>
            <a:off x="90521" y="-123595"/>
            <a:ext cx="7091237" cy="1107996"/>
          </a:xfrm>
          <a:prstGeom prst="rect">
            <a:avLst/>
          </a:prstGeom>
          <a:noFill/>
        </p:spPr>
        <p:txBody>
          <a:bodyPr wrap="none" lIns="91440" tIns="45720" rIns="91440" bIns="45720">
            <a:spAutoFit/>
          </a:bodyPr>
          <a:lstStyle/>
          <a:p>
            <a:pPr algn="ctr"/>
            <a:r>
              <a:rPr lang="en-US" sz="6600" b="1" cap="none" spc="0" dirty="0" smtClean="0">
                <a:ln w="0"/>
                <a:solidFill>
                  <a:schemeClr val="tx1"/>
                </a:solidFill>
                <a:effectLst>
                  <a:outerShdw blurRad="38100" dist="19050" dir="2700000" algn="tl" rotWithShape="0">
                    <a:schemeClr val="dk1">
                      <a:alpha val="40000"/>
                    </a:schemeClr>
                  </a:outerShdw>
                </a:effectLst>
              </a:rPr>
              <a:t>Human Resources </a:t>
            </a:r>
            <a:endParaRPr lang="en-US" sz="6600" b="1" cap="none" spc="0"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262652" y="5555988"/>
            <a:ext cx="1569660" cy="1200329"/>
          </a:xfrm>
          <a:prstGeom prst="rect">
            <a:avLst/>
          </a:prstGeom>
          <a:noFill/>
        </p:spPr>
        <p:txBody>
          <a:bodyPr wrap="none" lIns="91440" tIns="45720" rIns="91440" bIns="45720">
            <a:spAutoFit/>
          </a:bodyPr>
          <a:lstStyle/>
          <a:p>
            <a:pPr algn="ctr"/>
            <a:r>
              <a:rPr lang="en-US" sz="7200" b="1" cap="none" spc="0" dirty="0" smtClean="0">
                <a:ln w="0"/>
                <a:solidFill>
                  <a:schemeClr val="tx1"/>
                </a:solidFill>
                <a:effectLst>
                  <a:outerShdw blurRad="38100" dist="19050" dir="2700000" algn="tl" rotWithShape="0">
                    <a:schemeClr val="dk1">
                      <a:alpha val="40000"/>
                    </a:schemeClr>
                  </a:outerShdw>
                </a:effectLst>
              </a:rPr>
              <a:t>By:</a:t>
            </a:r>
            <a:endParaRPr lang="en-US" sz="7200" b="1"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6397622" y="5842337"/>
            <a:ext cx="5990743" cy="1015663"/>
          </a:xfrm>
          <a:prstGeom prst="rect">
            <a:avLst/>
          </a:prstGeom>
          <a:noFill/>
        </p:spPr>
        <p:txBody>
          <a:bodyPr wrap="none" lIns="91440" tIns="45720" rIns="91440" bIns="45720">
            <a:spAutoFit/>
          </a:bodyPr>
          <a:lstStyle/>
          <a:p>
            <a:pPr algn="ctr"/>
            <a:r>
              <a:rPr lang="en-US" sz="6000" b="1" dirty="0"/>
              <a:t>Haley McCullian</a:t>
            </a:r>
            <a:endParaRPr lang="en-US" sz="60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0926986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7731" y="553791"/>
            <a:ext cx="5331854" cy="3515932"/>
          </a:xfrm>
          <a:prstGeom prst="rect">
            <a:avLst/>
          </a:prstGeom>
        </p:spPr>
      </p:pic>
      <p:sp>
        <p:nvSpPr>
          <p:cNvPr id="4" name="TextBox 3"/>
          <p:cNvSpPr txBox="1"/>
          <p:nvPr/>
        </p:nvSpPr>
        <p:spPr>
          <a:xfrm>
            <a:off x="6439437" y="912809"/>
            <a:ext cx="5112913" cy="4801314"/>
          </a:xfrm>
          <a:prstGeom prst="rect">
            <a:avLst/>
          </a:prstGeom>
          <a:noFill/>
        </p:spPr>
        <p:txBody>
          <a:bodyPr wrap="square" rtlCol="0">
            <a:spAutoFit/>
          </a:bodyPr>
          <a:lstStyle/>
          <a:p>
            <a:pPr marL="285750" lvl="0" indent="-285750">
              <a:buFont typeface="Arial" panose="020B0604020202020204" pitchFamily="34" charset="0"/>
              <a:buChar char="•"/>
            </a:pPr>
            <a:r>
              <a:rPr lang="en-US" dirty="0"/>
              <a:t>Purpose of Southwest Airlines is to connect people to what’s important in their lives through friendly, reliable, and low-cost air travel.</a:t>
            </a:r>
          </a:p>
          <a:p>
            <a:pPr marL="285750" lvl="0" indent="-285750">
              <a:buFont typeface="Arial" panose="020B0604020202020204" pitchFamily="34" charset="0"/>
              <a:buChar char="•"/>
            </a:pPr>
            <a:r>
              <a:rPr lang="en-US" dirty="0"/>
              <a:t>The mission of Southwest Airlines is dedication to the highest quality of Customer Service delivered with a sense of warmth, friendliness, individual pride, and Company Spirit.</a:t>
            </a:r>
          </a:p>
          <a:p>
            <a:pPr marL="285750" lvl="0" indent="-285750">
              <a:buFont typeface="Arial" panose="020B0604020202020204" pitchFamily="34" charset="0"/>
              <a:buChar char="•"/>
            </a:pPr>
            <a:r>
              <a:rPr lang="en-US" dirty="0"/>
              <a:t>We are committed to provide our Employees a stable work environment with equal opportunity for learning and personal growth. Creativity and innovation are encouraged for improving the effectiveness of Southwest Airlines. Above all, Employees will be provided the same concern, respect, and caring attitude within the organization that they are expected to share externally with every Southwest Customer.</a:t>
            </a:r>
          </a:p>
        </p:txBody>
      </p:sp>
    </p:spTree>
    <p:extLst>
      <p:ext uri="{BB962C8B-B14F-4D97-AF65-F5344CB8AC3E}">
        <p14:creationId xmlns:p14="http://schemas.microsoft.com/office/powerpoint/2010/main" val="114554294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2039875"/>
          </a:xfrm>
          <a:prstGeom prst="rect">
            <a:avLst/>
          </a:prstGeom>
        </p:spPr>
      </p:pic>
      <p:sp>
        <p:nvSpPr>
          <p:cNvPr id="3" name="TextBox 2"/>
          <p:cNvSpPr txBox="1"/>
          <p:nvPr/>
        </p:nvSpPr>
        <p:spPr>
          <a:xfrm>
            <a:off x="386366" y="2247363"/>
            <a:ext cx="8474299" cy="5029518"/>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dirty="0"/>
              <a:t>Southwest Airlines is known for two key things. One, it has a fun-loving corporate culture. Second, it is the only airline to have consistent profitability for over 30 years.</a:t>
            </a:r>
          </a:p>
          <a:p>
            <a:pPr marL="285750" lvl="0" indent="-285750">
              <a:lnSpc>
                <a:spcPct val="150000"/>
              </a:lnSpc>
              <a:buFont typeface="Arial" panose="020B0604020202020204" pitchFamily="34" charset="0"/>
              <a:buChar char="•"/>
            </a:pPr>
            <a:r>
              <a:rPr lang="en-US" dirty="0"/>
              <a:t>Human Resources has a key role in recruiting, hiring, selecting, promoting, and training personnel who will be a good fit with the strategy and with the fun-loving organizational culture.</a:t>
            </a:r>
          </a:p>
          <a:p>
            <a:pPr marL="285750" lvl="0" indent="-285750">
              <a:lnSpc>
                <a:spcPct val="150000"/>
              </a:lnSpc>
              <a:buFont typeface="Arial" panose="020B0604020202020204" pitchFamily="34" charset="0"/>
              <a:buChar char="•"/>
            </a:pPr>
            <a:r>
              <a:rPr lang="en-US" dirty="0"/>
              <a:t>Southwest's strategy of short-haul, point-to-point flights using less congested airports have contributed greatly to the airline's efficiency.</a:t>
            </a:r>
          </a:p>
          <a:p>
            <a:pPr marL="285750" lvl="0" indent="-285750">
              <a:lnSpc>
                <a:spcPct val="150000"/>
              </a:lnSpc>
              <a:buFont typeface="Arial" panose="020B0604020202020204" pitchFamily="34" charset="0"/>
              <a:buChar char="•"/>
            </a:pPr>
            <a:r>
              <a:rPr lang="en-US" dirty="0"/>
              <a:t>A significant cost saving factor is the productive and motivated workforce</a:t>
            </a:r>
          </a:p>
          <a:p>
            <a:pPr lvl="0">
              <a:lnSpc>
                <a:spcPct val="150000"/>
              </a:lnSpc>
            </a:pPr>
            <a:r>
              <a:rPr lang="en-US" dirty="0"/>
              <a:t>Southwest ranks highly in employee satisfaction, having been one of Fortune’s top one hundred companies to work for.</a:t>
            </a:r>
          </a:p>
          <a:p>
            <a:pPr>
              <a:lnSpc>
                <a:spcPct val="150000"/>
              </a:lnSpc>
            </a:pPr>
            <a:endParaRPr lang="en-US" dirty="0"/>
          </a:p>
        </p:txBody>
      </p:sp>
      <p:pic>
        <p:nvPicPr>
          <p:cNvPr id="4" name="Picture 3"/>
          <p:cNvPicPr>
            <a:picLocks noChangeAspect="1"/>
          </p:cNvPicPr>
          <p:nvPr/>
        </p:nvPicPr>
        <p:blipFill>
          <a:blip r:embed="rId3"/>
          <a:stretch>
            <a:fillRect/>
          </a:stretch>
        </p:blipFill>
        <p:spPr>
          <a:xfrm>
            <a:off x="7015618" y="182810"/>
            <a:ext cx="2249389" cy="1491443"/>
          </a:xfrm>
          <a:prstGeom prst="rect">
            <a:avLst/>
          </a:prstGeom>
        </p:spPr>
      </p:pic>
      <p:pic>
        <p:nvPicPr>
          <p:cNvPr id="5" name="Picture 4"/>
          <p:cNvPicPr>
            <a:picLocks noChangeAspect="1"/>
          </p:cNvPicPr>
          <p:nvPr/>
        </p:nvPicPr>
        <p:blipFill>
          <a:blip r:embed="rId4"/>
          <a:stretch>
            <a:fillRect/>
          </a:stretch>
        </p:blipFill>
        <p:spPr>
          <a:xfrm>
            <a:off x="10522039" y="182810"/>
            <a:ext cx="1478588" cy="1107514"/>
          </a:xfrm>
          <a:prstGeom prst="rect">
            <a:avLst/>
          </a:prstGeom>
        </p:spPr>
      </p:pic>
      <p:pic>
        <p:nvPicPr>
          <p:cNvPr id="6" name="Picture 5"/>
          <p:cNvPicPr>
            <a:picLocks noChangeAspect="1"/>
          </p:cNvPicPr>
          <p:nvPr/>
        </p:nvPicPr>
        <p:blipFill>
          <a:blip r:embed="rId5"/>
          <a:stretch>
            <a:fillRect/>
          </a:stretch>
        </p:blipFill>
        <p:spPr>
          <a:xfrm>
            <a:off x="8711351" y="1005660"/>
            <a:ext cx="2145540" cy="1337185"/>
          </a:xfrm>
          <a:prstGeom prst="rect">
            <a:avLst/>
          </a:prstGeom>
        </p:spPr>
      </p:pic>
      <p:pic>
        <p:nvPicPr>
          <p:cNvPr id="7" name="Picture 6"/>
          <p:cNvPicPr>
            <a:picLocks noChangeAspect="1"/>
          </p:cNvPicPr>
          <p:nvPr/>
        </p:nvPicPr>
        <p:blipFill>
          <a:blip r:embed="rId6"/>
          <a:stretch>
            <a:fillRect/>
          </a:stretch>
        </p:blipFill>
        <p:spPr>
          <a:xfrm>
            <a:off x="9587288" y="2113174"/>
            <a:ext cx="2222639" cy="1288377"/>
          </a:xfrm>
          <a:prstGeom prst="rect">
            <a:avLst/>
          </a:prstGeom>
        </p:spPr>
      </p:pic>
      <p:pic>
        <p:nvPicPr>
          <p:cNvPr id="8" name="Picture 7"/>
          <p:cNvPicPr>
            <a:picLocks noChangeAspect="1"/>
          </p:cNvPicPr>
          <p:nvPr/>
        </p:nvPicPr>
        <p:blipFill>
          <a:blip r:embed="rId7"/>
          <a:stretch>
            <a:fillRect/>
          </a:stretch>
        </p:blipFill>
        <p:spPr>
          <a:xfrm>
            <a:off x="9194341" y="3135383"/>
            <a:ext cx="2066992" cy="1371510"/>
          </a:xfrm>
          <a:prstGeom prst="rect">
            <a:avLst/>
          </a:prstGeom>
        </p:spPr>
      </p:pic>
      <p:pic>
        <p:nvPicPr>
          <p:cNvPr id="9" name="Picture 8"/>
          <p:cNvPicPr>
            <a:picLocks noChangeAspect="1"/>
          </p:cNvPicPr>
          <p:nvPr/>
        </p:nvPicPr>
        <p:blipFill>
          <a:blip r:embed="rId8"/>
          <a:stretch>
            <a:fillRect/>
          </a:stretch>
        </p:blipFill>
        <p:spPr>
          <a:xfrm>
            <a:off x="229136" y="182809"/>
            <a:ext cx="2341320" cy="1311139"/>
          </a:xfrm>
          <a:prstGeom prst="rect">
            <a:avLst/>
          </a:prstGeom>
        </p:spPr>
      </p:pic>
      <p:pic>
        <p:nvPicPr>
          <p:cNvPr id="10" name="Picture 9"/>
          <p:cNvPicPr>
            <a:picLocks noChangeAspect="1"/>
          </p:cNvPicPr>
          <p:nvPr/>
        </p:nvPicPr>
        <p:blipFill>
          <a:blip r:embed="rId9"/>
          <a:stretch>
            <a:fillRect/>
          </a:stretch>
        </p:blipFill>
        <p:spPr>
          <a:xfrm>
            <a:off x="10006885" y="4027907"/>
            <a:ext cx="1803042" cy="1563912"/>
          </a:xfrm>
          <a:prstGeom prst="rect">
            <a:avLst/>
          </a:prstGeom>
        </p:spPr>
      </p:pic>
      <p:pic>
        <p:nvPicPr>
          <p:cNvPr id="11" name="Picture 10"/>
          <p:cNvPicPr>
            <a:picLocks noChangeAspect="1"/>
          </p:cNvPicPr>
          <p:nvPr/>
        </p:nvPicPr>
        <p:blipFill>
          <a:blip r:embed="rId10"/>
          <a:stretch>
            <a:fillRect/>
          </a:stretch>
        </p:blipFill>
        <p:spPr>
          <a:xfrm>
            <a:off x="8214763" y="4374277"/>
            <a:ext cx="1625481" cy="1217542"/>
          </a:xfrm>
          <a:prstGeom prst="rect">
            <a:avLst/>
          </a:prstGeom>
        </p:spPr>
      </p:pic>
      <p:pic>
        <p:nvPicPr>
          <p:cNvPr id="12" name="Picture 11"/>
          <p:cNvPicPr>
            <a:picLocks noChangeAspect="1"/>
          </p:cNvPicPr>
          <p:nvPr/>
        </p:nvPicPr>
        <p:blipFill>
          <a:blip r:embed="rId11"/>
          <a:stretch>
            <a:fillRect/>
          </a:stretch>
        </p:blipFill>
        <p:spPr>
          <a:xfrm>
            <a:off x="9896780" y="5299431"/>
            <a:ext cx="2245113" cy="1681668"/>
          </a:xfrm>
          <a:prstGeom prst="rect">
            <a:avLst/>
          </a:prstGeom>
        </p:spPr>
      </p:pic>
      <p:pic>
        <p:nvPicPr>
          <p:cNvPr id="13" name="Picture 12"/>
          <p:cNvPicPr>
            <a:picLocks noChangeAspect="1"/>
          </p:cNvPicPr>
          <p:nvPr/>
        </p:nvPicPr>
        <p:blipFill>
          <a:blip r:embed="rId12"/>
          <a:stretch>
            <a:fillRect/>
          </a:stretch>
        </p:blipFill>
        <p:spPr>
          <a:xfrm>
            <a:off x="8637562" y="5655318"/>
            <a:ext cx="1202682" cy="1202682"/>
          </a:xfrm>
          <a:prstGeom prst="rect">
            <a:avLst/>
          </a:prstGeom>
        </p:spPr>
      </p:pic>
    </p:spTree>
    <p:extLst>
      <p:ext uri="{BB962C8B-B14F-4D97-AF65-F5344CB8AC3E}">
        <p14:creationId xmlns:p14="http://schemas.microsoft.com/office/powerpoint/2010/main" val="3892890745"/>
      </p:ext>
    </p:extLst>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a.com/content/images/production/corporate-responsibility/header_prof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347" y="174513"/>
            <a:ext cx="6924675" cy="22383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306347" y="4213966"/>
            <a:ext cx="6924675" cy="2515246"/>
          </a:xfrm>
          <a:prstGeom prst="rect">
            <a:avLst/>
          </a:prstGeom>
        </p:spPr>
      </p:pic>
      <p:pic>
        <p:nvPicPr>
          <p:cNvPr id="3" name="Picture 2"/>
          <p:cNvPicPr>
            <a:picLocks noChangeAspect="1"/>
          </p:cNvPicPr>
          <p:nvPr/>
        </p:nvPicPr>
        <p:blipFill>
          <a:blip r:embed="rId4"/>
          <a:stretch>
            <a:fillRect/>
          </a:stretch>
        </p:blipFill>
        <p:spPr>
          <a:xfrm>
            <a:off x="121856" y="2176363"/>
            <a:ext cx="4178613" cy="2274130"/>
          </a:xfrm>
          <a:prstGeom prst="rect">
            <a:avLst/>
          </a:prstGeom>
        </p:spPr>
      </p:pic>
      <p:pic>
        <p:nvPicPr>
          <p:cNvPr id="4" name="Picture 3"/>
          <p:cNvPicPr>
            <a:picLocks noChangeAspect="1"/>
          </p:cNvPicPr>
          <p:nvPr/>
        </p:nvPicPr>
        <p:blipFill>
          <a:blip r:embed="rId5"/>
          <a:stretch>
            <a:fillRect/>
          </a:stretch>
        </p:blipFill>
        <p:spPr>
          <a:xfrm>
            <a:off x="7997780" y="2176363"/>
            <a:ext cx="4194220" cy="2044347"/>
          </a:xfrm>
          <a:prstGeom prst="rect">
            <a:avLst/>
          </a:prstGeom>
        </p:spPr>
      </p:pic>
    </p:spTree>
    <p:extLst>
      <p:ext uri="{BB962C8B-B14F-4D97-AF65-F5344CB8AC3E}">
        <p14:creationId xmlns:p14="http://schemas.microsoft.com/office/powerpoint/2010/main" val="128920819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639" y="283335"/>
            <a:ext cx="8680361" cy="6463308"/>
          </a:xfrm>
          <a:prstGeom prst="rect">
            <a:avLst/>
          </a:prstGeom>
          <a:noFill/>
        </p:spPr>
        <p:txBody>
          <a:bodyPr wrap="square" rtlCol="0">
            <a:spAutoFit/>
          </a:bodyPr>
          <a:lstStyle/>
          <a:p>
            <a:pPr marL="285750" lvl="0" indent="-285750">
              <a:buFont typeface="Arial" panose="020B0604020202020204" pitchFamily="34" charset="0"/>
              <a:buChar char="•"/>
            </a:pPr>
            <a:r>
              <a:rPr lang="en-US" dirty="0"/>
              <a:t>American Airlines (AA) is a international airline based in United States. It serves over 273 routes in Africa, Asia, Europe, North America, and South America. American Airlines is also a member of </a:t>
            </a:r>
            <a:r>
              <a:rPr lang="en-US" dirty="0" err="1"/>
              <a:t>Oneworld</a:t>
            </a:r>
            <a:r>
              <a:rPr lang="en-US" dirty="0"/>
              <a:t>, which currently has 13 member airlines that fly around the world.</a:t>
            </a:r>
          </a:p>
          <a:p>
            <a:pPr marL="285750" lvl="0" indent="-285750">
              <a:buFont typeface="Arial" panose="020B0604020202020204" pitchFamily="34" charset="0"/>
              <a:buChar char="•"/>
            </a:pPr>
            <a:r>
              <a:rPr lang="en-US" dirty="0"/>
              <a:t>HR for American Airlines takes care of employment opportunities at American Airlines.</a:t>
            </a:r>
          </a:p>
          <a:p>
            <a:pPr marL="285750" lvl="0" indent="-285750">
              <a:buFont typeface="Arial" panose="020B0604020202020204" pitchFamily="34" charset="0"/>
              <a:buChar char="•"/>
            </a:pPr>
            <a:r>
              <a:rPr lang="en-US" dirty="0"/>
              <a:t>We offer a competitive total rewards package that few other companies match. American's benefits and many other employment privileges are extended to family members and domestic partners.</a:t>
            </a:r>
          </a:p>
          <a:p>
            <a:pPr marL="285750" lvl="0" indent="-285750">
              <a:buFont typeface="Arial" panose="020B0604020202020204" pitchFamily="34" charset="0"/>
              <a:buChar char="•"/>
            </a:pPr>
            <a:r>
              <a:rPr lang="en-US" dirty="0"/>
              <a:t>Our employees, their families, and friends enjoy the ability to travel almost anywhere in the world on American and American Eagle. Plus they can take advantage of discounted travel on other airlines and enjoy special rates on hotels, car rentals, cruises, and more.</a:t>
            </a:r>
          </a:p>
          <a:p>
            <a:pPr marL="285750" lvl="0" indent="-285750">
              <a:buFont typeface="Arial" panose="020B0604020202020204" pitchFamily="34" charset="0"/>
              <a:buChar char="•"/>
            </a:pPr>
            <a:r>
              <a:rPr lang="en-US" dirty="0"/>
              <a:t>Employees are encouraged to grow professionally, and receive the support and resources to reach their full potential</a:t>
            </a:r>
          </a:p>
          <a:p>
            <a:pPr marL="285750" lvl="0" indent="-285750">
              <a:buFont typeface="Arial" panose="020B0604020202020204" pitchFamily="34" charset="0"/>
              <a:buChar char="•"/>
            </a:pPr>
            <a:r>
              <a:rPr lang="en-US" dirty="0"/>
              <a:t>At American, we fully recognize that each individual has unique needs, so we provide a variety of resources to help employees and their families meet their own business and personal life challenges.</a:t>
            </a:r>
          </a:p>
          <a:p>
            <a:pPr marL="285750" lvl="0" indent="-285750">
              <a:buFont typeface="Arial" panose="020B0604020202020204" pitchFamily="34" charset="0"/>
              <a:buChar char="•"/>
            </a:pPr>
            <a:r>
              <a:rPr lang="en-US" dirty="0"/>
              <a:t>Employees can take advantage of a number of financial benefits, including an outstanding employee credit union, 401(k) matching funds, profit sharing and incentives.</a:t>
            </a:r>
          </a:p>
          <a:p>
            <a:r>
              <a:rPr lang="en-US" dirty="0"/>
              <a:t> </a:t>
            </a:r>
          </a:p>
          <a:p>
            <a:endParaRPr lang="en-US" dirty="0"/>
          </a:p>
        </p:txBody>
      </p:sp>
      <p:pic>
        <p:nvPicPr>
          <p:cNvPr id="3" name="Picture 2"/>
          <p:cNvPicPr>
            <a:picLocks noChangeAspect="1"/>
          </p:cNvPicPr>
          <p:nvPr/>
        </p:nvPicPr>
        <p:blipFill>
          <a:blip r:embed="rId2"/>
          <a:stretch>
            <a:fillRect/>
          </a:stretch>
        </p:blipFill>
        <p:spPr>
          <a:xfrm>
            <a:off x="8899258" y="1"/>
            <a:ext cx="3292742" cy="2395470"/>
          </a:xfrm>
          <a:prstGeom prst="rect">
            <a:avLst/>
          </a:prstGeom>
        </p:spPr>
      </p:pic>
    </p:spTree>
    <p:extLst>
      <p:ext uri="{BB962C8B-B14F-4D97-AF65-F5344CB8AC3E}">
        <p14:creationId xmlns:p14="http://schemas.microsoft.com/office/powerpoint/2010/main" val="360576411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676" y="855200"/>
            <a:ext cx="5059398"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Competition By: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6476565" y="5491595"/>
            <a:ext cx="5266186" cy="923330"/>
          </a:xfrm>
          <a:prstGeom prst="rect">
            <a:avLst/>
          </a:prstGeom>
          <a:noFill/>
        </p:spPr>
        <p:txBody>
          <a:bodyPr wrap="none" lIns="91440" tIns="45720" rIns="91440" bIns="45720">
            <a:spAutoFit/>
          </a:bodyPr>
          <a:lstStyle/>
          <a:p>
            <a:pPr algn="ctr"/>
            <a:r>
              <a:rPr lang="en-US" sz="5400" dirty="0"/>
              <a:t>Haley McCullian</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2"/>
          <a:stretch>
            <a:fillRect/>
          </a:stretch>
        </p:blipFill>
        <p:spPr>
          <a:xfrm>
            <a:off x="3786389" y="1821154"/>
            <a:ext cx="4543461" cy="3407596"/>
          </a:xfrm>
          <a:prstGeom prst="rect">
            <a:avLst/>
          </a:prstGeom>
        </p:spPr>
      </p:pic>
      <p:pic>
        <p:nvPicPr>
          <p:cNvPr id="5" name="Picture 4"/>
          <p:cNvPicPr>
            <a:picLocks noChangeAspect="1"/>
          </p:cNvPicPr>
          <p:nvPr/>
        </p:nvPicPr>
        <p:blipFill>
          <a:blip r:embed="rId3"/>
          <a:stretch>
            <a:fillRect/>
          </a:stretch>
        </p:blipFill>
        <p:spPr>
          <a:xfrm>
            <a:off x="9204102" y="0"/>
            <a:ext cx="2987898" cy="2240924"/>
          </a:xfrm>
          <a:prstGeom prst="rect">
            <a:avLst/>
          </a:prstGeom>
        </p:spPr>
      </p:pic>
      <p:pic>
        <p:nvPicPr>
          <p:cNvPr id="6" name="Picture 5"/>
          <p:cNvPicPr>
            <a:picLocks noChangeAspect="1"/>
          </p:cNvPicPr>
          <p:nvPr/>
        </p:nvPicPr>
        <p:blipFill>
          <a:blip r:embed="rId4"/>
          <a:stretch>
            <a:fillRect/>
          </a:stretch>
        </p:blipFill>
        <p:spPr>
          <a:xfrm>
            <a:off x="0" y="4371250"/>
            <a:ext cx="3490175" cy="2486750"/>
          </a:xfrm>
          <a:prstGeom prst="rect">
            <a:avLst/>
          </a:prstGeom>
        </p:spPr>
      </p:pic>
    </p:spTree>
    <p:extLst>
      <p:ext uri="{BB962C8B-B14F-4D97-AF65-F5344CB8AC3E}">
        <p14:creationId xmlns:p14="http://schemas.microsoft.com/office/powerpoint/2010/main" val="197835562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789" y="643944"/>
            <a:ext cx="7263684" cy="5078313"/>
          </a:xfrm>
          <a:prstGeom prst="rect">
            <a:avLst/>
          </a:prstGeom>
          <a:noFill/>
        </p:spPr>
        <p:txBody>
          <a:bodyPr wrap="square" rtlCol="0">
            <a:spAutoFit/>
          </a:bodyPr>
          <a:lstStyle/>
          <a:p>
            <a:pPr marL="285750" indent="-285750">
              <a:buFont typeface="Arial" panose="020B0604020202020204" pitchFamily="34" charset="0"/>
              <a:buChar char="•"/>
            </a:pPr>
            <a:r>
              <a:rPr lang="en-US" dirty="0"/>
              <a:t>Southwest Airlines will fly any plane, as long as it's a Boeing, and let passengers sit anywhere they like -- as long as they get there first.</a:t>
            </a:r>
          </a:p>
          <a:p>
            <a:pPr marL="285750" indent="-285750">
              <a:buFont typeface="Arial" panose="020B0604020202020204" pitchFamily="34" charset="0"/>
              <a:buChar char="•"/>
            </a:pPr>
            <a:r>
              <a:rPr lang="en-US" dirty="0" smtClean="0"/>
              <a:t>Southwest </a:t>
            </a:r>
            <a:r>
              <a:rPr lang="en-US" dirty="0"/>
              <a:t>has expanded its low-cost, no-frills, no-reserved-seats approach to air travel throughout the US to serve nearly 100 destinations in more than 40 states.</a:t>
            </a:r>
          </a:p>
          <a:p>
            <a:pPr marL="285750" indent="-285750">
              <a:buFont typeface="Arial" panose="020B0604020202020204" pitchFamily="34" charset="0"/>
              <a:buChar char="•"/>
            </a:pPr>
            <a:r>
              <a:rPr lang="en-US" dirty="0" smtClean="0"/>
              <a:t> </a:t>
            </a:r>
            <a:r>
              <a:rPr lang="en-US" dirty="0"/>
              <a:t>Southwest still stands as an inspiration for scrappy low-fare upstarts the world over. The carrier has enjoyed 39 straight profitable years, amid the airline industry's ups and downs. </a:t>
            </a:r>
          </a:p>
          <a:p>
            <a:pPr marL="285750" indent="-285750">
              <a:buFont typeface="Arial" panose="020B0604020202020204" pitchFamily="34" charset="0"/>
              <a:buChar char="•"/>
            </a:pPr>
            <a:r>
              <a:rPr lang="en-US" dirty="0" smtClean="0"/>
              <a:t> </a:t>
            </a:r>
            <a:r>
              <a:rPr lang="en-US" dirty="0"/>
              <a:t>Southwest's fleet numbers about 700 aircraft. </a:t>
            </a:r>
          </a:p>
          <a:p>
            <a:pPr marL="285750" indent="-285750">
              <a:buFont typeface="Arial" panose="020B0604020202020204" pitchFamily="34" charset="0"/>
              <a:buChar char="•"/>
            </a:pPr>
            <a:r>
              <a:rPr lang="en-US" dirty="0" smtClean="0"/>
              <a:t> </a:t>
            </a:r>
            <a:r>
              <a:rPr lang="en-US" dirty="0"/>
              <a:t>Delta Air Lines symbolizes the changing mathematics of the airline industry.</a:t>
            </a:r>
          </a:p>
          <a:p>
            <a:pPr marL="285750" indent="-285750">
              <a:buFont typeface="Arial" panose="020B0604020202020204" pitchFamily="34" charset="0"/>
              <a:buChar char="•"/>
            </a:pPr>
            <a:r>
              <a:rPr lang="en-US" dirty="0" smtClean="0"/>
              <a:t>Delta </a:t>
            </a:r>
            <a:r>
              <a:rPr lang="en-US" dirty="0"/>
              <a:t>became one of the world's largest airlines by traffic after its $2.8 billion acquisition of Northwest Airlines in 2008.</a:t>
            </a:r>
          </a:p>
          <a:p>
            <a:pPr marL="285750" indent="-285750">
              <a:buFont typeface="Arial" panose="020B0604020202020204" pitchFamily="34" charset="0"/>
              <a:buChar char="•"/>
            </a:pPr>
            <a:r>
              <a:rPr lang="en-US" dirty="0" smtClean="0"/>
              <a:t> </a:t>
            </a:r>
            <a:r>
              <a:rPr lang="en-US" dirty="0"/>
              <a:t>Its main subsidiary is American Airlines, one of the largest airlines in the world. Together with sister company American Eagle and a regional carrier that operates as American Connection under contract, American Airlines serves more than 330 destinations in 50+ countries in the Americas, Europe, and Asia/Pacific</a:t>
            </a:r>
            <a:r>
              <a:rPr lang="en-US" dirty="0" smtClean="0"/>
              <a:t>.</a:t>
            </a:r>
            <a:endParaRPr lang="en-US" dirty="0"/>
          </a:p>
        </p:txBody>
      </p:sp>
      <p:pic>
        <p:nvPicPr>
          <p:cNvPr id="3" name="Picture 2"/>
          <p:cNvPicPr>
            <a:picLocks noChangeAspect="1"/>
          </p:cNvPicPr>
          <p:nvPr/>
        </p:nvPicPr>
        <p:blipFill>
          <a:blip r:embed="rId2"/>
          <a:stretch>
            <a:fillRect/>
          </a:stretch>
        </p:blipFill>
        <p:spPr>
          <a:xfrm>
            <a:off x="7575018" y="965916"/>
            <a:ext cx="4282131" cy="4936646"/>
          </a:xfrm>
          <a:prstGeom prst="rect">
            <a:avLst/>
          </a:prstGeom>
        </p:spPr>
      </p:pic>
    </p:spTree>
    <p:extLst>
      <p:ext uri="{BB962C8B-B14F-4D97-AF65-F5344CB8AC3E}">
        <p14:creationId xmlns:p14="http://schemas.microsoft.com/office/powerpoint/2010/main" val="7429849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5021" y="4582233"/>
            <a:ext cx="5588388"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American Airlines</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5634732" y="2570889"/>
            <a:ext cx="1050289" cy="923330"/>
          </a:xfrm>
          <a:prstGeom prst="rect">
            <a:avLst/>
          </a:prstGeom>
          <a:noFill/>
        </p:spPr>
        <p:txBody>
          <a:bodyPr wrap="none" lIns="91440" tIns="45720" rIns="91440" bIns="45720">
            <a:spAutoFit/>
          </a:bodyPr>
          <a:lstStyle/>
          <a:p>
            <a:pPr algn="ctr"/>
            <a:r>
              <a:rPr lang="en-US" sz="5400" b="0" cap="none" spc="0" dirty="0" smtClean="0">
                <a:ln w="0"/>
                <a:solidFill>
                  <a:srgbClr val="FF0000"/>
                </a:solidFill>
                <a:effectLst>
                  <a:outerShdw blurRad="38100" dist="19050" dir="2700000" algn="tl" rotWithShape="0">
                    <a:schemeClr val="dk1">
                      <a:alpha val="40000"/>
                    </a:schemeClr>
                  </a:outerShdw>
                </a:effectLst>
              </a:rPr>
              <a:t>VS</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6" name="Rectangle 5"/>
          <p:cNvSpPr/>
          <p:nvPr/>
        </p:nvSpPr>
        <p:spPr>
          <a:xfrm>
            <a:off x="448184" y="479712"/>
            <a:ext cx="5711692"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Southwest Airlines</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69" y="2764073"/>
            <a:ext cx="3555442" cy="23719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6265" y="406204"/>
            <a:ext cx="4022761" cy="2452906"/>
          </a:xfrm>
          <a:prstGeom prst="rect">
            <a:avLst/>
          </a:prstGeom>
        </p:spPr>
      </p:pic>
    </p:spTree>
    <p:extLst>
      <p:ext uri="{BB962C8B-B14F-4D97-AF65-F5344CB8AC3E}">
        <p14:creationId xmlns:p14="http://schemas.microsoft.com/office/powerpoint/2010/main" val="275691228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849" y="463640"/>
            <a:ext cx="6272011" cy="554889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The overall fleet exceeds 880 aircraft; American Airlines operates about 600 jets.</a:t>
            </a:r>
          </a:p>
          <a:p>
            <a:pPr marL="285750" indent="-285750">
              <a:lnSpc>
                <a:spcPct val="200000"/>
              </a:lnSpc>
              <a:buFont typeface="Arial" panose="020B0604020202020204" pitchFamily="34" charset="0"/>
              <a:buChar char="•"/>
            </a:pPr>
            <a:r>
              <a:rPr lang="en-US" dirty="0"/>
              <a:t> The Company grew even bigger by merging with US Airways in late 2013. </a:t>
            </a:r>
            <a:endParaRPr lang="en-US" dirty="0" smtClean="0"/>
          </a:p>
          <a:p>
            <a:pPr marL="285750" indent="-285750">
              <a:lnSpc>
                <a:spcPct val="200000"/>
              </a:lnSpc>
              <a:buFont typeface="Arial" panose="020B0604020202020204" pitchFamily="34" charset="0"/>
              <a:buChar char="•"/>
            </a:pPr>
            <a:r>
              <a:rPr lang="en-US" dirty="0" smtClean="0"/>
              <a:t>JetBlue </a:t>
            </a:r>
            <a:r>
              <a:rPr lang="en-US" dirty="0"/>
              <a:t>Airways is counting on more than low fares to make its ledgers jet-black. The carrier offers one-class service -- with leather seats, satellite TV from DIRECTV, satellite radio from XM, and movies -- to about 80 cities with 850 daily flights in more than 20 US states.</a:t>
            </a:r>
          </a:p>
          <a:p>
            <a:pPr>
              <a:lnSpc>
                <a:spcPct val="200000"/>
              </a:lnSpc>
            </a:pPr>
            <a:endParaRPr lang="en-US" dirty="0"/>
          </a:p>
        </p:txBody>
      </p:sp>
      <p:pic>
        <p:nvPicPr>
          <p:cNvPr id="3" name="Picture 2"/>
          <p:cNvPicPr>
            <a:picLocks noChangeAspect="1"/>
          </p:cNvPicPr>
          <p:nvPr/>
        </p:nvPicPr>
        <p:blipFill>
          <a:blip r:embed="rId2"/>
          <a:stretch>
            <a:fillRect/>
          </a:stretch>
        </p:blipFill>
        <p:spPr>
          <a:xfrm>
            <a:off x="6606860" y="4082603"/>
            <a:ext cx="5550794" cy="2775397"/>
          </a:xfrm>
          <a:prstGeom prst="rect">
            <a:avLst/>
          </a:prstGeom>
        </p:spPr>
      </p:pic>
    </p:spTree>
    <p:extLst>
      <p:ext uri="{BB962C8B-B14F-4D97-AF65-F5344CB8AC3E}">
        <p14:creationId xmlns:p14="http://schemas.microsoft.com/office/powerpoint/2010/main" val="4121268558"/>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444" y="674895"/>
            <a:ext cx="532229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American Airline</a:t>
            </a:r>
            <a:endParaRPr lang="en-US" sz="5400" dirty="0">
              <a:ln w="0"/>
              <a:effectLst>
                <a:outerShdw blurRad="38100" dist="19050" dir="2700000" algn="tl" rotWithShape="0">
                  <a:schemeClr val="dk1">
                    <a:alpha val="40000"/>
                  </a:schemeClr>
                </a:outerShdw>
              </a:effectLst>
            </a:endParaRPr>
          </a:p>
        </p:txBody>
      </p:sp>
      <p:sp>
        <p:nvSpPr>
          <p:cNvPr id="3" name="Rectangle 2"/>
          <p:cNvSpPr/>
          <p:nvPr/>
        </p:nvSpPr>
        <p:spPr>
          <a:xfrm>
            <a:off x="3773132" y="2413543"/>
            <a:ext cx="388920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Competition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5196012" y="4116774"/>
            <a:ext cx="6436378"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By: Haley McCullian</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stretch>
            <a:fillRect/>
          </a:stretch>
        </p:blipFill>
        <p:spPr>
          <a:xfrm>
            <a:off x="7984901" y="112361"/>
            <a:ext cx="4052604" cy="2684428"/>
          </a:xfrm>
          <a:prstGeom prst="rect">
            <a:avLst/>
          </a:prstGeom>
        </p:spPr>
      </p:pic>
      <p:pic>
        <p:nvPicPr>
          <p:cNvPr id="6" name="Picture 5"/>
          <p:cNvPicPr>
            <a:picLocks noChangeAspect="1"/>
          </p:cNvPicPr>
          <p:nvPr/>
        </p:nvPicPr>
        <p:blipFill>
          <a:blip r:embed="rId3"/>
          <a:stretch>
            <a:fillRect/>
          </a:stretch>
        </p:blipFill>
        <p:spPr>
          <a:xfrm>
            <a:off x="199089" y="3795175"/>
            <a:ext cx="2857500" cy="2847975"/>
          </a:xfrm>
          <a:prstGeom prst="rect">
            <a:avLst/>
          </a:prstGeom>
        </p:spPr>
      </p:pic>
    </p:spTree>
    <p:extLst>
      <p:ext uri="{BB962C8B-B14F-4D97-AF65-F5344CB8AC3E}">
        <p14:creationId xmlns:p14="http://schemas.microsoft.com/office/powerpoint/2010/main" val="11638011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9729" y="386366"/>
            <a:ext cx="6967470" cy="62760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The Department of Justice said that US Airways and American Airlines had agreed to give up dozens of gates in New York and Washington to make way for their merger, now valued at $17 billion.</a:t>
            </a:r>
          </a:p>
          <a:p>
            <a:pPr marL="285750" indent="-285750">
              <a:lnSpc>
                <a:spcPct val="150000"/>
              </a:lnSpc>
              <a:buFont typeface="Arial" panose="020B0604020202020204" pitchFamily="34" charset="0"/>
              <a:buChar char="•"/>
            </a:pPr>
            <a:r>
              <a:rPr lang="en-US" dirty="0" smtClean="0"/>
              <a:t>More </a:t>
            </a:r>
            <a:r>
              <a:rPr lang="en-US" dirty="0"/>
              <a:t>competition will not necessarily translate into consumer-friendly fare wars.</a:t>
            </a:r>
          </a:p>
          <a:p>
            <a:pPr marL="285750" indent="-285750">
              <a:lnSpc>
                <a:spcPct val="150000"/>
              </a:lnSpc>
              <a:buFont typeface="Arial" panose="020B0604020202020204" pitchFamily="34" charset="0"/>
              <a:buChar char="•"/>
            </a:pPr>
            <a:r>
              <a:rPr lang="en-US" dirty="0" smtClean="0"/>
              <a:t>The </a:t>
            </a:r>
            <a:r>
              <a:rPr lang="en-US" dirty="0"/>
              <a:t>two airlines are required to give up 52 slot pairs at Ronald Reagan Washington National; 17 slot pairs at New York LaGuardia; and others at Boston Logan International, Chicago O'Hare International, Dallas' Love Field, Los Angeles International and Miami International. Holder said those reassignments will benefit the low-cost carriers.</a:t>
            </a:r>
          </a:p>
          <a:p>
            <a:pPr marL="285750" indent="-285750">
              <a:lnSpc>
                <a:spcPct val="150000"/>
              </a:lnSpc>
              <a:buFont typeface="Arial" panose="020B0604020202020204" pitchFamily="34" charset="0"/>
              <a:buChar char="•"/>
            </a:pPr>
            <a:r>
              <a:rPr lang="en-US" dirty="0" smtClean="0"/>
              <a:t> </a:t>
            </a:r>
            <a:r>
              <a:rPr lang="en-US" dirty="0"/>
              <a:t>JetBlue and Southwest are among the likely winners. The deal may even give rise to the creation of low-cost start-ups. </a:t>
            </a:r>
          </a:p>
          <a:p>
            <a:pPr>
              <a:lnSpc>
                <a:spcPct val="150000"/>
              </a:lnSpc>
            </a:pPr>
            <a:endParaRPr lang="en-US" dirty="0"/>
          </a:p>
        </p:txBody>
      </p:sp>
      <p:pic>
        <p:nvPicPr>
          <p:cNvPr id="3" name="Picture 2"/>
          <p:cNvPicPr>
            <a:picLocks noChangeAspect="1"/>
          </p:cNvPicPr>
          <p:nvPr/>
        </p:nvPicPr>
        <p:blipFill>
          <a:blip r:embed="rId2"/>
          <a:stretch>
            <a:fillRect/>
          </a:stretch>
        </p:blipFill>
        <p:spPr>
          <a:xfrm>
            <a:off x="266163" y="386366"/>
            <a:ext cx="4421747" cy="6078828"/>
          </a:xfrm>
          <a:prstGeom prst="rect">
            <a:avLst/>
          </a:prstGeom>
        </p:spPr>
      </p:pic>
    </p:spTree>
    <p:extLst>
      <p:ext uri="{BB962C8B-B14F-4D97-AF65-F5344CB8AC3E}">
        <p14:creationId xmlns:p14="http://schemas.microsoft.com/office/powerpoint/2010/main" val="365973472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3944" y="553792"/>
            <a:ext cx="6787166" cy="554889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But the loss of gates at Reagan probably means smaller and midsize cites could lose less lucrative routes unless the federal government chooses to reassign them with certain cities in mind</a:t>
            </a:r>
            <a:r>
              <a:rPr lang="en-US" dirty="0" smtClean="0"/>
              <a:t>.</a:t>
            </a:r>
          </a:p>
          <a:p>
            <a:pPr marL="285750" indent="-285750">
              <a:lnSpc>
                <a:spcPct val="200000"/>
              </a:lnSpc>
              <a:buFont typeface="Arial" panose="020B0604020202020204" pitchFamily="34" charset="0"/>
              <a:buChar char="•"/>
            </a:pPr>
            <a:r>
              <a:rPr lang="en-US" dirty="0" smtClean="0"/>
              <a:t> </a:t>
            </a:r>
            <a:r>
              <a:rPr lang="en-US" dirty="0"/>
              <a:t>The combined company will have 6,700 flights a day in 330 destinations, making it the biggest airline in the </a:t>
            </a:r>
            <a:r>
              <a:rPr lang="en-US" dirty="0" smtClean="0"/>
              <a:t>world.</a:t>
            </a:r>
          </a:p>
          <a:p>
            <a:pPr marL="285750" indent="-285750">
              <a:lnSpc>
                <a:spcPct val="200000"/>
              </a:lnSpc>
              <a:buFont typeface="Arial" panose="020B0604020202020204" pitchFamily="34" charset="0"/>
              <a:buChar char="•"/>
            </a:pPr>
            <a:r>
              <a:rPr lang="en-US" dirty="0" smtClean="0"/>
              <a:t>The </a:t>
            </a:r>
            <a:r>
              <a:rPr lang="en-US" dirty="0"/>
              <a:t>creation of the world's biggest airline may actually be a good deal for some of its low-cost competitors, but it's still unclear if the merger will come at a cost to passengers in small towns that could lose service.</a:t>
            </a:r>
          </a:p>
          <a:p>
            <a:pPr>
              <a:lnSpc>
                <a:spcPct val="200000"/>
              </a:lnSpc>
            </a:pPr>
            <a:endParaRPr lang="en-US" dirty="0"/>
          </a:p>
        </p:txBody>
      </p:sp>
      <p:pic>
        <p:nvPicPr>
          <p:cNvPr id="3" name="Picture 2"/>
          <p:cNvPicPr>
            <a:picLocks noChangeAspect="1"/>
          </p:cNvPicPr>
          <p:nvPr/>
        </p:nvPicPr>
        <p:blipFill>
          <a:blip r:embed="rId2"/>
          <a:stretch>
            <a:fillRect/>
          </a:stretch>
        </p:blipFill>
        <p:spPr>
          <a:xfrm>
            <a:off x="9187574" y="303726"/>
            <a:ext cx="2622353" cy="2622353"/>
          </a:xfrm>
          <a:prstGeom prst="rect">
            <a:avLst/>
          </a:prstGeom>
        </p:spPr>
      </p:pic>
      <p:pic>
        <p:nvPicPr>
          <p:cNvPr id="4" name="Picture 3"/>
          <p:cNvPicPr>
            <a:picLocks noChangeAspect="1"/>
          </p:cNvPicPr>
          <p:nvPr/>
        </p:nvPicPr>
        <p:blipFill>
          <a:blip r:embed="rId3"/>
          <a:stretch>
            <a:fillRect/>
          </a:stretch>
        </p:blipFill>
        <p:spPr>
          <a:xfrm>
            <a:off x="7431110" y="3725244"/>
            <a:ext cx="3495478" cy="2377439"/>
          </a:xfrm>
          <a:prstGeom prst="rect">
            <a:avLst/>
          </a:prstGeom>
        </p:spPr>
      </p:pic>
    </p:spTree>
    <p:extLst>
      <p:ext uri="{BB962C8B-B14F-4D97-AF65-F5344CB8AC3E}">
        <p14:creationId xmlns:p14="http://schemas.microsoft.com/office/powerpoint/2010/main" val="417430014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183" y="383792"/>
            <a:ext cx="3052439"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Finances </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4842295" y="5754076"/>
            <a:ext cx="7454413"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By: Michael </a:t>
            </a:r>
            <a:r>
              <a:rPr lang="en-US" sz="5400" b="1" dirty="0">
                <a:ln w="0"/>
                <a:effectLst>
                  <a:outerShdw blurRad="38100" dist="19050" dir="2700000" algn="tl" rotWithShape="0">
                    <a:schemeClr val="dk1">
                      <a:alpha val="40000"/>
                    </a:schemeClr>
                  </a:outerShdw>
                </a:effectLst>
              </a:rPr>
              <a:t>B</a:t>
            </a:r>
            <a:r>
              <a:rPr lang="en-US" sz="5400" b="1" cap="none" spc="0" dirty="0" smtClean="0">
                <a:ln w="0"/>
                <a:solidFill>
                  <a:schemeClr val="tx1"/>
                </a:solidFill>
                <a:effectLst>
                  <a:outerShdw blurRad="38100" dist="19050" dir="2700000" algn="tl" rotWithShape="0">
                    <a:schemeClr val="dk1">
                      <a:alpha val="40000"/>
                    </a:schemeClr>
                  </a:outerShdw>
                </a:effectLst>
              </a:rPr>
              <a:t>ongiorno </a:t>
            </a:r>
            <a:endParaRPr lang="en-US" sz="5400" b="1" cap="none" spc="0" dirty="0">
              <a:ln w="0"/>
              <a:solidFill>
                <a:schemeClr val="tx1"/>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2"/>
          <a:stretch>
            <a:fillRect/>
          </a:stretch>
        </p:blipFill>
        <p:spPr>
          <a:xfrm>
            <a:off x="3960813" y="1807372"/>
            <a:ext cx="4804227" cy="2776178"/>
          </a:xfrm>
          <a:prstGeom prst="rect">
            <a:avLst/>
          </a:prstGeom>
        </p:spPr>
      </p:pic>
      <p:pic>
        <p:nvPicPr>
          <p:cNvPr id="5" name="Picture 4"/>
          <p:cNvPicPr>
            <a:picLocks noChangeAspect="1"/>
          </p:cNvPicPr>
          <p:nvPr/>
        </p:nvPicPr>
        <p:blipFill>
          <a:blip r:embed="rId3"/>
          <a:stretch>
            <a:fillRect/>
          </a:stretch>
        </p:blipFill>
        <p:spPr>
          <a:xfrm>
            <a:off x="217716" y="4269763"/>
            <a:ext cx="3381828" cy="2265560"/>
          </a:xfrm>
          <a:prstGeom prst="rect">
            <a:avLst/>
          </a:prstGeom>
        </p:spPr>
      </p:pic>
      <p:pic>
        <p:nvPicPr>
          <p:cNvPr id="6" name="Picture 5"/>
          <p:cNvPicPr>
            <a:picLocks noChangeAspect="1"/>
          </p:cNvPicPr>
          <p:nvPr/>
        </p:nvPicPr>
        <p:blipFill>
          <a:blip r:embed="rId4"/>
          <a:stretch>
            <a:fillRect/>
          </a:stretch>
        </p:blipFill>
        <p:spPr>
          <a:xfrm>
            <a:off x="9283745" y="150577"/>
            <a:ext cx="2661736" cy="3313590"/>
          </a:xfrm>
          <a:prstGeom prst="rect">
            <a:avLst/>
          </a:prstGeom>
        </p:spPr>
      </p:pic>
    </p:spTree>
    <p:extLst>
      <p:ext uri="{BB962C8B-B14F-4D97-AF65-F5344CB8AC3E}">
        <p14:creationId xmlns:p14="http://schemas.microsoft.com/office/powerpoint/2010/main" val="351677403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28601"/>
            <a:ext cx="7772400" cy="1470025"/>
          </a:xfrm>
        </p:spPr>
        <p:txBody>
          <a:bodyPr/>
          <a:lstStyle/>
          <a:p>
            <a:pPr algn="ctr"/>
            <a:r>
              <a:rPr lang="en-US" sz="8800" dirty="0"/>
              <a:t>Finances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575" y="3775873"/>
            <a:ext cx="4838426" cy="308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775872"/>
            <a:ext cx="4114800" cy="308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14775" y="1886197"/>
            <a:ext cx="8229600" cy="830997"/>
          </a:xfrm>
          <a:prstGeom prst="rect">
            <a:avLst/>
          </a:prstGeom>
          <a:noFill/>
        </p:spPr>
        <p:txBody>
          <a:bodyPr wrap="square" rtlCol="0">
            <a:spAutoFit/>
          </a:bodyPr>
          <a:lstStyle/>
          <a:p>
            <a:pPr algn="ctr"/>
            <a:r>
              <a:rPr lang="en-US" sz="4800" dirty="0"/>
              <a:t>Southwest VS </a:t>
            </a:r>
            <a:r>
              <a:rPr lang="en-US" sz="4800" dirty="0" smtClean="0"/>
              <a:t>American </a:t>
            </a:r>
            <a:r>
              <a:rPr lang="en-US" sz="4800" dirty="0"/>
              <a:t>Airlines</a:t>
            </a:r>
          </a:p>
        </p:txBody>
      </p:sp>
    </p:spTree>
    <p:extLst>
      <p:ext uri="{BB962C8B-B14F-4D97-AF65-F5344CB8AC3E}">
        <p14:creationId xmlns:p14="http://schemas.microsoft.com/office/powerpoint/2010/main" val="2023673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Hot Air for American Airlines</a:t>
            </a:r>
            <a:endParaRPr lang="en-US" dirty="0"/>
          </a:p>
        </p:txBody>
      </p:sp>
      <p:sp>
        <p:nvSpPr>
          <p:cNvPr id="3" name="Content Placeholder 2"/>
          <p:cNvSpPr>
            <a:spLocks noGrp="1"/>
          </p:cNvSpPr>
          <p:nvPr>
            <p:ph idx="1"/>
          </p:nvPr>
        </p:nvSpPr>
        <p:spPr/>
        <p:txBody>
          <a:bodyPr/>
          <a:lstStyle/>
          <a:p>
            <a:r>
              <a:rPr lang="en-US" dirty="0" smtClean="0"/>
              <a:t>American airways wasn’t created until December 9</a:t>
            </a:r>
            <a:r>
              <a:rPr lang="en-US" baseline="30000" dirty="0" smtClean="0"/>
              <a:t>th</a:t>
            </a:r>
            <a:r>
              <a:rPr lang="en-US" dirty="0" smtClean="0"/>
              <a:t> 2013</a:t>
            </a:r>
          </a:p>
          <a:p>
            <a:endParaRPr lang="en-US" dirty="0"/>
          </a:p>
          <a:p>
            <a:r>
              <a:rPr lang="en-US" dirty="0" smtClean="0"/>
              <a:t>The financial statement isn’t out yet due to their accounting year</a:t>
            </a:r>
          </a:p>
          <a:p>
            <a:endParaRPr lang="en-US" dirty="0"/>
          </a:p>
          <a:p>
            <a:r>
              <a:rPr lang="en-US" dirty="0" smtClean="0"/>
              <a:t>For purpose of comparing to South West, we’ll use one of the two merged companies.</a:t>
            </a:r>
          </a:p>
          <a:p>
            <a:endParaRPr lang="en-US" dirty="0"/>
          </a:p>
          <a:p>
            <a:r>
              <a:rPr lang="en-US" dirty="0" smtClean="0"/>
              <a:t>USA Airlines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5120" y="4298867"/>
            <a:ext cx="1916879" cy="255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6104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Comparing Assets</a:t>
            </a:r>
            <a:endParaRPr lang="en-US" dirty="0"/>
          </a:p>
        </p:txBody>
      </p:sp>
      <p:sp>
        <p:nvSpPr>
          <p:cNvPr id="3" name="Content Placeholder 2"/>
          <p:cNvSpPr>
            <a:spLocks noGrp="1"/>
          </p:cNvSpPr>
          <p:nvPr>
            <p:ph sz="half" idx="1"/>
          </p:nvPr>
        </p:nvSpPr>
        <p:spPr/>
        <p:txBody>
          <a:bodyPr/>
          <a:lstStyle/>
          <a:p>
            <a:r>
              <a:rPr lang="en-US" dirty="0" smtClean="0"/>
              <a:t>Southwest Airlines</a:t>
            </a:r>
            <a:endParaRPr lang="en-US" sz="1200" dirty="0"/>
          </a:p>
          <a:p>
            <a:endParaRPr lang="en-US" sz="1800" dirty="0"/>
          </a:p>
          <a:p>
            <a:r>
              <a:rPr lang="en-US" sz="1800" dirty="0"/>
              <a:t>Around 5.5 million in operation revenues</a:t>
            </a:r>
          </a:p>
          <a:p>
            <a:endParaRPr lang="en-US" sz="1800" dirty="0"/>
          </a:p>
          <a:p>
            <a:r>
              <a:rPr lang="en-US" sz="1800" dirty="0"/>
              <a:t>Around 4.9 operation expenses</a:t>
            </a:r>
          </a:p>
          <a:p>
            <a:endParaRPr lang="en-US" sz="1800" dirty="0"/>
          </a:p>
          <a:p>
            <a:r>
              <a:rPr lang="en-US" sz="1800" dirty="0"/>
              <a:t>More open about information in dealing with finances</a:t>
            </a:r>
          </a:p>
        </p:txBody>
      </p:sp>
      <p:sp>
        <p:nvSpPr>
          <p:cNvPr id="4" name="Content Placeholder 3"/>
          <p:cNvSpPr>
            <a:spLocks noGrp="1"/>
          </p:cNvSpPr>
          <p:nvPr>
            <p:ph sz="half" idx="2"/>
          </p:nvPr>
        </p:nvSpPr>
        <p:spPr/>
        <p:txBody>
          <a:bodyPr/>
          <a:lstStyle/>
          <a:p>
            <a:r>
              <a:rPr lang="en-US" dirty="0" smtClean="0"/>
              <a:t>American US Airlines</a:t>
            </a:r>
          </a:p>
          <a:p>
            <a:pPr marL="0" indent="0">
              <a:buNone/>
            </a:pPr>
            <a:r>
              <a:rPr lang="en-US" sz="1200" dirty="0"/>
              <a:t>	</a:t>
            </a:r>
            <a:endParaRPr lang="en-US" sz="1800" dirty="0"/>
          </a:p>
          <a:p>
            <a:r>
              <a:rPr lang="en-US" sz="1800" dirty="0"/>
              <a:t>Around 2 million in operation revenues</a:t>
            </a:r>
          </a:p>
          <a:p>
            <a:endParaRPr lang="en-US" sz="1800" dirty="0"/>
          </a:p>
          <a:p>
            <a:r>
              <a:rPr lang="en-US" sz="1800" dirty="0"/>
              <a:t>Around 2.3 operation expenses</a:t>
            </a:r>
          </a:p>
          <a:p>
            <a:endParaRPr lang="en-US" sz="1800" dirty="0"/>
          </a:p>
          <a:p>
            <a:r>
              <a:rPr lang="en-US" sz="1800" dirty="0"/>
              <a:t>Not as open in information dealing with finances</a:t>
            </a:r>
          </a:p>
        </p:txBody>
      </p:sp>
    </p:spTree>
    <p:extLst>
      <p:ext uri="{BB962C8B-B14F-4D97-AF65-F5344CB8AC3E}">
        <p14:creationId xmlns:p14="http://schemas.microsoft.com/office/powerpoint/2010/main" val="119160794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92390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0240105"/>
      </p:ext>
    </p:extLst>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519" y="3855976"/>
            <a:ext cx="944105"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BY: </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5" name="TextBox 4"/>
          <p:cNvSpPr txBox="1"/>
          <p:nvPr/>
        </p:nvSpPr>
        <p:spPr>
          <a:xfrm>
            <a:off x="1403624" y="4440751"/>
            <a:ext cx="5985073" cy="2031325"/>
          </a:xfrm>
          <a:prstGeom prst="rect">
            <a:avLst/>
          </a:prstGeom>
          <a:noFill/>
        </p:spPr>
        <p:txBody>
          <a:bodyPr wrap="square" rtlCol="0">
            <a:spAutoFit/>
          </a:bodyPr>
          <a:lstStyle/>
          <a:p>
            <a:r>
              <a:rPr lang="en-US" dirty="0"/>
              <a:t>Tahquan Evans – Past.</a:t>
            </a:r>
          </a:p>
          <a:p>
            <a:r>
              <a:rPr lang="en-US" dirty="0" smtClean="0"/>
              <a:t>Khaled Alkurdi</a:t>
            </a:r>
            <a:r>
              <a:rPr lang="en-US" dirty="0"/>
              <a:t> </a:t>
            </a:r>
            <a:r>
              <a:rPr lang="en-US" dirty="0" smtClean="0"/>
              <a:t>– Present and Advertisement. </a:t>
            </a:r>
          </a:p>
          <a:p>
            <a:r>
              <a:rPr lang="en-US" dirty="0" smtClean="0"/>
              <a:t>Haley McCullian – Human Resources and Competition.  </a:t>
            </a:r>
          </a:p>
          <a:p>
            <a:r>
              <a:rPr lang="en-US" dirty="0" smtClean="0"/>
              <a:t>Michael Bongiorno</a:t>
            </a:r>
            <a:r>
              <a:rPr lang="en-US" dirty="0"/>
              <a:t> </a:t>
            </a:r>
            <a:r>
              <a:rPr lang="en-US" dirty="0" smtClean="0"/>
              <a:t>– Finance.</a:t>
            </a:r>
          </a:p>
          <a:p>
            <a:r>
              <a:rPr lang="en-US" dirty="0"/>
              <a:t>Steve Norwood – Legal Environment.</a:t>
            </a:r>
            <a:endParaRPr lang="en-US" dirty="0" smtClean="0"/>
          </a:p>
          <a:p>
            <a:r>
              <a:rPr lang="en-US" dirty="0" smtClean="0"/>
              <a:t>Nick </a:t>
            </a:r>
            <a:r>
              <a:rPr lang="en-US" dirty="0"/>
              <a:t>Sworob – Technology and The Future.</a:t>
            </a:r>
            <a:endParaRPr lang="en-US" dirty="0" smtClean="0"/>
          </a:p>
          <a:p>
            <a:endParaRPr lang="en-US" dirty="0"/>
          </a:p>
        </p:txBody>
      </p:sp>
      <p:pic>
        <p:nvPicPr>
          <p:cNvPr id="7" name="Picture 6"/>
          <p:cNvPicPr>
            <a:picLocks noChangeAspect="1"/>
          </p:cNvPicPr>
          <p:nvPr/>
        </p:nvPicPr>
        <p:blipFill>
          <a:blip r:embed="rId2"/>
          <a:stretch>
            <a:fillRect/>
          </a:stretch>
        </p:blipFill>
        <p:spPr>
          <a:xfrm>
            <a:off x="0" y="0"/>
            <a:ext cx="4935142" cy="3284113"/>
          </a:xfrm>
          <a:prstGeom prst="rect">
            <a:avLst/>
          </a:prstGeom>
        </p:spPr>
      </p:pic>
      <p:pic>
        <p:nvPicPr>
          <p:cNvPr id="1026" name="Picture 2" descr="http://www.crainsnewyork.com/apps/pbcsi.dll/storyimage/CN/20130416/TRANSPORTATION/130419896/AR/0/American-Airlines-plane.jpg?q=1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961" y="0"/>
            <a:ext cx="44260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347767"/>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 y="299624"/>
            <a:ext cx="4736799" cy="1821918"/>
          </a:xfrm>
        </p:spPr>
        <p:txBody>
          <a:bodyPr>
            <a:normAutofit/>
          </a:bodyPr>
          <a:lstStyle/>
          <a:p>
            <a:r>
              <a:rPr lang="en-US" sz="1800" dirty="0" smtClean="0"/>
              <a:t>American </a:t>
            </a:r>
            <a:r>
              <a:rPr lang="en-US" sz="1800" dirty="0"/>
              <a:t>Airlines </a:t>
            </a:r>
            <a:r>
              <a:rPr lang="en-US" sz="1800" dirty="0" smtClean="0"/>
              <a:t>VS. Southwest Airlines</a:t>
            </a:r>
            <a:endParaRPr lang="en-US" sz="1800" dirty="0"/>
          </a:p>
        </p:txBody>
      </p:sp>
      <p:sp>
        <p:nvSpPr>
          <p:cNvPr id="3" name="Content Placeholder 2"/>
          <p:cNvSpPr>
            <a:spLocks noGrp="1"/>
          </p:cNvSpPr>
          <p:nvPr>
            <p:ph idx="1"/>
          </p:nvPr>
        </p:nvSpPr>
        <p:spPr/>
        <p:txBody>
          <a:bodyPr/>
          <a:lstStyle/>
          <a:p>
            <a:r>
              <a:rPr lang="en-US" dirty="0" smtClean="0"/>
              <a:t>Likes in Airlines</a:t>
            </a:r>
            <a:endParaRPr lang="en-US" dirty="0"/>
          </a:p>
        </p:txBody>
      </p:sp>
      <p:sp>
        <p:nvSpPr>
          <p:cNvPr id="4" name="Text Placeholder 3"/>
          <p:cNvSpPr>
            <a:spLocks noGrp="1"/>
          </p:cNvSpPr>
          <p:nvPr>
            <p:ph type="body" sz="half" idx="2"/>
          </p:nvPr>
        </p:nvSpPr>
        <p:spPr>
          <a:xfrm>
            <a:off x="156556" y="2281461"/>
            <a:ext cx="3706889" cy="3359681"/>
          </a:xfrm>
        </p:spPr>
        <p:txBody>
          <a:bodyPr>
            <a:normAutofit/>
          </a:bodyPr>
          <a:lstStyle/>
          <a:p>
            <a:r>
              <a:rPr lang="en-US" dirty="0" smtClean="0"/>
              <a:t>Both company’s make their profit in what seems to be the same ways:</a:t>
            </a:r>
          </a:p>
          <a:p>
            <a:pPr marL="342900" indent="-342900">
              <a:buFont typeface="+mj-lt"/>
              <a:buAutoNum type="arabicPeriod"/>
            </a:pPr>
            <a:r>
              <a:rPr lang="en-US" dirty="0" smtClean="0"/>
              <a:t>Food.</a:t>
            </a:r>
          </a:p>
          <a:p>
            <a:pPr marL="342900" indent="-342900">
              <a:buFont typeface="+mj-lt"/>
              <a:buAutoNum type="arabicPeriod"/>
            </a:pPr>
            <a:r>
              <a:rPr lang="en-US" dirty="0" smtClean="0"/>
              <a:t>Tickets.</a:t>
            </a:r>
          </a:p>
          <a:p>
            <a:pPr marL="342900" indent="-342900">
              <a:buFont typeface="+mj-lt"/>
              <a:buAutoNum type="arabicPeriod"/>
            </a:pPr>
            <a:r>
              <a:rPr lang="en-US" dirty="0" smtClean="0"/>
              <a:t>Accessories.</a:t>
            </a:r>
          </a:p>
          <a:p>
            <a:pPr marL="342900" indent="-342900">
              <a:buFont typeface="+mj-lt"/>
              <a:buAutoNum type="arabicPeriod"/>
            </a:pPr>
            <a:r>
              <a:rPr lang="en-US" dirty="0" smtClean="0"/>
              <a:t>Drinks.</a:t>
            </a:r>
          </a:p>
          <a:p>
            <a:pPr marL="342900" indent="-342900">
              <a:buFont typeface="+mj-lt"/>
              <a:buAutoNum type="arabicPeriod"/>
            </a:pPr>
            <a:r>
              <a:rPr lang="en-US" dirty="0" smtClean="0"/>
              <a:t>Advertisement.</a:t>
            </a:r>
          </a:p>
          <a:p>
            <a:pPr marL="342900" indent="-342900">
              <a:buFont typeface="+mj-lt"/>
              <a:buAutoNum type="arabicPeriod"/>
            </a:pPr>
            <a:r>
              <a:rPr lang="en-US" dirty="0" smtClean="0"/>
              <a:t>Satisfaction of customers.</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50" y="4167187"/>
            <a:ext cx="3600451" cy="270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199" y="5229226"/>
            <a:ext cx="280035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5" y="3714750"/>
            <a:ext cx="30194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7550" y="1498900"/>
            <a:ext cx="3600451" cy="26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1700" y="1498900"/>
            <a:ext cx="2215850" cy="221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6672" y="5229224"/>
            <a:ext cx="1151002" cy="162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09076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06340" y="0"/>
            <a:ext cx="602825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Legal Environment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0" y="5818820"/>
            <a:ext cx="5896038"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By: Steve Norwood</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2"/>
          <a:stretch>
            <a:fillRect/>
          </a:stretch>
        </p:blipFill>
        <p:spPr>
          <a:xfrm>
            <a:off x="283255" y="310697"/>
            <a:ext cx="3026002" cy="2959350"/>
          </a:xfrm>
          <a:prstGeom prst="rect">
            <a:avLst/>
          </a:prstGeom>
        </p:spPr>
      </p:pic>
      <p:pic>
        <p:nvPicPr>
          <p:cNvPr id="8" name="Picture 7"/>
          <p:cNvPicPr>
            <a:picLocks noChangeAspect="1"/>
          </p:cNvPicPr>
          <p:nvPr/>
        </p:nvPicPr>
        <p:blipFill>
          <a:blip r:embed="rId3"/>
          <a:stretch>
            <a:fillRect/>
          </a:stretch>
        </p:blipFill>
        <p:spPr>
          <a:xfrm>
            <a:off x="8403771" y="3946470"/>
            <a:ext cx="3526745" cy="2641655"/>
          </a:xfrm>
          <a:prstGeom prst="rect">
            <a:avLst/>
          </a:prstGeom>
        </p:spPr>
      </p:pic>
      <p:pic>
        <p:nvPicPr>
          <p:cNvPr id="9" name="Picture 8"/>
          <p:cNvPicPr>
            <a:picLocks noChangeAspect="1"/>
          </p:cNvPicPr>
          <p:nvPr/>
        </p:nvPicPr>
        <p:blipFill>
          <a:blip r:embed="rId4"/>
          <a:stretch>
            <a:fillRect/>
          </a:stretch>
        </p:blipFill>
        <p:spPr>
          <a:xfrm>
            <a:off x="4110780" y="1484789"/>
            <a:ext cx="3570515" cy="3570515"/>
          </a:xfrm>
          <a:prstGeom prst="rect">
            <a:avLst/>
          </a:prstGeom>
        </p:spPr>
      </p:pic>
    </p:spTree>
    <p:extLst>
      <p:ext uri="{BB962C8B-B14F-4D97-AF65-F5344CB8AC3E}">
        <p14:creationId xmlns:p14="http://schemas.microsoft.com/office/powerpoint/2010/main" val="1817503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72525" y="187325"/>
            <a:ext cx="3263900" cy="2222046"/>
          </a:xfrm>
          <a:prstGeom prst="rect">
            <a:avLst/>
          </a:prstGeom>
        </p:spPr>
      </p:pic>
      <p:pic>
        <p:nvPicPr>
          <p:cNvPr id="6" name="Picture 5"/>
          <p:cNvPicPr>
            <a:picLocks noChangeAspect="1"/>
          </p:cNvPicPr>
          <p:nvPr/>
        </p:nvPicPr>
        <p:blipFill>
          <a:blip r:embed="rId3"/>
          <a:stretch>
            <a:fillRect/>
          </a:stretch>
        </p:blipFill>
        <p:spPr>
          <a:xfrm>
            <a:off x="8772525" y="4493381"/>
            <a:ext cx="3263900" cy="2175933"/>
          </a:xfrm>
          <a:prstGeom prst="rect">
            <a:avLst/>
          </a:prstGeom>
        </p:spPr>
      </p:pic>
      <p:sp>
        <p:nvSpPr>
          <p:cNvPr id="7" name="TextBox 6"/>
          <p:cNvSpPr txBox="1"/>
          <p:nvPr/>
        </p:nvSpPr>
        <p:spPr>
          <a:xfrm>
            <a:off x="841829" y="841829"/>
            <a:ext cx="7373257" cy="5445017"/>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dirty="0"/>
              <a:t>Southwest sued over 'customer size </a:t>
            </a:r>
            <a:r>
              <a:rPr lang="en-US" dirty="0" smtClean="0"/>
              <a:t>policy‘</a:t>
            </a:r>
          </a:p>
          <a:p>
            <a:pPr marL="285750" lvl="0" indent="-285750">
              <a:lnSpc>
                <a:spcPct val="150000"/>
              </a:lnSpc>
              <a:buFont typeface="Arial" panose="020B0604020202020204" pitchFamily="34" charset="0"/>
              <a:buChar char="•"/>
            </a:pPr>
            <a:r>
              <a:rPr lang="en-US" dirty="0" smtClean="0"/>
              <a:t>Larger </a:t>
            </a:r>
            <a:r>
              <a:rPr lang="en-US" dirty="0"/>
              <a:t>customers pay more on </a:t>
            </a:r>
            <a:r>
              <a:rPr lang="en-US" dirty="0" smtClean="0"/>
              <a:t>Southwest</a:t>
            </a:r>
          </a:p>
          <a:p>
            <a:pPr marL="285750" lvl="0" indent="-285750">
              <a:lnSpc>
                <a:spcPct val="150000"/>
              </a:lnSpc>
              <a:buFont typeface="Arial" panose="020B0604020202020204" pitchFamily="34" charset="0"/>
              <a:buChar char="•"/>
            </a:pPr>
            <a:r>
              <a:rPr lang="en-US" dirty="0" smtClean="0"/>
              <a:t>Company </a:t>
            </a:r>
            <a:r>
              <a:rPr lang="en-US" dirty="0"/>
              <a:t>policy only requires passengers to buy a second seat if they "encroach upon any part of the neighboring seat(s</a:t>
            </a:r>
            <a:r>
              <a:rPr lang="en-US" dirty="0" smtClean="0"/>
              <a:t>).“</a:t>
            </a:r>
          </a:p>
          <a:p>
            <a:pPr marL="285750" lvl="0" indent="-285750">
              <a:lnSpc>
                <a:spcPct val="150000"/>
              </a:lnSpc>
              <a:buFont typeface="Arial" panose="020B0604020202020204" pitchFamily="34" charset="0"/>
              <a:buChar char="•"/>
            </a:pPr>
            <a:r>
              <a:rPr lang="en-US" dirty="0" smtClean="0"/>
              <a:t>A </a:t>
            </a:r>
            <a:r>
              <a:rPr lang="en-US" dirty="0"/>
              <a:t>passenger unable to fit in one seat would pay $160 one-way for a Houston-Dallas ticket bought on the day of travel, instead of the usual $91 </a:t>
            </a:r>
            <a:r>
              <a:rPr lang="en-US" dirty="0" smtClean="0"/>
              <a:t>fare.</a:t>
            </a:r>
          </a:p>
          <a:p>
            <a:pPr marL="285750" lvl="0" indent="-285750">
              <a:lnSpc>
                <a:spcPct val="150000"/>
              </a:lnSpc>
              <a:buFont typeface="Arial" panose="020B0604020202020204" pitchFamily="34" charset="0"/>
              <a:buChar char="•"/>
            </a:pPr>
            <a:r>
              <a:rPr lang="en-US" dirty="0" smtClean="0"/>
              <a:t>Southwest </a:t>
            </a:r>
            <a:r>
              <a:rPr lang="en-US" dirty="0"/>
              <a:t>employees "</a:t>
            </a:r>
            <a:r>
              <a:rPr lang="en-US" dirty="0">
                <a:hlinkClick r:id="rId4"/>
              </a:rPr>
              <a:t>did not follow their company policy and chose to discriminate</a:t>
            </a:r>
            <a:r>
              <a:rPr lang="en-US" dirty="0"/>
              <a:t>, humiliate and harass" </a:t>
            </a:r>
            <a:r>
              <a:rPr lang="en-US" dirty="0" smtClean="0"/>
              <a:t>customers.</a:t>
            </a:r>
          </a:p>
          <a:p>
            <a:pPr marL="285750" lvl="0" indent="-285750">
              <a:lnSpc>
                <a:spcPct val="150000"/>
              </a:lnSpc>
              <a:buFont typeface="Arial" panose="020B0604020202020204" pitchFamily="34" charset="0"/>
              <a:buChar char="•"/>
            </a:pPr>
            <a:r>
              <a:rPr lang="en-US" dirty="0" smtClean="0"/>
              <a:t>Customers </a:t>
            </a:r>
            <a:r>
              <a:rPr lang="en-US" dirty="0"/>
              <a:t>want clarification on </a:t>
            </a:r>
            <a:r>
              <a:rPr lang="en-US" dirty="0" smtClean="0"/>
              <a:t>policy.</a:t>
            </a:r>
          </a:p>
          <a:p>
            <a:pPr marL="285750" lvl="0" indent="-285750">
              <a:lnSpc>
                <a:spcPct val="150000"/>
              </a:lnSpc>
              <a:buFont typeface="Arial" panose="020B0604020202020204" pitchFamily="34" charset="0"/>
              <a:buChar char="•"/>
            </a:pPr>
            <a:r>
              <a:rPr lang="en-US" dirty="0" smtClean="0"/>
              <a:t>Lawsuit </a:t>
            </a:r>
            <a:r>
              <a:rPr lang="en-US" dirty="0"/>
              <a:t>is bringing attention to Southwest's Customers of Size Policy, which arguably could be better publicized and </a:t>
            </a:r>
            <a:r>
              <a:rPr lang="en-US" dirty="0" smtClean="0"/>
              <a:t>enforced.</a:t>
            </a:r>
            <a:endParaRPr lang="en-US" dirty="0"/>
          </a:p>
          <a:p>
            <a:pPr>
              <a:lnSpc>
                <a:spcPct val="150000"/>
              </a:lnSpc>
            </a:pPr>
            <a:endParaRPr lang="en-US" dirty="0"/>
          </a:p>
        </p:txBody>
      </p:sp>
    </p:spTree>
    <p:extLst>
      <p:ext uri="{BB962C8B-B14F-4D97-AF65-F5344CB8AC3E}">
        <p14:creationId xmlns:p14="http://schemas.microsoft.com/office/powerpoint/2010/main" val="15455333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8629" y="188686"/>
            <a:ext cx="5747657" cy="6276013"/>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dirty="0"/>
              <a:t>FAA inspectors: Southwest tried to hide safety </a:t>
            </a:r>
            <a:r>
              <a:rPr lang="en-US" dirty="0" smtClean="0"/>
              <a:t>problems.</a:t>
            </a:r>
          </a:p>
          <a:p>
            <a:pPr marL="285750" lvl="0" indent="-285750">
              <a:lnSpc>
                <a:spcPct val="150000"/>
              </a:lnSpc>
              <a:buFont typeface="Arial" panose="020B0604020202020204" pitchFamily="34" charset="0"/>
              <a:buChar char="•"/>
            </a:pPr>
            <a:r>
              <a:rPr lang="en-US" dirty="0" smtClean="0"/>
              <a:t>Southwest </a:t>
            </a:r>
            <a:r>
              <a:rPr lang="en-US" dirty="0"/>
              <a:t>Airlines tried to keep serious problems with its maintenance program </a:t>
            </a:r>
            <a:r>
              <a:rPr lang="en-US" dirty="0" smtClean="0"/>
              <a:t>hidden.</a:t>
            </a:r>
          </a:p>
          <a:p>
            <a:pPr marL="285750" lvl="0" indent="-285750">
              <a:lnSpc>
                <a:spcPct val="150000"/>
              </a:lnSpc>
              <a:buFont typeface="Arial" panose="020B0604020202020204" pitchFamily="34" charset="0"/>
              <a:buChar char="•"/>
            </a:pPr>
            <a:r>
              <a:rPr lang="en-US" dirty="0" smtClean="0"/>
              <a:t>They </a:t>
            </a:r>
            <a:r>
              <a:rPr lang="en-US" dirty="0"/>
              <a:t>pressured the Federal Aviation Administration to keep out an inspector who noticed the </a:t>
            </a:r>
            <a:r>
              <a:rPr lang="en-US" dirty="0" smtClean="0"/>
              <a:t>problems.</a:t>
            </a:r>
          </a:p>
          <a:p>
            <a:pPr marL="285750" lvl="0" indent="-285750">
              <a:lnSpc>
                <a:spcPct val="150000"/>
              </a:lnSpc>
              <a:buFont typeface="Arial" panose="020B0604020202020204" pitchFamily="34" charset="0"/>
              <a:buChar char="•"/>
            </a:pPr>
            <a:r>
              <a:rPr lang="en-US" dirty="0" smtClean="0"/>
              <a:t>Airline </a:t>
            </a:r>
            <a:r>
              <a:rPr lang="en-US" dirty="0"/>
              <a:t>kept dozens of aircraft in the air without mandatory inspections -- and in some cases, with defects the inspections were designed to </a:t>
            </a:r>
            <a:r>
              <a:rPr lang="en-US" dirty="0" smtClean="0"/>
              <a:t>detect.</a:t>
            </a:r>
          </a:p>
          <a:p>
            <a:pPr marL="285750" lvl="0" indent="-285750">
              <a:lnSpc>
                <a:spcPct val="150000"/>
              </a:lnSpc>
              <a:buFont typeface="Arial" panose="020B0604020202020204" pitchFamily="34" charset="0"/>
              <a:buChar char="•"/>
            </a:pPr>
            <a:r>
              <a:rPr lang="en-US" dirty="0" smtClean="0"/>
              <a:t>The </a:t>
            </a:r>
            <a:r>
              <a:rPr lang="en-US" dirty="0"/>
              <a:t>inspectors wrote that Southwest, which carried more passengers in the United States last year than any other airline, flew at least 70 planes without a mandatory inspection on the rudder unit, part of the steering mechanism, some of them as much as 30 months beyond the mandatory rudder </a:t>
            </a:r>
            <a:r>
              <a:rPr lang="en-US" dirty="0" smtClean="0"/>
              <a:t>inspection.</a:t>
            </a:r>
            <a:endParaRPr lang="en-US" dirty="0"/>
          </a:p>
        </p:txBody>
      </p:sp>
      <p:pic>
        <p:nvPicPr>
          <p:cNvPr id="6" name="Picture 5"/>
          <p:cNvPicPr>
            <a:picLocks noChangeAspect="1"/>
          </p:cNvPicPr>
          <p:nvPr/>
        </p:nvPicPr>
        <p:blipFill>
          <a:blip r:embed="rId2"/>
          <a:stretch>
            <a:fillRect/>
          </a:stretch>
        </p:blipFill>
        <p:spPr>
          <a:xfrm>
            <a:off x="308429" y="1297867"/>
            <a:ext cx="5061857" cy="4057650"/>
          </a:xfrm>
          <a:prstGeom prst="rect">
            <a:avLst/>
          </a:prstGeom>
        </p:spPr>
      </p:pic>
    </p:spTree>
    <p:extLst>
      <p:ext uri="{BB962C8B-B14F-4D97-AF65-F5344CB8AC3E}">
        <p14:creationId xmlns:p14="http://schemas.microsoft.com/office/powerpoint/2010/main" val="131798444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49" y="536348"/>
            <a:ext cx="6920997" cy="2511652"/>
          </a:xfrm>
          <a:prstGeom prst="rect">
            <a:avLst/>
          </a:prstGeom>
        </p:spPr>
      </p:pic>
      <p:pic>
        <p:nvPicPr>
          <p:cNvPr id="3" name="Picture 2"/>
          <p:cNvPicPr>
            <a:picLocks noChangeAspect="1"/>
          </p:cNvPicPr>
          <p:nvPr/>
        </p:nvPicPr>
        <p:blipFill>
          <a:blip r:embed="rId3"/>
          <a:stretch>
            <a:fillRect/>
          </a:stretch>
        </p:blipFill>
        <p:spPr>
          <a:xfrm>
            <a:off x="7282946" y="3338087"/>
            <a:ext cx="4284436" cy="3232802"/>
          </a:xfrm>
          <a:prstGeom prst="rect">
            <a:avLst/>
          </a:prstGeom>
        </p:spPr>
      </p:pic>
      <p:sp>
        <p:nvSpPr>
          <p:cNvPr id="4" name="Rectangle 3"/>
          <p:cNvSpPr/>
          <p:nvPr/>
        </p:nvSpPr>
        <p:spPr>
          <a:xfrm>
            <a:off x="896005" y="4954488"/>
            <a:ext cx="5852884" cy="923330"/>
          </a:xfrm>
          <a:prstGeom prst="rect">
            <a:avLst/>
          </a:prstGeom>
          <a:noFill/>
        </p:spPr>
        <p:txBody>
          <a:bodyPr wrap="none" lIns="91440" tIns="45720" rIns="91440" bIns="45720">
            <a:spAutoFit/>
          </a:bodyPr>
          <a:lstStyle/>
          <a:p>
            <a:pPr algn="ctr"/>
            <a:r>
              <a:rPr lang="en-US" sz="5400" b="1" i="1" cap="none" spc="0" dirty="0" smtClean="0">
                <a:ln w="0"/>
                <a:solidFill>
                  <a:schemeClr val="tx1"/>
                </a:solidFill>
                <a:effectLst>
                  <a:outerShdw blurRad="38100" dist="19050" dir="2700000" algn="tl" rotWithShape="0">
                    <a:schemeClr val="dk1">
                      <a:alpha val="40000"/>
                    </a:schemeClr>
                  </a:outerShdw>
                </a:effectLst>
              </a:rPr>
              <a:t>Legal Environment </a:t>
            </a:r>
            <a:endParaRPr lang="en-US" sz="5400" b="1" i="1"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6549464" y="361088"/>
            <a:ext cx="5402441" cy="923330"/>
          </a:xfrm>
          <a:prstGeom prst="rect">
            <a:avLst/>
          </a:prstGeom>
          <a:noFill/>
        </p:spPr>
        <p:txBody>
          <a:bodyPr wrap="none" lIns="91440" tIns="45720" rIns="91440" bIns="45720">
            <a:spAutoFit/>
          </a:bodyPr>
          <a:lstStyle/>
          <a:p>
            <a:pPr algn="ctr"/>
            <a:r>
              <a:rPr lang="en-US" sz="5400" b="1" i="1" u="sng" cap="none" spc="0" dirty="0" smtClean="0">
                <a:ln w="0"/>
                <a:solidFill>
                  <a:schemeClr val="tx1"/>
                </a:solidFill>
                <a:effectLst>
                  <a:outerShdw blurRad="38100" dist="19050" dir="2700000" algn="tl" rotWithShape="0">
                    <a:schemeClr val="dk1">
                      <a:alpha val="40000"/>
                    </a:schemeClr>
                  </a:outerShdw>
                </a:effectLst>
              </a:rPr>
              <a:t>American Airlines</a:t>
            </a:r>
            <a:endParaRPr lang="en-US" sz="5400" b="1" i="1" u="sng"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609864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81485" y="4340430"/>
            <a:ext cx="6241143" cy="3470749"/>
          </a:xfrm>
          <a:prstGeom prst="rect">
            <a:avLst/>
          </a:prstGeom>
        </p:spPr>
      </p:pic>
      <p:sp>
        <p:nvSpPr>
          <p:cNvPr id="3" name="TextBox 2"/>
          <p:cNvSpPr txBox="1"/>
          <p:nvPr/>
        </p:nvSpPr>
        <p:spPr>
          <a:xfrm>
            <a:off x="362857" y="493486"/>
            <a:ext cx="11234057" cy="4247317"/>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dirty="0"/>
              <a:t>US Airways pilot union sues American, US Airways and American's pilots over seniority </a:t>
            </a:r>
            <a:r>
              <a:rPr lang="en-US" dirty="0" smtClean="0"/>
              <a:t>issues.</a:t>
            </a:r>
            <a:endParaRPr lang="en-US" dirty="0"/>
          </a:p>
          <a:p>
            <a:pPr marL="285750" lvl="0" indent="-285750">
              <a:lnSpc>
                <a:spcPct val="150000"/>
              </a:lnSpc>
              <a:buFont typeface="Arial" panose="020B0604020202020204" pitchFamily="34" charset="0"/>
              <a:buChar char="•"/>
            </a:pPr>
            <a:r>
              <a:rPr lang="en-US" dirty="0" smtClean="0"/>
              <a:t>US </a:t>
            </a:r>
            <a:r>
              <a:rPr lang="en-US" dirty="0"/>
              <a:t>Airline Pilots Association filed a lawsuit to force arbitration to decide how the seniority lists of American Airlines and US Airways pilots are </a:t>
            </a:r>
            <a:r>
              <a:rPr lang="en-US" dirty="0" smtClean="0"/>
              <a:t>merged.</a:t>
            </a:r>
            <a:endParaRPr lang="en-US" dirty="0"/>
          </a:p>
          <a:p>
            <a:pPr marL="285750" lvl="0" indent="-285750">
              <a:lnSpc>
                <a:spcPct val="150000"/>
              </a:lnSpc>
              <a:buFont typeface="Arial" panose="020B0604020202020204" pitchFamily="34" charset="0"/>
              <a:buChar char="•"/>
            </a:pPr>
            <a:r>
              <a:rPr lang="en-US" dirty="0" smtClean="0"/>
              <a:t>USAPA </a:t>
            </a:r>
            <a:r>
              <a:rPr lang="en-US" dirty="0"/>
              <a:t>asked the court to require all parties to use the process provided in the </a:t>
            </a:r>
            <a:r>
              <a:rPr lang="en-US" dirty="0" err="1"/>
              <a:t>McCaskill</a:t>
            </a:r>
            <a:r>
              <a:rPr lang="en-US" dirty="0"/>
              <a:t>-Bond federal law, which sets up a process in which labor unions decide how to integrate their seniority </a:t>
            </a:r>
            <a:r>
              <a:rPr lang="en-US" dirty="0" smtClean="0"/>
              <a:t>lists.</a:t>
            </a:r>
          </a:p>
          <a:p>
            <a:pPr marL="285750" lvl="0" indent="-285750">
              <a:lnSpc>
                <a:spcPct val="150000"/>
              </a:lnSpc>
              <a:buFont typeface="Arial" panose="020B0604020202020204" pitchFamily="34" charset="0"/>
              <a:buChar char="•"/>
            </a:pPr>
            <a:r>
              <a:rPr lang="en-US" dirty="0" smtClean="0"/>
              <a:t>Merger </a:t>
            </a:r>
            <a:r>
              <a:rPr lang="en-US" dirty="0"/>
              <a:t>lawsuit with AA, US </a:t>
            </a:r>
            <a:r>
              <a:rPr lang="en-US" dirty="0" smtClean="0"/>
              <a:t>Airways.</a:t>
            </a:r>
          </a:p>
          <a:p>
            <a:pPr marL="285750" lvl="0" indent="-285750">
              <a:lnSpc>
                <a:spcPct val="150000"/>
              </a:lnSpc>
              <a:buFont typeface="Arial" panose="020B0604020202020204" pitchFamily="34" charset="0"/>
              <a:buChar char="•"/>
            </a:pPr>
            <a:r>
              <a:rPr lang="en-US" dirty="0" smtClean="0"/>
              <a:t>People </a:t>
            </a:r>
            <a:r>
              <a:rPr lang="en-US" dirty="0"/>
              <a:t>unhappy with merger between American/ US Airways</a:t>
            </a:r>
          </a:p>
          <a:p>
            <a:pPr marL="1257300" lvl="2" indent="-342900">
              <a:lnSpc>
                <a:spcPct val="150000"/>
              </a:lnSpc>
              <a:buFont typeface="+mj-lt"/>
              <a:buAutoNum type="arabicPeriod"/>
            </a:pPr>
            <a:r>
              <a:rPr lang="en-US" b="1" dirty="0"/>
              <a:t>Poor passenger service</a:t>
            </a:r>
            <a:endParaRPr lang="en-US" dirty="0"/>
          </a:p>
          <a:p>
            <a:pPr marL="1257300" lvl="2" indent="-342900">
              <a:lnSpc>
                <a:spcPct val="150000"/>
              </a:lnSpc>
              <a:buFont typeface="+mj-lt"/>
              <a:buAutoNum type="arabicPeriod"/>
            </a:pPr>
            <a:r>
              <a:rPr lang="en-US" b="1" dirty="0"/>
              <a:t>Questionable benefits for shareholders</a:t>
            </a:r>
            <a:endParaRPr lang="en-US" dirty="0"/>
          </a:p>
          <a:p>
            <a:pPr marL="1257300" lvl="2" indent="-342900">
              <a:lnSpc>
                <a:spcPct val="150000"/>
              </a:lnSpc>
              <a:buFont typeface="+mj-lt"/>
              <a:buAutoNum type="arabicPeriod"/>
            </a:pPr>
            <a:r>
              <a:rPr lang="en-US" b="1" dirty="0"/>
              <a:t>Ongoing employee misery</a:t>
            </a:r>
            <a:endParaRPr lang="en-US" dirty="0"/>
          </a:p>
        </p:txBody>
      </p:sp>
    </p:spTree>
    <p:extLst>
      <p:ext uri="{BB962C8B-B14F-4D97-AF65-F5344CB8AC3E}">
        <p14:creationId xmlns:p14="http://schemas.microsoft.com/office/powerpoint/2010/main" val="91466988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143000"/>
          </a:xfrm>
        </p:spPr>
        <p:txBody>
          <a:bodyPr>
            <a:noAutofit/>
          </a:bodyPr>
          <a:lstStyle/>
          <a:p>
            <a:r>
              <a:rPr lang="en-US" sz="11500" dirty="0">
                <a:latin typeface="Times New Roman" pitchFamily="18" charset="0"/>
                <a:cs typeface="Times New Roman" pitchFamily="18" charset="0"/>
              </a:rPr>
              <a:t>Technology</a:t>
            </a:r>
          </a:p>
        </p:txBody>
      </p:sp>
      <p:pic>
        <p:nvPicPr>
          <p:cNvPr id="3" name="Picture 2"/>
          <p:cNvPicPr>
            <a:picLocks noChangeAspect="1"/>
          </p:cNvPicPr>
          <p:nvPr/>
        </p:nvPicPr>
        <p:blipFill>
          <a:blip r:embed="rId2"/>
          <a:stretch>
            <a:fillRect/>
          </a:stretch>
        </p:blipFill>
        <p:spPr>
          <a:xfrm>
            <a:off x="-1" y="1"/>
            <a:ext cx="12192001" cy="6858000"/>
          </a:xfrm>
          <a:prstGeom prst="rect">
            <a:avLst/>
          </a:prstGeom>
        </p:spPr>
      </p:pic>
      <p:sp>
        <p:nvSpPr>
          <p:cNvPr id="4" name="Rectangle 3"/>
          <p:cNvSpPr/>
          <p:nvPr/>
        </p:nvSpPr>
        <p:spPr>
          <a:xfrm rot="20587068">
            <a:off x="2325259" y="4941278"/>
            <a:ext cx="5451429" cy="923330"/>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By: Nick Sworob</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35401455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Autofit/>
          </a:bodyPr>
          <a:lstStyle/>
          <a:p>
            <a:r>
              <a:rPr lang="en-US" sz="9600" dirty="0">
                <a:latin typeface="Times New Roman" pitchFamily="18" charset="0"/>
                <a:cs typeface="Times New Roman" pitchFamily="18" charset="0"/>
              </a:rPr>
              <a:t>Southwest </a:t>
            </a:r>
          </a:p>
        </p:txBody>
      </p:sp>
      <p:pic>
        <p:nvPicPr>
          <p:cNvPr id="11266" name="Picture 2" descr="http://www.solitudecanyon.com/resources/SouthwestPlane.jpeg"/>
          <p:cNvPicPr>
            <a:picLocks noChangeAspect="1" noChangeArrowheads="1"/>
          </p:cNvPicPr>
          <p:nvPr/>
        </p:nvPicPr>
        <p:blipFill>
          <a:blip r:embed="rId2" cstate="print"/>
          <a:srcRect/>
          <a:stretch>
            <a:fillRect/>
          </a:stretch>
        </p:blipFill>
        <p:spPr bwMode="auto">
          <a:xfrm>
            <a:off x="0" y="-39007"/>
            <a:ext cx="12191999" cy="6882493"/>
          </a:xfrm>
          <a:prstGeom prst="rect">
            <a:avLst/>
          </a:prstGeom>
          <a:noFill/>
        </p:spPr>
      </p:pic>
    </p:spTree>
    <p:extLst>
      <p:ext uri="{BB962C8B-B14F-4D97-AF65-F5344CB8AC3E}">
        <p14:creationId xmlns:p14="http://schemas.microsoft.com/office/powerpoint/2010/main" val="124353014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noAutofit/>
          </a:bodyPr>
          <a:lstStyle/>
          <a:p>
            <a:pPr lvl="0"/>
            <a:r>
              <a:rPr lang="en-US" sz="6600" dirty="0">
                <a:latin typeface="Times New Roman" pitchFamily="18" charset="0"/>
                <a:cs typeface="Times New Roman" pitchFamily="18" charset="0"/>
              </a:rPr>
              <a:t>Water Vapor Sensor</a:t>
            </a:r>
            <a:br>
              <a:rPr lang="en-US" sz="6600" dirty="0">
                <a:latin typeface="Times New Roman" pitchFamily="18" charset="0"/>
                <a:cs typeface="Times New Roman" pitchFamily="18" charset="0"/>
              </a:rPr>
            </a:br>
            <a:endParaRPr lang="en-US" sz="6600" dirty="0">
              <a:latin typeface="Times New Roman" pitchFamily="18" charset="0"/>
              <a:cs typeface="Times New Roman" pitchFamily="18" charset="0"/>
            </a:endParaRPr>
          </a:p>
        </p:txBody>
      </p:sp>
      <p:sp>
        <p:nvSpPr>
          <p:cNvPr id="3" name="Content Placeholder 2"/>
          <p:cNvSpPr>
            <a:spLocks noGrp="1"/>
          </p:cNvSpPr>
          <p:nvPr>
            <p:ph idx="1"/>
          </p:nvPr>
        </p:nvSpPr>
        <p:spPr>
          <a:xfrm>
            <a:off x="783771" y="4496752"/>
            <a:ext cx="8229600" cy="4525963"/>
          </a:xfrm>
        </p:spPr>
        <p:txBody>
          <a:bodyPr>
            <a:normAutofit/>
          </a:bodyPr>
          <a:lstStyle/>
          <a:p>
            <a:pPr lvl="1">
              <a:buFont typeface="Arial" pitchFamily="34" charset="0"/>
              <a:buChar char="•"/>
            </a:pPr>
            <a:r>
              <a:rPr lang="en-US" dirty="0" smtClean="0">
                <a:latin typeface="Times New Roman" pitchFamily="18" charset="0"/>
                <a:cs typeface="Times New Roman" pitchFamily="18" charset="0"/>
              </a:rPr>
              <a:t>750 turbulence, 100 </a:t>
            </a:r>
            <a:r>
              <a:rPr lang="en-US" dirty="0">
                <a:latin typeface="Times New Roman" pitchFamily="18" charset="0"/>
                <a:cs typeface="Times New Roman" pitchFamily="18" charset="0"/>
              </a:rPr>
              <a:t>million dollars.</a:t>
            </a:r>
            <a:endParaRPr lang="en-US" sz="2400"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National </a:t>
            </a:r>
            <a:r>
              <a:rPr lang="en-US" dirty="0">
                <a:latin typeface="Times New Roman" pitchFamily="18" charset="0"/>
                <a:cs typeface="Times New Roman" pitchFamily="18" charset="0"/>
              </a:rPr>
              <a:t>weather service.</a:t>
            </a:r>
            <a:endParaRPr lang="en-US" sz="2400"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Southwest </a:t>
            </a:r>
            <a:r>
              <a:rPr lang="en-US" dirty="0">
                <a:latin typeface="Times New Roman" pitchFamily="18" charset="0"/>
                <a:cs typeface="Times New Roman" pitchFamily="18" charset="0"/>
              </a:rPr>
              <a:t>737's gather moister </a:t>
            </a:r>
            <a:r>
              <a:rPr lang="en-US" dirty="0" smtClean="0">
                <a:latin typeface="Times New Roman" pitchFamily="18" charset="0"/>
                <a:cs typeface="Times New Roman" pitchFamily="18" charset="0"/>
              </a:rPr>
              <a:t>readings</a:t>
            </a:r>
            <a:endParaRPr lang="en-US" sz="2400" dirty="0">
              <a:latin typeface="Times New Roman" pitchFamily="18" charset="0"/>
              <a:cs typeface="Times New Roman" pitchFamily="18" charset="0"/>
            </a:endParaRPr>
          </a:p>
          <a:p>
            <a:pPr lvl="1">
              <a:buFont typeface="Arial" pitchFamily="34" charset="0"/>
              <a:buChar char="•"/>
            </a:pPr>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hanksgiving </a:t>
            </a:r>
            <a:r>
              <a:rPr lang="en-US" dirty="0">
                <a:latin typeface="Times New Roman" pitchFamily="18" charset="0"/>
                <a:cs typeface="Times New Roman" pitchFamily="18" charset="0"/>
              </a:rPr>
              <a:t>2013, </a:t>
            </a:r>
            <a:r>
              <a:rPr lang="en-US" dirty="0" smtClean="0">
                <a:latin typeface="Times New Roman" pitchFamily="18" charset="0"/>
                <a:cs typeface="Times New Roman" pitchFamily="18" charset="0"/>
              </a:rPr>
              <a:t>ice </a:t>
            </a:r>
            <a:r>
              <a:rPr lang="en-US" dirty="0">
                <a:latin typeface="Times New Roman" pitchFamily="18" charset="0"/>
                <a:cs typeface="Times New Roman" pitchFamily="18" charset="0"/>
              </a:rPr>
              <a:t>storm over </a:t>
            </a:r>
            <a:r>
              <a:rPr lang="en-US" dirty="0" smtClean="0">
                <a:latin typeface="Times New Roman" pitchFamily="18" charset="0"/>
                <a:cs typeface="Times New Roman" pitchFamily="18" charset="0"/>
              </a:rPr>
              <a:t>Dallas, 400 </a:t>
            </a:r>
            <a:r>
              <a:rPr lang="en-US" dirty="0">
                <a:latin typeface="Times New Roman" pitchFamily="18" charset="0"/>
                <a:cs typeface="Times New Roman" pitchFamily="18" charset="0"/>
              </a:rPr>
              <a:t>flight cancelations. </a:t>
            </a:r>
            <a:endParaRPr lang="en-US" dirty="0" smtClean="0">
              <a:latin typeface="Times New Roman" pitchFamily="18" charset="0"/>
              <a:cs typeface="Times New Roman" pitchFamily="18" charset="0"/>
            </a:endParaRPr>
          </a:p>
          <a:p>
            <a:pPr lvl="1">
              <a:buNone/>
            </a:pPr>
            <a:endParaRPr lang="en-US" dirty="0">
              <a:latin typeface="Times New Roman" pitchFamily="18" charset="0"/>
              <a:cs typeface="Times New Roman" pitchFamily="18" charset="0"/>
            </a:endParaRPr>
          </a:p>
        </p:txBody>
      </p:sp>
      <p:pic>
        <p:nvPicPr>
          <p:cNvPr id="6148" name="Picture 4" descr="http://upload.wikimedia.org/wikipedia/commons/4/4b/Above_the_Clouds.jpg"/>
          <p:cNvPicPr>
            <a:picLocks noChangeAspect="1" noChangeArrowheads="1"/>
          </p:cNvPicPr>
          <p:nvPr/>
        </p:nvPicPr>
        <p:blipFill>
          <a:blip r:embed="rId2" cstate="print"/>
          <a:srcRect/>
          <a:stretch>
            <a:fillRect/>
          </a:stretch>
        </p:blipFill>
        <p:spPr bwMode="auto">
          <a:xfrm>
            <a:off x="464457" y="1143000"/>
            <a:ext cx="11219543" cy="2744152"/>
          </a:xfrm>
          <a:prstGeom prst="rect">
            <a:avLst/>
          </a:prstGeom>
          <a:noFill/>
        </p:spPr>
      </p:pic>
    </p:spTree>
    <p:extLst>
      <p:ext uri="{BB962C8B-B14F-4D97-AF65-F5344CB8AC3E}">
        <p14:creationId xmlns:p14="http://schemas.microsoft.com/office/powerpoint/2010/main" val="202104383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1143000"/>
          </a:xfrm>
        </p:spPr>
        <p:txBody>
          <a:bodyPr>
            <a:noAutofit/>
          </a:bodyPr>
          <a:lstStyle/>
          <a:p>
            <a:pPr lvl="0"/>
            <a:r>
              <a:rPr lang="en-US" sz="5400" dirty="0">
                <a:latin typeface="Times New Roman" pitchFamily="18" charset="0"/>
                <a:cs typeface="Times New Roman" pitchFamily="18" charset="0"/>
              </a:rPr>
              <a:t>Required Navigation Performance</a:t>
            </a:r>
            <a:br>
              <a:rPr lang="en-US" sz="5400" dirty="0">
                <a:latin typeface="Times New Roman" pitchFamily="18" charset="0"/>
                <a:cs typeface="Times New Roman" pitchFamily="18" charset="0"/>
              </a:rPr>
            </a:br>
            <a:endParaRPr lang="en-US" sz="5400" dirty="0">
              <a:latin typeface="Times New Roman" pitchFamily="18" charset="0"/>
              <a:cs typeface="Times New Roman" pitchFamily="18" charset="0"/>
            </a:endParaRPr>
          </a:p>
        </p:txBody>
      </p:sp>
      <p:sp>
        <p:nvSpPr>
          <p:cNvPr id="3" name="Content Placeholder 2"/>
          <p:cNvSpPr>
            <a:spLocks noGrp="1"/>
          </p:cNvSpPr>
          <p:nvPr>
            <p:ph idx="1"/>
          </p:nvPr>
        </p:nvSpPr>
        <p:spPr>
          <a:xfrm>
            <a:off x="1179286" y="4760686"/>
            <a:ext cx="8229600" cy="4525963"/>
          </a:xfrm>
        </p:spPr>
        <p:txBody>
          <a:bodyPr>
            <a:normAutofit/>
          </a:bodyPr>
          <a:lstStyle/>
          <a:p>
            <a:pPr lvl="0"/>
            <a:r>
              <a:rPr lang="en-US" dirty="0" smtClean="0">
                <a:latin typeface="Times New Roman" pitchFamily="18" charset="0"/>
                <a:cs typeface="Times New Roman" pitchFamily="18" charset="0"/>
              </a:rPr>
              <a:t>2/3 </a:t>
            </a:r>
            <a:r>
              <a:rPr lang="en-US" dirty="0">
                <a:latin typeface="Times New Roman" pitchFamily="18" charset="0"/>
                <a:cs typeface="Times New Roman" pitchFamily="18" charset="0"/>
              </a:rPr>
              <a:t>of Southwest plane's cockpit software.</a:t>
            </a:r>
          </a:p>
          <a:p>
            <a:pPr lvl="0"/>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hree </a:t>
            </a:r>
            <a:r>
              <a:rPr lang="en-US" dirty="0">
                <a:latin typeface="Times New Roman" pitchFamily="18" charset="0"/>
                <a:cs typeface="Times New Roman" pitchFamily="18" charset="0"/>
              </a:rPr>
              <a:t>year process, </a:t>
            </a:r>
            <a:r>
              <a:rPr lang="en-US" dirty="0" smtClean="0">
                <a:latin typeface="Times New Roman" pitchFamily="18" charset="0"/>
                <a:cs typeface="Times New Roman" pitchFamily="18" charset="0"/>
              </a:rPr>
              <a:t>training </a:t>
            </a:r>
            <a:r>
              <a:rPr lang="en-US" dirty="0">
                <a:latin typeface="Times New Roman" pitchFamily="18" charset="0"/>
                <a:cs typeface="Times New Roman" pitchFamily="18" charset="0"/>
              </a:rPr>
              <a:t>6,000 pilots.</a:t>
            </a:r>
          </a:p>
          <a:p>
            <a:pPr lvl="0"/>
            <a:r>
              <a:rPr lang="en-US" dirty="0">
                <a:latin typeface="Times New Roman" pitchFamily="18" charset="0"/>
                <a:cs typeface="Times New Roman" pitchFamily="18" charset="0"/>
              </a:rPr>
              <a:t>S</a:t>
            </a:r>
            <a:r>
              <a:rPr lang="en-US" dirty="0" smtClean="0">
                <a:latin typeface="Times New Roman" pitchFamily="18" charset="0"/>
                <a:cs typeface="Times New Roman" pitchFamily="18" charset="0"/>
              </a:rPr>
              <a:t>horter </a:t>
            </a:r>
            <a:r>
              <a:rPr lang="en-US" dirty="0">
                <a:latin typeface="Times New Roman" pitchFamily="18" charset="0"/>
                <a:cs typeface="Times New Roman" pitchFamily="18" charset="0"/>
              </a:rPr>
              <a:t>flight times, save fuel, cut noise and reduce delays</a:t>
            </a:r>
          </a:p>
          <a:p>
            <a:endParaRPr lang="en-US" dirty="0">
              <a:latin typeface="Times New Roman" pitchFamily="18" charset="0"/>
              <a:cs typeface="Times New Roman" pitchFamily="18" charset="0"/>
            </a:endParaRPr>
          </a:p>
        </p:txBody>
      </p:sp>
      <p:pic>
        <p:nvPicPr>
          <p:cNvPr id="5122" name="Picture 2" descr="http://www.aviationnews.eu/blog/wp-content/uploads/2011/04/Gulfstream-PlaneView-cockpit.jpg"/>
          <p:cNvPicPr>
            <a:picLocks noChangeAspect="1" noChangeArrowheads="1"/>
          </p:cNvPicPr>
          <p:nvPr/>
        </p:nvPicPr>
        <p:blipFill>
          <a:blip r:embed="rId2" cstate="print"/>
          <a:srcRect/>
          <a:stretch>
            <a:fillRect/>
          </a:stretch>
        </p:blipFill>
        <p:spPr bwMode="auto">
          <a:xfrm>
            <a:off x="653143" y="1756230"/>
            <a:ext cx="10531828" cy="2500085"/>
          </a:xfrm>
          <a:prstGeom prst="rect">
            <a:avLst/>
          </a:prstGeom>
          <a:noFill/>
        </p:spPr>
      </p:pic>
    </p:spTree>
    <p:extLst>
      <p:ext uri="{BB962C8B-B14F-4D97-AF65-F5344CB8AC3E}">
        <p14:creationId xmlns:p14="http://schemas.microsoft.com/office/powerpoint/2010/main" val="2781914307"/>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reerealism.com/home/jtodonnell/careerealism.com/wp-content/uploads/2012/01/Past-Street-Sign-Featu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72700" y="4875648"/>
            <a:ext cx="6161944" cy="923330"/>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By: Tahquan Evans</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5257676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wlanbook.com/wp-content/uploads/2009/12/row-44-airplane-wifi-service.jpg"/>
          <p:cNvPicPr>
            <a:picLocks noChangeAspect="1" noChangeArrowheads="1"/>
          </p:cNvPicPr>
          <p:nvPr/>
        </p:nvPicPr>
        <p:blipFill>
          <a:blip r:embed="rId2" cstate="print"/>
          <a:srcRect/>
          <a:stretch>
            <a:fillRect/>
          </a:stretch>
        </p:blipFill>
        <p:spPr bwMode="auto">
          <a:xfrm>
            <a:off x="3124200" y="1447802"/>
            <a:ext cx="5226223" cy="3501570"/>
          </a:xfrm>
          <a:prstGeom prst="rect">
            <a:avLst/>
          </a:prstGeom>
          <a:noFill/>
        </p:spPr>
      </p:pic>
      <p:sp>
        <p:nvSpPr>
          <p:cNvPr id="2" name="Title 1"/>
          <p:cNvSpPr>
            <a:spLocks noGrp="1"/>
          </p:cNvSpPr>
          <p:nvPr>
            <p:ph type="title"/>
          </p:nvPr>
        </p:nvSpPr>
        <p:spPr>
          <a:xfrm>
            <a:off x="231624" y="319314"/>
            <a:ext cx="10353762" cy="970450"/>
          </a:xfrm>
        </p:spPr>
        <p:txBody>
          <a:bodyPr>
            <a:noAutofit/>
          </a:bodyPr>
          <a:lstStyle/>
          <a:p>
            <a:r>
              <a:rPr lang="en-US" sz="7200" dirty="0" smtClean="0">
                <a:latin typeface="Times New Roman" pitchFamily="18" charset="0"/>
                <a:cs typeface="Times New Roman" pitchFamily="18" charset="0"/>
              </a:rPr>
              <a:t>Wi-Fi</a:t>
            </a:r>
            <a:endParaRPr lang="en-US" sz="7200" dirty="0">
              <a:latin typeface="Times New Roman" pitchFamily="18" charset="0"/>
              <a:cs typeface="Times New Roman" pitchFamily="18" charset="0"/>
            </a:endParaRPr>
          </a:p>
        </p:txBody>
      </p:sp>
      <p:sp>
        <p:nvSpPr>
          <p:cNvPr id="3" name="Content Placeholder 2"/>
          <p:cNvSpPr>
            <a:spLocks noGrp="1"/>
          </p:cNvSpPr>
          <p:nvPr>
            <p:ph idx="1"/>
          </p:nvPr>
        </p:nvSpPr>
        <p:spPr>
          <a:xfrm>
            <a:off x="609600" y="4595018"/>
            <a:ext cx="8229600" cy="4525963"/>
          </a:xfrm>
        </p:spPr>
        <p:txBody>
          <a:bodyPr>
            <a:normAutofit/>
          </a:bodyPr>
          <a:lstStyle/>
          <a:p>
            <a:pPr lvl="0"/>
            <a:r>
              <a:rPr lang="en-US" sz="3600" dirty="0">
                <a:latin typeface="Times New Roman" pitchFamily="18" charset="0"/>
                <a:cs typeface="Times New Roman" pitchFamily="18" charset="0"/>
              </a:rPr>
              <a:t>Row 44</a:t>
            </a:r>
          </a:p>
          <a:p>
            <a:pPr lvl="0"/>
            <a:r>
              <a:rPr lang="en-US" sz="3600" dirty="0" err="1">
                <a:latin typeface="Times New Roman" pitchFamily="18" charset="0"/>
                <a:cs typeface="Times New Roman" pitchFamily="18" charset="0"/>
              </a:rPr>
              <a:t>GoGo</a:t>
            </a:r>
            <a:r>
              <a:rPr lang="en-US" sz="3600" dirty="0">
                <a:latin typeface="Times New Roman" pitchFamily="18" charset="0"/>
                <a:cs typeface="Times New Roman" pitchFamily="18" charset="0"/>
              </a:rPr>
              <a:t>, 10,000</a:t>
            </a:r>
          </a:p>
          <a:p>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74163891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dirty="0">
                <a:latin typeface="Times New Roman" pitchFamily="18" charset="0"/>
                <a:cs typeface="Times New Roman" pitchFamily="18" charset="0"/>
              </a:rPr>
              <a:t>American</a:t>
            </a:r>
          </a:p>
        </p:txBody>
      </p:sp>
      <p:pic>
        <p:nvPicPr>
          <p:cNvPr id="12290" name="Picture 2" descr="http://upload.wikimedia.org/wikipedia/commons/a/a8/American_Airlines_Boeing_777-200ER_N775AN_PVG_2013-5-21.png"/>
          <p:cNvPicPr>
            <a:picLocks noChangeAspect="1" noChangeArrowheads="1"/>
          </p:cNvPicPr>
          <p:nvPr/>
        </p:nvPicPr>
        <p:blipFill>
          <a:blip r:embed="rId2" cstate="print"/>
          <a:srcRect/>
          <a:stretch>
            <a:fillRect/>
          </a:stretch>
        </p:blipFill>
        <p:spPr bwMode="auto">
          <a:xfrm>
            <a:off x="0" y="1"/>
            <a:ext cx="12191999" cy="6858000"/>
          </a:xfrm>
          <a:prstGeom prst="rect">
            <a:avLst/>
          </a:prstGeom>
          <a:noFill/>
        </p:spPr>
      </p:pic>
      <p:sp>
        <p:nvSpPr>
          <p:cNvPr id="3" name="Rectangle 2"/>
          <p:cNvSpPr/>
          <p:nvPr/>
        </p:nvSpPr>
        <p:spPr>
          <a:xfrm>
            <a:off x="3202705" y="702887"/>
            <a:ext cx="5775941" cy="1754326"/>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American Airlines</a:t>
            </a:r>
          </a:p>
          <a:p>
            <a:pPr algn="ct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422330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noAutofit/>
          </a:bodyPr>
          <a:lstStyle/>
          <a:p>
            <a:pPr lvl="0"/>
            <a:r>
              <a:rPr lang="en-US" dirty="0">
                <a:latin typeface="Times New Roman" pitchFamily="18" charset="0"/>
                <a:cs typeface="Times New Roman" pitchFamily="18" charset="0"/>
              </a:rPr>
              <a:t>Multi Scan Threat Track</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752600" y="4953001"/>
            <a:ext cx="8229600" cy="4525963"/>
          </a:xfrm>
        </p:spPr>
        <p:txBody>
          <a:bodyPr/>
          <a:lstStyle/>
          <a:p>
            <a:pPr lvl="0"/>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hunderstorm</a:t>
            </a:r>
            <a:endParaRPr lang="en-US" dirty="0">
              <a:latin typeface="Times New Roman" pitchFamily="18" charset="0"/>
              <a:cs typeface="Times New Roman" pitchFamily="18" charset="0"/>
            </a:endParaRPr>
          </a:p>
          <a:p>
            <a:pPr lvl="0"/>
            <a:r>
              <a:rPr lang="en-US" dirty="0">
                <a:latin typeface="Times New Roman" pitchFamily="18" charset="0"/>
                <a:cs typeface="Times New Roman" pitchFamily="18" charset="0"/>
              </a:rPr>
              <a:t>S</a:t>
            </a:r>
            <a:r>
              <a:rPr lang="en-US" dirty="0" smtClean="0">
                <a:latin typeface="Times New Roman" pitchFamily="18" charset="0"/>
                <a:cs typeface="Times New Roman" pitchFamily="18" charset="0"/>
              </a:rPr>
              <a:t>evere </a:t>
            </a:r>
            <a:r>
              <a:rPr lang="en-US" dirty="0">
                <a:latin typeface="Times New Roman" pitchFamily="18" charset="0"/>
                <a:cs typeface="Times New Roman" pitchFamily="18" charset="0"/>
              </a:rPr>
              <a:t>and ride </a:t>
            </a:r>
            <a:r>
              <a:rPr lang="en-US" dirty="0" smtClean="0">
                <a:latin typeface="Times New Roman" pitchFamily="18" charset="0"/>
                <a:cs typeface="Times New Roman" pitchFamily="18" charset="0"/>
              </a:rPr>
              <a:t>quality</a:t>
            </a:r>
            <a:endParaRPr lang="en-US" dirty="0">
              <a:latin typeface="Times New Roman" pitchFamily="18" charset="0"/>
              <a:cs typeface="Times New Roman" pitchFamily="18" charset="0"/>
            </a:endParaRPr>
          </a:p>
        </p:txBody>
      </p:sp>
      <p:pic>
        <p:nvPicPr>
          <p:cNvPr id="3074" name="Picture 2" descr="http://en.es-static.us/upl/2012/05/thunderstorm2_h.jpeg"/>
          <p:cNvPicPr>
            <a:picLocks noChangeAspect="1" noChangeArrowheads="1"/>
          </p:cNvPicPr>
          <p:nvPr/>
        </p:nvPicPr>
        <p:blipFill>
          <a:blip r:embed="rId2" cstate="print"/>
          <a:srcRect/>
          <a:stretch>
            <a:fillRect/>
          </a:stretch>
        </p:blipFill>
        <p:spPr bwMode="auto">
          <a:xfrm>
            <a:off x="3172852" y="1074057"/>
            <a:ext cx="5824238" cy="3878943"/>
          </a:xfrm>
          <a:prstGeom prst="rect">
            <a:avLst/>
          </a:prstGeom>
          <a:noFill/>
        </p:spPr>
      </p:pic>
    </p:spTree>
    <p:extLst>
      <p:ext uri="{BB962C8B-B14F-4D97-AF65-F5344CB8AC3E}">
        <p14:creationId xmlns:p14="http://schemas.microsoft.com/office/powerpoint/2010/main" val="5326059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Autofit/>
          </a:bodyPr>
          <a:lstStyle/>
          <a:p>
            <a:pPr lvl="0"/>
            <a:r>
              <a:rPr lang="en-US" sz="5400" dirty="0">
                <a:latin typeface="Times New Roman" pitchFamily="18" charset="0"/>
                <a:cs typeface="Times New Roman" pitchFamily="18" charset="0"/>
              </a:rPr>
              <a:t>Code Sharing</a:t>
            </a:r>
            <a:br>
              <a:rPr lang="en-US" sz="5400" dirty="0">
                <a:latin typeface="Times New Roman" pitchFamily="18" charset="0"/>
                <a:cs typeface="Times New Roman" pitchFamily="18" charset="0"/>
              </a:rPr>
            </a:br>
            <a:endParaRPr lang="en-US" sz="5400" dirty="0">
              <a:latin typeface="Times New Roman" pitchFamily="18" charset="0"/>
              <a:cs typeface="Times New Roman" pitchFamily="18" charset="0"/>
            </a:endParaRPr>
          </a:p>
        </p:txBody>
      </p:sp>
      <p:sp>
        <p:nvSpPr>
          <p:cNvPr id="3" name="Content Placeholder 2"/>
          <p:cNvSpPr>
            <a:spLocks noGrp="1"/>
          </p:cNvSpPr>
          <p:nvPr>
            <p:ph idx="1"/>
          </p:nvPr>
        </p:nvSpPr>
        <p:spPr>
          <a:xfrm>
            <a:off x="1905000" y="4419601"/>
            <a:ext cx="8229600" cy="3048000"/>
          </a:xfrm>
        </p:spPr>
        <p:txBody>
          <a:bodyPr>
            <a:normAutofit/>
          </a:bodyPr>
          <a:lstStyle/>
          <a:p>
            <a:pPr lvl="0"/>
            <a:r>
              <a:rPr lang="en-US" sz="3600" dirty="0">
                <a:latin typeface="Times New Roman" pitchFamily="18" charset="0"/>
                <a:cs typeface="Times New Roman" pitchFamily="18" charset="0"/>
              </a:rPr>
              <a:t>January</a:t>
            </a:r>
          </a:p>
          <a:p>
            <a:pPr lvl="0"/>
            <a:r>
              <a:rPr lang="en-US" sz="3600" dirty="0">
                <a:latin typeface="Times New Roman" pitchFamily="18" charset="0"/>
                <a:cs typeface="Times New Roman" pitchFamily="18" charset="0"/>
              </a:rPr>
              <a:t>Boost revenue</a:t>
            </a:r>
          </a:p>
          <a:p>
            <a:pPr lvl="0"/>
            <a:r>
              <a:rPr lang="en-US" sz="3600" dirty="0">
                <a:latin typeface="Times New Roman" pitchFamily="18" charset="0"/>
                <a:cs typeface="Times New Roman" pitchFamily="18" charset="0"/>
              </a:rPr>
              <a:t>Two years</a:t>
            </a:r>
          </a:p>
          <a:p>
            <a:endParaRPr lang="en-US" sz="3600" dirty="0">
              <a:latin typeface="Times New Roman" pitchFamily="18" charset="0"/>
              <a:cs typeface="Times New Roman" pitchFamily="18" charset="0"/>
            </a:endParaRPr>
          </a:p>
        </p:txBody>
      </p:sp>
      <p:pic>
        <p:nvPicPr>
          <p:cNvPr id="1026" name="Picture 2" descr="https://www.aa.com/content/images/customerService/aad_tkt2.gif"/>
          <p:cNvPicPr>
            <a:picLocks noChangeAspect="1" noChangeArrowheads="1"/>
          </p:cNvPicPr>
          <p:nvPr/>
        </p:nvPicPr>
        <p:blipFill>
          <a:blip r:embed="rId2" cstate="print"/>
          <a:srcRect/>
          <a:stretch>
            <a:fillRect/>
          </a:stretch>
        </p:blipFill>
        <p:spPr bwMode="auto">
          <a:xfrm>
            <a:off x="1030514" y="1600200"/>
            <a:ext cx="10130972" cy="2590800"/>
          </a:xfrm>
          <a:prstGeom prst="rect">
            <a:avLst/>
          </a:prstGeom>
          <a:noFill/>
        </p:spPr>
      </p:pic>
    </p:spTree>
    <p:extLst>
      <p:ext uri="{BB962C8B-B14F-4D97-AF65-F5344CB8AC3E}">
        <p14:creationId xmlns:p14="http://schemas.microsoft.com/office/powerpoint/2010/main" val="31541903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75755"/>
          </a:xfrm>
          <a:prstGeom prst="rect">
            <a:avLst/>
          </a:prstGeom>
        </p:spPr>
      </p:pic>
      <p:sp>
        <p:nvSpPr>
          <p:cNvPr id="8" name="Rectangle 7"/>
          <p:cNvSpPr/>
          <p:nvPr/>
        </p:nvSpPr>
        <p:spPr>
          <a:xfrm rot="659387">
            <a:off x="3191053" y="4128478"/>
            <a:ext cx="6506589" cy="1107996"/>
          </a:xfrm>
          <a:prstGeom prst="rect">
            <a:avLst/>
          </a:prstGeom>
          <a:noFill/>
        </p:spPr>
        <p:txBody>
          <a:bodyPr wrap="none" lIns="91440" tIns="45720" rIns="91440" bIns="45720">
            <a:spAutoFit/>
          </a:bodyPr>
          <a:lstStyle/>
          <a:p>
            <a:pPr algn="ctr"/>
            <a:r>
              <a:rPr lang="en-US" sz="6600" b="1" cap="none" spc="0" dirty="0" smtClean="0">
                <a:ln w="0"/>
                <a:solidFill>
                  <a:schemeClr val="tx1"/>
                </a:solidFill>
                <a:effectLst>
                  <a:outerShdw blurRad="38100" dist="19050" dir="2700000" algn="tl" rotWithShape="0">
                    <a:schemeClr val="dk1">
                      <a:alpha val="40000"/>
                    </a:schemeClr>
                  </a:outerShdw>
                </a:effectLst>
              </a:rPr>
              <a:t>By: Nick Sworob</a:t>
            </a:r>
            <a:endParaRPr lang="en-US" sz="66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223678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solitudecanyon.com/resources/SouthwestPlane.jpe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30103233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19" y="324950"/>
            <a:ext cx="10353762" cy="970450"/>
          </a:xfrm>
        </p:spPr>
        <p:txBody>
          <a:bodyPr>
            <a:normAutofit/>
          </a:bodyPr>
          <a:lstStyle/>
          <a:p>
            <a:r>
              <a:rPr lang="en-US" sz="6000" dirty="0">
                <a:latin typeface="Times New Roman" pitchFamily="18" charset="0"/>
                <a:cs typeface="Times New Roman" pitchFamily="18" charset="0"/>
              </a:rPr>
              <a:t>Place Making</a:t>
            </a:r>
          </a:p>
        </p:txBody>
      </p:sp>
      <p:sp>
        <p:nvSpPr>
          <p:cNvPr id="3" name="Content Placeholder 2"/>
          <p:cNvSpPr>
            <a:spLocks noGrp="1"/>
          </p:cNvSpPr>
          <p:nvPr>
            <p:ph idx="1"/>
          </p:nvPr>
        </p:nvSpPr>
        <p:spPr>
          <a:xfrm>
            <a:off x="1498600" y="4949371"/>
            <a:ext cx="8229600" cy="3200400"/>
          </a:xfrm>
        </p:spPr>
        <p:txBody>
          <a:bodyPr/>
          <a:lstStyle/>
          <a:p>
            <a:pPr lvl="0"/>
            <a:r>
              <a:rPr lang="en-US" dirty="0" smtClean="0">
                <a:latin typeface="Times New Roman" pitchFamily="18" charset="0"/>
                <a:cs typeface="Times New Roman" pitchFamily="18" charset="0"/>
              </a:rPr>
              <a:t>Project </a:t>
            </a:r>
            <a:r>
              <a:rPr lang="en-US" dirty="0">
                <a:latin typeface="Times New Roman" pitchFamily="18" charset="0"/>
                <a:cs typeface="Times New Roman" pitchFamily="18" charset="0"/>
              </a:rPr>
              <a:t>for Public </a:t>
            </a:r>
            <a:r>
              <a:rPr lang="en-US" dirty="0" smtClean="0">
                <a:latin typeface="Times New Roman" pitchFamily="18" charset="0"/>
                <a:cs typeface="Times New Roman" pitchFamily="18" charset="0"/>
              </a:rPr>
              <a:t>Spaces</a:t>
            </a:r>
            <a:endParaRPr lang="en-US" dirty="0">
              <a:latin typeface="Times New Roman" pitchFamily="18" charset="0"/>
              <a:cs typeface="Times New Roman" pitchFamily="18" charset="0"/>
            </a:endParaRPr>
          </a:p>
          <a:p>
            <a:pPr lvl="0"/>
            <a:r>
              <a:rPr lang="en-US" dirty="0" smtClean="0">
                <a:latin typeface="Times New Roman" pitchFamily="18" charset="0"/>
                <a:cs typeface="Times New Roman" pitchFamily="18" charset="0"/>
              </a:rPr>
              <a:t>Detroit </a:t>
            </a:r>
            <a:r>
              <a:rPr lang="en-US" dirty="0">
                <a:latin typeface="Times New Roman" pitchFamily="18" charset="0"/>
                <a:cs typeface="Times New Roman" pitchFamily="18" charset="0"/>
              </a:rPr>
              <a:t>and </a:t>
            </a:r>
            <a:r>
              <a:rPr lang="en-US" dirty="0" smtClean="0">
                <a:latin typeface="Times New Roman" pitchFamily="18" charset="0"/>
                <a:cs typeface="Times New Roman" pitchFamily="18" charset="0"/>
              </a:rPr>
              <a:t>Providence, </a:t>
            </a:r>
          </a:p>
          <a:p>
            <a:pPr lvl="0"/>
            <a:r>
              <a:rPr lang="en-US" dirty="0" smtClean="0">
                <a:latin typeface="Times New Roman" pitchFamily="18" charset="0"/>
                <a:cs typeface="Times New Roman" pitchFamily="18" charset="0"/>
              </a:rPr>
              <a:t>Travis </a:t>
            </a:r>
            <a:r>
              <a:rPr lang="en-US" dirty="0">
                <a:latin typeface="Times New Roman" pitchFamily="18" charset="0"/>
                <a:cs typeface="Times New Roman" pitchFamily="18" charset="0"/>
              </a:rPr>
              <a:t>park, in San Antonio</a:t>
            </a:r>
          </a:p>
          <a:p>
            <a:endParaRPr lang="en-US" dirty="0">
              <a:latin typeface="Times New Roman" pitchFamily="18" charset="0"/>
              <a:cs typeface="Times New Roman" pitchFamily="18" charset="0"/>
            </a:endParaRPr>
          </a:p>
        </p:txBody>
      </p:sp>
      <p:pic>
        <p:nvPicPr>
          <p:cNvPr id="14338" name="Picture 2" descr="http://chrisbernardo.files.wordpress.com/2014/04/southwest-airlines.png?w=620&amp;h=264&amp;crop=1"/>
          <p:cNvPicPr>
            <a:picLocks noChangeAspect="1" noChangeArrowheads="1"/>
          </p:cNvPicPr>
          <p:nvPr/>
        </p:nvPicPr>
        <p:blipFill>
          <a:blip r:embed="rId2" cstate="print"/>
          <a:srcRect/>
          <a:stretch>
            <a:fillRect/>
          </a:stretch>
        </p:blipFill>
        <p:spPr bwMode="auto">
          <a:xfrm>
            <a:off x="842919" y="1524000"/>
            <a:ext cx="10579824" cy="2819400"/>
          </a:xfrm>
          <a:prstGeom prst="rect">
            <a:avLst/>
          </a:prstGeom>
          <a:noFill/>
        </p:spPr>
      </p:pic>
    </p:spTree>
    <p:extLst>
      <p:ext uri="{BB962C8B-B14F-4D97-AF65-F5344CB8AC3E}">
        <p14:creationId xmlns:p14="http://schemas.microsoft.com/office/powerpoint/2010/main" val="40117663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noAutofit/>
          </a:bodyPr>
          <a:lstStyle/>
          <a:p>
            <a:pPr lvl="0"/>
            <a:r>
              <a:rPr lang="en-US" sz="6000" dirty="0">
                <a:latin typeface="Times New Roman" pitchFamily="18" charset="0"/>
                <a:cs typeface="Times New Roman" pitchFamily="18" charset="0"/>
              </a:rPr>
              <a:t>International flights</a:t>
            </a:r>
            <a:br>
              <a:rPr lang="en-US" sz="6000" dirty="0">
                <a:latin typeface="Times New Roman" pitchFamily="18" charset="0"/>
                <a:cs typeface="Times New Roman" pitchFamily="18" charset="0"/>
              </a:rPr>
            </a:br>
            <a:endParaRPr lang="en-US" sz="6000" dirty="0">
              <a:latin typeface="Times New Roman" pitchFamily="18" charset="0"/>
              <a:cs typeface="Times New Roman" pitchFamily="18" charset="0"/>
            </a:endParaRPr>
          </a:p>
        </p:txBody>
      </p:sp>
      <p:sp>
        <p:nvSpPr>
          <p:cNvPr id="3" name="Content Placeholder 2"/>
          <p:cNvSpPr>
            <a:spLocks noGrp="1"/>
          </p:cNvSpPr>
          <p:nvPr>
            <p:ph idx="1"/>
          </p:nvPr>
        </p:nvSpPr>
        <p:spPr>
          <a:xfrm>
            <a:off x="1527629" y="5156200"/>
            <a:ext cx="8229600" cy="2590800"/>
          </a:xfrm>
        </p:spPr>
        <p:txBody>
          <a:bodyPr>
            <a:normAutofit/>
          </a:bodyPr>
          <a:lstStyle/>
          <a:p>
            <a:pPr lvl="0"/>
            <a:r>
              <a:rPr lang="en-US" dirty="0">
                <a:latin typeface="Times New Roman" pitchFamily="18" charset="0"/>
                <a:cs typeface="Times New Roman" pitchFamily="18" charset="0"/>
              </a:rPr>
              <a:t>Starting July </a:t>
            </a:r>
            <a:r>
              <a:rPr lang="en-US" dirty="0" smtClean="0">
                <a:latin typeface="Times New Roman" pitchFamily="18" charset="0"/>
                <a:cs typeface="Times New Roman" pitchFamily="18" charset="0"/>
              </a:rPr>
              <a:t>1 </a:t>
            </a:r>
          </a:p>
          <a:p>
            <a:pPr lvl="0"/>
            <a:r>
              <a:rPr lang="en-US" dirty="0">
                <a:latin typeface="Times New Roman" pitchFamily="18" charset="0"/>
                <a:cs typeface="Times New Roman" pitchFamily="18" charset="0"/>
              </a:rPr>
              <a:t>A</a:t>
            </a:r>
            <a:r>
              <a:rPr lang="en-US" dirty="0" smtClean="0">
                <a:latin typeface="Times New Roman" pitchFamily="18" charset="0"/>
                <a:cs typeface="Times New Roman" pitchFamily="18" charset="0"/>
              </a:rPr>
              <a:t>ruba</a:t>
            </a:r>
            <a:r>
              <a:rPr lang="en-US" dirty="0">
                <a:latin typeface="Times New Roman" pitchFamily="18" charset="0"/>
                <a:cs typeface="Times New Roman" pitchFamily="18" charset="0"/>
              </a:rPr>
              <a:t>, Jamaica and the Bahamas.</a:t>
            </a:r>
          </a:p>
          <a:p>
            <a:pPr lvl="0"/>
            <a:r>
              <a:rPr lang="en-US" dirty="0">
                <a:latin typeface="Times New Roman" pitchFamily="18" charset="0"/>
                <a:cs typeface="Times New Roman" pitchFamily="18" charset="0"/>
              </a:rPr>
              <a:t>The Air Tran merge in </a:t>
            </a:r>
            <a:r>
              <a:rPr lang="en-US" dirty="0" smtClean="0">
                <a:latin typeface="Times New Roman" pitchFamily="18" charset="0"/>
                <a:cs typeface="Times New Roman" pitchFamily="18" charset="0"/>
              </a:rPr>
              <a:t>2011</a:t>
            </a:r>
            <a:endParaRPr lang="en-US" dirty="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p:txBody>
      </p:sp>
      <p:pic>
        <p:nvPicPr>
          <p:cNvPr id="13314" name="Picture 2" descr="http://tctechcrunch2011.files.wordpress.com/2009/05/airtran-737-700-wl-n300at-04tko-fll-bdlr.jpg"/>
          <p:cNvPicPr>
            <a:picLocks noChangeAspect="1" noChangeArrowheads="1"/>
          </p:cNvPicPr>
          <p:nvPr/>
        </p:nvPicPr>
        <p:blipFill>
          <a:blip r:embed="rId2" cstate="print"/>
          <a:srcRect/>
          <a:stretch>
            <a:fillRect/>
          </a:stretch>
        </p:blipFill>
        <p:spPr bwMode="auto">
          <a:xfrm>
            <a:off x="1306286" y="1241153"/>
            <a:ext cx="9506857" cy="3407047"/>
          </a:xfrm>
          <a:prstGeom prst="rect">
            <a:avLst/>
          </a:prstGeom>
          <a:noFill/>
        </p:spPr>
      </p:pic>
    </p:spTree>
    <p:extLst>
      <p:ext uri="{BB962C8B-B14F-4D97-AF65-F5344CB8AC3E}">
        <p14:creationId xmlns:p14="http://schemas.microsoft.com/office/powerpoint/2010/main" val="55967199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dirty="0">
                <a:latin typeface="Times New Roman" pitchFamily="18" charset="0"/>
                <a:cs typeface="Times New Roman" pitchFamily="18" charset="0"/>
              </a:rPr>
              <a:t>American</a:t>
            </a:r>
          </a:p>
        </p:txBody>
      </p:sp>
      <p:pic>
        <p:nvPicPr>
          <p:cNvPr id="12290" name="Picture 2" descr="http://upload.wikimedia.org/wikipedia/commons/a/a8/American_Airlines_Boeing_777-200ER_N775AN_PVG_2013-5-21.pn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Rectangle 2"/>
          <p:cNvSpPr/>
          <p:nvPr/>
        </p:nvSpPr>
        <p:spPr>
          <a:xfrm>
            <a:off x="2895409" y="609600"/>
            <a:ext cx="558838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American Airlines</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01654308"/>
      </p:ext>
    </p:extLst>
  </p:cSld>
  <p:clrMapOvr>
    <a:masterClrMapping/>
  </p:clrMapOvr>
  <p:transition spd="slow">
    <p:wheel spokes="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rmAutofit/>
          </a:bodyPr>
          <a:lstStyle/>
          <a:p>
            <a:r>
              <a:rPr lang="en-US" sz="6600" dirty="0">
                <a:latin typeface="Times New Roman" pitchFamily="18" charset="0"/>
                <a:cs typeface="Times New Roman" pitchFamily="18" charset="0"/>
              </a:rPr>
              <a:t>US Airways</a:t>
            </a:r>
          </a:p>
        </p:txBody>
      </p:sp>
      <p:sp>
        <p:nvSpPr>
          <p:cNvPr id="3" name="Content Placeholder 2"/>
          <p:cNvSpPr>
            <a:spLocks noGrp="1"/>
          </p:cNvSpPr>
          <p:nvPr>
            <p:ph idx="1"/>
          </p:nvPr>
        </p:nvSpPr>
        <p:spPr>
          <a:xfrm>
            <a:off x="1905000" y="3733801"/>
            <a:ext cx="8229600" cy="4525963"/>
          </a:xfrm>
        </p:spPr>
        <p:txBody>
          <a:bodyPr>
            <a:normAutofit/>
          </a:bodyPr>
          <a:lstStyle/>
          <a:p>
            <a:pPr lvl="0"/>
            <a:r>
              <a:rPr lang="en-US" sz="3600" dirty="0">
                <a:latin typeface="Times New Roman" pitchFamily="18" charset="0"/>
                <a:cs typeface="Times New Roman" pitchFamily="18" charset="0"/>
              </a:rPr>
              <a:t>December 9, 2013</a:t>
            </a:r>
          </a:p>
          <a:p>
            <a:pPr lvl="0"/>
            <a:r>
              <a:rPr lang="en-US" sz="3600" dirty="0">
                <a:latin typeface="Times New Roman" pitchFamily="18" charset="0"/>
                <a:cs typeface="Times New Roman" pitchFamily="18" charset="0"/>
              </a:rPr>
              <a:t>Two years </a:t>
            </a:r>
          </a:p>
          <a:p>
            <a:pPr lvl="0"/>
            <a:r>
              <a:rPr lang="en-US" sz="3600" dirty="0">
                <a:latin typeface="Times New Roman" pitchFamily="18" charset="0"/>
                <a:cs typeface="Times New Roman" pitchFamily="18" charset="0"/>
              </a:rPr>
              <a:t>6,700 flights per day.</a:t>
            </a:r>
          </a:p>
          <a:p>
            <a:pPr lvl="0"/>
            <a:r>
              <a:rPr lang="en-US" sz="3600" dirty="0">
                <a:latin typeface="Times New Roman" pitchFamily="18" charset="0"/>
                <a:cs typeface="Times New Roman" pitchFamily="18" charset="0"/>
              </a:rPr>
              <a:t>world's largest airline.</a:t>
            </a:r>
          </a:p>
          <a:p>
            <a:endParaRPr lang="en-US" sz="3600" dirty="0">
              <a:latin typeface="Times New Roman" pitchFamily="18" charset="0"/>
              <a:cs typeface="Times New Roman" pitchFamily="18" charset="0"/>
            </a:endParaRPr>
          </a:p>
        </p:txBody>
      </p:sp>
      <p:sp>
        <p:nvSpPr>
          <p:cNvPr id="10242" name="AutoShape 2" descr="data:image/jpeg;base64,/9j/4AAQSkZJRgABAQAAAQABAAD/2wCEAAkGBhQSEBQUExQWFRUVFxUUGBcYFxgXFxgXGBYVGBcWFxcXHCYeGBojGRcUHy8gJCcpLCwsFR4xNTAqNSYrLCkBCQoKDgwOGg8PGiwkHCQsLCksLCwsKSwpKSwsLCwpLCwpLCwsKSwsKSwsLCwsLCksLCwpLCwsLCwpLCksLCksLP/AABEIALUBFwMBIgACEQEDEQH/xAAcAAABBQEBAQAAAAAAAAAAAAADAAIEBQcBBgj/xABOEAACAQIEAgYFBwgHBgYDAAABAhEAAwQSITEFQQYTIlFhcQcygZGhFEJTkrHB0RUjQ1JyguHwFhczYpOi0kRUg7LC8SQ0c6PT4ghjZP/EABkBAQEBAQEBAAAAAAAAAAAAAAECAAMEBf/EADYRAAICAQEECAQEBgMAAAAAAAABAhESIQMxQVEEExQiYZGh0VKS4fAVgcHxQlOCotLiMjND/9oADAMBAAIRAxEAPwC1ZcwKnUEEHyOhrxR6e2MN/wCWwSEj597tN7tT/mFe8RNjWNccw2S9dT9W5cX3OY+yvoSSbPJs5SimkzWOivSBsfhTdIVbqO2YICFGaJgEkgeod92arW0STruKzT0R8W6vFvaYwt1fiuh/ysT+5WkvcyuQdwSD4EGD99bwJZYoNK5duaUNL0rpUdyZ1qKGwq3acr1HBoyUsyOss1DZpo+KkDfeoZemIMk2rpHt76bMGd6Elymm5TQWSrh2b+YpA70rbdkAz/PKutboEiXXoJanXVIoRNdUc2zuauF6YTTc1JI8vXOspprgFJrOlqKrUMLRQBFDFBUuUQCgW6c1yoLTGutNFdz0lNIBRbprV03qEXoEkWblSVvmodo1I6upZSJdu/RxeqCtwChXLhJ05VFWNk3E4mBMT7Yqqe9LE99K/eJ51HB1rpGNENk1TSoJu0q1DZ1cRWX9MkjGXvFg/wBZVP2k1pc1n3TyzGKn9a0h9xZfuFZo0Wea4bjuoxNu7+o4J/Z2YfVmt4vYbrAt1SDnUT+0sAn2jK371fPuIInlW0+jjjHXcPCnVrQg/wDD0P8A7ZU/u1L5otqy6wvYBB5mldaab1gmkzUEnAaPYvd9RC9N62tVmsl4qzn23qIMA/h76MmIoq4qtbRqTIXyW4DtXBZYHUVYjE01nBrZMMQBsz7akJaIFDzxXTfrOxBYq3NVtwxU+7cqGy6zXSBEgEyaeMO0gRvrTi1Ht4wzVtvgQkiJNdQ05zvTFrGCzTWalNDc0IQouVwvQQ1LNTRrDZqWahq1FRJoYjZroNda1Qi1Bifh9BRC1Vwu05btS4lpkt3phuUDrK6LtagsebU61xbBrovil1tbU2gQYc99KhfKK7W1NoNavLdLLC/KMMzgZSt5CWiNFzCZ03b317MKK8x08tnq7DQpi+Fh/U7aMO14SoosUtSjw3FyFU/LMJa29WwSR7CJonox45kxl1GOYXCbkxAYgnPpyzIxMf3abhscyf7RgLO2yZyK8lwviRs4tL0zluSY5qTDaeKk++ngWtxtuKt9W7LPqmAe8bqfapB9tA6+p+L7Vu3c0P6MmO7VD7VMfu1GQjurWc2AN+mlzUxAO6ioBRkjYsrgTRMjVYZRvSLA0ZDiVxJHOkMQe+j4i0DUTqpNWqZDtBWv0M4qi2uG5l0OvdUe5hMpg/ClY7jPIRxNM66niyKILY8qdCdWRjcrou0Y26elsEAR7abRkmRzcmmFqsPkA76EcBJ7MmhSQuLIqsTRhhWOkGpuC4U2pOkVaCyAATXOe1S3Fx2ba1PMXrJUwaFNX/EUDDl5VWBAKuM7RMo0yGGg0VMRUk21NDfDim0wpoY2JpheaILIrrIK2htQM04UZbAp7YUCtaNqR66BTzbp6WZoswHLTlqfawwHKaV62J0Aqci8SGB4UqmItKjI1AchFUnTa2TgbjFQ4ttauZTsQtxQQfCCa9QMOIqr6T4fNg8Skb2bnvVSw+IFGSZUVTMvwnSYp/Z2MOuv0WY6eJPlVDc3PnT8O0Ej2/AV17ZLQNzHx86YlGzej/GfKcAEOrZcg/btaL71yj9+pOasr6O9Ib+Ef8y8a6qYa2x2MjadIkEHxr3vDelVvF3CCBausZyE9lmIlurY79qTlOuvOqo5yLU3DRExMU5MEx5in/k5u8UNxJSkDOMphxNGbAnma58i8aLiPeANeJpqLrUj5KO+ujB+NOSCmNW+V50K5cmj/Ix30vkg761xNTAKJ2rpQ91SrdoCiUZDiQAtSLBA33qQVmmM0UZWONDSdaNaxYTkD9tCTvol2CBJ1qXyZS01RMXHhlYgRG38ior4hm51GFwCuLcoUEhc7Dm2IqC6+YqclcvuO6qToGrIAYfya5VgiLGwoWIZVgkgSQonSSTAHmTTkGJFA8K6B4Va9WO6hlaMxwIiJT6c7a00mmydwBnpJdintamuLhtdaq0Go/5QKXXinDBrTLmEjlRoVqdOJFKkuGFKt3Q1J7PQr1kOCp+cCv1hH30NXooeuVUXZ8+9XEeAAPsot1aLxu3kxd+2dAty8B9diD7ooLE5RPgffXSLKkgtk/CrFQGEEVU2CQdpqemMArtE5M9XwTpndsQt0G9b7yfzq+TH1x4N7xtWg8O41avpntMHHPkVPcynVT5/GsZwzPcMIAfMgAeZMCrfhmE6lxcN823H0Uk+RJBBHhBFRPZpjGTRqhNCutXkbnTfx9yfjUW5038WPkAKhbNi2ezBp6vWfXemx7m9rfwqHd6ZMeQ9pJ++qwJNQe6I5D21GbFKPnL7xWaYfpDfvXFt2lBdjAAA+/QACSSdAASak435XbtG5cdUUabOCTrCqRbyyYMSRRhQ3Z7449P1h8fupx4pbyetqDoMp2I15RuB7zWe2MFfe2He+bYyG8wIdmW2Z6tiBu1yDkQGSAWMKM1Q+L8PfDyl17gxB6oiz1Z2uAkS+b1oy9kBhLhZJDRu7uscWaNd46giNdRMwNOca77UC70otLuR9YfdNeGfgOVrYu3Yi2MTiGWGWxZaOrUN8+88iANJuJqRJEzE9G7du0puLeW9iB/4e1nUsWfKtpGAtjM2Y57h7IUMqCXJyndRWLPSN0ztd6+8n7BUe90/t+HsU/earuI9FLNm2kBrlxm6pFDsvWtbjrbmphVLBhyW3bVmaWyhRNwLDrirVpwqi2pxmMclurS2BmTDoJYhGBt6nM7G+nMZaMojiyTf6fqNgT7FH2k1AuekG5yUD2/gBTj8nbBYrEpbtW7li/YC2rllRmS7rmUQQGYBsqGQi22PaZusrxGKxZd2eFXMxbKgCosmcqqNFUbAVcWnwBxo9h/T293j3t/qpw9IF2IgH95vxrxlhWdgqglmIUAbknQAeZMVdYLhVhmCHEsH7WYrYD2lyglm6zrgSgAJLZNgYB0mtCaZdL6Q74EQsb7E/aZHsotv0hXPnIh9leIF2nrcq8UTbNKwXpGU6OhHiDNehwXHLV0SjjXkdP4Vj1q0zeqCYEmNYExqBtqR7x31ItXXtkHUcpHhE6+0e+oezi9xVs15zrXUE14zg3ShwFzjMhjWYI/Dn4aHSvX2roIBH4VDVAHa1GtcpzvpSW7NQI4ims9J2oBuVkrM2GtHSlUfMaVVROQ7MfGoXEuOpZyq2rNsJA+3voPynHrtirdz/wBWwhPvANV3Ful+JtDJfs4O9mHqAXAWmY7Kx3HXwob8ClHxPJ8bs2buIuXYYs7SVDAKDEGTE8tqeMDZVVLgBu4MSYjQcyNKjYrGlrpd7YsM8uEk5CJ0CsxMGIEE8htNHxnEWW2U0AzfqrJyjtNnjMQWIjWIFdY1WhpXZzE9WB2ba/En4mo44Zdf1bFwzIEWmOxAMdnkWUHuLDvq2xHS1WGFVLICYaDlZywuXPWzvCgetLRrMxMbS8V6Qr7hgLdtcw3GclexlMHMJGpaGkDMZBky2wpHj7qwSCsEEgiBoQYI99M17vhUlMMdAA3IARzI7I9o2p3yQxMN6peZ+aCQTt302FESD3VwoasFwRn1JgqsEnd/VGh38K6vDGiYEfnDMna36x8p0861jRWZD4U0r4irj8knXYEG0I/vXfVXzA1o1ng8si5h27z2gfBBLNvRkjUF6M9RbUvcuW87SuVpOVdtR8mugFoPPUR413EYyzcxllryn5Kr6lbYAuAavBW1bLAsFUiJAnnUh2yYYW1chLuQEDSS7r2j4gZvqL+rReJWw6BC59dFQclLMFAAAGiqzCO4AToInQojYzpDbulkd7wRluO9xFAa7fuZQzNbzqBaW3NtEmABqIYqOXelXWYk4i4t4uDbtpDjNbw6LlyrcYSLzCAbkaZrhGrCKviQtogZSe09yP2EOUeckHWg8SuBDbUTmNtGY/3nGb4AipxiVlIvL/SlXu52w7OGxLYq6rXABdYaWLZi3pbtrIy6zmO1A/pdfz2LmVetw4xGW4xJYvfd3N0jbOrOxB2mNNKj45ranEAAdhrVlZI0Oud/8u9LF4i0DdAyCb1q0NRpbWMzacjGreFFR5G7xy70gvOAGW2QEt2VBzaW0OZkEPtcYZrhOrEnUVzGcXxN/rwwQ/KXV7mW2AWZYyqCBIUfqjT4UUcWtZ9cgBxBJE7W7aDJsPVLc6ZhukSL1ZJ1AxF06H+1YuE5fqkQdh4U6cjd4HxC5isUQHEgszhURUVnIGd4QAM8QCdwIGgqBZ4ePnH3fjVjY6SqoQS3Yw7KNP0rsC3/AFa+NeeOK86U0ZxbPScM4cqh3DBT2bSsxhUN0lWctyC2xc15FlNFwfD0JNtXT8/d6hbh7K9WjKWYxJVWLWu8whqHwrjHVYYmVGZ7h1MMWRLWTKcpj+0bTTz0qHd4kUOGfMAyqbslZGc37r+rsdQvhoKMtRUWWPGuF2Ew9q5aZs3bRgVJFzISWvq5gKpJChMsgL2td7K3whbZS2bNtiWtozOGJLtGYCGEAEwNNgDzrzHEOPXb0G5dNwgMNRAAZ2cgDaMzsdhvVnwjptcRrYuKLyIyMoeSyFCCuVx2gBA7JzLyiteg4u9x6bgeT8pPat4e1kzYizbbI5UXMlw2Vbtw0kARzmmXruLAA+RW1GsD5CGI236xGjl5x4VRcU6Z3bqIiF0QJBRFyAEkyMwOdwQEJJIkzIqjRGJlg5/dn4k1lV3Y9XtK3M1Do/i3uC4uMSyge3mtXGtYeyAya5D2VBV1kayJVanYK8oYZVTtyPzaWxMamWtjzMTyrJrdxhshWO5TM95MT91WvDsQzEAqQ3Jsp18Dp8fZ3Q4rmS4T+FmsuRQi1UnR3GEoUIIy6rofVO4E9zT7GFWpapSOUrTphHu0xG1mmlfGuhaoi2Ga7SoJalWobPEY3ple68i2oFtSQCQTng6MeYBo74pMayn+zvKMqhiAtzWQobl87fmRUq/6FMYP01lvNrw+23Vbc9EWNBMLaMHfrgPaMwBqJTtVR2WzineRWcUxB61bTKyspUFWgMDIIGU76c+esTUDiBUPl1WJ08c7Tod69njvR/i79sNdtr8oQKucXbTC6qzlJObS4uxJ9YQd5oH9Asaf7S0CBI7TI0CZ/vHnUZNcDpHZqW5r82jz+GvWQqAsP0Abstt1jvd28kHt0pj8WTIR8422B7Pz3vZn1J+jA19lXY9H87tYX99vsAFSsB6L1uvkW7aLQTAzHQbxLCjN8mdOphxnH1/RHm7nSFM5In+0vONFG9vJZ58huOXjUV+PDIVAOtmzZ9YfMKtc2GzEGK0NfQ8F3JP7KJ97muP6OrSesuI5DS2u50A7Ns862Uvh9R6vYr/08k/1ozxukX5wtlJ/PG9BY7RAUwNxG/woP5TcplyT+ba1MNMM+csNd+VaO/RfDW/Ws4r95XX/AKVpi4XBAx1DE9zO0+4vWub4Lz+hq6Ov4pfKv8jwB4hfZswt6m4t3RTGZRAHPs7aUrbYnswsFOsy6KP7QHNM77nfatTwNvCj/ZLZPjB+2aslvWV2wmHH7if6a1bTw9Ry6KuEvRe5li2rruAwGRLlkpLKIVs7EDv1YH7Ki3bGKdbZLNmnMTm1zoxyt2eY7/CtjHF4nLZtKTGoGum21NfHYhlhEjyBH26U4z5+n1JW12C/gfzf6mLjo1iWjssY27LtEmTy79aMOhOKP6O4f+G/3itUxeJxFv8AtCQTtIGviOR9lVj8RuCTn3M7DuA7u4CnCXxD1+y/l+bf0PB2+gOKP6N/aij/AJiKkW/R1iOasP3rQ/669c/FLn0hHwqNd4k/0j+8/jR1b+J+nsPaoLds4/3e5RWvRreO4991f+kGplv0YNza2PN7h+xKMMaebt7z95rnygd5p6rxfmHbHwhHy97C2/Renzrtoex/vYVIT0ZYYetibf1Aftu1CNwVJs4vTWh7GPG/NlLp+1W7Ff0x9iwPo+wQRVbEdkFiCFSMzBQRz5Ip9tF/oTgDlDXnhRC9lRIktP8AZn5xYeyofy8xozL+yzLPnlImhpjuZJJO5LFj72JNT1GzfD1ZvxDpC3S9F7Fk/RLhyjR7rGVnWOzmGYiLY1Cyadw7gHDurU3DcZiJJUuFPkI095qsbHCCPA021jzEEARtHdy9tbs2yv8A4ov8T6XX/ZLzPQjg/Cx+jun965/qFFXA8MiOoua88zz7+srzn5Qpj8Siq7PsvhXkR+I9L/mz+Z+56y3gOF/Q3v8AEuf66sMNgOF8rVz2u/33Kzu5xiOZ9g/GoV/jr/NYiPHlUdm2Pwor8T6Zu62XzM1d7OADKqWiGZggJdvnGDu5/kV4TpBex2HxLWrdhr6xmR7dstKkmM2WcrDYjwkaEUb0Z4B72Ia9cJNu1+tJBciFAG2gk+GnfWn/ACxEEF1UeY+FdVFRVRPJtNpPaSz2jt+JlWGs8WubYBx+0ET/AJ3FWtjovxZt7eGt/t3Af+TNXtsR0nsICTc0A1OsR4naqfG+kvC21LLFzwDpPnGat3jk3FEO30Lxp9bEYVT4W7j/AGla5VXivTKderseQJB59wBjSlVd4jKBqNniNlh2cSh8riGpCKDtdB8ipr5MsE3CXb1EjUqB2jttufChYzibKdCw7gCRA79K8+49GJ9cvgiR6wP7v8aYOHkCIQ+a18k2OKYmAUv3V8rrg/8ANU/DdJ+Iqf8AzuIUeN1m+Emt3vtDgvtn09c4Ch3tWf8ADX7xVfxbhtrD2Lt7qLYFu27koqo8KpJCnLoTHlWEYH0h49GAOPvN5kBfaSCa9NhOlOMxKtZu4outwZXACgZGEETE67TSm7BxQdun1plm3YxqlmyrF23LOYhFUesdRoBz1gVf4Hhd0gG9dcMQJRWnLI2LgwT+zp415bojdt4jG4jEIAluz/4fCruEWTnfxdhud/zhr3dm+uuY+On2a13g20cpJIk4dMsIpYk7AMxY+Mk6CvOcd9JeEwrG019rrgwy2VDqp5g3GME+U1S+kzpU2GwuS0xW5iiwLDcWViQp3GaVHlNYoa57TaU6R02eztWbnwTpVw++3ZZ1O8MoDeYgnN5aeZOh9vZ4RaKgrcYqQCCBoRyI7VfLOHvFWBBIIIMjcHvHjWn4T0j3cPgbboA3bKOpMQ8ScscjAaP75HKiE73mnBrca4vCrQ53T5L/APepGH4TYbSHU7zcUR753/CsaT033RvZ/wA34ihXPTpiZbLat5YGXMDmDaSSVPaG+mnKrco8yVGXI1vjtlTYe2EuMR2lYI5UELMjMJ3kHlBrM8dxlQCUMKwGgbNm5gk7Hc8q89jPS9j7sqGt2wQR2UGx03aapMJjAigFtBtPLw8q0WhcWejvcTLeFAOKqmfHjkd6Qxw76rJBiXq3CRT186p7fFFAp44uvcaMjYluDTxdiqX8sDu+P8KX5XHdRkNF2cRXPlFUw4qO6l+Ux41rNRcDEVw4g8jVR+Ux41z8pCnIMS1XEmNaG+JqFZutc9VZ9oA950qtx/Eilwo2hXeNRtNZyoVGy1u4z+fwpmFHWGScqLLEnYAbse88vEwByFUtvGhmA1M+z4mrrhPFy9jEwiKttVuKN9QwHaO7aE93rGoysrGkSG6SXiBbstdtWxOVV7OnezKZLHc+JgaAVIw/SPEWkCgh99WDM2vexJ0qgHE7j7ZfZP2TRM10iZHll/Gtkkt5NZFzieleJuI1t7KZWBBYAiB3jWPhVeEjwieQnuPOhYXB3XaC2XSQcq94H30PiuHazlzXWM5httEbe+reaVr1+0cXCEnrf5fsw9y33GD36D4zFcqo+V/3395rlSpPi/v1KWzityf5/sdtcQy2wgEHMzZvEgDQd4A38TUW4+sz/GgV1Vmuas9Ia3eipQxelRlwrd1HtYJuYPuj7a2pDob138717HoJb/NuBqc47ROwyiAPD1q8snD58/hV3wPGNhidmDDv5jY/Ej20qwbLjoFeAs3BERd112lBEmN9D8a9accIy5ozad/trLMLjxh8SXaTauGWj5rSTMc4JPmCa9O3SOyw0Yn+fOmEqVGlHWyF6TsOXWxcWWW2DbPhJlSfbI91eCxF4sZPdG0VouJ6S2ypBBYEQRCkHzUnUHuqhv4Dh76l71ieSqLi+xWIK+1jXOSbOsZI8zhsMzsFUSTsP55V63iHC+q4eqM0NdvF0mYK21CFtASAWLAH+5R+HYrh2F1Xrb7H9eLSH9rJmYjwBXzoPE+JviLvWOQB2VAUZVVBsqqNlA5faTTGOlEylrZ5YcOciQJ8jTfkFzmjAd5Ux9lX5vtmYgkSSdD3mu3MU7AAsSByJmt1RusKrD8ELfpEX9oXR9ls1YL0W78Xhx7bp+y1Tsh766CaVAM2RjwEAaYm3zOXq8QDp/wo599R8Rwpk9W4r6x2VuD29tRVjmPfSNwgEnlJ92tbBmzKu3w+6eY+P4UAK+coJJBjQE7eAob49y2bMZ89PKKY98li0wTMx41zyOijzLMcPfm0eQ8+8jw99EXhc6h203zADTbkxmm8HxLPKmTGo747quFsNHqnx0Psrqknqc22tCpbh/czfCn2eHTMuw0MQAdfGrAWfClBnQVTiTkecxDMrFSTpU3hLIbihpaZGrQskEA7cjFcx/CWLFl15wd/40G3w+6uptkzz/7Gueqep10a0PTPxy1agkljGigSB74HP4CvN8fxIuXjciAwHI6wInUDuFRwSXTNCzsdSN9zE869JwLjt9yyC72V1C9WLgImJC3GgcvfS256AoqOpXdHuFPfcJaRnbvAJ9wG+/gK9Rx3CW8BgblqVN69CHKQyqBHYUjRsoksw0llHfRDxa/ky53KyJTsWkM96WwJ9rGqTGcNa64a6SdIAlYAmcoj1fIeNVg6pE5I81hsSUYMN/u5ivVLjVKghWzSOXIxtVUOjbZ2E6fNOnx13q5sWrltFRWmANshO5n41oQaCUlwG4fiEH1Cf4Gf586DxdxeAlCp1YayRMDb2CiC9fMy0eeWiTdJ/tCNf7uo86661Rz0uyhbhBAktHmP40qvL7XtMrz5lf5NKjErIe/QiVECD3zT8N0Ny8x7fu1rXU9F93ndUe1j/wBAon9Vr/7wPqt/qFcM0dMWZeOjyiJ5bHb7KN+SdCMxjmDqPjWmH0Vt/vJ+o33XRXP6qT/vbfUf/wCatmgwMxPBFkAE/wA+X20Q9GFPzyB3DatJ/ql//rf6rf8Ay10+iUf73eHkP9TGnNGwMrvdCbbetcPhr9utCToDhxu5+sB8K1Y+h5TvjL/1U/CuH0M2z/teJ9nV/wCihziUoswTpbwZMNdUW5KsgYEtm1DMDqPIe+oHCuFteF0qSOqttd2JmI7Pgd/dX0FjPQPhroAuYnEtl27VrSd/0fl7hSwfoCwlqcuIxYneLqLI7jltz31ztWXwPm6tMXopaa0qkuGyrME6NlE6BdQGmtGX/wDH7h453/8AEH3LU5PQvghu+Ibzvv8AdFMXRpKzIb3QZTveYDTQWz4eNKz0DQOG65iAQSOrImDtM+ytiHocwPfe/wAe7/qog9EeB7rh87rn7TV9YRiZl/RqzPqt8Ypf0dtA+q0d0GtP/qlwH0ZPmxP207+qjh/0Q99bM2Jlj8FsE6KZ8j9lR8T0btsrASJVgNDuQQN+U1rq+ivhw/QrRB6MOHfQLRnzNj4nyc9sgkEQQYI5gjcVa9IOCfJxZ0PbtqWnlc+evsla+nf6tOH/AECe4URfRxw8foE9wrnodLPnLoJhAWuO2iwqDlJJkj3D4ivWXsPbncH94VsY9HmA+gT3CnjoFgfoEq1KkS1ZittrWbLl9vL3zUi7ZsnfIf3x9xrZP6C4L6FacOhOD+hWq6wjAxRrFiNQPrD4a1ALWS0dUQD87NETpO8Vvg6G4T6BacOiGE+hX4/jQ9o2bA+UsTgbly51arGQOddBIkkKdjJEAcyfGrLoXw785ca6sLlCgNmWSWBkQQSAFPvFfTw6KYX6Ffj+NdHRXC/QrU5a2XWlGIXMJZgHIhnSAX08+39tJMHaUAdUp5aF58yS1bj/AEXw30Ke6kOjGG+hT3U5InAxJ7FsLItSd8oZ5/56ElpSsnDAEnaTp73rdB0aw30KfVFdHRvD/Q2/qinPkbAxIWUCyLSzrplk+/NXbeHQjW0gJ5Zf/tW2/wBHcP8AQ2/qiujo/h/ok+qKM0OBibWUAgWkP7qj7SaVbb+QLH0SfVFKtkjYDL+LIBHWqrRzUbnQGM2uvjTcIzgdq/nJ55EX2AA1jmJv3DJLMxgA9qdthEd9dtY+4plHYHwYjzrwdrXIm2bDf4gE9a9HmF/nkaHh+Kq47N6fYndO0VjuJd31dyYAGj6x/wB/fTsPcydkNEagA6z7dT41u1q9xrZtDO30h9yfhXA5+lP/ALf+msl/pBfVY61zGg1A1Bri8ZvazcuQd5YxoSB99Pa48hs1tr2kdYZ87cnSf1aHbxKkD882oDD1JjTXRKyYcVvMT2rhlgdGaSdQDoZneB405sZeuFS7vtALMQAug1PdK/5al9LX3+4msLilMxdYxvoNP8lK5iFAk3HA3mFGntTasks2Xk7gNqTm3kjs689uUeNGa3cM6kiT89djr368x8Kjto0aRa4ypvFMzEQGBBt9w7xFS7WLVhKuSO/NZrJjm03iNDmB5SYg7QN/CPCnWXI2zQTO5AMbmsul39/QxrLSfnEfv2x9imndU0Tn/wA47/8A06yO7jCTIbK0TvsSdx4xQWa5MG4YiTqdOYPnqx3qu0vx9PYW/BGws0b3QN/nDlv82m2XD+rfB56QT/2rJxbJnUk5ZJ3gEbk/ChglSCjMDqNGO8GRvpoT8aO0+HqFs2DJ/wDu+K/fTGKkx8pYEbgNb7p/V/mayNMQWU9tiuaT2zBYjTSe6mm6vJzJ318e/wB3u8Kz6TfD1NkzVrWPsu+QYti2mgdOfIQvhVjkWY61p39fX3Vjpt5IIdZJIBBO4mADAPjpRDj7q657ukGZfSZ1kHs7n3+NaPSkluG2a1dFtQS11gBqT1h29lBvYmyo1vN3f2p8ec+B91ZNcxzPOa47d8k6aGT2j4UEgDsl9REwdB46Ty5il9KfBE2bNh7KOoYPcIO35xuRjvowwykes/8AiN+NYsuNZQArMI5Bjp5d1SF442i9c4GbNzmSMpPuEETz2509rXFDZsPyJO9/8R/9VKxZRhKsSO8Ox++shwnH7iCLd5lXeAdNDzHd/PdQl4xdyx1r7bgkTJ1nXx8tu+ntS5GyNo+Tjx+s34002VG5P1m5e2sls9KcSo7N1wIywdRqI+dMNzqLieN3ZBd30kiS2XQmYjSZnvHKjtceRrNfXq5IDmeY6xvsmnPaUalmAG/baNPbWMLxBgoIZxqoJnQEDQHxAmmflVxtceVYsIZh3AkeP8O6jta5BZs1y9bQAs5AOxLtB95ileKgBsxgkSczbHY798Vih4izQrlso0VuSkDYj3ezlTX4g6jtG7OgIObsjlInbwp7V4eprZtaXLbD12jX57CY7tdqKUUjdvrt+NYn8rk6sRG0TK7xlk98c+VSbXFjmIYswA0kxEk92kg/bSulc16jZrYxdpjAckgkaXGGsT392tcrH7t45mysVBJ7KkmNTzmDG2tKhdL8AsEqCPCYI7xPwPjTMVayuF0MkiY7jvHspUq8HEli6+ABExt9v3Cj4OzndTIGZgnqrpmWSRptroOUClSqJOkMdWNBUDNl8CJ1IPajWRpy0311pty96hjcECDEHUzoNdte/wBgpUqWgbCNiSFBXQMWUiSfAneNQYiI0FCt3i2YzGWI7943HnzpUqIowHEbnwTnJ2B8fCncOm5qTEjx3IInflFKlVS0RSirGodTl00J110mAP4/ZRrNwnUmZlY7gqg+e5mK5SoloZBsORkYwZUQTJGYElSPCZ138IqHjrhQK6wMxOkaCCo5nX1qVKsTvRzMQxmCFMxA+ae/92p9rEdaGz5twxIYgk6mdZA0JHPfSK5SoY7mRTcGwWJMbk6E6DU8qdibc3GWSchCAmDougkCBsP53pUqzGOqGJfOgH4idtjvRcOzEMs6NoRE66mfePjSpVkkyUcRByEDXT90nnttTtAqwBqSDMNO8HUbgfjSpUveaxt6/wCtIkIBpJg5WIEg+Z957zTji9CwVJCDdZMCOfeQInuNKlUrXeUcuYqVBgajQdxiZnfu93cSKYcRCxlEdoc53kGQREQeWxIpUqWqJbYaxeIE6HYgEaDTz8aQxJEEwY2Os6cpnaBHlSpVK3i3SQA4jUkjQkmAY203IOnn/GnmyZWTIJbSP1cuhMzG20c++lSq3oQhtu9MyNF7Ud8SeekanlSUCNt5Hlv4a/z7O0qYrViRxdM7nTxP4+HwFD+VkjaIn+H2H30qVVQM6TqF75M+we+lSpVzk2mRb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4" name="AutoShape 4" descr="data:image/jpeg;base64,/9j/4AAQSkZJRgABAQAAAQABAAD/2wCEAAkGBhQSEBQUExQWFRUVFxUUGBcYFxgXFxgXGBYVGBcWFxcXHCYeGBojGRcUHy8gJCcpLCwsFR4xNTAqNSYrLCkBCQoKDgwOGg8PGiwkHCQsLCksLCwsKSwpKSwsLCwpLCwpLCwsKSwsKSwsLCwsLCksLCwpLCwsLCwpLCksLCksLP/AABEIALUBFwMBIgACEQEDEQH/xAAcAAABBQEBAQAAAAAAAAAAAAADAAIEBQcBBgj/xABOEAACAQIEAgYFBwgHBgYDAAABAhEAAwQSITEFQQYTIlFhcQcygZGhFEJTkrHB0RUjQ1JyguHwFhczYpOi0kRUg7LC8SQ0c6PT4ghjZP/EABkBAQEBAQEBAAAAAAAAAAAAAAECAAMEBf/EADYRAAICAQEECAQEBgMAAAAAAAABAhESIQMxQVEEExQiYZGh0VKS4fAVgcHxQlOCotLiMjND/9oADAMBAAIRAxEAPwC1ZcwKnUEEHyOhrxR6e2MN/wCWwSEj597tN7tT/mFe8RNjWNccw2S9dT9W5cX3OY+yvoSSbPJs5SimkzWOivSBsfhTdIVbqO2YICFGaJgEkgeod92arW0STruKzT0R8W6vFvaYwt1fiuh/ysT+5WkvcyuQdwSD4EGD99bwJZYoNK5duaUNL0rpUdyZ1qKGwq3acr1HBoyUsyOss1DZpo+KkDfeoZemIMk2rpHt76bMGd6Elymm5TQWSrh2b+YpA70rbdkAz/PKutboEiXXoJanXVIoRNdUc2zuauF6YTTc1JI8vXOspprgFJrOlqKrUMLRQBFDFBUuUQCgW6c1yoLTGutNFdz0lNIBRbprV03qEXoEkWblSVvmodo1I6upZSJdu/RxeqCtwChXLhJ05VFWNk3E4mBMT7Yqqe9LE99K/eJ51HB1rpGNENk1TSoJu0q1DZ1cRWX9MkjGXvFg/wBZVP2k1pc1n3TyzGKn9a0h9xZfuFZo0Wea4bjuoxNu7+o4J/Z2YfVmt4vYbrAt1SDnUT+0sAn2jK371fPuIInlW0+jjjHXcPCnVrQg/wDD0P8A7ZU/u1L5otqy6wvYBB5mldaab1gmkzUEnAaPYvd9RC9N62tVmsl4qzn23qIMA/h76MmIoq4qtbRqTIXyW4DtXBZYHUVYjE01nBrZMMQBsz7akJaIFDzxXTfrOxBYq3NVtwxU+7cqGy6zXSBEgEyaeMO0gRvrTi1Ht4wzVtvgQkiJNdQ05zvTFrGCzTWalNDc0IQouVwvQQ1LNTRrDZqWahq1FRJoYjZroNda1Qi1Bifh9BRC1Vwu05btS4lpkt3phuUDrK6LtagsebU61xbBrovil1tbU2gQYc99KhfKK7W1NoNavLdLLC/KMMzgZSt5CWiNFzCZ03b317MKK8x08tnq7DQpi+Fh/U7aMO14SoosUtSjw3FyFU/LMJa29WwSR7CJonox45kxl1GOYXCbkxAYgnPpyzIxMf3abhscyf7RgLO2yZyK8lwviRs4tL0zluSY5qTDaeKk++ngWtxtuKt9W7LPqmAe8bqfapB9tA6+p+L7Vu3c0P6MmO7VD7VMfu1GQjurWc2AN+mlzUxAO6ioBRkjYsrgTRMjVYZRvSLA0ZDiVxJHOkMQe+j4i0DUTqpNWqZDtBWv0M4qi2uG5l0OvdUe5hMpg/ClY7jPIRxNM66niyKILY8qdCdWRjcrou0Y26elsEAR7abRkmRzcmmFqsPkA76EcBJ7MmhSQuLIqsTRhhWOkGpuC4U2pOkVaCyAATXOe1S3Fx2ba1PMXrJUwaFNX/EUDDl5VWBAKuM7RMo0yGGg0VMRUk21NDfDim0wpoY2JpheaILIrrIK2htQM04UZbAp7YUCtaNqR66BTzbp6WZoswHLTlqfawwHKaV62J0Aqci8SGB4UqmItKjI1AchFUnTa2TgbjFQ4ttauZTsQtxQQfCCa9QMOIqr6T4fNg8Skb2bnvVSw+IFGSZUVTMvwnSYp/Z2MOuv0WY6eJPlVDc3PnT8O0Ej2/AV17ZLQNzHx86YlGzej/GfKcAEOrZcg/btaL71yj9+pOasr6O9Ib+Ef8y8a6qYa2x2MjadIkEHxr3vDelVvF3CCBausZyE9lmIlurY79qTlOuvOqo5yLU3DRExMU5MEx5in/k5u8UNxJSkDOMphxNGbAnma58i8aLiPeANeJpqLrUj5KO+ujB+NOSCmNW+V50K5cmj/Ix30vkg761xNTAKJ2rpQ91SrdoCiUZDiQAtSLBA33qQVmmM0UZWONDSdaNaxYTkD9tCTvol2CBJ1qXyZS01RMXHhlYgRG38ior4hm51GFwCuLcoUEhc7Dm2IqC6+YqclcvuO6qToGrIAYfya5VgiLGwoWIZVgkgSQonSSTAHmTTkGJFA8K6B4Va9WO6hlaMxwIiJT6c7a00mmydwBnpJdintamuLhtdaq0Go/5QKXXinDBrTLmEjlRoVqdOJFKkuGFKt3Q1J7PQr1kOCp+cCv1hH30NXooeuVUXZ8+9XEeAAPsot1aLxu3kxd+2dAty8B9diD7ooLE5RPgffXSLKkgtk/CrFQGEEVU2CQdpqemMArtE5M9XwTpndsQt0G9b7yfzq+TH1x4N7xtWg8O41avpntMHHPkVPcynVT5/GsZwzPcMIAfMgAeZMCrfhmE6lxcN823H0Uk+RJBBHhBFRPZpjGTRqhNCutXkbnTfx9yfjUW5038WPkAKhbNi2ezBp6vWfXemx7m9rfwqHd6ZMeQ9pJ++qwJNQe6I5D21GbFKPnL7xWaYfpDfvXFt2lBdjAAA+/QACSSdAASak435XbtG5cdUUabOCTrCqRbyyYMSRRhQ3Z7449P1h8fupx4pbyetqDoMp2I15RuB7zWe2MFfe2He+bYyG8wIdmW2Z6tiBu1yDkQGSAWMKM1Q+L8PfDyl17gxB6oiz1Z2uAkS+b1oy9kBhLhZJDRu7uscWaNd46giNdRMwNOca77UC70otLuR9YfdNeGfgOVrYu3Yi2MTiGWGWxZaOrUN8+88iANJuJqRJEzE9G7du0puLeW9iB/4e1nUsWfKtpGAtjM2Y57h7IUMqCXJyndRWLPSN0ztd6+8n7BUe90/t+HsU/earuI9FLNm2kBrlxm6pFDsvWtbjrbmphVLBhyW3bVmaWyhRNwLDrirVpwqi2pxmMclurS2BmTDoJYhGBt6nM7G+nMZaMojiyTf6fqNgT7FH2k1AuekG5yUD2/gBTj8nbBYrEpbtW7li/YC2rllRmS7rmUQQGYBsqGQi22PaZusrxGKxZd2eFXMxbKgCosmcqqNFUbAVcWnwBxo9h/T293j3t/qpw9IF2IgH95vxrxlhWdgqglmIUAbknQAeZMVdYLhVhmCHEsH7WYrYD2lyglm6zrgSgAJLZNgYB0mtCaZdL6Q74EQsb7E/aZHsotv0hXPnIh9leIF2nrcq8UTbNKwXpGU6OhHiDNehwXHLV0SjjXkdP4Vj1q0zeqCYEmNYExqBtqR7x31ItXXtkHUcpHhE6+0e+oezi9xVs15zrXUE14zg3ShwFzjMhjWYI/Dn4aHSvX2roIBH4VDVAHa1GtcpzvpSW7NQI4ims9J2oBuVkrM2GtHSlUfMaVVROQ7MfGoXEuOpZyq2rNsJA+3voPynHrtirdz/wBWwhPvANV3Ful+JtDJfs4O9mHqAXAWmY7Kx3HXwob8ClHxPJ8bs2buIuXYYs7SVDAKDEGTE8tqeMDZVVLgBu4MSYjQcyNKjYrGlrpd7YsM8uEk5CJ0CsxMGIEE8htNHxnEWW2U0AzfqrJyjtNnjMQWIjWIFdY1WhpXZzE9WB2ba/En4mo44Zdf1bFwzIEWmOxAMdnkWUHuLDvq2xHS1WGFVLICYaDlZywuXPWzvCgetLRrMxMbS8V6Qr7hgLdtcw3GclexlMHMJGpaGkDMZBky2wpHj7qwSCsEEgiBoQYI99M17vhUlMMdAA3IARzI7I9o2p3yQxMN6peZ+aCQTt302FESD3VwoasFwRn1JgqsEnd/VGh38K6vDGiYEfnDMna36x8p0861jRWZD4U0r4irj8knXYEG0I/vXfVXzA1o1ng8si5h27z2gfBBLNvRkjUF6M9RbUvcuW87SuVpOVdtR8mugFoPPUR413EYyzcxllryn5Kr6lbYAuAavBW1bLAsFUiJAnnUh2yYYW1chLuQEDSS7r2j4gZvqL+rReJWw6BC59dFQclLMFAAAGiqzCO4AToInQojYzpDbulkd7wRluO9xFAa7fuZQzNbzqBaW3NtEmABqIYqOXelXWYk4i4t4uDbtpDjNbw6LlyrcYSLzCAbkaZrhGrCKviQtogZSe09yP2EOUeckHWg8SuBDbUTmNtGY/3nGb4AipxiVlIvL/SlXu52w7OGxLYq6rXABdYaWLZi3pbtrIy6zmO1A/pdfz2LmVetw4xGW4xJYvfd3N0jbOrOxB2mNNKj45ranEAAdhrVlZI0Oud/8u9LF4i0DdAyCb1q0NRpbWMzacjGreFFR5G7xy70gvOAGW2QEt2VBzaW0OZkEPtcYZrhOrEnUVzGcXxN/rwwQ/KXV7mW2AWZYyqCBIUfqjT4UUcWtZ9cgBxBJE7W7aDJsPVLc6ZhukSL1ZJ1AxF06H+1YuE5fqkQdh4U6cjd4HxC5isUQHEgszhURUVnIGd4QAM8QCdwIGgqBZ4ePnH3fjVjY6SqoQS3Yw7KNP0rsC3/AFa+NeeOK86U0ZxbPScM4cqh3DBT2bSsxhUN0lWctyC2xc15FlNFwfD0JNtXT8/d6hbh7K9WjKWYxJVWLWu8whqHwrjHVYYmVGZ7h1MMWRLWTKcpj+0bTTz0qHd4kUOGfMAyqbslZGc37r+rsdQvhoKMtRUWWPGuF2Ew9q5aZs3bRgVJFzISWvq5gKpJChMsgL2td7K3whbZS2bNtiWtozOGJLtGYCGEAEwNNgDzrzHEOPXb0G5dNwgMNRAAZ2cgDaMzsdhvVnwjptcRrYuKLyIyMoeSyFCCuVx2gBA7JzLyiteg4u9x6bgeT8pPat4e1kzYizbbI5UXMlw2Vbtw0kARzmmXruLAA+RW1GsD5CGI236xGjl5x4VRcU6Z3bqIiF0QJBRFyAEkyMwOdwQEJJIkzIqjRGJlg5/dn4k1lV3Y9XtK3M1Do/i3uC4uMSyge3mtXGtYeyAya5D2VBV1kayJVanYK8oYZVTtyPzaWxMamWtjzMTyrJrdxhshWO5TM95MT91WvDsQzEAqQ3Jsp18Dp8fZ3Q4rmS4T+FmsuRQi1UnR3GEoUIIy6rofVO4E9zT7GFWpapSOUrTphHu0xG1mmlfGuhaoi2Ga7SoJalWobPEY3ple68i2oFtSQCQTng6MeYBo74pMayn+zvKMqhiAtzWQobl87fmRUq/6FMYP01lvNrw+23Vbc9EWNBMLaMHfrgPaMwBqJTtVR2WzineRWcUxB61bTKyspUFWgMDIIGU76c+esTUDiBUPl1WJ08c7Tod69njvR/i79sNdtr8oQKucXbTC6qzlJObS4uxJ9YQd5oH9Asaf7S0CBI7TI0CZ/vHnUZNcDpHZqW5r82jz+GvWQqAsP0Abstt1jvd28kHt0pj8WTIR8422B7Pz3vZn1J+jA19lXY9H87tYX99vsAFSsB6L1uvkW7aLQTAzHQbxLCjN8mdOphxnH1/RHm7nSFM5In+0vONFG9vJZ58huOXjUV+PDIVAOtmzZ9YfMKtc2GzEGK0NfQ8F3JP7KJ97muP6OrSesuI5DS2u50A7Ns862Uvh9R6vYr/08k/1ozxukX5wtlJ/PG9BY7RAUwNxG/woP5TcplyT+ba1MNMM+csNd+VaO/RfDW/Ws4r95XX/AKVpi4XBAx1DE9zO0+4vWub4Lz+hq6Ov4pfKv8jwB4hfZswt6m4t3RTGZRAHPs7aUrbYnswsFOsy6KP7QHNM77nfatTwNvCj/ZLZPjB+2aslvWV2wmHH7if6a1bTw9Ry6KuEvRe5li2rruAwGRLlkpLKIVs7EDv1YH7Ki3bGKdbZLNmnMTm1zoxyt2eY7/CtjHF4nLZtKTGoGum21NfHYhlhEjyBH26U4z5+n1JW12C/gfzf6mLjo1iWjssY27LtEmTy79aMOhOKP6O4f+G/3itUxeJxFv8AtCQTtIGviOR9lVj8RuCTn3M7DuA7u4CnCXxD1+y/l+bf0PB2+gOKP6N/aij/AJiKkW/R1iOasP3rQ/669c/FLn0hHwqNd4k/0j+8/jR1b+J+nsPaoLds4/3e5RWvRreO4991f+kGplv0YNza2PN7h+xKMMaebt7z95rnygd5p6rxfmHbHwhHy97C2/Renzrtoex/vYVIT0ZYYetibf1Aftu1CNwVJs4vTWh7GPG/NlLp+1W7Ff0x9iwPo+wQRVbEdkFiCFSMzBQRz5Ip9tF/oTgDlDXnhRC9lRIktP8AZn5xYeyofy8xozL+yzLPnlImhpjuZJJO5LFj72JNT1GzfD1ZvxDpC3S9F7Fk/RLhyjR7rGVnWOzmGYiLY1Cyadw7gHDurU3DcZiJJUuFPkI095qsbHCCPA021jzEEARtHdy9tbs2yv8A4ov8T6XX/ZLzPQjg/Cx+jun965/qFFXA8MiOoua88zz7+srzn5Qpj8Siq7PsvhXkR+I9L/mz+Z+56y3gOF/Q3v8AEuf66sMNgOF8rVz2u/33Kzu5xiOZ9g/GoV/jr/NYiPHlUdm2Pwor8T6Zu62XzM1d7OADKqWiGZggJdvnGDu5/kV4TpBex2HxLWrdhr6xmR7dstKkmM2WcrDYjwkaEUb0Z4B72Ia9cJNu1+tJBciFAG2gk+GnfWn/ACxEEF1UeY+FdVFRVRPJtNpPaSz2jt+JlWGs8WubYBx+0ET/AJ3FWtjovxZt7eGt/t3Af+TNXtsR0nsICTc0A1OsR4naqfG+kvC21LLFzwDpPnGat3jk3FEO30Lxp9bEYVT4W7j/AGla5VXivTKderseQJB59wBjSlVd4jKBqNniNlh2cSh8riGpCKDtdB8ipr5MsE3CXb1EjUqB2jttufChYzibKdCw7gCRA79K8+49GJ9cvgiR6wP7v8aYOHkCIQ+a18k2OKYmAUv3V8rrg/8ANU/DdJ+Iqf8AzuIUeN1m+Emt3vtDgvtn09c4Ch3tWf8ADX7xVfxbhtrD2Lt7qLYFu27koqo8KpJCnLoTHlWEYH0h49GAOPvN5kBfaSCa9NhOlOMxKtZu4outwZXACgZGEETE67TSm7BxQdun1plm3YxqlmyrF23LOYhFUesdRoBz1gVf4Hhd0gG9dcMQJRWnLI2LgwT+zp415bojdt4jG4jEIAluz/4fCruEWTnfxdhud/zhr3dm+uuY+On2a13g20cpJIk4dMsIpYk7AMxY+Mk6CvOcd9JeEwrG019rrgwy2VDqp5g3GME+U1S+kzpU2GwuS0xW5iiwLDcWViQp3GaVHlNYoa57TaU6R02eztWbnwTpVw++3ZZ1O8MoDeYgnN5aeZOh9vZ4RaKgrcYqQCCBoRyI7VfLOHvFWBBIIIMjcHvHjWn4T0j3cPgbboA3bKOpMQ8ScscjAaP75HKiE73mnBrca4vCrQ53T5L/APepGH4TYbSHU7zcUR753/CsaT033RvZ/wA34ihXPTpiZbLat5YGXMDmDaSSVPaG+mnKrco8yVGXI1vjtlTYe2EuMR2lYI5UELMjMJ3kHlBrM8dxlQCUMKwGgbNm5gk7Hc8q89jPS9j7sqGt2wQR2UGx03aapMJjAigFtBtPLw8q0WhcWejvcTLeFAOKqmfHjkd6Qxw76rJBiXq3CRT186p7fFFAp44uvcaMjYluDTxdiqX8sDu+P8KX5XHdRkNF2cRXPlFUw4qO6l+Ux41rNRcDEVw4g8jVR+Ux41z8pCnIMS1XEmNaG+JqFZutc9VZ9oA950qtx/Eilwo2hXeNRtNZyoVGy1u4z+fwpmFHWGScqLLEnYAbse88vEwByFUtvGhmA1M+z4mrrhPFy9jEwiKttVuKN9QwHaO7aE93rGoysrGkSG6SXiBbstdtWxOVV7OnezKZLHc+JgaAVIw/SPEWkCgh99WDM2vexJ0qgHE7j7ZfZP2TRM10iZHll/Gtkkt5NZFzieleJuI1t7KZWBBYAiB3jWPhVeEjwieQnuPOhYXB3XaC2XSQcq94H30PiuHazlzXWM5httEbe+reaVr1+0cXCEnrf5fsw9y33GD36D4zFcqo+V/3395rlSpPi/v1KWzityf5/sdtcQy2wgEHMzZvEgDQd4A38TUW4+sz/GgV1Vmuas9Ia3eipQxelRlwrd1HtYJuYPuj7a2pDob138717HoJb/NuBqc47ROwyiAPD1q8snD58/hV3wPGNhidmDDv5jY/Ej20qwbLjoFeAs3BERd112lBEmN9D8a9accIy5ozad/trLMLjxh8SXaTauGWj5rSTMc4JPmCa9O3SOyw0Yn+fOmEqVGlHWyF6TsOXWxcWWW2DbPhJlSfbI91eCxF4sZPdG0VouJ6S2ypBBYEQRCkHzUnUHuqhv4Dh76l71ieSqLi+xWIK+1jXOSbOsZI8zhsMzsFUSTsP55V63iHC+q4eqM0NdvF0mYK21CFtASAWLAH+5R+HYrh2F1Xrb7H9eLSH9rJmYjwBXzoPE+JviLvWOQB2VAUZVVBsqqNlA5faTTGOlEylrZ5YcOciQJ8jTfkFzmjAd5Ux9lX5vtmYgkSSdD3mu3MU7AAsSByJmt1RusKrD8ELfpEX9oXR9ls1YL0W78Xhx7bp+y1Tsh766CaVAM2RjwEAaYm3zOXq8QDp/wo599R8Rwpk9W4r6x2VuD29tRVjmPfSNwgEnlJ92tbBmzKu3w+6eY+P4UAK+coJJBjQE7eAob49y2bMZ89PKKY98li0wTMx41zyOijzLMcPfm0eQ8+8jw99EXhc6h203zADTbkxmm8HxLPKmTGo747quFsNHqnx0Psrqknqc22tCpbh/czfCn2eHTMuw0MQAdfGrAWfClBnQVTiTkecxDMrFSTpU3hLIbihpaZGrQskEA7cjFcx/CWLFl15wd/40G3w+6uptkzz/7Gueqep10a0PTPxy1agkljGigSB74HP4CvN8fxIuXjciAwHI6wInUDuFRwSXTNCzsdSN9zE869JwLjt9yyC72V1C9WLgImJC3GgcvfS256AoqOpXdHuFPfcJaRnbvAJ9wG+/gK9Rx3CW8BgblqVN69CHKQyqBHYUjRsoksw0llHfRDxa/ky53KyJTsWkM96WwJ9rGqTGcNa64a6SdIAlYAmcoj1fIeNVg6pE5I81hsSUYMN/u5ivVLjVKghWzSOXIxtVUOjbZ2E6fNOnx13q5sWrltFRWmANshO5n41oQaCUlwG4fiEH1Cf4Gf586DxdxeAlCp1YayRMDb2CiC9fMy0eeWiTdJ/tCNf7uo86661Rz0uyhbhBAktHmP40qvL7XtMrz5lf5NKjErIe/QiVECD3zT8N0Ny8x7fu1rXU9F93ndUe1j/wBAon9Vr/7wPqt/qFcM0dMWZeOjyiJ5bHb7KN+SdCMxjmDqPjWmH0Vt/vJ+o33XRXP6qT/vbfUf/wCatmgwMxPBFkAE/wA+X20Q9GFPzyB3DatJ/ql//rf6rf8Ay10+iUf73eHkP9TGnNGwMrvdCbbetcPhr9utCToDhxu5+sB8K1Y+h5TvjL/1U/CuH0M2z/teJ9nV/wCihziUoswTpbwZMNdUW5KsgYEtm1DMDqPIe+oHCuFteF0qSOqttd2JmI7Pgd/dX0FjPQPhroAuYnEtl27VrSd/0fl7hSwfoCwlqcuIxYneLqLI7jltz31ztWXwPm6tMXopaa0qkuGyrME6NlE6BdQGmtGX/wDH7h453/8AEH3LU5PQvghu+Ibzvv8AdFMXRpKzIb3QZTveYDTQWz4eNKz0DQOG65iAQSOrImDtM+ytiHocwPfe/wAe7/qog9EeB7rh87rn7TV9YRiZl/RqzPqt8Ypf0dtA+q0d0GtP/qlwH0ZPmxP207+qjh/0Q99bM2Jlj8FsE6KZ8j9lR8T0btsrASJVgNDuQQN+U1rq+ivhw/QrRB6MOHfQLRnzNj4nyc9sgkEQQYI5gjcVa9IOCfJxZ0PbtqWnlc+evsla+nf6tOH/AECe4URfRxw8foE9wrnodLPnLoJhAWuO2iwqDlJJkj3D4ivWXsPbncH94VsY9HmA+gT3CnjoFgfoEq1KkS1ZittrWbLl9vL3zUi7ZsnfIf3x9xrZP6C4L6FacOhOD+hWq6wjAxRrFiNQPrD4a1ALWS0dUQD87NETpO8Vvg6G4T6BacOiGE+hX4/jQ9o2bA+UsTgbly51arGQOddBIkkKdjJEAcyfGrLoXw785ca6sLlCgNmWSWBkQQSAFPvFfTw6KYX6Ffj+NdHRXC/QrU5a2XWlGIXMJZgHIhnSAX08+39tJMHaUAdUp5aF58yS1bj/AEXw30Ke6kOjGG+hT3U5InAxJ7FsLItSd8oZ5/56ElpSsnDAEnaTp73rdB0aw30KfVFdHRvD/Q2/qinPkbAxIWUCyLSzrplk+/NXbeHQjW0gJ5Zf/tW2/wBHcP8AQ2/qiujo/h/ok+qKM0OBibWUAgWkP7qj7SaVbb+QLH0SfVFKtkjYDL+LIBHWqrRzUbnQGM2uvjTcIzgdq/nJ55EX2AA1jmJv3DJLMxgA9qdthEd9dtY+4plHYHwYjzrwdrXIm2bDf4gE9a9HmF/nkaHh+Kq47N6fYndO0VjuJd31dyYAGj6x/wB/fTsPcydkNEagA6z7dT41u1q9xrZtDO30h9yfhXA5+lP/ALf+msl/pBfVY61zGg1A1Bri8ZvazcuQd5YxoSB99Pa48hs1tr2kdYZ87cnSf1aHbxKkD882oDD1JjTXRKyYcVvMT2rhlgdGaSdQDoZneB405sZeuFS7vtALMQAug1PdK/5al9LX3+4msLilMxdYxvoNP8lK5iFAk3HA3mFGntTasks2Xk7gNqTm3kjs689uUeNGa3cM6kiT89djr368x8Kjto0aRa4ypvFMzEQGBBt9w7xFS7WLVhKuSO/NZrJjm03iNDmB5SYg7QN/CPCnWXI2zQTO5AMbmsul39/QxrLSfnEfv2x9imndU0Tn/wA47/8A06yO7jCTIbK0TvsSdx4xQWa5MG4YiTqdOYPnqx3qu0vx9PYW/BGws0b3QN/nDlv82m2XD+rfB56QT/2rJxbJnUk5ZJ3gEbk/ChglSCjMDqNGO8GRvpoT8aO0+HqFs2DJ/wDu+K/fTGKkx8pYEbgNb7p/V/mayNMQWU9tiuaT2zBYjTSe6mm6vJzJ318e/wB3u8Kz6TfD1NkzVrWPsu+QYti2mgdOfIQvhVjkWY61p39fX3Vjpt5IIdZJIBBO4mADAPjpRDj7q657ukGZfSZ1kHs7n3+NaPSkluG2a1dFtQS11gBqT1h29lBvYmyo1vN3f2p8ec+B91ZNcxzPOa47d8k6aGT2j4UEgDsl9REwdB46Ty5il9KfBE2bNh7KOoYPcIO35xuRjvowwykes/8AiN+NYsuNZQArMI5Bjp5d1SF442i9c4GbNzmSMpPuEETz2509rXFDZsPyJO9/8R/9VKxZRhKsSO8Ox++shwnH7iCLd5lXeAdNDzHd/PdQl4xdyx1r7bgkTJ1nXx8tu+ntS5GyNo+Tjx+s34002VG5P1m5e2sls9KcSo7N1wIywdRqI+dMNzqLieN3ZBd30kiS2XQmYjSZnvHKjtceRrNfXq5IDmeY6xvsmnPaUalmAG/baNPbWMLxBgoIZxqoJnQEDQHxAmmflVxtceVYsIZh3AkeP8O6jta5BZs1y9bQAs5AOxLtB95ileKgBsxgkSczbHY798Vih4izQrlso0VuSkDYj3ezlTX4g6jtG7OgIObsjlInbwp7V4eprZtaXLbD12jX57CY7tdqKUUjdvrt+NYn8rk6sRG0TK7xlk98c+VSbXFjmIYswA0kxEk92kg/bSulc16jZrYxdpjAckgkaXGGsT392tcrH7t45mysVBJ7KkmNTzmDG2tKhdL8AsEqCPCYI7xPwPjTMVayuF0MkiY7jvHspUq8HEli6+ABExt9v3Cj4OzndTIGZgnqrpmWSRptroOUClSqJOkMdWNBUDNl8CJ1IPajWRpy0311pty96hjcECDEHUzoNdte/wBgpUqWgbCNiSFBXQMWUiSfAneNQYiI0FCt3i2YzGWI7943HnzpUqIowHEbnwTnJ2B8fCncOm5qTEjx3IInflFKlVS0RSirGodTl00J110mAP4/ZRrNwnUmZlY7gqg+e5mK5SoloZBsORkYwZUQTJGYElSPCZ138IqHjrhQK6wMxOkaCCo5nX1qVKsTvRzMQxmCFMxA+ae/92p9rEdaGz5twxIYgk6mdZA0JHPfSK5SoY7mRTcGwWJMbk6E6DU8qdibc3GWSchCAmDougkCBsP53pUqzGOqGJfOgH4idtjvRcOzEMs6NoRE66mfePjSpVkkyUcRByEDXT90nnttTtAqwBqSDMNO8HUbgfjSpUveaxt6/wCtIkIBpJg5WIEg+Z957zTji9CwVJCDdZMCOfeQInuNKlUrXeUcuYqVBgajQdxiZnfu93cSKYcRCxlEdoc53kGQREQeWxIpUqWqJbYaxeIE6HYgEaDTz8aQxJEEwY2Os6cpnaBHlSpVK3i3SQA4jUkjQkmAY203IOnn/GnmyZWTIJbSP1cuhMzG20c++lSq3oQhtu9MyNF7Ud8SeekanlSUCNt5Hlv4a/z7O0qYrViRxdM7nTxP4+HwFD+VkjaIn+H2H30qVVQM6TqF75M+we+lSpVzk2mRb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6" name="AutoShape 6" descr="data:image/jpeg;base64,/9j/4AAQSkZJRgABAQAAAQABAAD/2wCEAAkGBhQSEBQUExQWFRUVFxUUGBcYFxgXFxgXGBYVGBcWFxcXHCYeGBojGRcUHy8gJCcpLCwsFR4xNTAqNSYrLCkBCQoKDgwOGg8PGiwkHCQsLCksLCwsKSwpKSwsLCwpLCwpLCwsKSwsKSwsLCwsLCksLCwpLCwsLCwpLCksLCksLP/AABEIALUBFwMBIgACEQEDEQH/xAAcAAABBQEBAQAAAAAAAAAAAAADAAIEBQcBBgj/xABOEAACAQIEAgYFBwgHBgYDAAABAhEAAwQSITEFQQYTIlFhcQcygZGhFEJTkrHB0RUjQ1JyguHwFhczYpOi0kRUg7LC8SQ0c6PT4ghjZP/EABkBAQEBAQEBAAAAAAAAAAAAAAECAAMEBf/EADYRAAICAQEECAQEBgMAAAAAAAABAhESIQMxQVEEExQiYZGh0VKS4fAVgcHxQlOCotLiMjND/9oADAMBAAIRAxEAPwC1ZcwKnUEEHyOhrxR6e2MN/wCWwSEj597tN7tT/mFe8RNjWNccw2S9dT9W5cX3OY+yvoSSbPJs5SimkzWOivSBsfhTdIVbqO2YICFGaJgEkgeod92arW0STruKzT0R8W6vFvaYwt1fiuh/ysT+5WkvcyuQdwSD4EGD99bwJZYoNK5duaUNL0rpUdyZ1qKGwq3acr1HBoyUsyOss1DZpo+KkDfeoZemIMk2rpHt76bMGd6Elymm5TQWSrh2b+YpA70rbdkAz/PKutboEiXXoJanXVIoRNdUc2zuauF6YTTc1JI8vXOspprgFJrOlqKrUMLRQBFDFBUuUQCgW6c1yoLTGutNFdz0lNIBRbprV03qEXoEkWblSVvmodo1I6upZSJdu/RxeqCtwChXLhJ05VFWNk3E4mBMT7Yqqe9LE99K/eJ51HB1rpGNENk1TSoJu0q1DZ1cRWX9MkjGXvFg/wBZVP2k1pc1n3TyzGKn9a0h9xZfuFZo0Wea4bjuoxNu7+o4J/Z2YfVmt4vYbrAt1SDnUT+0sAn2jK371fPuIInlW0+jjjHXcPCnVrQg/wDD0P8A7ZU/u1L5otqy6wvYBB5mldaab1gmkzUEnAaPYvd9RC9N62tVmsl4qzn23qIMA/h76MmIoq4qtbRqTIXyW4DtXBZYHUVYjE01nBrZMMQBsz7akJaIFDzxXTfrOxBYq3NVtwxU+7cqGy6zXSBEgEyaeMO0gRvrTi1Ht4wzVtvgQkiJNdQ05zvTFrGCzTWalNDc0IQouVwvQQ1LNTRrDZqWahq1FRJoYjZroNda1Qi1Bifh9BRC1Vwu05btS4lpkt3phuUDrK6LtagsebU61xbBrovil1tbU2gQYc99KhfKK7W1NoNavLdLLC/KMMzgZSt5CWiNFzCZ03b317MKK8x08tnq7DQpi+Fh/U7aMO14SoosUtSjw3FyFU/LMJa29WwSR7CJonox45kxl1GOYXCbkxAYgnPpyzIxMf3abhscyf7RgLO2yZyK8lwviRs4tL0zluSY5qTDaeKk++ngWtxtuKt9W7LPqmAe8bqfapB9tA6+p+L7Vu3c0P6MmO7VD7VMfu1GQjurWc2AN+mlzUxAO6ioBRkjYsrgTRMjVYZRvSLA0ZDiVxJHOkMQe+j4i0DUTqpNWqZDtBWv0M4qi2uG5l0OvdUe5hMpg/ClY7jPIRxNM66niyKILY8qdCdWRjcrou0Y26elsEAR7abRkmRzcmmFqsPkA76EcBJ7MmhSQuLIqsTRhhWOkGpuC4U2pOkVaCyAATXOe1S3Fx2ba1PMXrJUwaFNX/EUDDl5VWBAKuM7RMo0yGGg0VMRUk21NDfDim0wpoY2JpheaILIrrIK2htQM04UZbAp7YUCtaNqR66BTzbp6WZoswHLTlqfawwHKaV62J0Aqci8SGB4UqmItKjI1AchFUnTa2TgbjFQ4ttauZTsQtxQQfCCa9QMOIqr6T4fNg8Skb2bnvVSw+IFGSZUVTMvwnSYp/Z2MOuv0WY6eJPlVDc3PnT8O0Ej2/AV17ZLQNzHx86YlGzej/GfKcAEOrZcg/btaL71yj9+pOasr6O9Ib+Ef8y8a6qYa2x2MjadIkEHxr3vDelVvF3CCBausZyE9lmIlurY79qTlOuvOqo5yLU3DRExMU5MEx5in/k5u8UNxJSkDOMphxNGbAnma58i8aLiPeANeJpqLrUj5KO+ujB+NOSCmNW+V50K5cmj/Ix30vkg761xNTAKJ2rpQ91SrdoCiUZDiQAtSLBA33qQVmmM0UZWONDSdaNaxYTkD9tCTvol2CBJ1qXyZS01RMXHhlYgRG38ior4hm51GFwCuLcoUEhc7Dm2IqC6+YqclcvuO6qToGrIAYfya5VgiLGwoWIZVgkgSQonSSTAHmTTkGJFA8K6B4Va9WO6hlaMxwIiJT6c7a00mmydwBnpJdintamuLhtdaq0Go/5QKXXinDBrTLmEjlRoVqdOJFKkuGFKt3Q1J7PQr1kOCp+cCv1hH30NXooeuVUXZ8+9XEeAAPsot1aLxu3kxd+2dAty8B9diD7ooLE5RPgffXSLKkgtk/CrFQGEEVU2CQdpqemMArtE5M9XwTpndsQt0G9b7yfzq+TH1x4N7xtWg8O41avpntMHHPkVPcynVT5/GsZwzPcMIAfMgAeZMCrfhmE6lxcN823H0Uk+RJBBHhBFRPZpjGTRqhNCutXkbnTfx9yfjUW5038WPkAKhbNi2ezBp6vWfXemx7m9rfwqHd6ZMeQ9pJ++qwJNQe6I5D21GbFKPnL7xWaYfpDfvXFt2lBdjAAA+/QACSSdAASak435XbtG5cdUUabOCTrCqRbyyYMSRRhQ3Z7449P1h8fupx4pbyetqDoMp2I15RuB7zWe2MFfe2He+bYyG8wIdmW2Z6tiBu1yDkQGSAWMKM1Q+L8PfDyl17gxB6oiz1Z2uAkS+b1oy9kBhLhZJDRu7uscWaNd46giNdRMwNOca77UC70otLuR9YfdNeGfgOVrYu3Yi2MTiGWGWxZaOrUN8+88iANJuJqRJEzE9G7du0puLeW9iB/4e1nUsWfKtpGAtjM2Y57h7IUMqCXJyndRWLPSN0ztd6+8n7BUe90/t+HsU/earuI9FLNm2kBrlxm6pFDsvWtbjrbmphVLBhyW3bVmaWyhRNwLDrirVpwqi2pxmMclurS2BmTDoJYhGBt6nM7G+nMZaMojiyTf6fqNgT7FH2k1AuekG5yUD2/gBTj8nbBYrEpbtW7li/YC2rllRmS7rmUQQGYBsqGQi22PaZusrxGKxZd2eFXMxbKgCosmcqqNFUbAVcWnwBxo9h/T293j3t/qpw9IF2IgH95vxrxlhWdgqglmIUAbknQAeZMVdYLhVhmCHEsH7WYrYD2lyglm6zrgSgAJLZNgYB0mtCaZdL6Q74EQsb7E/aZHsotv0hXPnIh9leIF2nrcq8UTbNKwXpGU6OhHiDNehwXHLV0SjjXkdP4Vj1q0zeqCYEmNYExqBtqR7x31ItXXtkHUcpHhE6+0e+oezi9xVs15zrXUE14zg3ShwFzjMhjWYI/Dn4aHSvX2roIBH4VDVAHa1GtcpzvpSW7NQI4ims9J2oBuVkrM2GtHSlUfMaVVROQ7MfGoXEuOpZyq2rNsJA+3voPynHrtirdz/wBWwhPvANV3Ful+JtDJfs4O9mHqAXAWmY7Kx3HXwob8ClHxPJ8bs2buIuXYYs7SVDAKDEGTE8tqeMDZVVLgBu4MSYjQcyNKjYrGlrpd7YsM8uEk5CJ0CsxMGIEE8htNHxnEWW2U0AzfqrJyjtNnjMQWIjWIFdY1WhpXZzE9WB2ba/En4mo44Zdf1bFwzIEWmOxAMdnkWUHuLDvq2xHS1WGFVLICYaDlZywuXPWzvCgetLRrMxMbS8V6Qr7hgLdtcw3GclexlMHMJGpaGkDMZBky2wpHj7qwSCsEEgiBoQYI99M17vhUlMMdAA3IARzI7I9o2p3yQxMN6peZ+aCQTt302FESD3VwoasFwRn1JgqsEnd/VGh38K6vDGiYEfnDMna36x8p0861jRWZD4U0r4irj8knXYEG0I/vXfVXzA1o1ng8si5h27z2gfBBLNvRkjUF6M9RbUvcuW87SuVpOVdtR8mugFoPPUR413EYyzcxllryn5Kr6lbYAuAavBW1bLAsFUiJAnnUh2yYYW1chLuQEDSS7r2j4gZvqL+rReJWw6BC59dFQclLMFAAAGiqzCO4AToInQojYzpDbulkd7wRluO9xFAa7fuZQzNbzqBaW3NtEmABqIYqOXelXWYk4i4t4uDbtpDjNbw6LlyrcYSLzCAbkaZrhGrCKviQtogZSe09yP2EOUeckHWg8SuBDbUTmNtGY/3nGb4AipxiVlIvL/SlXu52w7OGxLYq6rXABdYaWLZi3pbtrIy6zmO1A/pdfz2LmVetw4xGW4xJYvfd3N0jbOrOxB2mNNKj45ranEAAdhrVlZI0Oud/8u9LF4i0DdAyCb1q0NRpbWMzacjGreFFR5G7xy70gvOAGW2QEt2VBzaW0OZkEPtcYZrhOrEnUVzGcXxN/rwwQ/KXV7mW2AWZYyqCBIUfqjT4UUcWtZ9cgBxBJE7W7aDJsPVLc6ZhukSL1ZJ1AxF06H+1YuE5fqkQdh4U6cjd4HxC5isUQHEgszhURUVnIGd4QAM8QCdwIGgqBZ4ePnH3fjVjY6SqoQS3Yw7KNP0rsC3/AFa+NeeOK86U0ZxbPScM4cqh3DBT2bSsxhUN0lWctyC2xc15FlNFwfD0JNtXT8/d6hbh7K9WjKWYxJVWLWu8whqHwrjHVYYmVGZ7h1MMWRLWTKcpj+0bTTz0qHd4kUOGfMAyqbslZGc37r+rsdQvhoKMtRUWWPGuF2Ew9q5aZs3bRgVJFzISWvq5gKpJChMsgL2td7K3whbZS2bNtiWtozOGJLtGYCGEAEwNNgDzrzHEOPXb0G5dNwgMNRAAZ2cgDaMzsdhvVnwjptcRrYuKLyIyMoeSyFCCuVx2gBA7JzLyiteg4u9x6bgeT8pPat4e1kzYizbbI5UXMlw2Vbtw0kARzmmXruLAA+RW1GsD5CGI236xGjl5x4VRcU6Z3bqIiF0QJBRFyAEkyMwOdwQEJJIkzIqjRGJlg5/dn4k1lV3Y9XtK3M1Do/i3uC4uMSyge3mtXGtYeyAya5D2VBV1kayJVanYK8oYZVTtyPzaWxMamWtjzMTyrJrdxhshWO5TM95MT91WvDsQzEAqQ3Jsp18Dp8fZ3Q4rmS4T+FmsuRQi1UnR3GEoUIIy6rofVO4E9zT7GFWpapSOUrTphHu0xG1mmlfGuhaoi2Ga7SoJalWobPEY3ple68i2oFtSQCQTng6MeYBo74pMayn+zvKMqhiAtzWQobl87fmRUq/6FMYP01lvNrw+23Vbc9EWNBMLaMHfrgPaMwBqJTtVR2WzineRWcUxB61bTKyspUFWgMDIIGU76c+esTUDiBUPl1WJ08c7Tod69njvR/i79sNdtr8oQKucXbTC6qzlJObS4uxJ9YQd5oH9Asaf7S0CBI7TI0CZ/vHnUZNcDpHZqW5r82jz+GvWQqAsP0Abstt1jvd28kHt0pj8WTIR8422B7Pz3vZn1J+jA19lXY9H87tYX99vsAFSsB6L1uvkW7aLQTAzHQbxLCjN8mdOphxnH1/RHm7nSFM5In+0vONFG9vJZ58huOXjUV+PDIVAOtmzZ9YfMKtc2GzEGK0NfQ8F3JP7KJ97muP6OrSesuI5DS2u50A7Ns862Uvh9R6vYr/08k/1ozxukX5wtlJ/PG9BY7RAUwNxG/woP5TcplyT+ba1MNMM+csNd+VaO/RfDW/Ws4r95XX/AKVpi4XBAx1DE9zO0+4vWub4Lz+hq6Ov4pfKv8jwB4hfZswt6m4t3RTGZRAHPs7aUrbYnswsFOsy6KP7QHNM77nfatTwNvCj/ZLZPjB+2aslvWV2wmHH7if6a1bTw9Ry6KuEvRe5li2rruAwGRLlkpLKIVs7EDv1YH7Ki3bGKdbZLNmnMTm1zoxyt2eY7/CtjHF4nLZtKTGoGum21NfHYhlhEjyBH26U4z5+n1JW12C/gfzf6mLjo1iWjssY27LtEmTy79aMOhOKP6O4f+G/3itUxeJxFv8AtCQTtIGviOR9lVj8RuCTn3M7DuA7u4CnCXxD1+y/l+bf0PB2+gOKP6N/aij/AJiKkW/R1iOasP3rQ/669c/FLn0hHwqNd4k/0j+8/jR1b+J+nsPaoLds4/3e5RWvRreO4991f+kGplv0YNza2PN7h+xKMMaebt7z95rnygd5p6rxfmHbHwhHy97C2/Renzrtoex/vYVIT0ZYYetibf1Aftu1CNwVJs4vTWh7GPG/NlLp+1W7Ff0x9iwPo+wQRVbEdkFiCFSMzBQRz5Ip9tF/oTgDlDXnhRC9lRIktP8AZn5xYeyofy8xozL+yzLPnlImhpjuZJJO5LFj72JNT1GzfD1ZvxDpC3S9F7Fk/RLhyjR7rGVnWOzmGYiLY1Cyadw7gHDurU3DcZiJJUuFPkI095qsbHCCPA021jzEEARtHdy9tbs2yv8A4ov8T6XX/ZLzPQjg/Cx+jun965/qFFXA8MiOoua88zz7+srzn5Qpj8Siq7PsvhXkR+I9L/mz+Z+56y3gOF/Q3v8AEuf66sMNgOF8rVz2u/33Kzu5xiOZ9g/GoV/jr/NYiPHlUdm2Pwor8T6Zu62XzM1d7OADKqWiGZggJdvnGDu5/kV4TpBex2HxLWrdhr6xmR7dstKkmM2WcrDYjwkaEUb0Z4B72Ia9cJNu1+tJBciFAG2gk+GnfWn/ACxEEF1UeY+FdVFRVRPJtNpPaSz2jt+JlWGs8WubYBx+0ET/AJ3FWtjovxZt7eGt/t3Af+TNXtsR0nsICTc0A1OsR4naqfG+kvC21LLFzwDpPnGat3jk3FEO30Lxp9bEYVT4W7j/AGla5VXivTKderseQJB59wBjSlVd4jKBqNniNlh2cSh8riGpCKDtdB8ipr5MsE3CXb1EjUqB2jttufChYzibKdCw7gCRA79K8+49GJ9cvgiR6wP7v8aYOHkCIQ+a18k2OKYmAUv3V8rrg/8ANU/DdJ+Iqf8AzuIUeN1m+Emt3vtDgvtn09c4Ch3tWf8ADX7xVfxbhtrD2Lt7qLYFu27koqo8KpJCnLoTHlWEYH0h49GAOPvN5kBfaSCa9NhOlOMxKtZu4outwZXACgZGEETE67TSm7BxQdun1plm3YxqlmyrF23LOYhFUesdRoBz1gVf4Hhd0gG9dcMQJRWnLI2LgwT+zp415bojdt4jG4jEIAluz/4fCruEWTnfxdhud/zhr3dm+uuY+On2a13g20cpJIk4dMsIpYk7AMxY+Mk6CvOcd9JeEwrG019rrgwy2VDqp5g3GME+U1S+kzpU2GwuS0xW5iiwLDcWViQp3GaVHlNYoa57TaU6R02eztWbnwTpVw++3ZZ1O8MoDeYgnN5aeZOh9vZ4RaKgrcYqQCCBoRyI7VfLOHvFWBBIIIMjcHvHjWn4T0j3cPgbboA3bKOpMQ8ScscjAaP75HKiE73mnBrca4vCrQ53T5L/APepGH4TYbSHU7zcUR753/CsaT033RvZ/wA34ihXPTpiZbLat5YGXMDmDaSSVPaG+mnKrco8yVGXI1vjtlTYe2EuMR2lYI5UELMjMJ3kHlBrM8dxlQCUMKwGgbNm5gk7Hc8q89jPS9j7sqGt2wQR2UGx03aapMJjAigFtBtPLw8q0WhcWejvcTLeFAOKqmfHjkd6Qxw76rJBiXq3CRT186p7fFFAp44uvcaMjYluDTxdiqX8sDu+P8KX5XHdRkNF2cRXPlFUw4qO6l+Ux41rNRcDEVw4g8jVR+Ux41z8pCnIMS1XEmNaG+JqFZutc9VZ9oA950qtx/Eilwo2hXeNRtNZyoVGy1u4z+fwpmFHWGScqLLEnYAbse88vEwByFUtvGhmA1M+z4mrrhPFy9jEwiKttVuKN9QwHaO7aE93rGoysrGkSG6SXiBbstdtWxOVV7OnezKZLHc+JgaAVIw/SPEWkCgh99WDM2vexJ0qgHE7j7ZfZP2TRM10iZHll/Gtkkt5NZFzieleJuI1t7KZWBBYAiB3jWPhVeEjwieQnuPOhYXB3XaC2XSQcq94H30PiuHazlzXWM5httEbe+reaVr1+0cXCEnrf5fsw9y33GD36D4zFcqo+V/3395rlSpPi/v1KWzityf5/sdtcQy2wgEHMzZvEgDQd4A38TUW4+sz/GgV1Vmuas9Ia3eipQxelRlwrd1HtYJuYPuj7a2pDob138717HoJb/NuBqc47ROwyiAPD1q8snD58/hV3wPGNhidmDDv5jY/Ej20qwbLjoFeAs3BERd112lBEmN9D8a9accIy5ozad/trLMLjxh8SXaTauGWj5rSTMc4JPmCa9O3SOyw0Yn+fOmEqVGlHWyF6TsOXWxcWWW2DbPhJlSfbI91eCxF4sZPdG0VouJ6S2ypBBYEQRCkHzUnUHuqhv4Dh76l71ieSqLi+xWIK+1jXOSbOsZI8zhsMzsFUSTsP55V63iHC+q4eqM0NdvF0mYK21CFtASAWLAH+5R+HYrh2F1Xrb7H9eLSH9rJmYjwBXzoPE+JviLvWOQB2VAUZVVBsqqNlA5faTTGOlEylrZ5YcOciQJ8jTfkFzmjAd5Ux9lX5vtmYgkSSdD3mu3MU7AAsSByJmt1RusKrD8ELfpEX9oXR9ls1YL0W78Xhx7bp+y1Tsh766CaVAM2RjwEAaYm3zOXq8QDp/wo599R8Rwpk9W4r6x2VuD29tRVjmPfSNwgEnlJ92tbBmzKu3w+6eY+P4UAK+coJJBjQE7eAob49y2bMZ89PKKY98li0wTMx41zyOijzLMcPfm0eQ8+8jw99EXhc6h203zADTbkxmm8HxLPKmTGo747quFsNHqnx0Psrqknqc22tCpbh/czfCn2eHTMuw0MQAdfGrAWfClBnQVTiTkecxDMrFSTpU3hLIbihpaZGrQskEA7cjFcx/CWLFl15wd/40G3w+6uptkzz/7Gueqep10a0PTPxy1agkljGigSB74HP4CvN8fxIuXjciAwHI6wInUDuFRwSXTNCzsdSN9zE869JwLjt9yyC72V1C9WLgImJC3GgcvfS256AoqOpXdHuFPfcJaRnbvAJ9wG+/gK9Rx3CW8BgblqVN69CHKQyqBHYUjRsoksw0llHfRDxa/ky53KyJTsWkM96WwJ9rGqTGcNa64a6SdIAlYAmcoj1fIeNVg6pE5I81hsSUYMN/u5ivVLjVKghWzSOXIxtVUOjbZ2E6fNOnx13q5sWrltFRWmANshO5n41oQaCUlwG4fiEH1Cf4Gf586DxdxeAlCp1YayRMDb2CiC9fMy0eeWiTdJ/tCNf7uo86661Rz0uyhbhBAktHmP40qvL7XtMrz5lf5NKjErIe/QiVECD3zT8N0Ny8x7fu1rXU9F93ndUe1j/wBAon9Vr/7wPqt/qFcM0dMWZeOjyiJ5bHb7KN+SdCMxjmDqPjWmH0Vt/vJ+o33XRXP6qT/vbfUf/wCatmgwMxPBFkAE/wA+X20Q9GFPzyB3DatJ/ql//rf6rf8Ay10+iUf73eHkP9TGnNGwMrvdCbbetcPhr9utCToDhxu5+sB8K1Y+h5TvjL/1U/CuH0M2z/teJ9nV/wCihziUoswTpbwZMNdUW5KsgYEtm1DMDqPIe+oHCuFteF0qSOqttd2JmI7Pgd/dX0FjPQPhroAuYnEtl27VrSd/0fl7hSwfoCwlqcuIxYneLqLI7jltz31ztWXwPm6tMXopaa0qkuGyrME6NlE6BdQGmtGX/wDH7h453/8AEH3LU5PQvghu+Ibzvv8AdFMXRpKzIb3QZTveYDTQWz4eNKz0DQOG65iAQSOrImDtM+ytiHocwPfe/wAe7/qog9EeB7rh87rn7TV9YRiZl/RqzPqt8Ypf0dtA+q0d0GtP/qlwH0ZPmxP207+qjh/0Q99bM2Jlj8FsE6KZ8j9lR8T0btsrASJVgNDuQQN+U1rq+ivhw/QrRB6MOHfQLRnzNj4nyc9sgkEQQYI5gjcVa9IOCfJxZ0PbtqWnlc+evsla+nf6tOH/AECe4URfRxw8foE9wrnodLPnLoJhAWuO2iwqDlJJkj3D4ivWXsPbncH94VsY9HmA+gT3CnjoFgfoEq1KkS1ZittrWbLl9vL3zUi7ZsnfIf3x9xrZP6C4L6FacOhOD+hWq6wjAxRrFiNQPrD4a1ALWS0dUQD87NETpO8Vvg6G4T6BacOiGE+hX4/jQ9o2bA+UsTgbly51arGQOddBIkkKdjJEAcyfGrLoXw785ca6sLlCgNmWSWBkQQSAFPvFfTw6KYX6Ffj+NdHRXC/QrU5a2XWlGIXMJZgHIhnSAX08+39tJMHaUAdUp5aF58yS1bj/AEXw30Ke6kOjGG+hT3U5InAxJ7FsLItSd8oZ5/56ElpSsnDAEnaTp73rdB0aw30KfVFdHRvD/Q2/qinPkbAxIWUCyLSzrplk+/NXbeHQjW0gJ5Zf/tW2/wBHcP8AQ2/qiujo/h/ok+qKM0OBibWUAgWkP7qj7SaVbb+QLH0SfVFKtkjYDL+LIBHWqrRzUbnQGM2uvjTcIzgdq/nJ55EX2AA1jmJv3DJLMxgA9qdthEd9dtY+4plHYHwYjzrwdrXIm2bDf4gE9a9HmF/nkaHh+Kq47N6fYndO0VjuJd31dyYAGj6x/wB/fTsPcydkNEagA6z7dT41u1q9xrZtDO30h9yfhXA5+lP/ALf+msl/pBfVY61zGg1A1Bri8ZvazcuQd5YxoSB99Pa48hs1tr2kdYZ87cnSf1aHbxKkD882oDD1JjTXRKyYcVvMT2rhlgdGaSdQDoZneB405sZeuFS7vtALMQAug1PdK/5al9LX3+4msLilMxdYxvoNP8lK5iFAk3HA3mFGntTasks2Xk7gNqTm3kjs689uUeNGa3cM6kiT89djr368x8Kjto0aRa4ypvFMzEQGBBt9w7xFS7WLVhKuSO/NZrJjm03iNDmB5SYg7QN/CPCnWXI2zQTO5AMbmsul39/QxrLSfnEfv2x9imndU0Tn/wA47/8A06yO7jCTIbK0TvsSdx4xQWa5MG4YiTqdOYPnqx3qu0vx9PYW/BGws0b3QN/nDlv82m2XD+rfB56QT/2rJxbJnUk5ZJ3gEbk/ChglSCjMDqNGO8GRvpoT8aO0+HqFs2DJ/wDu+K/fTGKkx8pYEbgNb7p/V/mayNMQWU9tiuaT2zBYjTSe6mm6vJzJ318e/wB3u8Kz6TfD1NkzVrWPsu+QYti2mgdOfIQvhVjkWY61p39fX3Vjpt5IIdZJIBBO4mADAPjpRDj7q657ukGZfSZ1kHs7n3+NaPSkluG2a1dFtQS11gBqT1h29lBvYmyo1vN3f2p8ec+B91ZNcxzPOa47d8k6aGT2j4UEgDsl9REwdB46Ty5il9KfBE2bNh7KOoYPcIO35xuRjvowwykes/8AiN+NYsuNZQArMI5Bjp5d1SF442i9c4GbNzmSMpPuEETz2509rXFDZsPyJO9/8R/9VKxZRhKsSO8Ox++shwnH7iCLd5lXeAdNDzHd/PdQl4xdyx1r7bgkTJ1nXx8tu+ntS5GyNo+Tjx+s34002VG5P1m5e2sls9KcSo7N1wIywdRqI+dMNzqLieN3ZBd30kiS2XQmYjSZnvHKjtceRrNfXq5IDmeY6xvsmnPaUalmAG/baNPbWMLxBgoIZxqoJnQEDQHxAmmflVxtceVYsIZh3AkeP8O6jta5BZs1y9bQAs5AOxLtB95ileKgBsxgkSczbHY798Vih4izQrlso0VuSkDYj3ezlTX4g6jtG7OgIObsjlInbwp7V4eprZtaXLbD12jX57CY7tdqKUUjdvrt+NYn8rk6sRG0TK7xlk98c+VSbXFjmIYswA0kxEk92kg/bSulc16jZrYxdpjAckgkaXGGsT392tcrH7t45mysVBJ7KkmNTzmDG2tKhdL8AsEqCPCYI7xPwPjTMVayuF0MkiY7jvHspUq8HEli6+ABExt9v3Cj4OzndTIGZgnqrpmWSRptroOUClSqJOkMdWNBUDNl8CJ1IPajWRpy0311pty96hjcECDEHUzoNdte/wBgpUqWgbCNiSFBXQMWUiSfAneNQYiI0FCt3i2YzGWI7943HnzpUqIowHEbnwTnJ2B8fCncOm5qTEjx3IInflFKlVS0RSirGodTl00J110mAP4/ZRrNwnUmZlY7gqg+e5mK5SoloZBsORkYwZUQTJGYElSPCZ138IqHjrhQK6wMxOkaCCo5nX1qVKsTvRzMQxmCFMxA+ae/92p9rEdaGz5twxIYgk6mdZA0JHPfSK5SoY7mRTcGwWJMbk6E6DU8qdibc3GWSchCAmDougkCBsP53pUqzGOqGJfOgH4idtjvRcOzEMs6NoRE66mfePjSpVkkyUcRByEDXT90nnttTtAqwBqSDMNO8HUbgfjSpUveaxt6/wCtIkIBpJg5WIEg+Z957zTji9CwVJCDdZMCOfeQInuNKlUrXeUcuYqVBgajQdxiZnfu93cSKYcRCxlEdoc53kGQREQeWxIpUqWqJbYaxeIE6HYgEaDTz8aQxJEEwY2Os6cpnaBHlSpVK3i3SQA4jUkjQkmAY203IOnn/GnmyZWTIJbSP1cuhMzG20c++lSq3oQhtu9MyNF7Ud8SeekanlSUCNt5Hlv4a/z7O0qYrViRxdM7nTxP4+HwFD+VkjaIn+H2H30qVVQM6TqF75M+we+lSpVzk2mRb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8" name="AutoShape 8" descr="data:image/jpeg;base64,/9j/4AAQSkZJRgABAQAAAQABAAD/2wCEAAkGBhQSEBQUExQWFRUVFxUUGBcYFxgXFxgXGBYVGBcWFxcXHCYeGBojGRcUHy8gJCcpLCwsFR4xNTAqNSYrLCkBCQoKDgwOGg8PGiwkHCQsLCksLCwsKSwpKSwsLCwpLCwpLCwsKSwsKSwsLCwsLCksLCwpLCwsLCwpLCksLCksLP/AABEIALUBFwMBIgACEQEDEQH/xAAcAAABBQEBAQAAAAAAAAAAAAADAAIEBQcBBgj/xABOEAACAQIEAgYFBwgHBgYDAAABAhEAAwQSITEFQQYTIlFhcQcygZGhFEJTkrHB0RUjQ1JyguHwFhczYpOi0kRUg7LC8SQ0c6PT4ghjZP/EABkBAQEBAQEBAAAAAAAAAAAAAAECAAMEBf/EADYRAAICAQEECAQEBgMAAAAAAAABAhESIQMxQVEEExQiYZGh0VKS4fAVgcHxQlOCotLiMjND/9oADAMBAAIRAxEAPwC1ZcwKnUEEHyOhrxR6e2MN/wCWwSEj597tN7tT/mFe8RNjWNccw2S9dT9W5cX3OY+yvoSSbPJs5SimkzWOivSBsfhTdIVbqO2YICFGaJgEkgeod92arW0STruKzT0R8W6vFvaYwt1fiuh/ysT+5WkvcyuQdwSD4EGD99bwJZYoNK5duaUNL0rpUdyZ1qKGwq3acr1HBoyUsyOss1DZpo+KkDfeoZemIMk2rpHt76bMGd6Elymm5TQWSrh2b+YpA70rbdkAz/PKutboEiXXoJanXVIoRNdUc2zuauF6YTTc1JI8vXOspprgFJrOlqKrUMLRQBFDFBUuUQCgW6c1yoLTGutNFdz0lNIBRbprV03qEXoEkWblSVvmodo1I6upZSJdu/RxeqCtwChXLhJ05VFWNk3E4mBMT7Yqqe9LE99K/eJ51HB1rpGNENk1TSoJu0q1DZ1cRWX9MkjGXvFg/wBZVP2k1pc1n3TyzGKn9a0h9xZfuFZo0Wea4bjuoxNu7+o4J/Z2YfVmt4vYbrAt1SDnUT+0sAn2jK371fPuIInlW0+jjjHXcPCnVrQg/wDD0P8A7ZU/u1L5otqy6wvYBB5mldaab1gmkzUEnAaPYvd9RC9N62tVmsl4qzn23qIMA/h76MmIoq4qtbRqTIXyW4DtXBZYHUVYjE01nBrZMMQBsz7akJaIFDzxXTfrOxBYq3NVtwxU+7cqGy6zXSBEgEyaeMO0gRvrTi1Ht4wzVtvgQkiJNdQ05zvTFrGCzTWalNDc0IQouVwvQQ1LNTRrDZqWahq1FRJoYjZroNda1Qi1Bifh9BRC1Vwu05btS4lpkt3phuUDrK6LtagsebU61xbBrovil1tbU2gQYc99KhfKK7W1NoNavLdLLC/KMMzgZSt5CWiNFzCZ03b317MKK8x08tnq7DQpi+Fh/U7aMO14SoosUtSjw3FyFU/LMJa29WwSR7CJonox45kxl1GOYXCbkxAYgnPpyzIxMf3abhscyf7RgLO2yZyK8lwviRs4tL0zluSY5qTDaeKk++ngWtxtuKt9W7LPqmAe8bqfapB9tA6+p+L7Vu3c0P6MmO7VD7VMfu1GQjurWc2AN+mlzUxAO6ioBRkjYsrgTRMjVYZRvSLA0ZDiVxJHOkMQe+j4i0DUTqpNWqZDtBWv0M4qi2uG5l0OvdUe5hMpg/ClY7jPIRxNM66niyKILY8qdCdWRjcrou0Y26elsEAR7abRkmRzcmmFqsPkA76EcBJ7MmhSQuLIqsTRhhWOkGpuC4U2pOkVaCyAATXOe1S3Fx2ba1PMXrJUwaFNX/EUDDl5VWBAKuM7RMo0yGGg0VMRUk21NDfDim0wpoY2JpheaILIrrIK2htQM04UZbAp7YUCtaNqR66BTzbp6WZoswHLTlqfawwHKaV62J0Aqci8SGB4UqmItKjI1AchFUnTa2TgbjFQ4ttauZTsQtxQQfCCa9QMOIqr6T4fNg8Skb2bnvVSw+IFGSZUVTMvwnSYp/Z2MOuv0WY6eJPlVDc3PnT8O0Ej2/AV17ZLQNzHx86YlGzej/GfKcAEOrZcg/btaL71yj9+pOasr6O9Ib+Ef8y8a6qYa2x2MjadIkEHxr3vDelVvF3CCBausZyE9lmIlurY79qTlOuvOqo5yLU3DRExMU5MEx5in/k5u8UNxJSkDOMphxNGbAnma58i8aLiPeANeJpqLrUj5KO+ujB+NOSCmNW+V50K5cmj/Ix30vkg761xNTAKJ2rpQ91SrdoCiUZDiQAtSLBA33qQVmmM0UZWONDSdaNaxYTkD9tCTvol2CBJ1qXyZS01RMXHhlYgRG38ior4hm51GFwCuLcoUEhc7Dm2IqC6+YqclcvuO6qToGrIAYfya5VgiLGwoWIZVgkgSQonSSTAHmTTkGJFA8K6B4Va9WO6hlaMxwIiJT6c7a00mmydwBnpJdintamuLhtdaq0Go/5QKXXinDBrTLmEjlRoVqdOJFKkuGFKt3Q1J7PQr1kOCp+cCv1hH30NXooeuVUXZ8+9XEeAAPsot1aLxu3kxd+2dAty8B9diD7ooLE5RPgffXSLKkgtk/CrFQGEEVU2CQdpqemMArtE5M9XwTpndsQt0G9b7yfzq+TH1x4N7xtWg8O41avpntMHHPkVPcynVT5/GsZwzPcMIAfMgAeZMCrfhmE6lxcN823H0Uk+RJBBHhBFRPZpjGTRqhNCutXkbnTfx9yfjUW5038WPkAKhbNi2ezBp6vWfXemx7m9rfwqHd6ZMeQ9pJ++qwJNQe6I5D21GbFKPnL7xWaYfpDfvXFt2lBdjAAA+/QACSSdAASak435XbtG5cdUUabOCTrCqRbyyYMSRRhQ3Z7449P1h8fupx4pbyetqDoMp2I15RuB7zWe2MFfe2He+bYyG8wIdmW2Z6tiBu1yDkQGSAWMKM1Q+L8PfDyl17gxB6oiz1Z2uAkS+b1oy9kBhLhZJDRu7uscWaNd46giNdRMwNOca77UC70otLuR9YfdNeGfgOVrYu3Yi2MTiGWGWxZaOrUN8+88iANJuJqRJEzE9G7du0puLeW9iB/4e1nUsWfKtpGAtjM2Y57h7IUMqCXJyndRWLPSN0ztd6+8n7BUe90/t+HsU/earuI9FLNm2kBrlxm6pFDsvWtbjrbmphVLBhyW3bVmaWyhRNwLDrirVpwqi2pxmMclurS2BmTDoJYhGBt6nM7G+nMZaMojiyTf6fqNgT7FH2k1AuekG5yUD2/gBTj8nbBYrEpbtW7li/YC2rllRmS7rmUQQGYBsqGQi22PaZusrxGKxZd2eFXMxbKgCosmcqqNFUbAVcWnwBxo9h/T293j3t/qpw9IF2IgH95vxrxlhWdgqglmIUAbknQAeZMVdYLhVhmCHEsH7WYrYD2lyglm6zrgSgAJLZNgYB0mtCaZdL6Q74EQsb7E/aZHsotv0hXPnIh9leIF2nrcq8UTbNKwXpGU6OhHiDNehwXHLV0SjjXkdP4Vj1q0zeqCYEmNYExqBtqR7x31ItXXtkHUcpHhE6+0e+oezi9xVs15zrXUE14zg3ShwFzjMhjWYI/Dn4aHSvX2roIBH4VDVAHa1GtcpzvpSW7NQI4ims9J2oBuVkrM2GtHSlUfMaVVROQ7MfGoXEuOpZyq2rNsJA+3voPynHrtirdz/wBWwhPvANV3Ful+JtDJfs4O9mHqAXAWmY7Kx3HXwob8ClHxPJ8bs2buIuXYYs7SVDAKDEGTE8tqeMDZVVLgBu4MSYjQcyNKjYrGlrpd7YsM8uEk5CJ0CsxMGIEE8htNHxnEWW2U0AzfqrJyjtNnjMQWIjWIFdY1WhpXZzE9WB2ba/En4mo44Zdf1bFwzIEWmOxAMdnkWUHuLDvq2xHS1WGFVLICYaDlZywuXPWzvCgetLRrMxMbS8V6Qr7hgLdtcw3GclexlMHMJGpaGkDMZBky2wpHj7qwSCsEEgiBoQYI99M17vhUlMMdAA3IARzI7I9o2p3yQxMN6peZ+aCQTt302FESD3VwoasFwRn1JgqsEnd/VGh38K6vDGiYEfnDMna36x8p0861jRWZD4U0r4irj8knXYEG0I/vXfVXzA1o1ng8si5h27z2gfBBLNvRkjUF6M9RbUvcuW87SuVpOVdtR8mugFoPPUR413EYyzcxllryn5Kr6lbYAuAavBW1bLAsFUiJAnnUh2yYYW1chLuQEDSS7r2j4gZvqL+rReJWw6BC59dFQclLMFAAAGiqzCO4AToInQojYzpDbulkd7wRluO9xFAa7fuZQzNbzqBaW3NtEmABqIYqOXelXWYk4i4t4uDbtpDjNbw6LlyrcYSLzCAbkaZrhGrCKviQtogZSe09yP2EOUeckHWg8SuBDbUTmNtGY/3nGb4AipxiVlIvL/SlXu52w7OGxLYq6rXABdYaWLZi3pbtrIy6zmO1A/pdfz2LmVetw4xGW4xJYvfd3N0jbOrOxB2mNNKj45ranEAAdhrVlZI0Oud/8u9LF4i0DdAyCb1q0NRpbWMzacjGreFFR5G7xy70gvOAGW2QEt2VBzaW0OZkEPtcYZrhOrEnUVzGcXxN/rwwQ/KXV7mW2AWZYyqCBIUfqjT4UUcWtZ9cgBxBJE7W7aDJsPVLc6ZhukSL1ZJ1AxF06H+1YuE5fqkQdh4U6cjd4HxC5isUQHEgszhURUVnIGd4QAM8QCdwIGgqBZ4ePnH3fjVjY6SqoQS3Yw7KNP0rsC3/AFa+NeeOK86U0ZxbPScM4cqh3DBT2bSsxhUN0lWctyC2xc15FlNFwfD0JNtXT8/d6hbh7K9WjKWYxJVWLWu8whqHwrjHVYYmVGZ7h1MMWRLWTKcpj+0bTTz0qHd4kUOGfMAyqbslZGc37r+rsdQvhoKMtRUWWPGuF2Ew9q5aZs3bRgVJFzISWvq5gKpJChMsgL2td7K3whbZS2bNtiWtozOGJLtGYCGEAEwNNgDzrzHEOPXb0G5dNwgMNRAAZ2cgDaMzsdhvVnwjptcRrYuKLyIyMoeSyFCCuVx2gBA7JzLyiteg4u9x6bgeT8pPat4e1kzYizbbI5UXMlw2Vbtw0kARzmmXruLAA+RW1GsD5CGI236xGjl5x4VRcU6Z3bqIiF0QJBRFyAEkyMwOdwQEJJIkzIqjRGJlg5/dn4k1lV3Y9XtK3M1Do/i3uC4uMSyge3mtXGtYeyAya5D2VBV1kayJVanYK8oYZVTtyPzaWxMamWtjzMTyrJrdxhshWO5TM95MT91WvDsQzEAqQ3Jsp18Dp8fZ3Q4rmS4T+FmsuRQi1UnR3GEoUIIy6rofVO4E9zT7GFWpapSOUrTphHu0xG1mmlfGuhaoi2Ga7SoJalWobPEY3ple68i2oFtSQCQTng6MeYBo74pMayn+zvKMqhiAtzWQobl87fmRUq/6FMYP01lvNrw+23Vbc9EWNBMLaMHfrgPaMwBqJTtVR2WzineRWcUxB61bTKyspUFWgMDIIGU76c+esTUDiBUPl1WJ08c7Tod69njvR/i79sNdtr8oQKucXbTC6qzlJObS4uxJ9YQd5oH9Asaf7S0CBI7TI0CZ/vHnUZNcDpHZqW5r82jz+GvWQqAsP0Abstt1jvd28kHt0pj8WTIR8422B7Pz3vZn1J+jA19lXY9H87tYX99vsAFSsB6L1uvkW7aLQTAzHQbxLCjN8mdOphxnH1/RHm7nSFM5In+0vONFG9vJZ58huOXjUV+PDIVAOtmzZ9YfMKtc2GzEGK0NfQ8F3JP7KJ97muP6OrSesuI5DS2u50A7Ns862Uvh9R6vYr/08k/1ozxukX5wtlJ/PG9BY7RAUwNxG/woP5TcplyT+ba1MNMM+csNd+VaO/RfDW/Ws4r95XX/AKVpi4XBAx1DE9zO0+4vWub4Lz+hq6Ov4pfKv8jwB4hfZswt6m4t3RTGZRAHPs7aUrbYnswsFOsy6KP7QHNM77nfatTwNvCj/ZLZPjB+2aslvWV2wmHH7if6a1bTw9Ry6KuEvRe5li2rruAwGRLlkpLKIVs7EDv1YH7Ki3bGKdbZLNmnMTm1zoxyt2eY7/CtjHF4nLZtKTGoGum21NfHYhlhEjyBH26U4z5+n1JW12C/gfzf6mLjo1iWjssY27LtEmTy79aMOhOKP6O4f+G/3itUxeJxFv8AtCQTtIGviOR9lVj8RuCTn3M7DuA7u4CnCXxD1+y/l+bf0PB2+gOKP6N/aij/AJiKkW/R1iOasP3rQ/669c/FLn0hHwqNd4k/0j+8/jR1b+J+nsPaoLds4/3e5RWvRreO4991f+kGplv0YNza2PN7h+xKMMaebt7z95rnygd5p6rxfmHbHwhHy97C2/Renzrtoex/vYVIT0ZYYetibf1Aftu1CNwVJs4vTWh7GPG/NlLp+1W7Ff0x9iwPo+wQRVbEdkFiCFSMzBQRz5Ip9tF/oTgDlDXnhRC9lRIktP8AZn5xYeyofy8xozL+yzLPnlImhpjuZJJO5LFj72JNT1GzfD1ZvxDpC3S9F7Fk/RLhyjR7rGVnWOzmGYiLY1Cyadw7gHDurU3DcZiJJUuFPkI095qsbHCCPA021jzEEARtHdy9tbs2yv8A4ov8T6XX/ZLzPQjg/Cx+jun965/qFFXA8MiOoua88zz7+srzn5Qpj8Siq7PsvhXkR+I9L/mz+Z+56y3gOF/Q3v8AEuf66sMNgOF8rVz2u/33Kzu5xiOZ9g/GoV/jr/NYiPHlUdm2Pwor8T6Zu62XzM1d7OADKqWiGZggJdvnGDu5/kV4TpBex2HxLWrdhr6xmR7dstKkmM2WcrDYjwkaEUb0Z4B72Ia9cJNu1+tJBciFAG2gk+GnfWn/ACxEEF1UeY+FdVFRVRPJtNpPaSz2jt+JlWGs8WubYBx+0ET/AJ3FWtjovxZt7eGt/t3Af+TNXtsR0nsICTc0A1OsR4naqfG+kvC21LLFzwDpPnGat3jk3FEO30Lxp9bEYVT4W7j/AGla5VXivTKderseQJB59wBjSlVd4jKBqNniNlh2cSh8riGpCKDtdB8ipr5MsE3CXb1EjUqB2jttufChYzibKdCw7gCRA79K8+49GJ9cvgiR6wP7v8aYOHkCIQ+a18k2OKYmAUv3V8rrg/8ANU/DdJ+Iqf8AzuIUeN1m+Emt3vtDgvtn09c4Ch3tWf8ADX7xVfxbhtrD2Lt7qLYFu27koqo8KpJCnLoTHlWEYH0h49GAOPvN5kBfaSCa9NhOlOMxKtZu4outwZXACgZGEETE67TSm7BxQdun1plm3YxqlmyrF23LOYhFUesdRoBz1gVf4Hhd0gG9dcMQJRWnLI2LgwT+zp415bojdt4jG4jEIAluz/4fCruEWTnfxdhud/zhr3dm+uuY+On2a13g20cpJIk4dMsIpYk7AMxY+Mk6CvOcd9JeEwrG019rrgwy2VDqp5g3GME+U1S+kzpU2GwuS0xW5iiwLDcWViQp3GaVHlNYoa57TaU6R02eztWbnwTpVw++3ZZ1O8MoDeYgnN5aeZOh9vZ4RaKgrcYqQCCBoRyI7VfLOHvFWBBIIIMjcHvHjWn4T0j3cPgbboA3bKOpMQ8ScscjAaP75HKiE73mnBrca4vCrQ53T5L/APepGH4TYbSHU7zcUR753/CsaT033RvZ/wA34ihXPTpiZbLat5YGXMDmDaSSVPaG+mnKrco8yVGXI1vjtlTYe2EuMR2lYI5UELMjMJ3kHlBrM8dxlQCUMKwGgbNm5gk7Hc8q89jPS9j7sqGt2wQR2UGx03aapMJjAigFtBtPLw8q0WhcWejvcTLeFAOKqmfHjkd6Qxw76rJBiXq3CRT186p7fFFAp44uvcaMjYluDTxdiqX8sDu+P8KX5XHdRkNF2cRXPlFUw4qO6l+Ux41rNRcDEVw4g8jVR+Ux41z8pCnIMS1XEmNaG+JqFZutc9VZ9oA950qtx/Eilwo2hXeNRtNZyoVGy1u4z+fwpmFHWGScqLLEnYAbse88vEwByFUtvGhmA1M+z4mrrhPFy9jEwiKttVuKN9QwHaO7aE93rGoysrGkSG6SXiBbstdtWxOVV7OnezKZLHc+JgaAVIw/SPEWkCgh99WDM2vexJ0qgHE7j7ZfZP2TRM10iZHll/Gtkkt5NZFzieleJuI1t7KZWBBYAiB3jWPhVeEjwieQnuPOhYXB3XaC2XSQcq94H30PiuHazlzXWM5httEbe+reaVr1+0cXCEnrf5fsw9y33GD36D4zFcqo+V/3395rlSpPi/v1KWzityf5/sdtcQy2wgEHMzZvEgDQd4A38TUW4+sz/GgV1Vmuas9Ia3eipQxelRlwrd1HtYJuYPuj7a2pDob138717HoJb/NuBqc47ROwyiAPD1q8snD58/hV3wPGNhidmDDv5jY/Ej20qwbLjoFeAs3BERd112lBEmN9D8a9accIy5ozad/trLMLjxh8SXaTauGWj5rSTMc4JPmCa9O3SOyw0Yn+fOmEqVGlHWyF6TsOXWxcWWW2DbPhJlSfbI91eCxF4sZPdG0VouJ6S2ypBBYEQRCkHzUnUHuqhv4Dh76l71ieSqLi+xWIK+1jXOSbOsZI8zhsMzsFUSTsP55V63iHC+q4eqM0NdvF0mYK21CFtASAWLAH+5R+HYrh2F1Xrb7H9eLSH9rJmYjwBXzoPE+JviLvWOQB2VAUZVVBsqqNlA5faTTGOlEylrZ5YcOciQJ8jTfkFzmjAd5Ux9lX5vtmYgkSSdD3mu3MU7AAsSByJmt1RusKrD8ELfpEX9oXR9ls1YL0W78Xhx7bp+y1Tsh766CaVAM2RjwEAaYm3zOXq8QDp/wo599R8Rwpk9W4r6x2VuD29tRVjmPfSNwgEnlJ92tbBmzKu3w+6eY+P4UAK+coJJBjQE7eAob49y2bMZ89PKKY98li0wTMx41zyOijzLMcPfm0eQ8+8jw99EXhc6h203zADTbkxmm8HxLPKmTGo747quFsNHqnx0Psrqknqc22tCpbh/czfCn2eHTMuw0MQAdfGrAWfClBnQVTiTkecxDMrFSTpU3hLIbihpaZGrQskEA7cjFcx/CWLFl15wd/40G3w+6uptkzz/7Gueqep10a0PTPxy1agkljGigSB74HP4CvN8fxIuXjciAwHI6wInUDuFRwSXTNCzsdSN9zE869JwLjt9yyC72V1C9WLgImJC3GgcvfS256AoqOpXdHuFPfcJaRnbvAJ9wG+/gK9Rx3CW8BgblqVN69CHKQyqBHYUjRsoksw0llHfRDxa/ky53KyJTsWkM96WwJ9rGqTGcNa64a6SdIAlYAmcoj1fIeNVg6pE5I81hsSUYMN/u5ivVLjVKghWzSOXIxtVUOjbZ2E6fNOnx13q5sWrltFRWmANshO5n41oQaCUlwG4fiEH1Cf4Gf586DxdxeAlCp1YayRMDb2CiC9fMy0eeWiTdJ/tCNf7uo86661Rz0uyhbhBAktHmP40qvL7XtMrz5lf5NKjErIe/QiVECD3zT8N0Ny8x7fu1rXU9F93ndUe1j/wBAon9Vr/7wPqt/qFcM0dMWZeOjyiJ5bHb7KN+SdCMxjmDqPjWmH0Vt/vJ+o33XRXP6qT/vbfUf/wCatmgwMxPBFkAE/wA+X20Q9GFPzyB3DatJ/ql//rf6rf8Ay10+iUf73eHkP9TGnNGwMrvdCbbetcPhr9utCToDhxu5+sB8K1Y+h5TvjL/1U/CuH0M2z/teJ9nV/wCihziUoswTpbwZMNdUW5KsgYEtm1DMDqPIe+oHCuFteF0qSOqttd2JmI7Pgd/dX0FjPQPhroAuYnEtl27VrSd/0fl7hSwfoCwlqcuIxYneLqLI7jltz31ztWXwPm6tMXopaa0qkuGyrME6NlE6BdQGmtGX/wDH7h453/8AEH3LU5PQvghu+Ibzvv8AdFMXRpKzIb3QZTveYDTQWz4eNKz0DQOG65iAQSOrImDtM+ytiHocwPfe/wAe7/qog9EeB7rh87rn7TV9YRiZl/RqzPqt8Ypf0dtA+q0d0GtP/qlwH0ZPmxP207+qjh/0Q99bM2Jlj8FsE6KZ8j9lR8T0btsrASJVgNDuQQN+U1rq+ivhw/QrRB6MOHfQLRnzNj4nyc9sgkEQQYI5gjcVa9IOCfJxZ0PbtqWnlc+evsla+nf6tOH/AECe4URfRxw8foE9wrnodLPnLoJhAWuO2iwqDlJJkj3D4ivWXsPbncH94VsY9HmA+gT3CnjoFgfoEq1KkS1ZittrWbLl9vL3zUi7ZsnfIf3x9xrZP6C4L6FacOhOD+hWq6wjAxRrFiNQPrD4a1ALWS0dUQD87NETpO8Vvg6G4T6BacOiGE+hX4/jQ9o2bA+UsTgbly51arGQOddBIkkKdjJEAcyfGrLoXw785ca6sLlCgNmWSWBkQQSAFPvFfTw6KYX6Ffj+NdHRXC/QrU5a2XWlGIXMJZgHIhnSAX08+39tJMHaUAdUp5aF58yS1bj/AEXw30Ke6kOjGG+hT3U5InAxJ7FsLItSd8oZ5/56ElpSsnDAEnaTp73rdB0aw30KfVFdHRvD/Q2/qinPkbAxIWUCyLSzrplk+/NXbeHQjW0gJ5Zf/tW2/wBHcP8AQ2/qiujo/h/ok+qKM0OBibWUAgWkP7qj7SaVbb+QLH0SfVFKtkjYDL+LIBHWqrRzUbnQGM2uvjTcIzgdq/nJ55EX2AA1jmJv3DJLMxgA9qdthEd9dtY+4plHYHwYjzrwdrXIm2bDf4gE9a9HmF/nkaHh+Kq47N6fYndO0VjuJd31dyYAGj6x/wB/fTsPcydkNEagA6z7dT41u1q9xrZtDO30h9yfhXA5+lP/ALf+msl/pBfVY61zGg1A1Bri8ZvazcuQd5YxoSB99Pa48hs1tr2kdYZ87cnSf1aHbxKkD882oDD1JjTXRKyYcVvMT2rhlgdGaSdQDoZneB405sZeuFS7vtALMQAug1PdK/5al9LX3+4msLilMxdYxvoNP8lK5iFAk3HA3mFGntTasks2Xk7gNqTm3kjs689uUeNGa3cM6kiT89djr368x8Kjto0aRa4ypvFMzEQGBBt9w7xFS7WLVhKuSO/NZrJjm03iNDmB5SYg7QN/CPCnWXI2zQTO5AMbmsul39/QxrLSfnEfv2x9imndU0Tn/wA47/8A06yO7jCTIbK0TvsSdx4xQWa5MG4YiTqdOYPnqx3qu0vx9PYW/BGws0b3QN/nDlv82m2XD+rfB56QT/2rJxbJnUk5ZJ3gEbk/ChglSCjMDqNGO8GRvpoT8aO0+HqFs2DJ/wDu+K/fTGKkx8pYEbgNb7p/V/mayNMQWU9tiuaT2zBYjTSe6mm6vJzJ318e/wB3u8Kz6TfD1NkzVrWPsu+QYti2mgdOfIQvhVjkWY61p39fX3Vjpt5IIdZJIBBO4mADAPjpRDj7q657ukGZfSZ1kHs7n3+NaPSkluG2a1dFtQS11gBqT1h29lBvYmyo1vN3f2p8ec+B91ZNcxzPOa47d8k6aGT2j4UEgDsl9REwdB46Ty5il9KfBE2bNh7KOoYPcIO35xuRjvowwykes/8AiN+NYsuNZQArMI5Bjp5d1SF442i9c4GbNzmSMpPuEETz2509rXFDZsPyJO9/8R/9VKxZRhKsSO8Ox++shwnH7iCLd5lXeAdNDzHd/PdQl4xdyx1r7bgkTJ1nXx8tu+ntS5GyNo+Tjx+s34002VG5P1m5e2sls9KcSo7N1wIywdRqI+dMNzqLieN3ZBd30kiS2XQmYjSZnvHKjtceRrNfXq5IDmeY6xvsmnPaUalmAG/baNPbWMLxBgoIZxqoJnQEDQHxAmmflVxtceVYsIZh3AkeP8O6jta5BZs1y9bQAs5AOxLtB95ileKgBsxgkSczbHY798Vih4izQrlso0VuSkDYj3ezlTX4g6jtG7OgIObsjlInbwp7V4eprZtaXLbD12jX57CY7tdqKUUjdvrt+NYn8rk6sRG0TK7xlk98c+VSbXFjmIYswA0kxEk92kg/bSulc16jZrYxdpjAckgkaXGGsT392tcrH7t45mysVBJ7KkmNTzmDG2tKhdL8AsEqCPCYI7xPwPjTMVayuF0MkiY7jvHspUq8HEli6+ABExt9v3Cj4OzndTIGZgnqrpmWSRptroOUClSqJOkMdWNBUDNl8CJ1IPajWRpy0311pty96hjcECDEHUzoNdte/wBgpUqWgbCNiSFBXQMWUiSfAneNQYiI0FCt3i2YzGWI7943HnzpUqIowHEbnwTnJ2B8fCncOm5qTEjx3IInflFKlVS0RSirGodTl00J110mAP4/ZRrNwnUmZlY7gqg+e5mK5SoloZBsORkYwZUQTJGYElSPCZ138IqHjrhQK6wMxOkaCCo5nX1qVKsTvRzMQxmCFMxA+ae/92p9rEdaGz5twxIYgk6mdZA0JHPfSK5SoY7mRTcGwWJMbk6E6DU8qdibc3GWSchCAmDougkCBsP53pUqzGOqGJfOgH4idtjvRcOzEMs6NoRE66mfePjSpVkkyUcRByEDXT90nnttTtAqwBqSDMNO8HUbgfjSpUveaxt6/wCtIkIBpJg5WIEg+Z957zTji9CwVJCDdZMCOfeQInuNKlUrXeUcuYqVBgajQdxiZnfu93cSKYcRCxlEdoc53kGQREQeWxIpUqWqJbYaxeIE6HYgEaDTz8aQxJEEwY2Os6cpnaBHlSpVK3i3SQA4jUkjQkmAY203IOnn/GnmyZWTIJbSP1cuhMzG20c++lSq3oQhtu9MyNF7Ud8SeekanlSUCNt5Hlv4a/z7O0qYrViRxdM7nTxP4+HwFD+VkjaIn+H2H30qVVQM6TqF75M+we+lSpVzk2mRb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50" name="Picture 10" descr="http://eatpackgo.com/wp-content/uploads/2011/07/USAirways.jpg"/>
          <p:cNvPicPr>
            <a:picLocks noChangeAspect="1" noChangeArrowheads="1"/>
          </p:cNvPicPr>
          <p:nvPr/>
        </p:nvPicPr>
        <p:blipFill>
          <a:blip r:embed="rId2" cstate="print"/>
          <a:srcRect/>
          <a:stretch>
            <a:fillRect/>
          </a:stretch>
        </p:blipFill>
        <p:spPr bwMode="auto">
          <a:xfrm>
            <a:off x="6945086" y="1629229"/>
            <a:ext cx="4572000" cy="2971801"/>
          </a:xfrm>
          <a:prstGeom prst="rect">
            <a:avLst/>
          </a:prstGeom>
          <a:noFill/>
        </p:spPr>
      </p:pic>
    </p:spTree>
    <p:extLst>
      <p:ext uri="{BB962C8B-B14F-4D97-AF65-F5344CB8AC3E}">
        <p14:creationId xmlns:p14="http://schemas.microsoft.com/office/powerpoint/2010/main" val="30054844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Southwest </a:t>
            </a:r>
            <a:r>
              <a:rPr lang="en-US" dirty="0" smtClean="0"/>
              <a:t>vs. American Airlines</a:t>
            </a:r>
            <a:endParaRPr lang="en-US" dirty="0"/>
          </a:p>
        </p:txBody>
      </p:sp>
      <p:sp>
        <p:nvSpPr>
          <p:cNvPr id="5" name="Text Placeholder 4"/>
          <p:cNvSpPr>
            <a:spLocks noGrp="1"/>
          </p:cNvSpPr>
          <p:nvPr>
            <p:ph type="body" idx="1"/>
          </p:nvPr>
        </p:nvSpPr>
        <p:spPr>
          <a:xfrm>
            <a:off x="5986446" y="1742236"/>
            <a:ext cx="4876344" cy="544884"/>
          </a:xfrm>
        </p:spPr>
        <p:txBody>
          <a:bodyPr/>
          <a:lstStyle/>
          <a:p>
            <a:r>
              <a:rPr lang="en-US" dirty="0" smtClean="0"/>
              <a:t>American Airlines Past</a:t>
            </a:r>
            <a:endParaRPr lang="en-US" dirty="0"/>
          </a:p>
        </p:txBody>
      </p:sp>
      <p:sp>
        <p:nvSpPr>
          <p:cNvPr id="6" name="Content Placeholder 5"/>
          <p:cNvSpPr>
            <a:spLocks noGrp="1"/>
          </p:cNvSpPr>
          <p:nvPr>
            <p:ph sz="half" idx="2"/>
          </p:nvPr>
        </p:nvSpPr>
        <p:spPr>
          <a:xfrm>
            <a:off x="6090676" y="2380137"/>
            <a:ext cx="4876344" cy="3411063"/>
          </a:xfrm>
        </p:spPr>
        <p:txBody>
          <a:bodyPr>
            <a:normAutofit fontScale="92500" lnSpcReduction="10000"/>
          </a:bodyPr>
          <a:lstStyle/>
          <a:p>
            <a:r>
              <a:rPr lang="en-US" dirty="0"/>
              <a:t>Was founded in 1930 as American Airways.</a:t>
            </a:r>
          </a:p>
          <a:p>
            <a:r>
              <a:rPr lang="en-US" dirty="0"/>
              <a:t>By 1933 American Airways operated a route network serving 72 cities in the U.S.</a:t>
            </a:r>
          </a:p>
          <a:p>
            <a:r>
              <a:rPr lang="en-US" dirty="0"/>
              <a:t>They started off carrying U.S. mail.</a:t>
            </a:r>
          </a:p>
          <a:p>
            <a:r>
              <a:rPr lang="en-US" dirty="0"/>
              <a:t>In 1934 E.L. Cord acquired who renamed it American Airways.</a:t>
            </a:r>
          </a:p>
          <a:p>
            <a:endParaRPr lang="en-US" dirty="0"/>
          </a:p>
        </p:txBody>
      </p:sp>
      <p:sp>
        <p:nvSpPr>
          <p:cNvPr id="7" name="Text Placeholder 6"/>
          <p:cNvSpPr>
            <a:spLocks noGrp="1"/>
          </p:cNvSpPr>
          <p:nvPr>
            <p:ph type="body" sz="quarter" idx="3"/>
          </p:nvPr>
        </p:nvSpPr>
        <p:spPr>
          <a:xfrm>
            <a:off x="894809" y="1707652"/>
            <a:ext cx="4895330" cy="544883"/>
          </a:xfrm>
        </p:spPr>
        <p:txBody>
          <a:bodyPr/>
          <a:lstStyle/>
          <a:p>
            <a:r>
              <a:rPr lang="en-US" dirty="0" smtClean="0"/>
              <a:t>Southwest Airlines Past</a:t>
            </a:r>
            <a:endParaRPr lang="en-US" dirty="0"/>
          </a:p>
        </p:txBody>
      </p:sp>
      <p:sp>
        <p:nvSpPr>
          <p:cNvPr id="8" name="Content Placeholder 7"/>
          <p:cNvSpPr>
            <a:spLocks noGrp="1"/>
          </p:cNvSpPr>
          <p:nvPr>
            <p:ph sz="quarter" idx="4"/>
          </p:nvPr>
        </p:nvSpPr>
        <p:spPr>
          <a:xfrm>
            <a:off x="1091116" y="2499112"/>
            <a:ext cx="4895330" cy="3411063"/>
          </a:xfrm>
        </p:spPr>
        <p:txBody>
          <a:bodyPr>
            <a:normAutofit fontScale="92500"/>
          </a:bodyPr>
          <a:lstStyle/>
          <a:p>
            <a:r>
              <a:rPr lang="en-US" dirty="0"/>
              <a:t>Was founded on March 15, 1967.</a:t>
            </a:r>
          </a:p>
          <a:p>
            <a:r>
              <a:rPr lang="en-US" dirty="0"/>
              <a:t>Founded by Rollin King and Herb Kelleher to provide service to the state of Texas.</a:t>
            </a:r>
          </a:p>
          <a:p>
            <a:r>
              <a:rPr lang="en-US" dirty="0"/>
              <a:t>Headquarters is in Dallas, Texas.</a:t>
            </a:r>
          </a:p>
          <a:p>
            <a:r>
              <a:rPr lang="en-US" dirty="0"/>
              <a:t>They began flights on June 18, 1971 with three 737-200s.</a:t>
            </a:r>
          </a:p>
          <a:p>
            <a:endParaRPr lang="en-US" dirty="0"/>
          </a:p>
        </p:txBody>
      </p:sp>
    </p:spTree>
    <p:extLst>
      <p:ext uri="{BB962C8B-B14F-4D97-AF65-F5344CB8AC3E}">
        <p14:creationId xmlns:p14="http://schemas.microsoft.com/office/powerpoint/2010/main" val="342491280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681" y="246743"/>
            <a:ext cx="10353762" cy="970450"/>
          </a:xfrm>
        </p:spPr>
        <p:txBody>
          <a:bodyPr>
            <a:normAutofit fontScale="90000"/>
          </a:bodyPr>
          <a:lstStyle/>
          <a:p>
            <a:pPr lvl="0"/>
            <a:r>
              <a:rPr lang="en-US" dirty="0">
                <a:latin typeface="Times New Roman" pitchFamily="18" charset="0"/>
                <a:cs typeface="Times New Roman" pitchFamily="18" charset="0"/>
              </a:rPr>
              <a:t>New Frequent Flier Plan</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010228" y="3900715"/>
            <a:ext cx="8229600" cy="5257800"/>
          </a:xfrm>
        </p:spPr>
        <p:txBody>
          <a:bodyPr>
            <a:normAutofit/>
          </a:bodyPr>
          <a:lstStyle/>
          <a:p>
            <a:pPr lvl="0"/>
            <a:r>
              <a:rPr lang="en-US" dirty="0">
                <a:latin typeface="Times New Roman" pitchFamily="18" charset="0"/>
                <a:cs typeface="Times New Roman" pitchFamily="18" charset="0"/>
              </a:rPr>
              <a:t>L</a:t>
            </a:r>
            <a:r>
              <a:rPr lang="en-US" dirty="0" smtClean="0">
                <a:latin typeface="Times New Roman" pitchFamily="18" charset="0"/>
                <a:cs typeface="Times New Roman" pitchFamily="18" charset="0"/>
              </a:rPr>
              <a:t>ess </a:t>
            </a:r>
            <a:r>
              <a:rPr lang="en-US" dirty="0">
                <a:latin typeface="Times New Roman" pitchFamily="18" charset="0"/>
                <a:cs typeface="Times New Roman" pitchFamily="18" charset="0"/>
              </a:rPr>
              <a:t>busy times, </a:t>
            </a:r>
            <a:r>
              <a:rPr lang="en-US" dirty="0" smtClean="0">
                <a:latin typeface="Times New Roman" pitchFamily="18" charset="0"/>
                <a:cs typeface="Times New Roman" pitchFamily="18" charset="0"/>
              </a:rPr>
              <a:t>less miles </a:t>
            </a:r>
            <a:r>
              <a:rPr lang="en-US" dirty="0">
                <a:latin typeface="Times New Roman" pitchFamily="18" charset="0"/>
                <a:cs typeface="Times New Roman" pitchFamily="18" charset="0"/>
              </a:rPr>
              <a:t>needed to get a free ticket. </a:t>
            </a:r>
          </a:p>
          <a:p>
            <a:pPr lvl="0"/>
            <a:r>
              <a:rPr lang="en-US" dirty="0" smtClean="0">
                <a:latin typeface="Times New Roman" pitchFamily="18" charset="0"/>
                <a:cs typeface="Times New Roman" pitchFamily="18" charset="0"/>
              </a:rPr>
              <a:t>Non-busy day award </a:t>
            </a:r>
            <a:r>
              <a:rPr lang="en-US" dirty="0">
                <a:latin typeface="Times New Roman" pitchFamily="18" charset="0"/>
                <a:cs typeface="Times New Roman" pitchFamily="18" charset="0"/>
              </a:rPr>
              <a:t>use to cost 25,000 </a:t>
            </a:r>
            <a:r>
              <a:rPr lang="en-US" dirty="0" smtClean="0">
                <a:latin typeface="Times New Roman" pitchFamily="18" charset="0"/>
                <a:cs typeface="Times New Roman" pitchFamily="18" charset="0"/>
              </a:rPr>
              <a:t>miles, new </a:t>
            </a:r>
            <a:r>
              <a:rPr lang="en-US" dirty="0">
                <a:latin typeface="Times New Roman" pitchFamily="18" charset="0"/>
                <a:cs typeface="Times New Roman" pitchFamily="18" charset="0"/>
              </a:rPr>
              <a:t>cost is at 20,000 miles.</a:t>
            </a:r>
          </a:p>
          <a:p>
            <a:pPr lvl="0"/>
            <a:r>
              <a:rPr lang="en-US" dirty="0">
                <a:latin typeface="Times New Roman" pitchFamily="18" charset="0"/>
                <a:cs typeface="Times New Roman" pitchFamily="18" charset="0"/>
              </a:rPr>
              <a:t>M</a:t>
            </a:r>
            <a:r>
              <a:rPr lang="en-US" dirty="0" smtClean="0">
                <a:latin typeface="Times New Roman" pitchFamily="18" charset="0"/>
                <a:cs typeface="Times New Roman" pitchFamily="18" charset="0"/>
              </a:rPr>
              <a:t>ore demand, 30,000 </a:t>
            </a:r>
            <a:r>
              <a:rPr lang="en-US" dirty="0">
                <a:latin typeface="Times New Roman" pitchFamily="18" charset="0"/>
                <a:cs typeface="Times New Roman" pitchFamily="18" charset="0"/>
              </a:rPr>
              <a:t>miles.</a:t>
            </a:r>
          </a:p>
          <a:p>
            <a:pPr lvl="0"/>
            <a:r>
              <a:rPr lang="en-US" dirty="0">
                <a:latin typeface="Times New Roman" pitchFamily="18" charset="0"/>
                <a:cs typeface="Times New Roman" pitchFamily="18" charset="0"/>
              </a:rPr>
              <a:t>B</a:t>
            </a:r>
            <a:r>
              <a:rPr lang="en-US" dirty="0" smtClean="0">
                <a:latin typeface="Times New Roman" pitchFamily="18" charset="0"/>
                <a:cs typeface="Times New Roman" pitchFamily="18" charset="0"/>
              </a:rPr>
              <a:t>usiest days </a:t>
            </a:r>
            <a:r>
              <a:rPr lang="en-US" dirty="0">
                <a:latin typeface="Times New Roman" pitchFamily="18" charset="0"/>
                <a:cs typeface="Times New Roman" pitchFamily="18" charset="0"/>
              </a:rPr>
              <a:t>50,000 </a:t>
            </a:r>
            <a:r>
              <a:rPr lang="en-US" dirty="0" smtClean="0">
                <a:latin typeface="Times New Roman" pitchFamily="18" charset="0"/>
                <a:cs typeface="Times New Roman" pitchFamily="18" charset="0"/>
              </a:rPr>
              <a:t>miles</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9218" name="Picture 2" descr="http://centreforaviation.com/images/resized/stories/misc/Frequent_Flyer-200x.png"/>
          <p:cNvPicPr>
            <a:picLocks noChangeAspect="1" noChangeArrowheads="1"/>
          </p:cNvPicPr>
          <p:nvPr/>
        </p:nvPicPr>
        <p:blipFill>
          <a:blip r:embed="rId2" cstate="print"/>
          <a:srcRect/>
          <a:stretch>
            <a:fillRect/>
          </a:stretch>
        </p:blipFill>
        <p:spPr bwMode="auto">
          <a:xfrm>
            <a:off x="2235199" y="914400"/>
            <a:ext cx="7068457" cy="2438400"/>
          </a:xfrm>
          <a:prstGeom prst="rect">
            <a:avLst/>
          </a:prstGeom>
          <a:noFill/>
        </p:spPr>
      </p:pic>
    </p:spTree>
    <p:extLst>
      <p:ext uri="{BB962C8B-B14F-4D97-AF65-F5344CB8AC3E}">
        <p14:creationId xmlns:p14="http://schemas.microsoft.com/office/powerpoint/2010/main" val="2441065195"/>
      </p:ext>
    </p:extLst>
  </p:cSld>
  <p:clrMapOvr>
    <a:masterClrMapping/>
  </p:clrMapOvr>
  <p:transition spd="slow">
    <p:comb/>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4602" y="553319"/>
            <a:ext cx="10163359"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Which airline do you chose for your</a:t>
            </a:r>
            <a:br>
              <a:rPr lang="en-US" sz="5400" b="0" cap="none" spc="0" dirty="0" smtClean="0">
                <a:ln w="0"/>
                <a:solidFill>
                  <a:schemeClr val="tx1"/>
                </a:solidFill>
                <a:effectLst>
                  <a:outerShdw blurRad="38100" dist="19050" dir="2700000" algn="tl" rotWithShape="0">
                    <a:schemeClr val="dk1">
                      <a:alpha val="40000"/>
                    </a:schemeClr>
                  </a:outerShdw>
                </a:effectLst>
              </a:rPr>
            </a:br>
            <a:r>
              <a:rPr lang="en-US" sz="5400" b="0" cap="none" spc="0" dirty="0" smtClean="0">
                <a:ln w="0"/>
                <a:solidFill>
                  <a:schemeClr val="tx1"/>
                </a:solidFill>
                <a:effectLst>
                  <a:outerShdw blurRad="38100" dist="19050" dir="2700000" algn="tl" rotWithShape="0">
                    <a:schemeClr val="dk1">
                      <a:alpha val="40000"/>
                    </a:schemeClr>
                  </a:outerShdw>
                </a:effectLst>
              </a:rPr>
              <a:t>next vacation?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stretch>
            <a:fillRect/>
          </a:stretch>
        </p:blipFill>
        <p:spPr>
          <a:xfrm>
            <a:off x="331850" y="3401569"/>
            <a:ext cx="4713119" cy="3068764"/>
          </a:xfrm>
          <a:prstGeom prst="rect">
            <a:avLst/>
          </a:prstGeom>
        </p:spPr>
      </p:pic>
      <p:pic>
        <p:nvPicPr>
          <p:cNvPr id="6" name="Picture 5"/>
          <p:cNvPicPr>
            <a:picLocks noChangeAspect="1"/>
          </p:cNvPicPr>
          <p:nvPr/>
        </p:nvPicPr>
        <p:blipFill>
          <a:blip r:embed="rId3"/>
          <a:stretch>
            <a:fillRect/>
          </a:stretch>
        </p:blipFill>
        <p:spPr>
          <a:xfrm>
            <a:off x="7132320" y="3401570"/>
            <a:ext cx="4687062" cy="3068764"/>
          </a:xfrm>
          <a:prstGeom prst="rect">
            <a:avLst/>
          </a:prstGeom>
        </p:spPr>
      </p:pic>
      <p:sp>
        <p:nvSpPr>
          <p:cNvPr id="7" name="Rectangle 6"/>
          <p:cNvSpPr/>
          <p:nvPr/>
        </p:nvSpPr>
        <p:spPr>
          <a:xfrm>
            <a:off x="9132862" y="2392942"/>
            <a:ext cx="109517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AA</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p:cNvSpPr/>
          <p:nvPr/>
        </p:nvSpPr>
        <p:spPr>
          <a:xfrm>
            <a:off x="1868248" y="2392942"/>
            <a:ext cx="1640321" cy="923330"/>
          </a:xfrm>
          <a:prstGeom prst="rect">
            <a:avLst/>
          </a:prstGeom>
          <a:noFill/>
        </p:spPr>
        <p:txBody>
          <a:bodyPr wrap="none" lIns="91440" tIns="45720" rIns="91440" bIns="45720">
            <a:spAutoFit/>
          </a:bodyPr>
          <a:lstStyle/>
          <a:p>
            <a:pPr algn="ctr"/>
            <a:r>
              <a:rPr lang="en-US" sz="54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SWA</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9" name="Rectangle 8"/>
          <p:cNvSpPr/>
          <p:nvPr/>
        </p:nvSpPr>
        <p:spPr>
          <a:xfrm>
            <a:off x="5511545" y="2967335"/>
            <a:ext cx="1168910"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VS.</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6827648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5998464" cy="6858000"/>
          </a:xfrm>
          <a:prstGeom prst="rect">
            <a:avLst/>
          </a:prstGeom>
        </p:spPr>
      </p:pic>
      <p:pic>
        <p:nvPicPr>
          <p:cNvPr id="3" name="Picture 2"/>
          <p:cNvPicPr>
            <a:picLocks noChangeAspect="1"/>
          </p:cNvPicPr>
          <p:nvPr/>
        </p:nvPicPr>
        <p:blipFill>
          <a:blip r:embed="rId3"/>
          <a:stretch>
            <a:fillRect/>
          </a:stretch>
        </p:blipFill>
        <p:spPr>
          <a:xfrm>
            <a:off x="5998464" y="1"/>
            <a:ext cx="6064187" cy="6858000"/>
          </a:xfrm>
          <a:prstGeom prst="rect">
            <a:avLst/>
          </a:prstGeom>
        </p:spPr>
      </p:pic>
    </p:spTree>
    <p:extLst>
      <p:ext uri="{BB962C8B-B14F-4D97-AF65-F5344CB8AC3E}">
        <p14:creationId xmlns:p14="http://schemas.microsoft.com/office/powerpoint/2010/main" val="38274522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174" y="150983"/>
            <a:ext cx="274395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Reasons</a:t>
            </a:r>
            <a:r>
              <a:rPr lang="en-US" sz="5400" dirty="0">
                <a:ln w="0"/>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225174" y="1722114"/>
            <a:ext cx="7717536" cy="4446730"/>
          </a:xfrm>
          <a:prstGeom prst="rect">
            <a:avLst/>
          </a:prstGeom>
          <a:noFill/>
        </p:spPr>
        <p:txBody>
          <a:bodyPr wrap="square" rtlCol="0">
            <a:spAutoFit/>
          </a:bodyPr>
          <a:lstStyle/>
          <a:p>
            <a:pPr marL="285750" lvl="0" indent="-285750">
              <a:lnSpc>
                <a:spcPct val="200000"/>
              </a:lnSpc>
              <a:buFont typeface="Arial" panose="020B0604020202020204" pitchFamily="34" charset="0"/>
              <a:buChar char="•"/>
            </a:pPr>
            <a:r>
              <a:rPr lang="en-US" dirty="0"/>
              <a:t>You chose your own seat.  </a:t>
            </a:r>
          </a:p>
          <a:p>
            <a:pPr marL="285750" lvl="0" indent="-285750">
              <a:lnSpc>
                <a:spcPct val="200000"/>
              </a:lnSpc>
              <a:buFont typeface="Arial" panose="020B0604020202020204" pitchFamily="34" charset="0"/>
              <a:buChar char="•"/>
            </a:pPr>
            <a:r>
              <a:rPr lang="en-US" dirty="0"/>
              <a:t>Drinks and snacks are free.</a:t>
            </a:r>
          </a:p>
          <a:p>
            <a:pPr marL="285750" lvl="0" indent="-285750">
              <a:lnSpc>
                <a:spcPct val="200000"/>
              </a:lnSpc>
              <a:buFont typeface="Arial" panose="020B0604020202020204" pitchFamily="34" charset="0"/>
              <a:buChar char="•"/>
            </a:pPr>
            <a:r>
              <a:rPr lang="en-US" dirty="0"/>
              <a:t>They carry free bags without expense. </a:t>
            </a:r>
          </a:p>
          <a:p>
            <a:pPr marL="285750" lvl="0" indent="-285750">
              <a:lnSpc>
                <a:spcPct val="200000"/>
              </a:lnSpc>
              <a:buFont typeface="Arial" panose="020B0604020202020204" pitchFamily="34" charset="0"/>
              <a:buChar char="•"/>
            </a:pPr>
            <a:r>
              <a:rPr lang="en-US" dirty="0"/>
              <a:t>Their lovely and caring way of making their customers want to come back to them for each trip they make. </a:t>
            </a:r>
          </a:p>
          <a:p>
            <a:pPr marL="285750" lvl="0" indent="-285750">
              <a:lnSpc>
                <a:spcPct val="200000"/>
              </a:lnSpc>
              <a:buFont typeface="Arial" panose="020B0604020202020204" pitchFamily="34" charset="0"/>
              <a:buChar char="•"/>
            </a:pPr>
            <a:r>
              <a:rPr lang="en-US" dirty="0"/>
              <a:t>Southwest has a budget on advertisement worth 199 million dollars they care about their reputation.</a:t>
            </a:r>
          </a:p>
          <a:p>
            <a:pPr>
              <a:lnSpc>
                <a:spcPct val="200000"/>
              </a:lnSpc>
            </a:pPr>
            <a:endParaRPr lang="en-US" dirty="0"/>
          </a:p>
        </p:txBody>
      </p:sp>
      <p:pic>
        <p:nvPicPr>
          <p:cNvPr id="4" name="Picture 3"/>
          <p:cNvPicPr>
            <a:picLocks noChangeAspect="1"/>
          </p:cNvPicPr>
          <p:nvPr/>
        </p:nvPicPr>
        <p:blipFill>
          <a:blip r:embed="rId2"/>
          <a:stretch>
            <a:fillRect/>
          </a:stretch>
        </p:blipFill>
        <p:spPr>
          <a:xfrm>
            <a:off x="7345181" y="-1"/>
            <a:ext cx="4846820" cy="3630437"/>
          </a:xfrm>
          <a:prstGeom prst="rect">
            <a:avLst/>
          </a:prstGeom>
        </p:spPr>
      </p:pic>
      <p:pic>
        <p:nvPicPr>
          <p:cNvPr id="5" name="Picture 4"/>
          <p:cNvPicPr>
            <a:picLocks noChangeAspect="1"/>
          </p:cNvPicPr>
          <p:nvPr/>
        </p:nvPicPr>
        <p:blipFill>
          <a:blip r:embed="rId3"/>
          <a:stretch>
            <a:fillRect/>
          </a:stretch>
        </p:blipFill>
        <p:spPr>
          <a:xfrm>
            <a:off x="7461103" y="4886793"/>
            <a:ext cx="4730897" cy="1971207"/>
          </a:xfrm>
          <a:prstGeom prst="rect">
            <a:avLst/>
          </a:prstGeom>
        </p:spPr>
      </p:pic>
    </p:spTree>
    <p:extLst>
      <p:ext uri="{BB962C8B-B14F-4D97-AF65-F5344CB8AC3E}">
        <p14:creationId xmlns:p14="http://schemas.microsoft.com/office/powerpoint/2010/main" val="16386086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uthwest Airlines Flight Attendant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6501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11466" y="141006"/>
            <a:ext cx="1999265" cy="646331"/>
          </a:xfrm>
          <a:prstGeom prst="rect">
            <a:avLst/>
          </a:prstGeom>
          <a:noFill/>
        </p:spPr>
        <p:txBody>
          <a:bodyPr wrap="none" lIns="91440" tIns="45720" rIns="91440" bIns="45720">
            <a:spAutoFit/>
          </a:bodyPr>
          <a:lstStyle/>
          <a:p>
            <a:pPr algn="ctr"/>
            <a:r>
              <a:rPr lang="en-US" sz="36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Fun Facts</a:t>
            </a:r>
            <a:endParaRPr lang="en-US" sz="36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3" name="TextBox 2"/>
          <p:cNvSpPr txBox="1"/>
          <p:nvPr/>
        </p:nvSpPr>
        <p:spPr>
          <a:xfrm>
            <a:off x="158339" y="-11875"/>
            <a:ext cx="6863937" cy="7017306"/>
          </a:xfrm>
          <a:prstGeom prst="rect">
            <a:avLst/>
          </a:prstGeom>
          <a:noFill/>
        </p:spPr>
        <p:txBody>
          <a:bodyPr wrap="square" rtlCol="0">
            <a:spAutoFit/>
          </a:bodyPr>
          <a:lstStyle/>
          <a:p>
            <a:pPr marL="285750" lvl="0" indent="-285750">
              <a:buFont typeface="Arial" pitchFamily="34" charset="0"/>
              <a:buChar char="•"/>
            </a:pPr>
            <a:r>
              <a:rPr lang="en-US" dirty="0"/>
              <a:t>Southwest has served more than 1.5 billion Customers since our inception.</a:t>
            </a:r>
          </a:p>
          <a:p>
            <a:pPr marL="285750" lvl="0" indent="-285750">
              <a:buFont typeface="Arial" pitchFamily="34" charset="0"/>
              <a:buChar char="•"/>
            </a:pPr>
            <a:r>
              <a:rPr lang="en-US" dirty="0"/>
              <a:t>Southwest has operated more than 22 million flights since our inception.</a:t>
            </a:r>
          </a:p>
          <a:p>
            <a:pPr marL="285750" lvl="0" indent="-285750">
              <a:buFont typeface="Arial" pitchFamily="34" charset="0"/>
              <a:buChar char="•"/>
            </a:pPr>
            <a:r>
              <a:rPr lang="en-US" dirty="0"/>
              <a:t>Southwest Airlines enplaned approximately 133 million Customers during 2013, which is an average of more than 11 million onboard Customers per month.</a:t>
            </a:r>
          </a:p>
          <a:p>
            <a:pPr marL="285750" lvl="0" indent="-285750">
              <a:buFont typeface="Arial" pitchFamily="34" charset="0"/>
              <a:buChar char="•"/>
            </a:pPr>
            <a:r>
              <a:rPr lang="en-US" dirty="0"/>
              <a:t>Southwest received 100,682 resumes and hired 1,521 new Employees in 2013.</a:t>
            </a:r>
          </a:p>
          <a:p>
            <a:pPr marL="285750" lvl="0" indent="-285750">
              <a:buFont typeface="Arial" pitchFamily="34" charset="0"/>
              <a:buChar char="•"/>
            </a:pPr>
            <a:r>
              <a:rPr lang="en-US" dirty="0"/>
              <a:t>In 2013, Southwest served 68 million cans of soda, juices, and water; 16 million alcoholic beverages; 47 million bags of pretzels; 90 million bags of peanuts; 19 million Select-A-Snacks; and 45 million other snacks.  Southwest consumed approximately 1.9 billion gallons of jet fuel in 2012.</a:t>
            </a:r>
          </a:p>
          <a:p>
            <a:pPr marL="285750" lvl="0" indent="-285750">
              <a:buFont typeface="Arial" pitchFamily="34" charset="0"/>
              <a:buChar char="•"/>
            </a:pPr>
            <a:r>
              <a:rPr lang="en-US" dirty="0"/>
              <a:t>In 2013, Southwest moved 198 million pounds of cargo.</a:t>
            </a:r>
          </a:p>
          <a:p>
            <a:pPr marL="285750" lvl="0" indent="-285750">
              <a:buFont typeface="Arial" pitchFamily="34" charset="0"/>
              <a:buChar char="•"/>
            </a:pPr>
            <a:r>
              <a:rPr lang="en-US" dirty="0"/>
              <a:t>In 2012, Southwest led the industry with more than 1,031 pieces of electric ground support equipment, which conserves fuel and reduces emissions.</a:t>
            </a:r>
          </a:p>
          <a:p>
            <a:pPr marL="285750" lvl="0" indent="-285750">
              <a:buFont typeface="Arial" pitchFamily="34" charset="0"/>
              <a:buChar char="•"/>
            </a:pPr>
            <a:r>
              <a:rPr lang="en-US" dirty="0"/>
              <a:t>The shortest daily Southwest flight is between Austin (AUS) and Houston Hobby (HOU) (148 miles). The longest daily Southwest flight is between Baltimore-Washington (BWI) and Seattle (SEA) </a:t>
            </a:r>
            <a:br>
              <a:rPr lang="en-US" dirty="0"/>
            </a:br>
            <a:r>
              <a:rPr lang="en-US" dirty="0"/>
              <a:t>(2,335 miles).</a:t>
            </a:r>
          </a:p>
          <a:p>
            <a:pPr marL="285750" lvl="0" indent="-285750">
              <a:buFont typeface="Arial" pitchFamily="34" charset="0"/>
              <a:buChar char="•"/>
            </a:pPr>
            <a:r>
              <a:rPr lang="en-US" dirty="0"/>
              <a:t>Southwest has 1,415 married couples. In other words, 2,830 Southwest Employees have spouses who also work for the Company.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9801" y="1965205"/>
            <a:ext cx="3542593" cy="355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14043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1.gstatic.com/images?q=tbn:ANd9GcT3_Pw-HSEe3h0icyVY-ZWlYUbuM3uFX1s57MVlPnYzikVp_qhg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0" y="-46239"/>
            <a:ext cx="12180039" cy="6957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296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788" y="383315"/>
            <a:ext cx="10353762" cy="970450"/>
          </a:xfrm>
        </p:spPr>
        <p:txBody>
          <a:bodyPr/>
          <a:lstStyle/>
          <a:p>
            <a:r>
              <a:rPr lang="en-US" dirty="0"/>
              <a:t>Southwest vs</a:t>
            </a:r>
            <a:r>
              <a:rPr lang="en-US" dirty="0" smtClean="0"/>
              <a:t>. American Airlines</a:t>
            </a:r>
            <a:endParaRPr lang="en-US" dirty="0"/>
          </a:p>
        </p:txBody>
      </p:sp>
      <p:sp>
        <p:nvSpPr>
          <p:cNvPr id="3" name="Text Placeholder 2"/>
          <p:cNvSpPr>
            <a:spLocks noGrp="1"/>
          </p:cNvSpPr>
          <p:nvPr>
            <p:ph type="body" idx="1"/>
          </p:nvPr>
        </p:nvSpPr>
        <p:spPr>
          <a:xfrm>
            <a:off x="7142170" y="1322459"/>
            <a:ext cx="4040188" cy="1219200"/>
          </a:xfrm>
        </p:spPr>
        <p:txBody>
          <a:bodyPr/>
          <a:lstStyle/>
          <a:p>
            <a:r>
              <a:rPr lang="en-US" dirty="0" smtClean="0"/>
              <a:t>American Airlines Past </a:t>
            </a:r>
            <a:endParaRPr lang="en-US" dirty="0"/>
          </a:p>
        </p:txBody>
      </p:sp>
      <p:sp>
        <p:nvSpPr>
          <p:cNvPr id="5" name="Content Placeholder 4"/>
          <p:cNvSpPr>
            <a:spLocks noGrp="1"/>
          </p:cNvSpPr>
          <p:nvPr>
            <p:ph sz="half" idx="2"/>
          </p:nvPr>
        </p:nvSpPr>
        <p:spPr>
          <a:xfrm>
            <a:off x="6530909" y="2714127"/>
            <a:ext cx="4876344" cy="3411063"/>
          </a:xfrm>
        </p:spPr>
        <p:txBody>
          <a:bodyPr>
            <a:normAutofit fontScale="92500" lnSpcReduction="20000"/>
          </a:bodyPr>
          <a:lstStyle/>
          <a:p>
            <a:r>
              <a:rPr lang="en-US" dirty="0"/>
              <a:t>American was the first to fly in 1936 and the DC-3 earned a profit by transporting passengers.</a:t>
            </a:r>
          </a:p>
          <a:p>
            <a:r>
              <a:rPr lang="en-US" dirty="0"/>
              <a:t>Moved its headquarters from Fort Worth, Texas to New York City in 1979.</a:t>
            </a:r>
          </a:p>
          <a:p>
            <a:r>
              <a:rPr lang="en-US" dirty="0"/>
              <a:t>Throughout the 1990s American Airlines expanded and became a dominant U.S. carrier in the region.</a:t>
            </a:r>
          </a:p>
        </p:txBody>
      </p:sp>
      <p:sp>
        <p:nvSpPr>
          <p:cNvPr id="4" name="Text Placeholder 3"/>
          <p:cNvSpPr>
            <a:spLocks noGrp="1"/>
          </p:cNvSpPr>
          <p:nvPr>
            <p:ph type="body" sz="quarter" idx="3"/>
          </p:nvPr>
        </p:nvSpPr>
        <p:spPr>
          <a:xfrm>
            <a:off x="851175" y="1703459"/>
            <a:ext cx="4041775" cy="838200"/>
          </a:xfrm>
        </p:spPr>
        <p:txBody>
          <a:bodyPr/>
          <a:lstStyle/>
          <a:p>
            <a:r>
              <a:rPr lang="en-US" dirty="0" smtClean="0"/>
              <a:t>Southwest Airlines Past </a:t>
            </a:r>
            <a:endParaRPr lang="en-US" dirty="0"/>
          </a:p>
        </p:txBody>
      </p:sp>
      <p:sp>
        <p:nvSpPr>
          <p:cNvPr id="6" name="Content Placeholder 5"/>
          <p:cNvSpPr>
            <a:spLocks noGrp="1"/>
          </p:cNvSpPr>
          <p:nvPr>
            <p:ph sz="quarter" idx="4"/>
          </p:nvPr>
        </p:nvSpPr>
        <p:spPr>
          <a:xfrm>
            <a:off x="424398" y="2714128"/>
            <a:ext cx="4895330" cy="3411063"/>
          </a:xfrm>
        </p:spPr>
        <p:txBody>
          <a:bodyPr>
            <a:normAutofit fontScale="70000" lnSpcReduction="20000"/>
          </a:bodyPr>
          <a:lstStyle/>
          <a:p>
            <a:pPr lvl="0">
              <a:buClr>
                <a:srgbClr val="6EA0B0"/>
              </a:buClr>
            </a:pPr>
            <a:r>
              <a:rPr lang="en-US" dirty="0"/>
              <a:t>In 1971 and 1972 they saw operating losses and </a:t>
            </a:r>
            <a:r>
              <a:rPr lang="en-US" dirty="0">
                <a:solidFill>
                  <a:prstClr val="white"/>
                </a:solidFill>
              </a:rPr>
              <a:t>One of the four 737-200s were sold.</a:t>
            </a:r>
          </a:p>
          <a:p>
            <a:pPr lvl="0">
              <a:buClr>
                <a:srgbClr val="6EA0B0"/>
              </a:buClr>
            </a:pPr>
            <a:r>
              <a:rPr lang="en-US" dirty="0">
                <a:solidFill>
                  <a:prstClr val="white"/>
                </a:solidFill>
              </a:rPr>
              <a:t>The Wright amendment of 1979 is a federal law that governs traffic at Dallas Love Field airport.</a:t>
            </a:r>
          </a:p>
          <a:p>
            <a:pPr lvl="0">
              <a:buClr>
                <a:srgbClr val="6EA0B0"/>
              </a:buClr>
            </a:pPr>
            <a:r>
              <a:rPr lang="en-US" dirty="0">
                <a:solidFill>
                  <a:prstClr val="white"/>
                </a:solidFill>
              </a:rPr>
              <a:t>Under the amendment southwest and other airlines were barred operating or ticketing passengers on flights from the field beyond the states that border Texas.</a:t>
            </a:r>
          </a:p>
          <a:p>
            <a:pPr lvl="0">
              <a:buClr>
                <a:srgbClr val="6EA0B0"/>
              </a:buClr>
            </a:pPr>
            <a:r>
              <a:rPr lang="en-US" dirty="0">
                <a:solidFill>
                  <a:prstClr val="white"/>
                </a:solidFill>
              </a:rPr>
              <a:t>On March 16,1995 southwest was the first airline to have a website.</a:t>
            </a:r>
          </a:p>
          <a:p>
            <a:endParaRPr lang="en-US" dirty="0" smtClean="0"/>
          </a:p>
        </p:txBody>
      </p:sp>
      <p:pic>
        <p:nvPicPr>
          <p:cNvPr id="3074" name="Picture 2" descr="http://www.colourbox.com/preview/4247134-694665-word-past-frozen-in-the-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50018" cy="17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36543"/>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jandco.files.wordpress.com/2012/01/here-and-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10716"/>
            <a:ext cx="5686814"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Southwest Airline</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rot="693307">
            <a:off x="3162899" y="4062040"/>
            <a:ext cx="6123792"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By: Khaled Alkurdi</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1622291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96270" y="3425780"/>
            <a:ext cx="3395730" cy="3425874"/>
          </a:xfrm>
          <a:prstGeom prst="rect">
            <a:avLst/>
          </a:prstGeom>
        </p:spPr>
      </p:pic>
      <p:pic>
        <p:nvPicPr>
          <p:cNvPr id="4098" name="Picture 2" descr="http://www.aero-news.net/images/content/commair/2009/Southwest-CEO-Gary-Kelly-110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97"/>
            <a:ext cx="3129566" cy="34026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64417" y="911021"/>
            <a:ext cx="4687909" cy="4662815"/>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dirty="0"/>
              <a:t>Gary C. Kelly is the current CEO and chairman of Southwest Airlines. </a:t>
            </a:r>
          </a:p>
          <a:p>
            <a:pPr marL="285750" lvl="0" indent="-285750">
              <a:lnSpc>
                <a:spcPct val="150000"/>
              </a:lnSpc>
              <a:buFont typeface="Arial" panose="020B0604020202020204" pitchFamily="34" charset="0"/>
              <a:buChar char="•"/>
            </a:pPr>
            <a:r>
              <a:rPr lang="en-US" dirty="0"/>
              <a:t>Gary C. Kelly received a Bachelor of Business Administration in accounting from The University of Texas at Austin and is a certified Public Accountant. </a:t>
            </a:r>
          </a:p>
          <a:p>
            <a:pPr marL="285750" lvl="0" indent="-285750">
              <a:lnSpc>
                <a:spcPct val="150000"/>
              </a:lnSpc>
              <a:buFont typeface="Arial" panose="020B0604020202020204" pitchFamily="34" charset="0"/>
              <a:buChar char="•"/>
            </a:pPr>
            <a:r>
              <a:rPr lang="en-US" dirty="0"/>
              <a:t>Kelly was named one of the best CEO’s in America for 2008 and 2009 by institutional magazines. </a:t>
            </a:r>
          </a:p>
          <a:p>
            <a:pPr lvl="0">
              <a:lnSpc>
                <a:spcPct val="150000"/>
              </a:lnSpc>
            </a:pPr>
            <a:r>
              <a:rPr lang="en-US" dirty="0" smtClean="0"/>
              <a:t> </a:t>
            </a:r>
            <a:endParaRPr lang="en-US" dirty="0"/>
          </a:p>
          <a:p>
            <a:pPr>
              <a:lnSpc>
                <a:spcPct val="150000"/>
              </a:lnSpc>
            </a:pPr>
            <a:endParaRPr lang="en-US" dirty="0"/>
          </a:p>
        </p:txBody>
      </p:sp>
    </p:spTree>
    <p:extLst>
      <p:ext uri="{BB962C8B-B14F-4D97-AF65-F5344CB8AC3E}">
        <p14:creationId xmlns:p14="http://schemas.microsoft.com/office/powerpoint/2010/main" val="263314880"/>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TC104033923[[fn=Depth]]</Template>
  <TotalTime>1898</TotalTime>
  <Words>2943</Words>
  <Application>Microsoft Office PowerPoint</Application>
  <PresentationFormat>Widescreen</PresentationFormat>
  <Paragraphs>275</Paragraphs>
  <Slides>66</Slides>
  <Notes>1</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Corbel</vt:lpstr>
      <vt:lpstr>Times New Roman</vt:lpstr>
      <vt:lpstr>Depth</vt:lpstr>
      <vt:lpstr>Introduction video </vt:lpstr>
      <vt:lpstr>PowerPoint Presentation</vt:lpstr>
      <vt:lpstr>PowerPoint Presentation</vt:lpstr>
      <vt:lpstr>PowerPoint Presentation</vt:lpstr>
      <vt:lpstr>PowerPoint Presentation</vt:lpstr>
      <vt:lpstr>Southwest vs. American Airlines</vt:lpstr>
      <vt:lpstr>Southwest vs. American Airlines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Finances </vt:lpstr>
      <vt:lpstr>Hot Air for American Airlines</vt:lpstr>
      <vt:lpstr>Comparing Assets</vt:lpstr>
      <vt:lpstr>PowerPoint Presentation</vt:lpstr>
      <vt:lpstr>PowerPoint Presentation</vt:lpstr>
      <vt:lpstr>American Airlines VS. Southwest Airlines</vt:lpstr>
      <vt:lpstr>PowerPoint Presentation</vt:lpstr>
      <vt:lpstr>PowerPoint Presentation</vt:lpstr>
      <vt:lpstr>PowerPoint Presentation</vt:lpstr>
      <vt:lpstr>PowerPoint Presentation</vt:lpstr>
      <vt:lpstr>PowerPoint Presentation</vt:lpstr>
      <vt:lpstr>Technology</vt:lpstr>
      <vt:lpstr>Southwest </vt:lpstr>
      <vt:lpstr>Water Vapor Sensor </vt:lpstr>
      <vt:lpstr>Required Navigation Performance </vt:lpstr>
      <vt:lpstr>Wi-Fi</vt:lpstr>
      <vt:lpstr>American</vt:lpstr>
      <vt:lpstr>Multi Scan Threat Track </vt:lpstr>
      <vt:lpstr>Code Sharing </vt:lpstr>
      <vt:lpstr>PowerPoint Presentation</vt:lpstr>
      <vt:lpstr>PowerPoint Presentation</vt:lpstr>
      <vt:lpstr>Place Making</vt:lpstr>
      <vt:lpstr>International flights </vt:lpstr>
      <vt:lpstr>American</vt:lpstr>
      <vt:lpstr>US Airways</vt:lpstr>
      <vt:lpstr>New Frequent Flier Plan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Khaled Al-Kurdi</dc:creator>
  <cp:lastModifiedBy>Khaled Al-Kurdi</cp:lastModifiedBy>
  <cp:revision>56</cp:revision>
  <dcterms:created xsi:type="dcterms:W3CDTF">2014-04-15T18:26:35Z</dcterms:created>
  <dcterms:modified xsi:type="dcterms:W3CDTF">2014-04-21T03:07:59Z</dcterms:modified>
</cp:coreProperties>
</file>