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5"/>
  </p:notesMasterIdLst>
  <p:sldIdLst>
    <p:sldId id="335" r:id="rId2"/>
    <p:sldId id="336" r:id="rId3"/>
    <p:sldId id="337" r:id="rId4"/>
    <p:sldId id="338" r:id="rId5"/>
    <p:sldId id="329" r:id="rId6"/>
    <p:sldId id="328" r:id="rId7"/>
    <p:sldId id="330" r:id="rId8"/>
    <p:sldId id="331" r:id="rId9"/>
    <p:sldId id="332" r:id="rId10"/>
    <p:sldId id="333" r:id="rId11"/>
    <p:sldId id="313" r:id="rId12"/>
    <p:sldId id="314" r:id="rId13"/>
    <p:sldId id="315" r:id="rId14"/>
    <p:sldId id="316" r:id="rId15"/>
    <p:sldId id="317" r:id="rId16"/>
    <p:sldId id="318" r:id="rId17"/>
    <p:sldId id="319" r:id="rId18"/>
    <p:sldId id="320" r:id="rId19"/>
    <p:sldId id="321" r:id="rId20"/>
    <p:sldId id="322" r:id="rId21"/>
    <p:sldId id="323"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289" r:id="rId36"/>
    <p:sldId id="290" r:id="rId37"/>
    <p:sldId id="291" r:id="rId38"/>
    <p:sldId id="292" r:id="rId39"/>
    <p:sldId id="293" r:id="rId40"/>
    <p:sldId id="294" r:id="rId41"/>
    <p:sldId id="295" r:id="rId42"/>
    <p:sldId id="279" r:id="rId43"/>
    <p:sldId id="280" r:id="rId44"/>
    <p:sldId id="281" r:id="rId45"/>
    <p:sldId id="282" r:id="rId46"/>
    <p:sldId id="283" r:id="rId47"/>
    <p:sldId id="284" r:id="rId48"/>
    <p:sldId id="285" r:id="rId49"/>
    <p:sldId id="286" r:id="rId50"/>
    <p:sldId id="287" r:id="rId51"/>
    <p:sldId id="288" r:id="rId52"/>
    <p:sldId id="340" r:id="rId53"/>
    <p:sldId id="309" r:id="rId54"/>
    <p:sldId id="310" r:id="rId55"/>
    <p:sldId id="311" r:id="rId56"/>
    <p:sldId id="312" r:id="rId57"/>
    <p:sldId id="342" r:id="rId58"/>
    <p:sldId id="341" r:id="rId59"/>
    <p:sldId id="324" r:id="rId60"/>
    <p:sldId id="343" r:id="rId61"/>
    <p:sldId id="256" r:id="rId62"/>
    <p:sldId id="257" r:id="rId63"/>
    <p:sldId id="258" r:id="rId64"/>
    <p:sldId id="259" r:id="rId65"/>
    <p:sldId id="260" r:id="rId66"/>
    <p:sldId id="261" r:id="rId67"/>
    <p:sldId id="262" r:id="rId68"/>
    <p:sldId id="263" r:id="rId69"/>
    <p:sldId id="264" r:id="rId70"/>
    <p:sldId id="265" r:id="rId71"/>
    <p:sldId id="267" r:id="rId72"/>
    <p:sldId id="268" r:id="rId73"/>
    <p:sldId id="269" r:id="rId74"/>
    <p:sldId id="277" r:id="rId75"/>
    <p:sldId id="270" r:id="rId76"/>
    <p:sldId id="271" r:id="rId77"/>
    <p:sldId id="278" r:id="rId78"/>
    <p:sldId id="272" r:id="rId79"/>
    <p:sldId id="273" r:id="rId80"/>
    <p:sldId id="274" r:id="rId81"/>
    <p:sldId id="275" r:id="rId82"/>
    <p:sldId id="339" r:id="rId83"/>
    <p:sldId id="334"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296" y="-91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AB4139-9B0B-48F6-9DAB-EF6D48A75419}" type="datetimeFigureOut">
              <a:rPr lang="en-US" smtClean="0"/>
              <a:t>9/13/15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64291B-0298-43A4-BCBB-90AD479A356A}" type="slidenum">
              <a:rPr lang="en-US" smtClean="0"/>
              <a:t>‹#›</a:t>
            </a:fld>
            <a:endParaRPr lang="en-US"/>
          </a:p>
        </p:txBody>
      </p:sp>
    </p:spTree>
    <p:extLst>
      <p:ext uri="{BB962C8B-B14F-4D97-AF65-F5344CB8AC3E}">
        <p14:creationId xmlns:p14="http://schemas.microsoft.com/office/powerpoint/2010/main" val="74259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69260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73504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906ACD5-5746-4485-A940-A03828B127E8}" type="slidenum">
              <a:rPr lang="en-US"/>
              <a:pPr/>
              <a:t>59</a:t>
            </a:fld>
            <a:endParaRPr lang="en-US"/>
          </a:p>
        </p:txBody>
      </p:sp>
      <p:sp>
        <p:nvSpPr>
          <p:cNvPr id="716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70" name="Rectangle 2"/>
          <p:cNvSpPr txBox="1">
            <a:spLocks noGrp="1" noChangeArrowheads="1"/>
          </p:cNvSpPr>
          <p:nvPr>
            <p:ph type="body" idx="1"/>
          </p:nvPr>
        </p:nvSpPr>
        <p:spPr bwMode="auto">
          <a:xfrm>
            <a:off x="686360" y="4342535"/>
            <a:ext cx="5486681" cy="4114511"/>
          </a:xfrm>
          <a:prstGeom prst="rect">
            <a:avLst/>
          </a:prstGeom>
          <a:noFill/>
          <a:ln cap="flat">
            <a:round/>
            <a:headEnd/>
            <a:tailEnd/>
          </a:ln>
        </p:spPr>
        <p:txBody>
          <a:bodyPr wrap="none" anchor="ctr"/>
          <a:lstStyle/>
          <a:p>
            <a:endParaRPr lang="en-US"/>
          </a:p>
        </p:txBody>
      </p:sp>
    </p:spTree>
    <p:extLst>
      <p:ext uri="{BB962C8B-B14F-4D97-AF65-F5344CB8AC3E}">
        <p14:creationId xmlns:p14="http://schemas.microsoft.com/office/powerpoint/2010/main" val="184483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64291B-0298-43A4-BCBB-90AD479A356A}" type="slidenum">
              <a:rPr lang="en-US" smtClean="0"/>
              <a:t>83</a:t>
            </a:fld>
            <a:endParaRPr lang="en-US"/>
          </a:p>
        </p:txBody>
      </p:sp>
    </p:spTree>
    <p:extLst>
      <p:ext uri="{BB962C8B-B14F-4D97-AF65-F5344CB8AC3E}">
        <p14:creationId xmlns:p14="http://schemas.microsoft.com/office/powerpoint/2010/main" val="54167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67258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99294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290385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66370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55996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428428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07795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24183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3BF80A0-8A4F-4A50-AADE-C95E8E582E3F}" type="datetimeFigureOut">
              <a:rPr lang="en-US" smtClean="0"/>
              <a:pPr/>
              <a:t>9/13/15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CC31E19-380A-4CD2-8377-E1DDE76BC20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BF80A0-8A4F-4A50-AADE-C95E8E582E3F}" type="datetimeFigureOut">
              <a:rPr lang="en-US" smtClean="0"/>
              <a:pPr/>
              <a:t>9/13/15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BF80A0-8A4F-4A50-AADE-C95E8E582E3F}" type="datetimeFigureOut">
              <a:rPr lang="en-US" smtClean="0"/>
              <a:pPr/>
              <a:t>9/13/15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2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BF80A0-8A4F-4A50-AADE-C95E8E582E3F}" type="datetimeFigureOut">
              <a:rPr lang="en-US" smtClean="0"/>
              <a:pPr/>
              <a:t>9/13/15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3BF80A0-8A4F-4A50-AADE-C95E8E582E3F}" type="datetimeFigureOut">
              <a:rPr lang="en-US" smtClean="0"/>
              <a:pPr/>
              <a:t>9/13/15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CC31E19-380A-4CD2-8377-E1DDE76BC20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BF80A0-8A4F-4A50-AADE-C95E8E582E3F}" type="datetimeFigureOut">
              <a:rPr lang="en-US" smtClean="0"/>
              <a:pPr/>
              <a:t>9/13/15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3BF80A0-8A4F-4A50-AADE-C95E8E582E3F}" type="datetimeFigureOut">
              <a:rPr lang="en-US" smtClean="0"/>
              <a:pPr/>
              <a:t>9/13/15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3BF80A0-8A4F-4A50-AADE-C95E8E582E3F}" type="datetimeFigureOut">
              <a:rPr lang="en-US" smtClean="0"/>
              <a:pPr/>
              <a:t>9/13/15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F80A0-8A4F-4A50-AADE-C95E8E582E3F}" type="datetimeFigureOut">
              <a:rPr lang="en-US" smtClean="0"/>
              <a:pPr/>
              <a:t>9/13/15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BF80A0-8A4F-4A50-AADE-C95E8E582E3F}" type="datetimeFigureOut">
              <a:rPr lang="en-US" smtClean="0"/>
              <a:pPr/>
              <a:t>9/13/15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3BF80A0-8A4F-4A50-AADE-C95E8E582E3F}" type="datetimeFigureOut">
              <a:rPr lang="en-US" smtClean="0"/>
              <a:pPr/>
              <a:t>9/13/15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31E19-380A-4CD2-8377-E1DDE76BC2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bg1"/>
            </a:gs>
            <a:gs pos="39999">
              <a:schemeClr val="bg1">
                <a:lumMod val="85000"/>
                <a:lumOff val="15000"/>
              </a:schemeClr>
            </a:gs>
            <a:gs pos="70000">
              <a:schemeClr val="bg1">
                <a:lumMod val="75000"/>
                <a:lumOff val="25000"/>
              </a:schemeClr>
            </a:gs>
            <a:gs pos="63000">
              <a:schemeClr val="bg1">
                <a:lumMod val="85000"/>
                <a:lumOff val="15000"/>
              </a:schemeClr>
            </a:gs>
            <a:gs pos="100000">
              <a:schemeClr val="bg1">
                <a:lumMod val="95000"/>
                <a:lumOff val="5000"/>
              </a:schemeClr>
            </a:gs>
          </a:gsLst>
          <a:lin ang="13500000" scaled="1"/>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3BF80A0-8A4F-4A50-AADE-C95E8E582E3F}" type="datetimeFigureOut">
              <a:rPr lang="en-US" smtClean="0"/>
              <a:pPr/>
              <a:t>9/13/15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CC31E19-380A-4CD2-8377-E1DDE76BC20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 Id="rId3"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 Id="rId3"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 Id="rId3" Type="http://schemas.openxmlformats.org/officeDocument/2006/relationships/image" Target="../media/image12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77.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g"/><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8.png"/><Relationship Id="rId1" Type="http://schemas.microsoft.com/office/2007/relationships/media" Target="../media/media3.mp4"/><Relationship Id="rId2" Type="http://schemas.openxmlformats.org/officeDocument/2006/relationships/video" Target="../media/media3.mp4"/></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data:image/jpeg;base64,/9j/4AAQSkZJRgABAQAAAQABAAD/2wCEAAkGBxQTEhQUExQVFRQVFRUVFxcVFBYXFxcXFBQYFxUXFxQYHCggGBwlHBQVITEhJikrLi4uFyAzODMsNygtLiwBCgoKDg0OGhAQGywkHyQsLCwsLCwsLCwsLCwsLS0sLCwsLCwsLCwsLCwsLCwsLCwsLCwsLCwsLCwsLCwsLCwsLP/AABEIAKgBKwMBIgACEQEDEQH/xAAbAAABBQEBAAAAAAAAAAAAAAADAAECBAUGB//EADsQAAIBAgQDBgQFAwMEAwAAAAECAAMRBBIhMQVBURMiYXGBkQYyofAUQrHB0SNS4XKS8QdDU6IVJDP/xAAaAQACAwEBAAAAAAAAAAAAAAABAgADBAUG/8QALBEAAgIBBAECBAYDAAAAAAAAAAECEQMEEiExQRNRBRQioTJSYXGBwSNC0f/aAAwDAQACEQMRAD8A86tJKPCICTCz0lGBjKvgJPKOkQijULZEr4RlSTMdYKJZHLCovhGEIBGSEbHAHSOBGUSaiWJAsVpICKShoBAJERCSN4aRCJWQdYWMwiuKJZVkkMKUiFOJtDYMJBuJaywbA6j1gkqQYsr2jWhDThFpxVEO4BYxsss2jWh2E3FdkjEQ5giIriFMgFitJyQWTaGwNpFlhWkGitBTAlZEiFIkCJW0PYMrI2hDGtFaCgdpBhCGRMRoZA7SVVFv3TcWG4tyF9NecZ5G0UJpAyYMYCOBNqKGODHtHvt4affvFCKNJCOBJBYaA2MBJxASQEZIVjrHiAkhHQowk7RsseMCx7SNoRUhQnp+8LImBCdYmtJq1pE9PSANkel43hJconHTaCiWQPhIcyPAfW8k28gvznyH7yubpx/f+mPFXY8RMkRIx2IMRI2kwY0UINpEJCGSgqw2ByxSTQcARmkCIQyJERjIERIWhiJErFaGTAkSNoUiRIiNDWCIkSIUrIkRGhkwDCRtD2kbRGhrNECOBHCyYWb0jM2NljgSYWSCxtotkAJICSCyYEZRFsgFkssIFkisbaLYK0cCStFaHaSx1hqdC+vt99I1JOZ2ljP0koiAs9ttCOciG684RhIBI1Ct0Kst9RAGWUjtSB20PSCg3ZUIiIhCka0DiSwAGp8h+8iMKwYPdSLkGzG/Mi4t5fWEaixDHTKRlFmXNmA6bjfe0yOE1GZu/qdOfU7+dhOVqMvMa8Sf2fRvwQtST8r+jYYQcOyyGWdOjFYKMwhcscJF2ksDaPyk8kmqQbQ2ViJHLLDU5EpA4hsAVjZYfLJdnF2h3FcJIOstFIIpI4kTK2WMUlgpIlZW0OpFcrIFZYKyBWK0MmAYSGWWcsbJEcRky8FhUp3luthSOUF2c6CSEljceyHYmLJLdByN9RLgwgcXX2j9dgWPd0ZQSSCy5UwpHKD7OWKKZTKLT5A5YgIbJGyw7BQLJEiXNocU77QipYX5nr9/doriRgs3L2+/veMrWjssYQUAOtjJoMpuPcQIEIrRtpLBERAw7C8hlk2ivgg65vOBKy6VgMWtspGxdQdhodNSdpVOahFyfSLIwcpKK7MrCk9s4Nra20HUc4GlQNOqAV3yA+G/8iW2q5KrHKNSNQb6MVsbg2g8WU7XNnvqNSTc2FPnz1Le04E8sW1X5m/udaOOSu/ZGhTW5t4fzE9KWRSsQeRQMPIsRJlZ3cb3J/uzlTi1X7IzzTtGyy26awVtY9FYC0Y+UK4jZDBQQZEWSGyaRIhitDJAAkla0sZBBOYBqoCRBtaFjWitAAFZArLDAwZWI0MgJWQyy0KJMl2NpWyxJlMJIEyxVle0RjHZvgWXQypWwnoZ0mEx6VF1sP8AVb6H+ZYqcPRtQP3hWocHU0ejehxZo3jdnGNRI5SaXE6XEcNHMeomViOHsviPrNePPGRzdR8NyY+UTwtXN8wzDqNx5y03ClYXXXy39pm0FKnQ2mvhqltzY9bWHuIZ2uYi4FGX05UZWJ4aV1Gv7Sr2c7Gk4b5h6/5kMRwxDqAPTT6RFrVF1NF0/hG9bsT/AIOR/DnlJums3DwvW40tKVfCam49ZojmjLo5+TQ5cfaMqrR6G4kOymj2dvEfWRqUOa6x7M0sTRRVY6yx2XvGZIStwGSO1gCToALm/IDnHCxNQD6G2Xc32sN/OV5snp45T9lYcePfNQ92U+EY/tS4tYjvKOqHY+en1lvE0iysigFrDKNBrfu6m1tRNX8PSSg1SmtFmVV+RRnIZ1Wy/wC4D1mLwjGZ8fRI7gK2yucoOuYEnXle3jacPH8RWTTS3LnlHVnoJQyqmGwmB7SlXZ1YuhIGVe7oALa3Nhy13Gky+FUG7VWKsoalm7tR11JVSLBgw+bn0m3hzXVXQUxaoT2h/rXsCGGT+jobjW+4k8Jh2D0A+Uf0MQAoY5rirTsShVSFFxqd+U4iydnTePlMpnGPUrGn+WmX3U3u2vzHlsfWWK1HSYfDcIaVWkxqBy9r2N8t6hQ39NfadhisIwGu3h/E9FoMyakr8nJ1Gnb5rpGG1KCROs0DR1HPf7Mg9G48p07Od6b7KVSkN41On1l1KYtqYwp9BfxtA2HYVuyiWgeUu5SNCtvMSz2BI/L+/tK3IujhcujHr07DpKbjpNTF0tbSmU8oU7KpRplVVhQkiVMfOdjI0InRBhaRsJNqhtaBzRGhrQYCBriJqnQQLEytxH3oDUjSbmRyxKBuOmoUiOo8po4XE1F1Un76iZ4rHx9ITtPG0ua3dm+ORQ/A2dFQ4jf5lI8v4lpHptoSL+Ok5qlVbk31l+hj+Ti48pnnpl/qdLB8TfU2adTAI21vpMzGYMr1sJYTFryEs08QrDX6yQeTHz2i7Jk0+ojttJmMuddVJ+/CXMNxRhowv5aQuJoKb2Nj53B9ZnOhE1LZlXKOVKeTSy+mX9o36WJRuY9f5ETUgdtvpMFKR5Q1Goy7EiUS0lcwkbMfxi3/AJIlzEcODcrHwlF+FupuPppNGhi2PS/jLAxp2ZYFkzQ47Lpy0eb6umc/UwjMdR5738JWfDkfNt1mqvElbF1KKnKy00YX2LXOcaeDJ9Ze7ZdVqrbxGolkNTKur/Qyz0WCfKl/Pj+TAWhbcadeUPSo5WDKb9QCVNuYuOs6MYOkV0IItfU20nNYXiNN0fs9GDMpUhu7ZyFudgSBe0z6jWxlinHp0w4/hyhki7TVoWILEAZmsCLjMTtYgFb9QD6CZY4WxxVJxYrltbndVYgwZ4exYvmNzrfXnrN74XwYOJw/fLEu2ZTfReyqfuo95531XDG4J8P9DdNfVvlB8ebM3i2PejiEo5fnFPUk3/qMVFoXjHCawxNBqbrTNnRi5A7rNTvod7WvvB/9QKubiFd1GlHskHS9FQ5/9jadl8aUEqVMJVsMlTXXn2hp2/USmUHjUJe65EhneaTjLp8r9KPOhwepQrPcKQoQgrmy2LgLvqdd995u4Ws65FfOwqs1QnXuh0OVbkbArLHxfgmornKgooykXK3vmykkdDY+gmpxzhyUaNNgzZyEAuxb5QdBf5dCToJo0Wok8kK8tIXUKOODp+LOW4hjlTEU0HysjXvyYkFfov8A7CEqvfUGZ/G6uHIosKVftL3qMQwHgV0t09uctIcyhhexF9Rb6T0+jzxyyml4ZwdXCWNJvz9iLVeR2hqWKttpAGnImlNziujFHK1yguIxTHdrj0j4QVG+XX1A/WVikYrEcFVIZZm5W39zYfDPfWy6c9b+oEoYuhl3A8xAms2gzGCYEyuMGvJdkzQkuE/5YKoxkMsL2ccJLNpnuwBWMUH2YZlMGyRXEKaBMkCwhykgUi7RrK5EjaWCkjkiuBLN9AJZRRMulWHUe8tU6kpbOgol9cMp5QgwY5Ej1lWmfE+8tU7/ANx+h/aDc15H9JPwEGFI2b3EMikb2iS/X3EKqN4H3EHqe43oew9OoR+UH0jVa681A9IRc39p9wY5HgfYwblY+ydUBSx/xJFB1jkW/L9G/iRXFDmLe/7iHc/AEmu6IOnjEAYXOh/MPcRYvDhqTgNY5TrodtYJZWkR44N2jhsBh6n4xahtq73bN0XvXHiDOv4JWFZMxF++4NjqO8bfQicJhUyVyCRqTrqP3nVfA/EUGGqF2GcVahCAgMQACLDmTYzm4NRKMqb45LHGDX0qjpBhVBFmNud7j302nENXFJiKSl8xbNTVyAGChiTc75QPeXuIfErth0Krkdh37n5SSwUAHXXLfyIlD4ZWmtVkqMLt2neDFlZyrIDmsAATb3lWtyxnUrukPp5SjKlx1yWafF2KD/6zgBdSXSwAGpOvQXlj4Y4z2eNo1igZGp2CipTVgSma96hUaBm3IvabWCp4arQq0mqoGZGtdwPlAa2pHh7zzrjOGFsuRcwygEE7aAWAOW3dOw5nwtgwqE4y4pl+qz5LUd1o33WpWLMLt2ru7HLfMb3O31tyl7jHxC7YHCU1Xv02IFRqlLakylQEDZhbKo7w97zO4D8QUqX4YVUcima3aWF79opC2HPW3tOZoUb1CzLe/iRvoNiOZHtNE8nqVFrozfg5iz0/jXxE1aiwbAl86gqajUStiLgkB7226c+k5jH8UxlR1FeqiMKQKLkOXXKMoC5te8NTvNHBcbVUpUmVxYFMxdMoy2y3Ja9u8qjnp4XlbiNFMRVpFbunZqCyuKeUE5mBJ/MOzJsNbrMeF+jPqq6ZqnGMsfd34/cweMlyyA5hcAkX0F73HpOnwlEZE0Fsq/pM/wCIadIV8iPmClgSzXOgNiW0uTceNzJ8Axlu0RyAiHMrXHyuw7p9W9Nb7Ts/C9RGMnu4s53xPC5pbea/4H4k2RGYDXYeZ23lHgVUvSs18y9035jkfaFx/FadRuzUMws1yVst1y7X3+aR4G5eo1tVtcmyjXYCw33nQ+cvUpR66MC00Vgbf4i21KQNOaLUIM0J1LRh2meaMQoTQFCT7CDgbkzewjdlNI0ZBqMNoHJmtTg2pzRajBmjJwSjONKQNKafYSLYcw8DqLMs0Y3ZTSNCQNMdR7iD6Q7WcmcZa/eU2Cnc65uQuu45/S8PheJH+8L3gupPP82gtYW1567GYgpmSCN9/wDE8581I6VJHT4Xj3eAJW17Zjew8TYXt6S+vxMotoDcX0O1iRY6b6X9ZxXe6fpEtQxlqWx1NrpnoKfFCAX02va5vvbLbLvz8j6S5hviqkb3OW3W+u22nj9DPNVqnr9P8yQrj+4+0PrPyh1nmj1BPiuhcjNztexsdL38uUtN8SYYW/qqbkjQNpa+puPD6ieULi16mSGNHUxXkHWqmet0eOYZgD2tMX5E2PLr5/QwuA4nQrEBGXMbWW4uSRcADcnlPIRjx1PvO94Fik4dhKmLdb4lwq0Q2uQ1QSmh55QXI6C0V5KXA3zT8pHU4uvSp1eyfKH00Nja4Y6n8vy7H+4dZDGtS7NipplraAEXudLfWeZcMpVcT2tTOAi96tXrMFRS5/M53YnYDWX+OYOtg1QtUFSm4KggmwI71hc6gg3DDfXaBzbVWD5i1TihfEvCRTCOhz0qtirW1BJ1VvG4b/a3QzKwlLW2U/7jp4bTpuF1xW4XiUe+ai9Vktb8qLWsPVan+49ZyScSA6kzOoMps084FOotzdstu8eVwf1EBgMONst99L6nTfb7tKtPiRN7LfQ7/r5xqXFrG9jB6cg2jaw/CFdTUZ0poGylmztY6bhENtxqbTcwvD8OrBnxGGqJZQyOz0tNNQzKLHprOMPEg2mQjxhsRiwbhtBlAva59rxZwbjTInTtHQY74WxDOzqESnfu5XUqByAJvm9x+8pYusgyU+w7OouUVHuSHZc17X2BDIbTb4FganZ06wxFRWa+q6GwOgJv0tptKb8dw7uaWOWzq5UYijTAIH5TUpqbMOuUA+fKSwxpU7Hc3Rz+Pw93Y20vbfnYHb1lnhfw/VxBtSp5ra76fprvrppzln4owFXDt2oVKtCoAy1UN0IbY3GltrfttOg4biV/B0bMmZlz/hzWWkaj6BTUa9+yABYW1Jc7G5jOL7KrOcx/w7XoU1WrSdRnJ6jKBc6ch52Ey2p6Hfp8x/idFjPiWpRVy9alUqMhpijh2tQRX30Q2J89Taxve85EcTNrWHv/ABIoSJuJYQWe40OvO86v4SrBajZtiDtuTpy9ZxqV9b2/Xp5Q9PHvTOa1iV056G4vaPBSjKwuSPWwqFQ1wMwBAOh1F9vvaVaVSmxYA2y7k6DRmXTr8n1E8oXFte/I8y37GLt7H5vv1mtanIvIr9P8p6pWq01YC97811HzKup5fODryB6QtdqaqWLKbC9gdfvl6TyTtx/cZBq+lxmMb5nICoflPVlxlCxJqItiwsTr3SRe3Q208xKp4xh72zf3a2Nu6ep63nmP4kjkfcxnxOpsCBy1vJ81IlR/KegYv4gproq5u7m+YDkNNjrrb0lXEcdABI7LS2lyTqPTbn+84lKpPI+9pK33eD52Qm2PsdWOOMf+5TTvBff83PQSo3FyxANawJIveyi3M5RtOcZDIdmev0P8wPWyCkjcqY1dP6gNwTuSRY2sb8zvCIyEA9tTFxexL3HgbLOeKnr9P8xdmfsH+Yj1kg0ie3/I5SWb7vp4RiR0iDDlaY7ATv8AekF2PiYZGX82m1rc9dd/C8mWp5b65tdBawHLX2jpk5KpQjxEYnrLZqoL6Hn6HWDqVE6e5/T6xtxOSFKoAdl9QD+sKa5HJfRV/iVXCWva3qYhUF+cO73DybvA8Qz16NIpTYVKlOnqg/O4W9x5z0LiFBHyJUyl2z1cp37zZBYHkBTAnlPD+IdjVp1QAxputRQSdSjBhqPECem/FVE1xhsfgQKiqT3Q1iyuc2UkmwdWzqynXvXANoL5DbL9TBoMNTpZFCmpUqOLaFhZVJHgsocZwl8NTFQanvgW2QKFp/S/tOiqIjKrVFZVA7V6f5mz5Tktuq30J6bb6YvGMUauZj8zHYbeAA5C0RWOYPw7Ty4bEA8+2I9KGUfVrS38I/D9IDtqy5hnWlTUgEMxGaoSDuAgt5sJoVqf4dKFDIrVatnqIwvamWzAMORJ1HMBRflNHGGlSanSzn+jqLU72aoAzXbOATtraCyM5Xgfw8n4xaVS/Zq7B9fmSnmYqfPKI3B0wz0Xp4kMjM+cOiZv9K5hqoF27uUjW+hnVV6Fq9ZwRop6f96mSDflrp6zITgzBqQYAdodBzsN2t03152PSS32Qg3D8JgymbvuMrsrUhVYqwBVO+oRDlIudTrtpY1cF8JrUbNXqU8OHJdKRcB8hJIsti2UDS9htLPHSHxFYn/yMvohyj6CUmpjEVc1wlayqb3s+RQoY7m9lF7X8oG2Q6gU8LSQI+JyqLhLq/e2JIIXxG4E5b4m+FKVRHrYfEI7KrVGBa11UEn5lW21uetpa47w6oaVHus7LnzZQWIPdF9B4GZDcGxVRbCnVtpoVYA+JJGUW8YIuRHXuVvgnjpC1cLV71IqXCkXAuQtRQDyYNf0PWV6PBKeXHXBbsSVpsSbjKGcMRzuAm/UzsPhz4UShmxGIIVQO8eQAObIhH/6OSB8twLbm8zqQL0sc4WwftHI6B6eRAT4AWjtvwBUylhfhmhRoUq+K7dxVXMq4dC9xlBJsLd3W2YsLkHTSUMdU4WFPZjGBtQO4q94ciXrNbl+UzoOEcHFGgnY4nFFXGY9k9JqYc/MrUnFgdL2IO++80F4cXpV/wAfSpNhgB2eIcLSq0xbvVGFIlMwOiqtixGoF7SOUhEkcZX+HnbBDGKDqSWQC4SmWZVbNfe6HToRziwmAWrw2q5Hfw9W6G26OFLKTuR8x850a8dOBwPDqmUvRrAJWTlUp9jlqr/qDXI8RD43ha4XA40037ShUpPVov8AlNOoKVOiAeuZnuOREm8O3oyaHDuGpg1xVelWysUQAOWdmbPqL1EW39Jjy0I3geFYPAYjEhqFKquHooalYVypzEElRo7d0i5YE7U2nS1cXXXC4XsMPh6z1F7SzM1NFHZ0grIi1EB73aiwJ223mb8JcNJfiOHxJVK1WmarLTKElGFVaiqqk2K9oe7uMwMLfIPBV4BwbDOhxWJTs6VaoFo0k7utVyEyqCt7kEKtwMqMxuAAcX4ow9PD4l6VMsyKEKlt/wCpSV9Ry+ad9xDAgVErVmWnhcClwFII7Z1AZrA2/prlpInzF1001nlHG+JnEV6lUjLnYkL/AGqNES/goA9JHKiJE6mKUnQGx8bxjXHUzPvIu0VzDtNDtR1k0dTu1vfbTY9d5klou01i7ybDZITvHtNhfz6AHr/mQIGw1JNvfa31mOXjiseUnqL2G2Gk2m/7SGYdJRXEna8J+I8veJuBsYA1/v1jjEG37ytFeCy3aiyapPMyAqGCvHBkslB0qHU3+zE1SB5eMlDYKCliRfW19+VzIgxlPK9hv4Rrw2SieaXOHcRrUiexrVaWewbsqjpflrkIvKGf/nn5TU4MArZjuQRt96wrkDPUuD8YKAXAYWF7k321IYG4J8bw9fjSJ3qdFQ42Z2DhT1CBVF/MGcphcRdVOwPUn9rw9SpyH00+gl9CBKOOftxWzlqgbNmPeJYG9zffXlL1TFlmZnN2ckk9SdTtKuEdVo3ZAcxdb5QSCVGU5uVjr7+kaVT7vIokcjS/+TqA5hUYEqEurZSVUAAGx1FgPaBTHsKgqZjnUg3Y5jcdb6kcpDHtpT0Aug1ta5ub6j0kMBTzPb5jZiFJ0JAJA136252tzgcURMVWvcszXLMSSfEkk6esz33lvFO1gGXLa9jkCE7aGwF7dfEwWArWqLoDdgO8quLFhfRgR67xGh0y9iviN8tFafcNNMrk5Wztf5rMOgHjdjEfiXEEaMi+IpU7/VSJlY9++2gFmYABQumYkaADrv5Q2AW+cBcxCE/KDzXa+vM7awBpFjFYypVOaq7VOhZth4A6DyEr5yAwUsFawYAmzAG4zAaHXXWHxht2YsAezGYAAENnf5h1y5d9ZHB/OdB8jk6Bvymx1HW0ZIVmZ30JNN3pnqjsh91ItKuLSpVt2lSpUIOnaVGe3lnJtNjilO1Q90BTbKV+VhlHeU9Dv4XtFw5fnuL9xj8iub8iA2l5YkipyOaxGGYqEzMUUkhSxygm2Yqt7AmwuR0gsXiqww/4ftXFDPn7LMcmbrbz1ttfXfWbuMTvMLfmPLLzPK+nlyhcLg+0o1AEW/fYOyqwKonfTPujDMGB2J06XjihozOUwvxDjKVLsqWJr06YvZUquoF7aLY90acrXvOs/wClSqjVsTV1AvcnU5KCHEVyx8ctIeOs5p8GL+F+mstcP4pUw+HxNFVUriFKZjcNTzWD5baHMoAsekq20NaZj8V4ziK7Zq9Wq+Yl1V6jMq5ifkUmyjcaSk1W8P2EFUoWiUxhfiDYAnQbeup1kHfpI5NOd7+ltP8AMgVIihpBA22o5/rz6RriBivAGgpMcQQMQaAlBDIs0cNHv96wEBRRRRhhRy0UUhBZpKpUJ18LeduvjFFIAjmivGikIEp3mvwxLkXt6/xFFLICSOowxsBqR00H7G/0hKhJG/vYWjxS8pII3jp4nT2hVYjnp99IooUCwjVCdze214Jn+x/mKKBkQ71b/Mb/AOo305bwRbmDby+9IoojLEwbNrqT5yStt4c9Yooo1hadTrz5kRnrEDc+gMUUaIsgAqE/3eoEftiDqbeXOKKWlMhmqeZ9RACoduXTl4RRQgRFk9/OAqUfvQxRQDIrnDA7HkTuBy2lStQiiiNIdMrdlBVliilMlRamVGSQKxRSoZMYxERRQhFFeKKQJ//Z"/>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a:off x="-10141" y="3429000"/>
            <a:ext cx="4746625" cy="3429000"/>
          </a:xfrm>
          <a:prstGeom prst="rect">
            <a:avLst/>
          </a:prstGeom>
        </p:spPr>
      </p:pic>
      <p:pic>
        <p:nvPicPr>
          <p:cNvPr id="12" name="Picture 11"/>
          <p:cNvPicPr>
            <a:picLocks noChangeAspect="1"/>
          </p:cNvPicPr>
          <p:nvPr/>
        </p:nvPicPr>
        <p:blipFill>
          <a:blip r:embed="rId3"/>
          <a:stretch>
            <a:fillRect/>
          </a:stretch>
        </p:blipFill>
        <p:spPr>
          <a:xfrm>
            <a:off x="4123899" y="-552217"/>
            <a:ext cx="5020101" cy="3340649"/>
          </a:xfrm>
          <a:prstGeom prst="rect">
            <a:avLst/>
          </a:prstGeom>
        </p:spPr>
      </p:pic>
      <p:sp>
        <p:nvSpPr>
          <p:cNvPr id="13" name="Rectangle 12"/>
          <p:cNvSpPr/>
          <p:nvPr/>
        </p:nvSpPr>
        <p:spPr>
          <a:xfrm>
            <a:off x="242672" y="97287"/>
            <a:ext cx="2510624" cy="769441"/>
          </a:xfrm>
          <a:prstGeom prst="rect">
            <a:avLst/>
          </a:prstGeom>
          <a:noFill/>
        </p:spPr>
        <p:txBody>
          <a:bodyPr wrap="none" lIns="91440" tIns="45720" rIns="91440" bIns="45720">
            <a:spAutoFit/>
          </a:bodyPr>
          <a:lstStyle/>
          <a:p>
            <a:pPr algn="ctr"/>
            <a:r>
              <a:rPr lang="en-US" sz="4400" b="0" cap="none" spc="0" dirty="0" smtClean="0">
                <a:ln w="0"/>
                <a:solidFill>
                  <a:schemeClr val="tx1">
                    <a:lumMod val="95000"/>
                  </a:schemeClr>
                </a:solidFill>
                <a:effectLst>
                  <a:outerShdw blurRad="38100" dist="19050" dir="2700000" algn="tl" rotWithShape="0">
                    <a:schemeClr val="dk1">
                      <a:alpha val="40000"/>
                    </a:schemeClr>
                  </a:outerShdw>
                </a:effectLst>
              </a:rPr>
              <a:t>Welcome</a:t>
            </a:r>
            <a:endParaRPr lang="en-US" sz="4400" b="0" cap="none" spc="0" dirty="0">
              <a:ln w="0"/>
              <a:solidFill>
                <a:schemeClr val="tx1">
                  <a:lumMod val="95000"/>
                </a:schemeClr>
              </a:solidFill>
              <a:effectLst>
                <a:outerShdw blurRad="38100" dist="19050" dir="2700000" algn="tl" rotWithShape="0">
                  <a:schemeClr val="dk1">
                    <a:alpha val="40000"/>
                  </a:schemeClr>
                </a:outerShdw>
              </a:effectLst>
            </a:endParaRPr>
          </a:p>
        </p:txBody>
      </p:sp>
      <p:sp>
        <p:nvSpPr>
          <p:cNvPr id="14" name="Rectangle 13"/>
          <p:cNvSpPr/>
          <p:nvPr/>
        </p:nvSpPr>
        <p:spPr>
          <a:xfrm>
            <a:off x="788225" y="1045631"/>
            <a:ext cx="987771" cy="923330"/>
          </a:xfrm>
          <a:prstGeom prst="rect">
            <a:avLst/>
          </a:prstGeom>
          <a:noFill/>
        </p:spPr>
        <p:txBody>
          <a:bodyPr wrap="none" lIns="91440" tIns="45720" rIns="91440" bIns="45720">
            <a:spAutoFit/>
          </a:bodyPr>
          <a:lstStyle/>
          <a:p>
            <a:pPr algn="ctr"/>
            <a:r>
              <a:rPr lang="en-US" sz="5400" b="0" cap="none" spc="0" dirty="0" smtClean="0">
                <a:ln w="0"/>
                <a:solidFill>
                  <a:schemeClr val="tx1">
                    <a:lumMod val="85000"/>
                  </a:schemeClr>
                </a:solidFill>
                <a:effectLst>
                  <a:outerShdw blurRad="38100" dist="19050" dir="2700000" algn="tl" rotWithShape="0">
                    <a:schemeClr val="dk1">
                      <a:alpha val="40000"/>
                    </a:schemeClr>
                  </a:outerShdw>
                </a:effectLst>
              </a:rPr>
              <a:t>To</a:t>
            </a:r>
            <a:endParaRPr lang="en-US" sz="5400" b="0" cap="none" spc="0" dirty="0">
              <a:ln w="0"/>
              <a:solidFill>
                <a:schemeClr val="tx1">
                  <a:lumMod val="85000"/>
                </a:schemeClr>
              </a:solidFill>
              <a:effectLst>
                <a:outerShdw blurRad="38100" dist="19050" dir="2700000" algn="tl" rotWithShape="0">
                  <a:schemeClr val="dk1">
                    <a:alpha val="40000"/>
                  </a:schemeClr>
                </a:outerShdw>
              </a:effectLst>
            </a:endParaRPr>
          </a:p>
        </p:txBody>
      </p:sp>
      <p:sp>
        <p:nvSpPr>
          <p:cNvPr id="15" name="Rectangle 14"/>
          <p:cNvSpPr/>
          <p:nvPr/>
        </p:nvSpPr>
        <p:spPr>
          <a:xfrm>
            <a:off x="120650" y="2147864"/>
            <a:ext cx="3401893" cy="1754326"/>
          </a:xfrm>
          <a:prstGeom prst="rect">
            <a:avLst/>
          </a:prstGeom>
          <a:noFill/>
        </p:spPr>
        <p:txBody>
          <a:bodyPr wrap="none" lIns="91440" tIns="45720" rIns="91440" bIns="45720">
            <a:spAutoFit/>
          </a:bodyPr>
          <a:lstStyle/>
          <a:p>
            <a:pPr algn="ctr"/>
            <a:r>
              <a:rPr lang="en-US" sz="5400" b="0" cap="none" spc="0" dirty="0" smtClean="0">
                <a:ln w="0"/>
                <a:solidFill>
                  <a:schemeClr val="tx1">
                    <a:lumMod val="75000"/>
                  </a:schemeClr>
                </a:solidFill>
                <a:effectLst>
                  <a:outerShdw blurRad="38100" dist="19050" dir="2700000" algn="tl" rotWithShape="0">
                    <a:schemeClr val="dk1">
                      <a:alpha val="40000"/>
                    </a:schemeClr>
                  </a:outerShdw>
                </a:effectLst>
              </a:rPr>
              <a:t>Southwest</a:t>
            </a:r>
          </a:p>
          <a:p>
            <a:pPr algn="ctr"/>
            <a:endParaRPr lang="en-US" sz="5400" b="0" cap="none" spc="0" dirty="0">
              <a:ln w="0"/>
              <a:solidFill>
                <a:schemeClr val="tx1">
                  <a:lumMod val="75000"/>
                </a:schemeClr>
              </a:solidFill>
              <a:effectLst>
                <a:outerShdw blurRad="38100" dist="19050" dir="2700000" algn="tl" rotWithShape="0">
                  <a:schemeClr val="dk1">
                    <a:alpha val="40000"/>
                  </a:schemeClr>
                </a:outerShdw>
              </a:effectLst>
            </a:endParaRPr>
          </a:p>
        </p:txBody>
      </p:sp>
      <p:sp>
        <p:nvSpPr>
          <p:cNvPr id="16" name="Rectangle 15"/>
          <p:cNvSpPr/>
          <p:nvPr/>
        </p:nvSpPr>
        <p:spPr>
          <a:xfrm>
            <a:off x="1928728" y="3192875"/>
            <a:ext cx="5346335" cy="769441"/>
          </a:xfrm>
          <a:prstGeom prst="rect">
            <a:avLst/>
          </a:prstGeom>
          <a:noFill/>
        </p:spPr>
        <p:txBody>
          <a:bodyPr wrap="none" lIns="91440" tIns="45720" rIns="91440" bIns="45720">
            <a:spAutoFit/>
          </a:bodyPr>
          <a:lstStyle/>
          <a:p>
            <a:pPr algn="ctr"/>
            <a:r>
              <a:rPr lang="en-US" sz="4400" dirty="0" smtClean="0">
                <a:ln w="0"/>
                <a:effectLst>
                  <a:outerShdw blurRad="38100" dist="19050" dir="2700000" algn="tl" rotWithShape="0">
                    <a:schemeClr val="dk1">
                      <a:alpha val="40000"/>
                    </a:schemeClr>
                  </a:outerShdw>
                </a:effectLst>
              </a:rPr>
              <a:t>Our next destination</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18" name="Picture 17"/>
          <p:cNvPicPr>
            <a:picLocks noChangeAspect="1"/>
          </p:cNvPicPr>
          <p:nvPr/>
        </p:nvPicPr>
        <p:blipFill>
          <a:blip r:embed="rId4"/>
          <a:stretch>
            <a:fillRect/>
          </a:stretch>
        </p:blipFill>
        <p:spPr>
          <a:xfrm>
            <a:off x="5410200" y="4496000"/>
            <a:ext cx="3152775" cy="1447800"/>
          </a:xfrm>
          <a:prstGeom prst="rect">
            <a:avLst/>
          </a:prstGeom>
        </p:spPr>
      </p:pic>
      <p:pic>
        <p:nvPicPr>
          <p:cNvPr id="19" name="Picture 18"/>
          <p:cNvPicPr>
            <a:picLocks noChangeAspect="1"/>
          </p:cNvPicPr>
          <p:nvPr/>
        </p:nvPicPr>
        <p:blipFill>
          <a:blip r:embed="rId5"/>
          <a:stretch>
            <a:fillRect/>
          </a:stretch>
        </p:blipFill>
        <p:spPr>
          <a:xfrm>
            <a:off x="6613607" y="1585971"/>
            <a:ext cx="2600325" cy="1762125"/>
          </a:xfrm>
          <a:prstGeom prst="rect">
            <a:avLst/>
          </a:prstGeom>
        </p:spPr>
      </p:pic>
    </p:spTree>
    <p:extLst>
      <p:ext uri="{BB962C8B-B14F-4D97-AF65-F5344CB8AC3E}">
        <p14:creationId xmlns:p14="http://schemas.microsoft.com/office/powerpoint/2010/main" val="21952445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s://scontent-b.xx.fbcdn.net/hphotos-frc3/t1/1230006_675380039140939_266969099_n.jpg"/>
          <p:cNvPicPr>
            <a:picLocks noChangeAspect="1" noChangeArrowheads="1"/>
          </p:cNvPicPr>
          <p:nvPr/>
        </p:nvPicPr>
        <p:blipFill>
          <a:blip r:embed="rId2" cstate="print"/>
          <a:srcRect/>
          <a:stretch>
            <a:fillRect/>
          </a:stretch>
        </p:blipFill>
        <p:spPr bwMode="auto">
          <a:xfrm>
            <a:off x="0" y="381000"/>
            <a:ext cx="4629150" cy="6172201"/>
          </a:xfrm>
          <a:prstGeom prst="rect">
            <a:avLst/>
          </a:prstGeom>
          <a:noFill/>
        </p:spPr>
      </p:pic>
      <p:pic>
        <p:nvPicPr>
          <p:cNvPr id="106500" name="Picture 4" descr="http://i2.cdn.turner.com/money/2011/10/07/technology/disney_ceo_iger_stepping_down/bob-iger.gi.top.jpg"/>
          <p:cNvPicPr>
            <a:picLocks noChangeAspect="1" noChangeArrowheads="1"/>
          </p:cNvPicPr>
          <p:nvPr/>
        </p:nvPicPr>
        <p:blipFill>
          <a:blip r:embed="rId3" cstate="print"/>
          <a:srcRect/>
          <a:stretch>
            <a:fillRect/>
          </a:stretch>
        </p:blipFill>
        <p:spPr bwMode="auto">
          <a:xfrm>
            <a:off x="4619625" y="2057400"/>
            <a:ext cx="4524375" cy="29241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036" y="152400"/>
            <a:ext cx="8229600" cy="1828800"/>
          </a:xfrm>
        </p:spPr>
        <p:txBody>
          <a:bodyPr>
            <a:noAutofit/>
          </a:bodyPr>
          <a:lstStyle/>
          <a:p>
            <a:r>
              <a:rPr lang="en-US" sz="6600" dirty="0" smtClean="0">
                <a:solidFill>
                  <a:schemeClr val="tx1"/>
                </a:solidFill>
              </a:rPr>
              <a:t>Disney world Past</a:t>
            </a:r>
            <a:endParaRPr lang="en-US" sz="3600" dirty="0">
              <a:solidFill>
                <a:schemeClr val="tx1"/>
              </a:solidFill>
            </a:endParaRPr>
          </a:p>
        </p:txBody>
      </p:sp>
      <p:pic>
        <p:nvPicPr>
          <p:cNvPr id="3" name="Picture 2"/>
          <p:cNvPicPr>
            <a:picLocks noChangeAspect="1"/>
          </p:cNvPicPr>
          <p:nvPr/>
        </p:nvPicPr>
        <p:blipFill>
          <a:blip r:embed="rId2"/>
          <a:stretch>
            <a:fillRect/>
          </a:stretch>
        </p:blipFill>
        <p:spPr>
          <a:xfrm>
            <a:off x="762000" y="1981200"/>
            <a:ext cx="7772400" cy="4724400"/>
          </a:xfrm>
          <a:prstGeom prst="rect">
            <a:avLst/>
          </a:prstGeom>
        </p:spPr>
      </p:pic>
    </p:spTree>
    <p:extLst>
      <p:ext uri="{BB962C8B-B14F-4D97-AF65-F5344CB8AC3E}">
        <p14:creationId xmlns:p14="http://schemas.microsoft.com/office/powerpoint/2010/main" val="29603089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F0000"/>
                </a:solidFill>
              </a:rPr>
              <a:t>Breaking Ground</a:t>
            </a:r>
            <a:endParaRPr lang="en-US" sz="4800" dirty="0">
              <a:solidFill>
                <a:srgbClr val="FF0000"/>
              </a:solidFill>
            </a:endParaRPr>
          </a:p>
        </p:txBody>
      </p:sp>
      <p:sp>
        <p:nvSpPr>
          <p:cNvPr id="3" name="Content Placeholder 2"/>
          <p:cNvSpPr>
            <a:spLocks noGrp="1"/>
          </p:cNvSpPr>
          <p:nvPr>
            <p:ph idx="1"/>
          </p:nvPr>
        </p:nvSpPr>
        <p:spPr/>
        <p:txBody>
          <a:bodyPr/>
          <a:lstStyle/>
          <a:p>
            <a:pPr>
              <a:buClr>
                <a:srgbClr val="C00000"/>
              </a:buClr>
              <a:buSzPct val="100000"/>
              <a:buFont typeface="Arial" pitchFamily="34" charset="0"/>
              <a:buChar char="•"/>
            </a:pPr>
            <a:r>
              <a:rPr lang="en-US" dirty="0" smtClean="0"/>
              <a:t>1965 creates the Florida Project</a:t>
            </a:r>
          </a:p>
          <a:p>
            <a:pPr>
              <a:buClr>
                <a:srgbClr val="C00000"/>
              </a:buClr>
              <a:buSzPct val="100000"/>
              <a:buFont typeface="Arial" pitchFamily="34" charset="0"/>
              <a:buChar char="•"/>
            </a:pPr>
            <a:r>
              <a:rPr lang="en-US" dirty="0" smtClean="0"/>
              <a:t>Walt and Roy Disney are the founders</a:t>
            </a:r>
          </a:p>
          <a:p>
            <a:pPr>
              <a:buClr>
                <a:srgbClr val="C00000"/>
              </a:buClr>
              <a:buSzPct val="100000"/>
              <a:buFont typeface="Arial" pitchFamily="34" charset="0"/>
              <a:buChar char="•"/>
            </a:pPr>
            <a:r>
              <a:rPr lang="en-US" dirty="0" smtClean="0"/>
              <a:t>Walt died in 1966 from lung cancer</a:t>
            </a:r>
          </a:p>
          <a:p>
            <a:pPr>
              <a:buClr>
                <a:srgbClr val="C00000"/>
              </a:buClr>
              <a:buSzPct val="100000"/>
              <a:buFont typeface="Arial" pitchFamily="34" charset="0"/>
              <a:buChar char="•"/>
            </a:pPr>
            <a:r>
              <a:rPr lang="en-US" dirty="0" smtClean="0"/>
              <a:t>1967 first park is built</a:t>
            </a:r>
          </a:p>
          <a:p>
            <a:pPr indent="0">
              <a:buClr>
                <a:schemeClr val="bg1"/>
              </a:buClr>
              <a:buSzPct val="66000"/>
              <a:buFont typeface="Arial" pitchFamily="34" charset="0"/>
              <a:buChar char="•"/>
            </a:pPr>
            <a:endParaRPr lang="en-US" dirty="0" smtClean="0"/>
          </a:p>
          <a:p>
            <a:pPr>
              <a:buClr>
                <a:schemeClr val="bg1"/>
              </a:buClr>
              <a:buSzPct val="66000"/>
              <a:buFont typeface="Arial" pitchFamily="34" charset="0"/>
              <a:buChar char="•"/>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3581400"/>
            <a:ext cx="24669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3587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0000"/>
                </a:solidFill>
              </a:rPr>
              <a:t>Continuing His Legacy</a:t>
            </a:r>
            <a:endParaRPr lang="en-US" sz="5400" dirty="0">
              <a:solidFill>
                <a:srgbClr val="FF0000"/>
              </a:solidFill>
            </a:endParaRPr>
          </a:p>
        </p:txBody>
      </p:sp>
      <p:sp>
        <p:nvSpPr>
          <p:cNvPr id="3" name="Content Placeholder 2"/>
          <p:cNvSpPr>
            <a:spLocks noGrp="1"/>
          </p:cNvSpPr>
          <p:nvPr>
            <p:ph idx="1"/>
          </p:nvPr>
        </p:nvSpPr>
        <p:spPr/>
        <p:txBody>
          <a:bodyPr>
            <a:normAutofit/>
          </a:bodyPr>
          <a:lstStyle/>
          <a:p>
            <a:pPr>
              <a:buClr>
                <a:srgbClr val="C00000"/>
              </a:buClr>
              <a:buSzPct val="100000"/>
              <a:buFont typeface="Arial" pitchFamily="34" charset="0"/>
              <a:buChar char="•"/>
            </a:pPr>
            <a:r>
              <a:rPr lang="en-US" sz="3200" dirty="0" smtClean="0"/>
              <a:t>Magic Kingdom was the first park built.</a:t>
            </a:r>
          </a:p>
          <a:p>
            <a:pPr>
              <a:buClr>
                <a:srgbClr val="C00000"/>
              </a:buClr>
              <a:buSzPct val="100000"/>
              <a:buFont typeface="Arial" pitchFamily="34" charset="0"/>
              <a:buChar char="•"/>
            </a:pPr>
            <a:r>
              <a:rPr lang="en-US" sz="3200" dirty="0" smtClean="0"/>
              <a:t>Dedicated to the fairy tales and characters of </a:t>
            </a:r>
            <a:r>
              <a:rPr lang="en-US" sz="3200" dirty="0"/>
              <a:t>D</a:t>
            </a:r>
            <a:r>
              <a:rPr lang="en-US" sz="3200" dirty="0" smtClean="0"/>
              <a:t>isney.</a:t>
            </a:r>
          </a:p>
          <a:p>
            <a:pPr>
              <a:buClr>
                <a:schemeClr val="bg1"/>
              </a:buClr>
              <a:buFont typeface="Arial" pitchFamily="34" charset="0"/>
              <a:buChar char="•"/>
            </a:pPr>
            <a:endParaRPr lang="en-US"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3150" y="3352800"/>
            <a:ext cx="30765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3970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0000"/>
                </a:solidFill>
              </a:rPr>
              <a:t>Epcot</a:t>
            </a:r>
            <a:endParaRPr lang="en-US" sz="6000" dirty="0">
              <a:solidFill>
                <a:srgbClr val="FF0000"/>
              </a:solidFill>
            </a:endParaRPr>
          </a:p>
        </p:txBody>
      </p:sp>
      <p:sp>
        <p:nvSpPr>
          <p:cNvPr id="3" name="Content Placeholder 2"/>
          <p:cNvSpPr>
            <a:spLocks noGrp="1"/>
          </p:cNvSpPr>
          <p:nvPr>
            <p:ph idx="1"/>
          </p:nvPr>
        </p:nvSpPr>
        <p:spPr/>
        <p:txBody>
          <a:bodyPr/>
          <a:lstStyle/>
          <a:p>
            <a:pPr>
              <a:buClr>
                <a:srgbClr val="C00000"/>
              </a:buClr>
              <a:buSzPct val="100000"/>
              <a:buFont typeface="Arial" pitchFamily="34" charset="0"/>
              <a:buChar char="•"/>
            </a:pPr>
            <a:r>
              <a:rPr lang="en-US" dirty="0" smtClean="0"/>
              <a:t>Epcot opened on October 1, 1982 </a:t>
            </a:r>
          </a:p>
          <a:p>
            <a:pPr>
              <a:buClr>
                <a:srgbClr val="C00000"/>
              </a:buClr>
              <a:buSzPct val="100000"/>
              <a:buFont typeface="Arial" pitchFamily="34" charset="0"/>
              <a:buChar char="•"/>
            </a:pPr>
            <a:r>
              <a:rPr lang="en-US" dirty="0" smtClean="0"/>
              <a:t>Experimental Prototype Community of Tomorrow</a:t>
            </a:r>
          </a:p>
          <a:p>
            <a:pPr>
              <a:buClr>
                <a:srgbClr val="C00000"/>
              </a:buClr>
              <a:buSzPct val="100000"/>
              <a:buFont typeface="Arial" pitchFamily="34" charset="0"/>
              <a:buChar char="•"/>
            </a:pPr>
            <a:r>
              <a:rPr lang="en-US" dirty="0" smtClean="0"/>
              <a:t>Showcase to the world of the ingenuity and imagination of American free enterprise.</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000941"/>
            <a:ext cx="3533775" cy="264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482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0800" cy="1143000"/>
          </a:xfrm>
        </p:spPr>
        <p:txBody>
          <a:bodyPr>
            <a:noAutofit/>
          </a:bodyPr>
          <a:lstStyle/>
          <a:p>
            <a:r>
              <a:rPr lang="en-US" sz="4000" dirty="0" smtClean="0">
                <a:solidFill>
                  <a:srgbClr val="FF0000"/>
                </a:solidFill>
              </a:rPr>
              <a:t>Disney Hollywood Studios</a:t>
            </a:r>
            <a:endParaRPr lang="en-US" sz="4000" dirty="0">
              <a:solidFill>
                <a:srgbClr val="FF0000"/>
              </a:solidFill>
            </a:endParaRPr>
          </a:p>
        </p:txBody>
      </p:sp>
      <p:sp>
        <p:nvSpPr>
          <p:cNvPr id="3" name="Content Placeholder 2"/>
          <p:cNvSpPr>
            <a:spLocks noGrp="1"/>
          </p:cNvSpPr>
          <p:nvPr>
            <p:ph idx="1"/>
          </p:nvPr>
        </p:nvSpPr>
        <p:spPr/>
        <p:txBody>
          <a:bodyPr/>
          <a:lstStyle/>
          <a:p>
            <a:pPr>
              <a:buClr>
                <a:srgbClr val="C00000"/>
              </a:buClr>
              <a:buSzPct val="100000"/>
              <a:buFont typeface="Arial" pitchFamily="34" charset="0"/>
              <a:buChar char="•"/>
            </a:pPr>
            <a:r>
              <a:rPr lang="en-US" dirty="0" smtClean="0"/>
              <a:t>Opened on May 1, 1989 dedicated to show business, drawing inspiration from Hollywood.</a:t>
            </a:r>
          </a:p>
          <a:p>
            <a:pPr>
              <a:buClr>
                <a:srgbClr val="C00000"/>
              </a:buClr>
              <a:buSzPct val="100000"/>
              <a:buFont typeface="Arial" pitchFamily="34" charset="0"/>
              <a:buChar char="•"/>
            </a:pPr>
            <a:r>
              <a:rPr lang="en-US" dirty="0" smtClean="0"/>
              <a:t>Represents the golden age of movies to a celebration of today’s entertainment. </a:t>
            </a:r>
          </a:p>
          <a:p>
            <a:pPr>
              <a:buClr>
                <a:schemeClr val="bg1"/>
              </a:buClr>
              <a:buFont typeface="Arial" pitchFamily="34" charset="0"/>
              <a:buChar char="•"/>
            </a:pP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505200"/>
            <a:ext cx="6553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445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F0000"/>
                </a:solidFill>
              </a:rPr>
              <a:t>Animal Kingdom</a:t>
            </a:r>
            <a:endParaRPr lang="en-US" sz="4800" dirty="0">
              <a:solidFill>
                <a:srgbClr val="FF0000"/>
              </a:solidFill>
            </a:endParaRPr>
          </a:p>
        </p:txBody>
      </p:sp>
      <p:sp>
        <p:nvSpPr>
          <p:cNvPr id="3" name="Content Placeholder 2"/>
          <p:cNvSpPr>
            <a:spLocks noGrp="1"/>
          </p:cNvSpPr>
          <p:nvPr>
            <p:ph idx="1"/>
          </p:nvPr>
        </p:nvSpPr>
        <p:spPr/>
        <p:txBody>
          <a:bodyPr/>
          <a:lstStyle/>
          <a:p>
            <a:pPr>
              <a:buClr>
                <a:srgbClr val="C00000"/>
              </a:buClr>
              <a:buSzPct val="100000"/>
              <a:buFont typeface="Arial" pitchFamily="34" charset="0"/>
              <a:buChar char="•"/>
            </a:pPr>
            <a:r>
              <a:rPr lang="en-US" dirty="0" smtClean="0"/>
              <a:t>April 22, 1998 the animal kingdom was opened.</a:t>
            </a:r>
          </a:p>
          <a:p>
            <a:pPr>
              <a:buClr>
                <a:srgbClr val="C00000"/>
              </a:buClr>
              <a:buSzPct val="100000"/>
              <a:buFont typeface="Arial" pitchFamily="34" charset="0"/>
              <a:buChar char="•"/>
            </a:pPr>
            <a:r>
              <a:rPr lang="en-US" dirty="0" smtClean="0"/>
              <a:t>Entirely themed around animal conversation.</a:t>
            </a:r>
          </a:p>
          <a:p>
            <a:pPr>
              <a:buClr>
                <a:srgbClr val="C00000"/>
              </a:buClr>
              <a:buSzPct val="100000"/>
              <a:buFont typeface="Arial" pitchFamily="34" charset="0"/>
              <a:buChar char="•"/>
            </a:pPr>
            <a:r>
              <a:rPr lang="en-US" dirty="0" smtClean="0"/>
              <a:t>Filled with zoo’s and aquariums.</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0028" y="3962400"/>
            <a:ext cx="468889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0567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990600"/>
            <a:ext cx="5486400" cy="522288"/>
          </a:xfrm>
        </p:spPr>
        <p:txBody>
          <a:bodyPr>
            <a:noAutofit/>
          </a:bodyPr>
          <a:lstStyle/>
          <a:p>
            <a:r>
              <a:rPr lang="en-US" sz="4400" dirty="0" smtClean="0">
                <a:solidFill>
                  <a:srgbClr val="FF0000"/>
                </a:solidFill>
              </a:rPr>
              <a:t>Disney’s Typhoon Lagoon</a:t>
            </a:r>
            <a:endParaRPr lang="en-US" sz="4400" dirty="0">
              <a:solidFill>
                <a:srgbClr val="FF0000"/>
              </a:solidFill>
            </a:endParaRPr>
          </a:p>
        </p:txBody>
      </p:sp>
      <p:sp>
        <p:nvSpPr>
          <p:cNvPr id="6" name="Text Placeholder 5"/>
          <p:cNvSpPr>
            <a:spLocks noGrp="1"/>
          </p:cNvSpPr>
          <p:nvPr>
            <p:ph type="body" sz="half" idx="2"/>
          </p:nvPr>
        </p:nvSpPr>
        <p:spPr>
          <a:xfrm>
            <a:off x="1676400" y="1676400"/>
            <a:ext cx="5486400" cy="530352"/>
          </a:xfrm>
        </p:spPr>
        <p:txBody>
          <a:bodyPr>
            <a:noAutofit/>
          </a:bodyPr>
          <a:lstStyle/>
          <a:p>
            <a:r>
              <a:rPr lang="en-US" sz="3200" dirty="0" smtClean="0"/>
              <a:t>Opened on </a:t>
            </a:r>
            <a:r>
              <a:rPr lang="en-US" sz="3200" dirty="0"/>
              <a:t>J</a:t>
            </a:r>
            <a:r>
              <a:rPr lang="en-US" sz="3200" dirty="0" smtClean="0"/>
              <a:t>une 1, 1989</a:t>
            </a:r>
            <a:endParaRPr lang="en-US" sz="32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743200"/>
            <a:ext cx="4149270" cy="352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5357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010400" cy="914400"/>
          </a:xfrm>
        </p:spPr>
        <p:txBody>
          <a:bodyPr>
            <a:noAutofit/>
          </a:bodyPr>
          <a:lstStyle/>
          <a:p>
            <a:r>
              <a:rPr lang="en-US" sz="4400" dirty="0" smtClean="0">
                <a:solidFill>
                  <a:srgbClr val="FF0000"/>
                </a:solidFill>
              </a:rPr>
              <a:t>Disney’s Blizzard Beach</a:t>
            </a:r>
            <a:endParaRPr lang="en-US" sz="4400" dirty="0">
              <a:solidFill>
                <a:srgbClr val="FF0000"/>
              </a:solidFill>
            </a:endParaRPr>
          </a:p>
        </p:txBody>
      </p:sp>
      <p:sp>
        <p:nvSpPr>
          <p:cNvPr id="4" name="Text Placeholder 3"/>
          <p:cNvSpPr>
            <a:spLocks noGrp="1"/>
          </p:cNvSpPr>
          <p:nvPr>
            <p:ph type="body" sz="half" idx="2"/>
          </p:nvPr>
        </p:nvSpPr>
        <p:spPr/>
        <p:txBody>
          <a:bodyPr>
            <a:noAutofit/>
          </a:bodyPr>
          <a:lstStyle/>
          <a:p>
            <a:r>
              <a:rPr lang="en-US" sz="3200" dirty="0" smtClean="0"/>
              <a:t>Opened on April 1, 1995</a:t>
            </a:r>
          </a:p>
          <a:p>
            <a:endParaRPr lang="en-US" sz="32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2209800"/>
            <a:ext cx="3733800" cy="390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7477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781800" cy="1066800"/>
          </a:xfrm>
        </p:spPr>
        <p:txBody>
          <a:bodyPr>
            <a:noAutofit/>
          </a:bodyPr>
          <a:lstStyle/>
          <a:p>
            <a:r>
              <a:rPr lang="en-US" sz="6000" dirty="0" smtClean="0">
                <a:solidFill>
                  <a:srgbClr val="FF0000"/>
                </a:solidFill>
              </a:rPr>
              <a:t>Disney</a:t>
            </a:r>
            <a:endParaRPr lang="en-US" sz="6000" dirty="0">
              <a:solidFill>
                <a:srgbClr val="FF0000"/>
              </a:solidFill>
            </a:endParaRPr>
          </a:p>
        </p:txBody>
      </p:sp>
      <p:sp>
        <p:nvSpPr>
          <p:cNvPr id="4" name="Text Placeholder 3"/>
          <p:cNvSpPr>
            <a:spLocks noGrp="1"/>
          </p:cNvSpPr>
          <p:nvPr>
            <p:ph type="body" sz="half" idx="2"/>
          </p:nvPr>
        </p:nvSpPr>
        <p:spPr/>
        <p:txBody>
          <a:bodyPr>
            <a:normAutofit/>
          </a:bodyPr>
          <a:lstStyle/>
          <a:p>
            <a:r>
              <a:rPr lang="en-US" sz="2800" dirty="0" smtClean="0"/>
              <a:t>It opened on March 22, 1975</a:t>
            </a:r>
            <a:endParaRPr lang="en-US" sz="2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981200"/>
            <a:ext cx="4572000" cy="429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74787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light Attendant RAPPING the Safety Briefing! South West Airl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18000" contrast="-4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3493754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034256"/>
            <a:ext cx="6858000" cy="522288"/>
          </a:xfrm>
        </p:spPr>
        <p:txBody>
          <a:bodyPr>
            <a:noAutofit/>
          </a:bodyPr>
          <a:lstStyle/>
          <a:p>
            <a:r>
              <a:rPr lang="en-US" sz="5400" dirty="0" smtClean="0">
                <a:solidFill>
                  <a:srgbClr val="FF0000"/>
                </a:solidFill>
              </a:rPr>
              <a:t>Disney’s Boardwalk</a:t>
            </a:r>
            <a:endParaRPr lang="en-US" sz="5400" dirty="0">
              <a:solidFill>
                <a:srgbClr val="FF0000"/>
              </a:solidFill>
            </a:endParaRPr>
          </a:p>
        </p:txBody>
      </p:sp>
      <p:sp>
        <p:nvSpPr>
          <p:cNvPr id="4" name="Text Placeholder 3"/>
          <p:cNvSpPr>
            <a:spLocks noGrp="1"/>
          </p:cNvSpPr>
          <p:nvPr>
            <p:ph type="body" sz="half" idx="2"/>
          </p:nvPr>
        </p:nvSpPr>
        <p:spPr>
          <a:xfrm>
            <a:off x="1524000" y="1596350"/>
            <a:ext cx="5486400" cy="530352"/>
          </a:xfrm>
        </p:spPr>
        <p:txBody>
          <a:bodyPr>
            <a:noAutofit/>
          </a:bodyPr>
          <a:lstStyle/>
          <a:p>
            <a:r>
              <a:rPr lang="en-US" sz="3600" dirty="0" smtClean="0"/>
              <a:t>Opened</a:t>
            </a:r>
            <a:r>
              <a:rPr lang="en-US" sz="3200" dirty="0" smtClean="0"/>
              <a:t> on July 1, 1996</a:t>
            </a:r>
            <a:endParaRPr lang="en-US" sz="32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286000"/>
            <a:ext cx="4267200" cy="387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46428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620000" cy="1056640"/>
          </a:xfrm>
        </p:spPr>
        <p:txBody>
          <a:bodyPr>
            <a:noAutofit/>
          </a:bodyPr>
          <a:lstStyle/>
          <a:p>
            <a:r>
              <a:rPr lang="en-US" sz="4000" dirty="0" smtClean="0">
                <a:solidFill>
                  <a:srgbClr val="FF0000"/>
                </a:solidFill>
              </a:rPr>
              <a:t>Disney’s ESPN worldwide of sports</a:t>
            </a:r>
            <a:endParaRPr lang="en-US" sz="4000" dirty="0">
              <a:solidFill>
                <a:srgbClr val="FF0000"/>
              </a:solidFill>
            </a:endParaRPr>
          </a:p>
        </p:txBody>
      </p:sp>
      <p:sp>
        <p:nvSpPr>
          <p:cNvPr id="4" name="Text Placeholder 3"/>
          <p:cNvSpPr>
            <a:spLocks noGrp="1"/>
          </p:cNvSpPr>
          <p:nvPr>
            <p:ph type="body" sz="half" idx="2"/>
          </p:nvPr>
        </p:nvSpPr>
        <p:spPr>
          <a:xfrm>
            <a:off x="1219200" y="1752600"/>
            <a:ext cx="6553200" cy="914400"/>
          </a:xfrm>
        </p:spPr>
        <p:txBody>
          <a:bodyPr>
            <a:noAutofit/>
          </a:bodyPr>
          <a:lstStyle/>
          <a:p>
            <a:r>
              <a:rPr lang="en-US" sz="2400" dirty="0" smtClean="0"/>
              <a:t>This opened on March 28, 1997. This is where the sports event are held for children or professionals for practicing or games.</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200400"/>
            <a:ext cx="3886200" cy="342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301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1626"/>
            <a:ext cx="5610785" cy="3515096"/>
          </a:xfrm>
          <a:prstGeom prst="rect">
            <a:avLst/>
          </a:prstGeom>
        </p:spPr>
      </p:pic>
      <p:sp>
        <p:nvSpPr>
          <p:cNvPr id="5" name="AutoShape 2" descr="data:image/jpeg;base64,/9j/4AAQSkZJRgABAQAAAQABAAD/2wCEAAkGBhQSERUUExQWFRUUGBgYGBgYGRcYFxgYHBsfGhcaFRUXHSYeFxkjGRcYHy8gJCcpLCwsGh4xNTAqNSYrLCkBCQoKDgwOGg8PGiwkHyQsLC4sLCwsLCwsLCwsLSwsLC0pLCwsLCwsLCwsLCkpKSksKSwsLCwsLCwsKSwsLCwsLP/AABEIAMIBBAMBIgACEQEDEQH/xAAbAAACAgMBAAAAAAAAAAAAAAAEBQMGAAECB//EAEQQAAIBAgQDBgMGAwYFAwUAAAECEQADBBIhMQVBUQYTImFxkYGhsRQyQsHR8CNScgdigpKy4SQzNKLCFRZ0JUNTg8P/xAAaAQADAQEBAQAAAAAAAAAAAAACAwQBAAUG/8QAMhEAAgIBAwIEAwcEAwAAAAAAAAECEQMEEiExQTJRYXETIoEUM6GxwdHwQpHh8QVysv/aAAwDAQACEQMRAD8A8/RKlC1tVrsLX0SRFZoLRdoShHQzUAWu0Yjaiowy20VZOAXjMcqQXFkA017Pzm8qGXQ4c8UuRGlVbitsZtBBO9W3iV5Qsmq3xZlaMulBBnMWYdgGE7HQ+h3ri7ZykjpXWWp7iSgPMaH05fpTDALLWoqUrWiK0wjisiu4rIrQTiKnwK/xE/qX69eVRxR/A7U37Q/vr8jNLyuoN+gUOZIDxVoh2B3DEH3qKKb9psJkxV4cu8ePTMehNK4rsb3RTOnw2jkLWwK3FdAUYJiLVj7KcDGIuhCQoPM0gUVaOyN/I+b9+dT572Pb1K9M4qa3Fr4x/Z/bs2iwYEjkZE9I89Kowwozxyq88f7Xh0yCFGkj06mqU+IXP686l0qyJPeU6mUWl5jFLiosDflQuHky0aVFdxJZhlERTDPCwR5mrOhA0LeKXcmUKTtv1pQzTTfHOpEUpinIWcgVIorQWulWiBO1roLWZKJgAAjeiRgPlrdEm/PIVladZXQtdgVsLXYFLoZZyBXQWugKkRKw1EuHtZhFOOGJyG5+lZwDhJuOIEjnVwXsK9lDcJHhA0n961Hk1EIva2WR00nGyr8VPhjnVavGrlxfCruaqOIiTFPxu0SzVM4sWMxirHg+yV3u2uFDkAhvIHY+9I8DfyMD0r1BO2Vu/hnUmGZQCDrLQBIPKQCfUCpdTkyRa2Iv00Mco/MeT4zClGKncUMVprxW5mjTVZUnrB0+Rpdlq2DbXJ5+VJSdEMVkV2RWooxJzFMOCqe9BXdQ5npCMR8xQUUdg8WUt3CujKo10jxOqx7SPjU2rlWJ+vA7Armht27tziC8yHkjn+Izr6n4VWctWbimMFzCLOrhk+AKSRsI1BMDzpALc0GjleJegWoVTIlFdIlSi3W8tWE9nduzVjwNoKkjf9/nr7Uj4ZaJamHfyxg6DQUqasZCVEGKtszGNIqLD4eTHOnuHllINaFvIZAjTX86C6Q1csl4Zwt2aFGu0irE3ZtpAK6/WiexWNCsSYAiNvn61asVjkZfvgeexHp1MfSvLy55qdHqRxQSVK/U8g45w4I/lSI26vPF7AeSTprqN6rr4UGYEAbedelhyWuTz9RBRlSFPd6V2qiDpryo5AJJI0HL/et28MSZGxqjcSUQrhZBLGDXLWqZXsE0AkesVCtuZFFGQLQDFZR32PzHuKyj3AlbC10BXeWtgUIw5AqawkmuIqW0YNCwky79ieJdy+R2VEbRmI9oPrTvjnaXOSobTVTynoSPY154uO0iiFxGYb+R/I/lXnz0sZT3svjqqjVchPEr5cQOW9Vy9bIOtPcLc8Ykb/Wi+JcItkE6hokQZ+VVxqPBDJtuyp1PhsSVPlz/AF+G9ZiLGWoIptWBuaGGPSRm69P5h+UflS4JTTAfxEKHfl/4/p7UA6QSDyrkC2QulR5aIrhkojCNV110ozg3EVAYMomdwJJE85YAR5ChStHcCwobvhMaD6M35V5+vT2JlWlrcWXjGHFzBqygSz5hGUH7o3AO8E6VV7FiTpvT3iuDNu1btgk+K5pP8rQD7RQGDwxkabz9CazR3HFfubqaeSgRrMaVGyRU1y5FTcOw3eOBy3NXkZPbQW7Bc/eIgep/fyoTh+Fa4wVQSf3udhtzoriVw3X7u3qqfM7E1LeuG0EQSuniBJ+Y5T0oG/7hJd2G8LvZQZjpUtxS23WhbF/NAgdab4dCYE0EuBsWF8NsELr+n70orFyUjNqaxrg012oW5ipPkPrUm23ZYsjSoEILfhn0pO1ohiGEflVnwTCToBpvFA43hrZpA0O9NjKnQifIkYFQRyMEnn5RXNq4Ygb0yv6awNtRQWUZhptvypydiWjoXmjKJ3qK5bPXXpzM05XAQARLbaDU0NisUQyhgBGx3Mbawa2MvIxoVPbYGDWqJxD66MCPbn0rKfYsrkV0FrrLXSrXG2chakt2ZqS3amrBhuDNbRLzAFSTGonTfT40jJlUEUYsTmxGcOV3FMbKow00Jq3drcMHsW2REVQANIzSROvPmKpn2S4gzgHKTExp71Phz/Fjb4HZsDg+OQy1hI3602dAyjnFLcHczAzyrizeKHy5UzlkzFnGsLDaDelJWrJjsQLm3Kk9/Bka0+EuKYqSIMJeyMD7+lTcUtePNybUUMVptgbPfWXQCXQZl6xzj4TRSdcmLngTBf3+/Wt8TYW2VettG90DH4a0VdtxaQyD4n0kSICbjcAz8jXP/pYvMzIc3/DsoP8Af7oADb+ZmHwqPUZ9lNev4Mfix7rXsLcNfDyR1in3Zq0Qt948MhSfPu3/AFqtcPt5Hup/KR9NatvZTMcNcABh3eY8lUgfOptVk3YY+o/BCsr9Br2gtZ2SPw94x+Nz/egWtwoPOeVWzi1pmdy4iUaPQFY19KRrZzMqDfxE+gU/mRXabJWKn2O1ELycdypYlpOlOMNa7rCm4N7hyjy5fQE0sv29V8xJ/wAzD8qtI4eGS2uYKlsZtZGp1H78zXoSyKkyJQd0DYTszdsKbjDVrbEAfhOhEnrGvwpRedrpl2k7Sam4pxZ3OXOWVdAev+1A4Ztda2MX4ma5Log/AyjcjVjwEkTVbAgAjnTnhl4xrz/YoMitBwdBr4og6j4UC2IWNjPSdJ9K1xhzAIpPYJMksQfjQxhxYTlzRacJeBURv7etEYonKMo1j60l4feMaAwN6s6AplzjRhInp19KnyfKx0FuQkxPD2YTr5wNAOU0K1zKJjbnG/w5VcUxwuq1u2AgIEmd9J1PSVah+KdmES1mDZjJmNoHOkR1VOpoqemTXysrWDxrxOpWY0021jSgMbeBMsnUDWPeN6PvmJyQNZ8Ptt1oC6g/FqW1nmNelejjp8nnzTXAEqVlTHDnlqOtZVNiKE8V2oreWtgVpiY+7O4ayxIusVhSRAnUAn8qbY29Za1aRAc5LazoRMbfCqphWif6W+kfnTHBt47f9y2W/wBTfmKgy4Llusux6nbHbQ4xPGVC3AVDSNCeRJgR/hSlGN4o5trak5QM0cpbX/TFRX0lgvInXyVfD/4sfjXWCsd7d/qNcsUILcwvjTyPaiHh+hqXGzp0q8Y3sWndr3U5sst++VVvinB2UZSDmHv5fKkw1UMkuDZ6aUVxyIEcg6Ub3crBit3+D3EQOykA7eegP0IqEYvlVLknzEneOUfEK8ThctFdn8QbeIt7QzBTO0MY195qdTLQai4jaLCAn61ryXFp+QtRqSa8xHxTFqvelPu97cy/07L8IFHcFzWsLZbKSbmdgR+HxqoPwLTHr1qw3OyFl8IZR1YlgCPEZzFdln+U7A0NjHbDW8LaAm2LYDEoSYNyTJMEbA7fnPi5M29JeR6cMextlJv3v+NxE6ZnuD08VW/hWdLFtCCCMQLpkQQkD7pMFW0FU3HEd87gffd2k/e8R28hrt9afcOs3WtqQq5NeSzofPU61mWTcVHyNxxSbZ6fxG6rrcuAmDJUbgyASZ16cjGtVPhLg4ltGMrHhjcOrSZI08MfGrGQ+QLcVVEaFYWdNJ5Gqpi8T3Jz2zlYsq6xOrSZHoCPjW4neGUV14MyKsifbkk4ngAuLyWw2VIAzRI0zakaH724pljeDnuDmMPM+W22ppnjMYAXcCQ2oPoIH0qm47izuSCdCZr0tPunGPokQ56hJ+oCbBmt9xrU1gyaNexHrV7lXBIkC4YHNT63Cgfvy/WgcDgiXAjTc0wxOCcxlHmfLkKVKSsZFMHxQDCPnSu/bK6dath7O3BbFyAQeQ1I9RypLisNLTzHKghki+g+eGUVbB8LiCNQYjerBhr/AHirLeXw1gfI+9VhydgOfxpzwe9rB0n5Rr+tZkjxYMJtcDhRGqny09SJ9nPvWXeN3BYcA6Mdfitokf8Aca3atxOvn9P0FB4pP4PhOwH/APPX2HzqXZGT5KY5JJcAFm5EyNSCdeXpQ2GwLOdATWWbsqV5k7+VXnslwVgBc0A5TTc2X4MbMxQWR2+hX7fAyBGUk89SNfSsr0HFcJVmJzRNZXn/AG2ZYsWGjwsrWBakK1gWvoz5+zdpd/T8xTLD6Fz0CqAfhI+XzoKwsyPT6j9aNzwCerMfbafakz6jE+Aa5c+8fRB/5e8fOpuEYkrcUjeRHvQl3kOg+Z1/T2onhNom6gHX6a1k4ra7Nhkakmi/YrtK8MsxJVZ56gE/mKQXuLZ7uckkHr8o8qHv4gRPXM3+YwvxifalZc6xXmQ00UuD0PtTTLXxztOhsFBbUFtzA3ncdNBFUVDLjzI+tM8awZNvEI15c+VIcfea2beUkMziCNCI1Mew96pxKGPG66i8uWWSSXYMwt8BgTTHv8/3eo+tJk5UfZDASgk07NBKNolxSblRYON3brYZUtk2yzSWBMxmYkAgCIJ+NUfiHB7jWyGuuYJmWboCBE69aO4vxu74UKglUzGfM7fOgOGWvtWYNAy6iOc6H/SK+fSnFN9j2LhJ13K9e4NkIlidetXfgdgLhkc6AZiT0Ekz8qSJhbamSJ1NN+J3AnD0I0zkKBPVzP8A2qaOcbSsyLpsvfHLxNgZBJzLqNfCASxBGmunvVOw3ADiMSLbSonMesZgJG+sEx51Zb73e4tdwqsPEGLf3DlG55xSXs5x0nG57oEkKoCDfUeflSYSlBNIZJKVML4xiDhz9nBzlNCdOXLzjrzFVa5qTV77Zor4uzkUAsJk/inUT8/eqNlr6DRtOC/nd/seLqU1L+ehJhBrTm2QdSKVWE50xwkkx707J5i4eQ/4NgSy5tANvOBUWKvnMTpA0HSPKpMRiWtwqEgQCfjSu9dnSpIXJ2ymT2qkNrnaS73YXMdBpB6bbVXnus5j411JUEUMt3WnwxRj0QE80p8NhLWoJiK5ws5x0n5HQ/WuyQRNYg00rmCT8NxDZmBJ35/EV1i7v8FhPMfGRbPryJ+FDLcIuZuuvz/UGpcS0WiCPxLH+WPyrtvKZu7ihfaeKsXCOOOqsoY/dzD1Ugn/ALQ1VoGu8Hxe0lwZrigGQddIIgz8DW5oQa+Y3FllF/KekY7FO5VlaAV9/EYPtFbpZwrjNprFv+LZkKAc1xQZ9Mw5RWV5m2K44LPjSPOHx6AwTH7GnzqCxxhGMQZJAHOqq2IBAMmddKlwD5SDmPqIkek1r/5DJa6JE/2aKRfMMuvt9RUlwaD96TNCcFuBrYyljGnijN8Yoy/z9v37V60ZbqaIWq4BW1M0fwVPGT/KrH2oPLTHgyav/THuQPzNHk8DMg/mNcSeDl6af5QB9c1AC5U+NeW/fPU/M0Oo1pcYVHkJztk129y6VXOKYkHFou4RST6sD+WWi8ZxoJaF3LId3UDXkFIOn9Qqs4a3cdmuQx1zMYMDSd+kfKvLm0melG2i34S1KqfIfSjcPiMoby/Sl/BscCuRhDKQNdNOX5+1Acb4h3aXCIk6D12396bk1G6NCoYdrshxmJ7y7eZphgVEHkozLz6JWux3E8mIylc3e5VkRpLDxR5dKVWJBtggxIk/1RPPo1Tdl7nd4pS26k6eY2+YqBvcmitKmmMrhlo86m7WYjLawlkH8Jc+5C/VqW3Lvi0oK5iGv3M53gKBtCjQD9+ZrU1xZvPNHrnZbigfCXCOV14HOGAYf6ifhQfZzhCrjcKfvd4CxBggGCCJ/FBG8cqqvZ61fXW3Om+WZ2jSNdjFXbC4g2sZhc2ZyqOTO5PiO7Haamk1udD43spib+0V2F0hjJyovtOg9qX27Oa2rjmNfLaPrRHbGzcuvbKozTatsSATqVH5mocBictgWmRlcM6NPlkfaNNDFe1gy1GCXoeVmx3KTfqatU94VYmD1ofAcGY3CpE5N+hpwwNpGePuqxUbRA/2puoyJqkBhg07YHjLpzH2pTiLxmjsXc8THqZ99fzoC6aPCuAMj5OLTktrzqMLqRUuFXxisupqao9BJNhjG9SHQyNtaEVoFLMdx5QjqD4lnQ7z1jmOdInUeWx0XfCG1i5qPI/Wp8S82z/UOkbEfl9aoadprgfl7c+oHziu/wD3Pc8XinMwMGdBBAA6DWp3rMdjfgTCuPcbILWkjoTz8wOnrVXS8Rz/AH0rm7iyzE8+Z5n1qJl10Oh+VebmyvLK2WY4KCpBv2kisqJFWNR9fyrKnoYDIzAj0nzNMuDWc9wIzKo3JMb/AK0tQmdN/rRltgOXj5mYG20fnXbkn0AatHonCsFbtDQiYAJnU8xNFXBXnjcTLjxRIOh06cudPsP2pi2Awlxp5N+9K9XBrcd7apEGTTz69SxZaY4IhbbTBn5RtVcwnaBCAXIUzG/zj5U9S+r2gVIInl86v+JHIuGTbJQ6gjiTNKePY8W7eWYZ5A8hzPt86dFapvaXGI19YytlEEzznaYO1dnybINo3DDfPkX46+SttQQVUk77EjoPIfIU84Vxu2gAZo//AFsR75p+VIcNb7y5rCrO2YAefiManWrNhuzttrcAqWy/ezqdesTHLavDzTUvEexii10I8VxZSc4hlU/hkTyGjajVqSYpzeKDlOY+fp++dQ8Xvd1cKpmUEQfODyPSQaaNie7tFzmgOABJiQFaPlH+I7Uu6SoPq3Zu7gV7st4ZkZWzazIBBHSNfrtXWA4V3mKFwZgpIaYhGzfysejGI1560Pex82ze8WVrmiE7lQrQx/EJ8um1dfaxdVIHhDfdJnnmAPUakTHKhb4NS5FwxYDFX6kE66R6VHaxyq5yhisnLLZdJ0mBvFAG+Gf1JOtWDheEtymaCT4hpIiSvOOtNk1QEUy09iu0Vo3AjZkYjSWDKx6aiQatuKw84q0w/kYe4MfDWqHgbFguD4W021Gm+gGx8/MU+v8AEwrWlQtCIEkwDOoJ3PrU3F8D030LLZuultUi0cqqpJzEyBGuvWqlwIjE96x+99pdhHRlOw6QlScU4het4dmW42YDaRpOhM+U0j7OWbyZXRJGbr9fL9adp5RjcrF54t0qPT8JZgk/zRW+KGbb24kFGGvp6a0MOIqFBJC/rSjEcdkxIkbyfPL9api0ydppg+NBkEiPCnoYUD8qCYU7NzvsKrKRpHIyYOUgddxr9aTutejpsm+PsRZ4bX7m8MkMpPWtYxYaNdJGvqfzpUjub11WdwALZUKzqBO+gNJ0xblwDdukZv8A8j7THWgjqHPJJJeEN4EoJ31LOFpB2vsp3Yc6ODCwJnnBG3xNNsFYK5i5LGZBJLQDIAUtJiBVT7R9oEcMkNPLWACJnMvPWKyWojkw7vOzo4XDJXkIDiDqT+laS8Z8qGVS0nkup1840n1qdNueteQ0XHLPJ2p0nZHF/Z/tHcXO53LwCAOpG4HnEUpRoPoR8jzr0vg/9pZth1RcwZGBRiADIiB13ruDTzRj8Kyt3SZ0kaVlYccmywAjb971y5cbjfSst4jKefp09NaNwid6wtjd2AX1J0E+tKbceWdQMbJCzzlR7gnU/CpLd+IMb02tcLuBLy6fwc/eGdgpCRPPxFhRPZLg+dzdux3KKxYmCACSAMq7EkHTT9SUovqznF+Qo76YOpH7/SvROznDe7wyMRBueKP7vKiOG8EwuJRAFVSq+EEgsBuA0HTc/TpR+FNmyMRcZ1cDwkHZAggEanpy6VXpZqMk+4jPBuLRAyV5naxSITIYEE8lBG+nyivUVIYAqQwOoIIII6gjQ15PxW9mu3D1dj7k1brKlFE2kuMmawad7c/lBOg6DaBV64V2fzKTlMDc/wCY6EDT77VU+yyBrwnYa8/yr1jDsFtTBAgnbT4GvJy8Kj04Hk+JwY+1Abw/n19oAptxPBh0tLMnvbsydgMiiSdhodaRPjCLpeTuxGp841+Iqbh/CnvOpYOLZ1ZwCdBq8E6E7/n5tjDd36A2dYzC5URQSw1YCQQpJg7bGFWiOFWIt8/FmPxXUfn7004zwhRBs2M2fkCzZFgCPCQGIzKCxP3s3mBHh7XjFuB/DW7JB3hWJ28qzLSXAUEVU4Xy6VaOz2FU2mYzK6JvqT4iPZGP+KkfD8MGuorHQkT+/hVr7M2T3doQYLM52jUqgnz3j49aXlfBsOoRawyrceVn70RIPy8ootOGM4krDgGIzBRr4ZBnkevKheLcPlwAxEkH09taO4d2ZeR/FZfn05T5fvWk/UYxhY4cAtxSWbI7EZjsTaUmfcwKzsLbm0fIb/Db50H2b4nmw93MSX7xlkztlVBrvMCfelvYrjdzvFsqi+IEySdMpCHT4TXOSipX2Vv8f2MScqruNMbwx3UC2ATmaZMa+ImTBgQANulVzHYO/aUu9kBV/FmJEZyvI8z9a9IxBuJrYCshGsjWZM6jbSOdV3tNjHe3dt3LYRjh7jaE65SGGhPUNWyySjFP1X9r5/AxRUma7HcclRZyqxIzwJkCRqZ5TFY1uNN457T8OVJewP8A1R/+N+f+1PitelopNZ8kOyUfxuyHVxWyL9xFc0xNzztIfZopBc0uHyY/WrBjdMUfOz9HmlTYMt3hAUwWgyZnksDmZ+MiuhkWPUZL9AtjlihQ9ZAwYNsQswY/E25HqKo/HcEWxIsWwoGYEBZ3jdp5x+9af8exbLYBUkTo0dI/U1WbXETmL5jOpDazO2/LSp8WVbNldxk4Pfu9DvjOEt2raIurMQWOhBImcpGsSYMjkKT2WEzU3EMX3hGYAEDU/iY7yx5mhluwZBiINdkak+DoqlyFG5Oo58q4wbgPPnXF7HzqdTUGegSCDMQpztA0k1lQLfPlWVlHG2t6SORprwMjv7Gv/wB61vtGcVxgMAXYAA67wJ5wDVj4Pwfuwe/w7XLlg5gJyNDagOhBzAOdGGupGo2nl862jccHKSoG4pxBRhr2UjPfuooAOpUM112IPVmQTtXT9oVw9iwtm1DOhvEFjlk+EsVIhhCNoRAk+tBXOz9y/fa14lCEffVlRTAXKdyDIAG8x1o7iPZLELfsyRCW7S54ZgAMobMuWYm4NDE5h1rYwin78/hX6BSbLHw1rWEtBWTLdvWlhtoGQsWk6QWAHwPQ1QOK4tl/hDMogAqSfu6ESOWsGKv2K4Fi7GKNlmFwWU/hlEgBrqwAAZMZjMTErPWqjx3s5ikxLLfR+8d4zMJzMT1EiTvE07Gox5TuwZpyXQ1wjtzcsWRaFtHCzBJMgEzGnrSS400z4t2Vu2rxtEAsiFzEjQAMdCAZg/oanvdl3VipYEreWy0SYYkgwSIIBA/zDzql5G1TJ1jSfBP2Ot+M16Ti3FvB3Sd1Rj8QsgdRqKq3Z/g6WTiR3gz2M0A/dZl0yhhpmJBA6kfGnHEsTZfBRcZla4UUx+EFlDdRMdTpI5VPOO5oauEeWdfSnC4WytjP3pzFcrg25ykk+FSTGoE7cpkA0xXhVp7o7oIqi6WLZmIW2ACEdG8TEk7zqB7MMZZwd1WYd2sKVtaSxcHxG/AgAhvDGyoOZ0NZ4wdfsF8KTV0c8E4kbTBFbN9otXLdsJCvbzABWuSstmy7T11px2p7OjD4t2UKFewci+FczshQheU5oP8Aimq1cvd13ThCt0EEZQqiFGjfd105yQferhaU4nBpdvO7OoAZnOgGeCAYhZB5bfCazJljVmKDtJHnw/4e8qX1V1R9RqwGsMQAR6kaTAqy8MRu8sqFBtXXZCyghdL+kGdBCjTfWs4r2dw4zEKW8RbViCoktDD8R1A3md4FE8I0GCCjws5YCdPDcdvpHypLypxoPZTtDJ7GbEGepjc/i3pzaQwB/vPmelA4y+vehJCu05QTrA1Pt+tA4TjEY7uGhSwUISTDZuXIAl48R6GuhBzbryOlKkEX8Aq4h8gCzaDGB95lYGT6wBSXsZhIx90clW97d8R8NqeXsdbbEKwYMr21AYSV8TgAnfSSNZilHDuILhcZfdvGrC4Dk1K5XzHyYNJiCdjQywznaS6r8mv0s5ZFHr/OD0IJAjp+9B6VUe16FcVZBEZ0ZDvqH0n/AL5o/G9pc2Da/hypOWVVhPqCok5soMek6iqBe7Q3sTkLvme2YQkBYAC5dAdRmBP7gOemlPFJ+XH6ALKozQx/s9tzeb/4se7sKT2sc5UGTOQMxBIOwkmD1NWXshgmweJvDFFLf8IZGJ/hsC2YBX21nTWZMGqzhcMExRtBkYMnd5ihIBIBIjWGnSdj6bU4sco5ckqu+fokr/MTkalGKv0/Mh4LjnfEMHYt4XAkzpBb8qObGqrMjzDHfkNAQY65vKYpTwRAuMADBgcwkabqw6mp+KGLh8wPpS8cY5c8k+6/UKTcMa9yfj1yMIDE/d+q6/KqO149avmLw5uYPKJJjYDXRWP/AI1RrtuJH7+FJSqUl6hvon6A5etB60xqa2BGu/8AvRgnNveumt1yBrpXXfmKFhxrubmOXzrKjmetZWmcHqXB+CYfCYy7Zv3pFlh4pa2HgDQgHWCZieVOWuYQNaa53ttytnvHuu/jm27GSTJUqqAA6aaRzC4jgMJir124S5utLFbRyjNmJObvBq0ZdFJ3HnUd61Za42f7Rclbb5LlxHzDLlQB2IIGV5A8gKnXFvzRVHdHoa7OcRbEY+7aS9FpmNwuxhiiElIZtoXIBtAURFZ2ze+9y9e77KbeJ7oWk0Y5VZu8YjcjKNaE41w63YbKLzju1XJdY2xIOqAKvjdNzIBIOhorAnD4S22JD3MRdtOSQWUAk25YlhP856kx60akopAtSafBZe0ljusInhDm2bKtBOZ0AygSN9I18qH7RYlosMoYnKjEI5zZQVAhzrmABg+vnUnDe2Nl8Ol97VwC8t0H7pVShynxGJYyCBH0oe12osl7ajvbjBFCoqoWIAIUkA6RMwY67V0Eozjb4TBlK8Lil83+ALjfDL97HhlK95cC2ixmMoQeIltHbLAJiJBNT2+PscUuGa1ZNyFVQECoQMw0IMjMwVtIimlrtJYOKIFq5ntHLqF8RZSq5SD4Tl189OlK8ipjFxbJdh0MT3cGZ0+9oY6xvTYzim2/X/APzbVGh92cXusXesNaCrc1ywtyHZVN6WYmVBnQk7c6qXafgd7C4W47XAM922jW1AVSFY3EczOzKdtfEOWlWDivanJhjew823zBD3wAyy0MAJMuQDHLc8qT9ouM2uIpbC94GQmTlUjMyiZJIgaEzEa8qXGrbsNzl0o82wl8lSSzAsfFqfEJmPKCB+xV14Nj8I1nGWXNtApP2ZihzaEmM8SJCqIJG586E/8Aa9kLpeutkJVitlYBUSZBuaDU+sGoBawi6LiXbviM0W0EE7iWuQIB6HXSaVlwRypptrpTXnaf6V7WE8slQdir2ZbLsNcsyCAJaWAMHQeLy06024dxl2s5O8tuoBkNniYMiQQHJnb00qTidnD90sI2ZERluAWmKhQACVLZZkDp71RV4OnePda6xyvMd3qczHxGDCrJ36yOVao23aBlLjgu3ZTALelRbS2v3nk3pmDEHvCCIA19NNKL4JxBLFgLBIDEhtZM+KBFT9msUlq64vFbeZZUMQuZYOqzuNd6j4zhLVtLQQgAGfEVkkq4UAQIaV2ImPXTmAk3wYmKR79skkFs4WTGmmmu3So+1VjNbNxELXLP3TpMg6gEaxGsc4pPie0FpUu93/zkFy2UcjLBIBNsgCWEbEzv5VJwy6bcyw+9KiCSCyqSxAIncydSIBGu+xbg1JBbbVMTWsNjcUHZUaGhnbKVXSBJJgBdBqNOu2geGwl5r4tKrL+C4JJ+6pJIgaCAx00o2z20xStlFzvlTOMoBy5R4mAB/Cdd/altjiC376OxuKSQC6QCPDpOZvJhy0HOvUy6zd8u1VXbs/8ARLjwJctuwjvHOGIsrdC23RmGrQSsNLiMijLGWN21OgqFMQuYsAqygEToOchuR+PlA2ou1mwwdpzM95e7DCVfUMXa2QZ0j/MN6E4thSbtxmYOroCHZtY1UAjkwykQenmDS56hTTiuF/oKOFxabOsfjbt8kd4DazA66wY0HmRJA9TUvZzj5s3la4hL25KucwZesxyjQac55Up4LjEsXLmYBhlYDMoZJgjxWyNZOmmomRRGCxVlsxuPcVnQKpABUHo4OpX0MiZ8iEc0ox+Gunp18vqG8cX8z6ndviOfHG6Px3GeTAjMSdQIA3qXiF3MVbqP1oXizJbFpkIIuWhA0zJBhlcgmW2Ow+95VELwa2zd5kYAZVOuYyJBbTIIkidJ005JWRxz/ES4AlBuG0eWsQPsrLOon15jT4N86reMwys0jQbCIAA5DnUuP4feSGILWySA6iVJjxLMyux3g6TFAfalWN46ayB5ToefOky3uTku53NJeQK+BYNGUn6e5rSWG/lOnl6/ofam93FWlupFzvLTZGJIysJjMpEmCNRoda7xGJDPlkSCxBMAEEkgDpuY9Y0rd0u6NStCBxXO9NDh1YHUAn5AdR0oa9gCo9NvMflRxkmYCg1lYUrKOjj03D8N76y2Owx7u1ZVVlmysrgxJMyZJTUSdqqF3i91W1JzgASTJA6eXpyq/wCF7GNZwOIshu/z5bltQCrC4BuNdTOkcx615Y6srEEEEEgg6EEbyOWtKglzwVZG0lyFXMSTqTJPM+/w1NGOL3doUzBSYMSATPhzHY9PalIeTFX7hlm5g1NtwHS+qwQxINsEyyxt4lifKtnLarAgtzobYTDNb4fhwjZReecxA/hi4HByzAmSwBkaMB51XeL8PuYAqourmdiCLTsSE1U5rgghiynw8oIO0VaF4pbxDLYUFUdMhUjwq48VtlMbGSPQChu0n/FYLIxW3etFjcLyoLoDBBGmdwY13kHlU+FynJqvUoyxUYp+QX2V7YcPVBaxllfEniuGXZroJBOmtslcoERA0mh8VhLdq5hMVZvNcw7XcipcglEuEq6sIiMoKmTvXm+HQuAsRHOrvwnDD7GRmDC3eS5zGUblQvmRHxmnT4S4EwVtuwS69u/iruFfKcxZLV1sylWBgGJj7q5OkAVZR2UbBmyqZcRbuBjcJOQq0HQ22OgyyJMzm0I5x8fwv2m7bu2LYJiFclc5VfF4bcgqm+sSZOpmo+OPZSx3rzcvOV+zasO6zau8A+LIFCgNO8bUl81F90NXeXkxTxeWuWlsW++suqZlU5rbXF8JBcHxFViY2AnaTVMfFG3dEqVZIBB5Ea6D8I2r1vgmNF3C3GQhYBa6xGVVKqPwjdSVBIG5rzbHdlrt5u9SG7xpYDTKWMnT+XWixyUeGDkg3yi48PN25aOfI1m/Yvi3cABC3QhZLZMTbfMp8Ok6xM1H2UYXeHPbySzOgHmS4ZZ8gZ0OmlVzguNOHNzDhiUuXLak5vD4bqnOOWw3qw8O4I+Fa5bFxSuodY0ifARO5KkH410laqISlTuQt7fcOe7cN8EvbtZLLt4AquNMttAZAnnA1JjSm4Z8Xg1sF2+0WIIEHLdtlQwBPN1WCOe4jWa5s8BD4W9h7LMHOW4i5j/EZTOUmdT08/hVTtY26qWrqSrWGCk8ySTlnzAXL7V1Oq8jE1bfmegf2fWcK2EvnGKpBLNcLCHjqrfeBGgEHc0q7VfZ0tS+abjAKpKd7Z0nUBwWlChmI0E76yLwxOINOHi1duqpviNO8UsOW2aZPWAd90HbHBvg2GFdVGXxd5lVs4YkrDlcwnXTTbnXLNGU1C+a6AbNqdjHsNwjD4rvLQLBjo5YBSw0+66klQTEjX46iu+I9nvsV2/ZW2HsBFul7pC3MswO7uKmjZidIgkL8a72awtw4lTacWP75gQI8Wh+9Ouh3r0LHdqbt3AXGsXLRv4cjOSFi5a1Erm69P6hWSm4y47jIxUoc9imYXj9tL9i5ct96MO7llOxG9skH+8FBHQAUX2j7X/aTbXNYcFgfGAHVzMlnBhV20BjqAIpTYZAztcHegqMqkgBdBmUczl+6I5AGl2KtWWt28i5bma5njYywKBddAqz7jfWnQ8kLlfUNucK/iMLqqGujwlTKEnQFGUkb+fI7VzxXs33dhnJIyC0PLOdCm+8DNtprVn7OcP7uyjXmNsd27ToW8TQtwA6+EDaN4POK1juFtesNhrLlAXW6rXJVbqlQMrPHhYNrBEeelBud8BbVXJVrPZtnw9u9aIvZn7vJBDW3I8GcTzjQ7GKhwfZvEuma3bNxQSDlyvlZdwygkgjTcdK1heJX8DddQxtuvgYAzJB9iNiD+tQ4Di12zLod5knqeY6GedNUmvUU0gvGNctM6MXYrA5BQ0aEnrl+M6HnSa6pIAOwGmlRpiDJ1Mnnz85qUiBrrP79ta2hd2c22KEFfvDnv8AGjeG8PW45zGOY6nXSahw1jMRkPi6Hn5zt8KkxGDuYe4pcFSwDDrEke+h09OtdfI/TyhGac1aDeMcN7krctyVbwsOh39iKXnHiNRqfTSnl+/31hgNx4h5xv8AImlHCOEDEObQuKHYHu5mGYQQpP4ZEweormovkp1+LGsilh8Mla9+4N/6UzeJSsHzisp3gezb5fFcCkEgrqYIMEHTeRWVm9eZGsT8j2LB15B/aWgHEbsACchPmSgknzrKytQL6FewI8Y+Nem8Qtj7cwgQLNkAdB3NrQdBqayspWbwMZh8aJuCD/6dYPM459ef4xv6VvhiB+0a23Aa2yoWRtUY5BBZToT61lZQQ+++gUvuX7lb7arHEb4GgBAAGgAjYDkKUcQxDCyQGYAkSASAfXrWVlUrwk/9QPwq+0XPEf8AlXBuf5RVoxuvD8LPJm/0msrKmy+KPv8AuU4vC/Yn4O5HDr0EiXtAxzHeLIPlVjSwv2NfCNbRnQedZWVNl8S9x3b6HmuG/wCpt+tn6rXonbj/AKlvO1bJ8zqNeugFZWVXLxr2ZOvC/cX4ByLywSI28vDyoLCnMb2bxZsRbLTrJk6mdzWVlDIZHqWL+z7DJNp8q5st7xQM26c9+dIe3bFsTjSdYKgTrAz2xp000rKyk4vv3/1f/pA5vDH+diluxrrE6d35qSfM5jqetarKrQDM4Qf4oHKaJvqAZAj+I23rWVlbHx/Qz+k9Z7D4ZHwil1VjtLAEwS0iTy8qq3EF8J8jp7wPlWVldHwr6gz8bKj28tAYhIAE20JgRJiNfgBSi+f4A/qH0NZWUSMXcXp96pnOvwrVZRC0FYP/AJvrP0r0Xsiou4O4LgzgAwH8QGnIGsrKm1HRFWn6souGOj/4vpQnCNMTbjTxr9a1WUxdGbLpEtmPtL3j6DfoKysrKnXQOXVn/9k="/>
          <p:cNvSpPr>
            <a:spLocks noChangeAspect="1" noChangeArrowheads="1"/>
          </p:cNvSpPr>
          <p:nvPr/>
        </p:nvSpPr>
        <p:spPr bwMode="auto">
          <a:xfrm>
            <a:off x="-23813" y="-136525"/>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stretch>
            <a:fillRect/>
          </a:stretch>
        </p:blipFill>
        <p:spPr>
          <a:xfrm>
            <a:off x="5610786" y="0"/>
            <a:ext cx="3533215" cy="3515096"/>
          </a:xfrm>
          <a:prstGeom prst="rect">
            <a:avLst/>
          </a:prstGeom>
        </p:spPr>
      </p:pic>
      <p:pic>
        <p:nvPicPr>
          <p:cNvPr id="7" name="Picture 6"/>
          <p:cNvPicPr>
            <a:picLocks noChangeAspect="1"/>
          </p:cNvPicPr>
          <p:nvPr/>
        </p:nvPicPr>
        <p:blipFill>
          <a:blip r:embed="rId4" cstate="print"/>
          <a:stretch>
            <a:fillRect/>
          </a:stretch>
        </p:blipFill>
        <p:spPr>
          <a:xfrm>
            <a:off x="5610785" y="3546722"/>
            <a:ext cx="3585186" cy="3342904"/>
          </a:xfrm>
          <a:prstGeom prst="rect">
            <a:avLst/>
          </a:prstGeom>
        </p:spPr>
      </p:pic>
      <p:sp>
        <p:nvSpPr>
          <p:cNvPr id="8" name="Rectangle 7"/>
          <p:cNvSpPr/>
          <p:nvPr/>
        </p:nvSpPr>
        <p:spPr>
          <a:xfrm>
            <a:off x="1828800" y="0"/>
            <a:ext cx="6181500" cy="923330"/>
          </a:xfrm>
          <a:prstGeom prst="rect">
            <a:avLst/>
          </a:prstGeom>
          <a:noFill/>
        </p:spPr>
        <p:txBody>
          <a:bodyPr wrap="none" lIns="91440" tIns="45720" rIns="91440" bIns="45720">
            <a:spAutoFit/>
          </a:bodyPr>
          <a:lstStyle/>
          <a:p>
            <a:pPr algn="ctr"/>
            <a:r>
              <a:rPr lang="en-US" sz="5400" b="0" cap="none" spc="0" dirty="0" smtClean="0">
                <a:ln w="0"/>
                <a:solidFill>
                  <a:srgbClr val="FF0000"/>
                </a:solidFill>
                <a:effectLst>
                  <a:outerShdw blurRad="38100" dist="19050" dir="2700000" algn="tl" rotWithShape="0">
                    <a:schemeClr val="dk1">
                      <a:alpha val="40000"/>
                    </a:schemeClr>
                  </a:outerShdw>
                </a:effectLst>
              </a:rPr>
              <a:t>Disney World Now</a:t>
            </a:r>
            <a:endParaRPr lang="en-US" sz="5400" b="0" cap="none" spc="0" dirty="0">
              <a:ln w="0"/>
              <a:solidFill>
                <a:srgbClr val="FF0000"/>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5" cstate="print"/>
          <a:stretch>
            <a:fillRect/>
          </a:stretch>
        </p:blipFill>
        <p:spPr>
          <a:xfrm>
            <a:off x="-17966" y="3515097"/>
            <a:ext cx="5628751" cy="3342904"/>
          </a:xfrm>
          <a:prstGeom prst="rect">
            <a:avLst/>
          </a:prstGeom>
        </p:spPr>
      </p:pic>
    </p:spTree>
    <p:extLst>
      <p:ext uri="{BB962C8B-B14F-4D97-AF65-F5344CB8AC3E}">
        <p14:creationId xmlns:p14="http://schemas.microsoft.com/office/powerpoint/2010/main" val="17557278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913912" y="1"/>
            <a:ext cx="3230088" cy="6858000"/>
          </a:xfrm>
          <a:prstGeom prst="rect">
            <a:avLst/>
          </a:prstGeom>
        </p:spPr>
      </p:pic>
      <p:sp>
        <p:nvSpPr>
          <p:cNvPr id="5" name="Rectangle 4"/>
          <p:cNvSpPr/>
          <p:nvPr/>
        </p:nvSpPr>
        <p:spPr>
          <a:xfrm>
            <a:off x="0" y="457200"/>
            <a:ext cx="5788764" cy="769441"/>
          </a:xfrm>
          <a:prstGeom prst="rect">
            <a:avLst/>
          </a:prstGeom>
          <a:noFill/>
        </p:spPr>
        <p:txBody>
          <a:bodyPr wrap="none" lIns="91440" tIns="45720" rIns="91440" bIns="45720">
            <a:spAutoFit/>
          </a:bodyPr>
          <a:lstStyle/>
          <a:p>
            <a:pPr algn="ctr"/>
            <a:r>
              <a:rPr lang="en-US" sz="4400" b="0" cap="none" spc="0" dirty="0" smtClean="0">
                <a:ln w="0"/>
                <a:solidFill>
                  <a:srgbClr val="FF0000"/>
                </a:solidFill>
                <a:effectLst>
                  <a:outerShdw blurRad="38100" dist="19050" dir="2700000" algn="tl" rotWithShape="0">
                    <a:schemeClr val="dk1">
                      <a:alpha val="40000"/>
                    </a:schemeClr>
                  </a:outerShdw>
                </a:effectLst>
              </a:rPr>
              <a:t>CEO of Disney World:</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9" name="TextBox 8"/>
          <p:cNvSpPr txBox="1"/>
          <p:nvPr/>
        </p:nvSpPr>
        <p:spPr>
          <a:xfrm>
            <a:off x="0" y="1371600"/>
            <a:ext cx="5715000" cy="6186309"/>
          </a:xfrm>
          <a:prstGeom prst="rect">
            <a:avLst/>
          </a:prstGeom>
          <a:noFill/>
        </p:spPr>
        <p:txBody>
          <a:bodyPr wrap="square" rtlCol="0">
            <a:spAutoFit/>
          </a:bodyPr>
          <a:lstStyle/>
          <a:p>
            <a:pPr marL="285750" indent="-285750">
              <a:lnSpc>
                <a:spcPct val="200000"/>
              </a:lnSpc>
              <a:buFontTx/>
              <a:buChar char="-"/>
            </a:pPr>
            <a:r>
              <a:rPr lang="en-US" dirty="0" smtClean="0"/>
              <a:t>The current CEO of Disney World is Robert Allen Iger (Bob).</a:t>
            </a:r>
          </a:p>
          <a:p>
            <a:pPr marL="285750" indent="-285750">
              <a:lnSpc>
                <a:spcPct val="200000"/>
              </a:lnSpc>
              <a:buFontTx/>
              <a:buChar char="-"/>
            </a:pPr>
            <a:r>
              <a:rPr lang="en-US" dirty="0" smtClean="0"/>
              <a:t>Mr. Iger is the chairman and </a:t>
            </a:r>
            <a:r>
              <a:rPr lang="en-US" dirty="0"/>
              <a:t>C</a:t>
            </a:r>
            <a:r>
              <a:rPr lang="en-US" dirty="0" smtClean="0"/>
              <a:t>hief </a:t>
            </a:r>
            <a:r>
              <a:rPr lang="en-US" dirty="0"/>
              <a:t>E</a:t>
            </a:r>
            <a:r>
              <a:rPr lang="en-US" dirty="0" smtClean="0"/>
              <a:t>xecutive Officer of the Walt Disney Company. </a:t>
            </a:r>
          </a:p>
          <a:p>
            <a:pPr marL="285750" indent="-285750">
              <a:lnSpc>
                <a:spcPct val="200000"/>
              </a:lnSpc>
              <a:buFontTx/>
              <a:buChar char="-"/>
            </a:pPr>
            <a:r>
              <a:rPr lang="en-US" dirty="0" smtClean="0"/>
              <a:t>Mr. Iger is the steward of the world’s largest media company and some of the most respected and beloved brands around the world.</a:t>
            </a:r>
          </a:p>
          <a:p>
            <a:pPr marL="285750" indent="-285750">
              <a:lnSpc>
                <a:spcPct val="200000"/>
              </a:lnSpc>
              <a:buFontTx/>
              <a:buChar char="-"/>
            </a:pPr>
            <a:r>
              <a:rPr lang="en-US" dirty="0" smtClean="0"/>
              <a:t>He was named president of Disney in 2000. </a:t>
            </a:r>
          </a:p>
          <a:p>
            <a:pPr marL="285750" indent="-285750">
              <a:lnSpc>
                <a:spcPct val="200000"/>
              </a:lnSpc>
              <a:buFontTx/>
              <a:buChar char="-"/>
            </a:pPr>
            <a:r>
              <a:rPr lang="en-US" dirty="0" smtClean="0"/>
              <a:t>He graduated from Ithaca College. </a:t>
            </a:r>
          </a:p>
          <a:p>
            <a:pPr marL="285750" indent="-285750">
              <a:lnSpc>
                <a:spcPct val="200000"/>
              </a:lnSpc>
              <a:buFontTx/>
              <a:buChar char="-"/>
            </a:pPr>
            <a:endParaRPr lang="en-US" dirty="0" smtClean="0">
              <a:solidFill>
                <a:srgbClr val="FF0000"/>
              </a:solidFill>
            </a:endParaRPr>
          </a:p>
          <a:p>
            <a:pPr>
              <a:lnSpc>
                <a:spcPct val="200000"/>
              </a:lnSpc>
            </a:pPr>
            <a:endParaRPr lang="en-US" dirty="0">
              <a:solidFill>
                <a:srgbClr val="FF0000"/>
              </a:solidFill>
            </a:endParaRPr>
          </a:p>
        </p:txBody>
      </p:sp>
    </p:spTree>
    <p:extLst>
      <p:ext uri="{BB962C8B-B14F-4D97-AF65-F5344CB8AC3E}">
        <p14:creationId xmlns:p14="http://schemas.microsoft.com/office/powerpoint/2010/main" val="364440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66800"/>
            <a:ext cx="5105400" cy="5632311"/>
          </a:xfrm>
          <a:prstGeom prst="rect">
            <a:avLst/>
          </a:prstGeom>
          <a:noFill/>
        </p:spPr>
        <p:txBody>
          <a:bodyPr wrap="square" rtlCol="0">
            <a:spAutoFit/>
          </a:bodyPr>
          <a:lstStyle/>
          <a:p>
            <a:pPr marL="285750" indent="-285750">
              <a:lnSpc>
                <a:spcPct val="150000"/>
              </a:lnSpc>
              <a:buClr>
                <a:schemeClr val="bg1"/>
              </a:buClr>
              <a:buFontTx/>
              <a:buChar char="-"/>
            </a:pPr>
            <a:r>
              <a:rPr lang="en-US" sz="2000" dirty="0" smtClean="0"/>
              <a:t>At Disney World there is six parks in total.</a:t>
            </a:r>
          </a:p>
          <a:p>
            <a:pPr marL="285750" indent="-285750">
              <a:lnSpc>
                <a:spcPct val="150000"/>
              </a:lnSpc>
              <a:buClr>
                <a:schemeClr val="bg1"/>
              </a:buClr>
              <a:buFontTx/>
              <a:buChar char="-"/>
            </a:pPr>
            <a:r>
              <a:rPr lang="en-US" sz="2000" dirty="0" smtClean="0"/>
              <a:t>Four of those parks are Theme Parks, and the other two parks are Water Parks.</a:t>
            </a:r>
          </a:p>
          <a:p>
            <a:pPr marL="285750" indent="-285750">
              <a:lnSpc>
                <a:spcPct val="150000"/>
              </a:lnSpc>
              <a:buClr>
                <a:schemeClr val="bg1"/>
              </a:buClr>
              <a:buFontTx/>
              <a:buChar char="-"/>
            </a:pPr>
            <a:r>
              <a:rPr lang="en-US" sz="2000" dirty="0" smtClean="0"/>
              <a:t>Disney Theme Parks are: </a:t>
            </a:r>
            <a:br>
              <a:rPr lang="en-US" sz="2000" dirty="0" smtClean="0"/>
            </a:br>
            <a:r>
              <a:rPr lang="en-US" sz="2000" dirty="0" smtClean="0"/>
              <a:t>Magic Kingdom.</a:t>
            </a:r>
            <a:br>
              <a:rPr lang="en-US" sz="2000" dirty="0" smtClean="0"/>
            </a:br>
            <a:r>
              <a:rPr lang="en-US" sz="2000" dirty="0" smtClean="0"/>
              <a:t>Epcot.</a:t>
            </a:r>
            <a:br>
              <a:rPr lang="en-US" sz="2000" dirty="0" smtClean="0"/>
            </a:br>
            <a:r>
              <a:rPr lang="en-US" sz="2000" dirty="0" smtClean="0"/>
              <a:t>Disney’s Hollywood Studios. </a:t>
            </a:r>
            <a:br>
              <a:rPr lang="en-US" sz="2000" dirty="0" smtClean="0"/>
            </a:br>
            <a:r>
              <a:rPr lang="en-US" sz="2000" dirty="0" smtClean="0"/>
              <a:t>Disney’s Animal Kingdom. </a:t>
            </a:r>
          </a:p>
          <a:p>
            <a:pPr marL="285750" indent="-285750">
              <a:lnSpc>
                <a:spcPct val="150000"/>
              </a:lnSpc>
              <a:buClr>
                <a:schemeClr val="bg1"/>
              </a:buClr>
              <a:buFontTx/>
              <a:buChar char="-"/>
            </a:pPr>
            <a:r>
              <a:rPr lang="en-US" sz="2000" dirty="0" smtClean="0"/>
              <a:t>Disney Water Parks are: </a:t>
            </a:r>
            <a:br>
              <a:rPr lang="en-US" sz="2000" dirty="0" smtClean="0"/>
            </a:br>
            <a:r>
              <a:rPr lang="en-US" sz="2000" dirty="0" smtClean="0"/>
              <a:t>Disney’s Typhoon Lagoon.</a:t>
            </a:r>
            <a:br>
              <a:rPr lang="en-US" sz="2000" dirty="0" smtClean="0"/>
            </a:br>
            <a:r>
              <a:rPr lang="en-US" sz="2000" dirty="0" smtClean="0"/>
              <a:t>Disney’s Blizzard Beach. </a:t>
            </a:r>
            <a:endParaRPr lang="en-US" sz="2000" dirty="0"/>
          </a:p>
        </p:txBody>
      </p:sp>
      <p:sp>
        <p:nvSpPr>
          <p:cNvPr id="11" name="Rectangle 10"/>
          <p:cNvSpPr/>
          <p:nvPr/>
        </p:nvSpPr>
        <p:spPr>
          <a:xfrm>
            <a:off x="4211239" y="6096000"/>
            <a:ext cx="4932761"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19050" dir="2700000" algn="tl" rotWithShape="0">
                    <a:schemeClr val="dk1">
                      <a:alpha val="40000"/>
                    </a:schemeClr>
                  </a:outerShdw>
                </a:effectLst>
              </a:rPr>
              <a:t>Where Dreams Come true</a:t>
            </a:r>
            <a:endParaRPr lang="en-US" sz="32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p:cNvSpPr/>
          <p:nvPr/>
        </p:nvSpPr>
        <p:spPr>
          <a:xfrm>
            <a:off x="0" y="304800"/>
            <a:ext cx="4241867"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19050" dir="2700000" algn="tl" rotWithShape="0">
                    <a:schemeClr val="dk1">
                      <a:alpha val="40000"/>
                    </a:schemeClr>
                  </a:outerShdw>
                </a:effectLst>
              </a:rPr>
              <a:t>Disney World’s Parks</a:t>
            </a: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48130" name="Picture 2" descr="http://img3.wikia.nocookie.net/__cb20120223094448/disney/images/d/de/Disney_MGM_Studios.jpg"/>
          <p:cNvPicPr>
            <a:picLocks noChangeAspect="1" noChangeArrowheads="1"/>
          </p:cNvPicPr>
          <p:nvPr/>
        </p:nvPicPr>
        <p:blipFill>
          <a:blip r:embed="rId2" cstate="print"/>
          <a:srcRect/>
          <a:stretch>
            <a:fillRect/>
          </a:stretch>
        </p:blipFill>
        <p:spPr bwMode="auto">
          <a:xfrm>
            <a:off x="5080000" y="1752600"/>
            <a:ext cx="4064000" cy="3048000"/>
          </a:xfrm>
          <a:prstGeom prst="rect">
            <a:avLst/>
          </a:prstGeom>
          <a:noFill/>
        </p:spPr>
      </p:pic>
    </p:spTree>
    <p:extLst>
      <p:ext uri="{BB962C8B-B14F-4D97-AF65-F5344CB8AC3E}">
        <p14:creationId xmlns:p14="http://schemas.microsoft.com/office/powerpoint/2010/main" val="32022863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28309" y="2767527"/>
            <a:ext cx="7887383" cy="1322947"/>
          </a:xfrm>
          <a:prstGeom prst="rect">
            <a:avLst/>
          </a:prstGeom>
        </p:spPr>
      </p:pic>
      <p:pic>
        <p:nvPicPr>
          <p:cNvPr id="1028" name="Picture 4" descr="http://www.destination42.com/wp-content/uploads/2013/11/Cinderellas-Cas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99" y="1371600"/>
            <a:ext cx="4775199"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66284"/>
            <a:ext cx="53721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8998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624622" y="3111335"/>
            <a:ext cx="3519379" cy="3746666"/>
          </a:xfrm>
          <a:prstGeom prst="rect">
            <a:avLst/>
          </a:prstGeom>
        </p:spPr>
      </p:pic>
      <p:pic>
        <p:nvPicPr>
          <p:cNvPr id="5" name="Picture 4"/>
          <p:cNvPicPr>
            <a:picLocks noChangeAspect="1"/>
          </p:cNvPicPr>
          <p:nvPr/>
        </p:nvPicPr>
        <p:blipFill>
          <a:blip r:embed="rId3" cstate="print"/>
          <a:stretch>
            <a:fillRect/>
          </a:stretch>
        </p:blipFill>
        <p:spPr>
          <a:xfrm>
            <a:off x="5624622" y="1"/>
            <a:ext cx="3519379" cy="3325091"/>
          </a:xfrm>
          <a:prstGeom prst="rect">
            <a:avLst/>
          </a:prstGeom>
        </p:spPr>
      </p:pic>
      <p:pic>
        <p:nvPicPr>
          <p:cNvPr id="6" name="Picture 5"/>
          <p:cNvPicPr>
            <a:picLocks noChangeAspect="1"/>
          </p:cNvPicPr>
          <p:nvPr/>
        </p:nvPicPr>
        <p:blipFill>
          <a:blip r:embed="rId4" cstate="print"/>
          <a:stretch>
            <a:fillRect/>
          </a:stretch>
        </p:blipFill>
        <p:spPr>
          <a:xfrm>
            <a:off x="0" y="3325092"/>
            <a:ext cx="3537462" cy="3532909"/>
          </a:xfrm>
          <a:prstGeom prst="rect">
            <a:avLst/>
          </a:prstGeom>
        </p:spPr>
      </p:pic>
      <p:pic>
        <p:nvPicPr>
          <p:cNvPr id="7" name="Picture 6"/>
          <p:cNvPicPr>
            <a:picLocks noChangeAspect="1"/>
          </p:cNvPicPr>
          <p:nvPr/>
        </p:nvPicPr>
        <p:blipFill>
          <a:blip r:embed="rId5" cstate="print"/>
          <a:stretch>
            <a:fillRect/>
          </a:stretch>
        </p:blipFill>
        <p:spPr>
          <a:xfrm>
            <a:off x="0" y="1"/>
            <a:ext cx="3537462" cy="3333935"/>
          </a:xfrm>
          <a:prstGeom prst="rect">
            <a:avLst/>
          </a:prstGeom>
        </p:spPr>
      </p:pic>
      <p:pic>
        <p:nvPicPr>
          <p:cNvPr id="8" name="Picture 7"/>
          <p:cNvPicPr>
            <a:picLocks noChangeAspect="1"/>
          </p:cNvPicPr>
          <p:nvPr/>
        </p:nvPicPr>
        <p:blipFill>
          <a:blip r:embed="rId6" cstate="print"/>
          <a:stretch>
            <a:fillRect/>
          </a:stretch>
        </p:blipFill>
        <p:spPr>
          <a:xfrm>
            <a:off x="3495192" y="-1"/>
            <a:ext cx="2171700" cy="3325092"/>
          </a:xfrm>
          <a:prstGeom prst="rect">
            <a:avLst/>
          </a:prstGeom>
        </p:spPr>
      </p:pic>
      <p:pic>
        <p:nvPicPr>
          <p:cNvPr id="9" name="Picture 8"/>
          <p:cNvPicPr>
            <a:picLocks noChangeAspect="1"/>
          </p:cNvPicPr>
          <p:nvPr/>
        </p:nvPicPr>
        <p:blipFill>
          <a:blip r:embed="rId7" cstate="print"/>
          <a:stretch>
            <a:fillRect/>
          </a:stretch>
        </p:blipFill>
        <p:spPr>
          <a:xfrm>
            <a:off x="3537463" y="3325092"/>
            <a:ext cx="2129429" cy="3532909"/>
          </a:xfrm>
          <a:prstGeom prst="rect">
            <a:avLst/>
          </a:prstGeom>
        </p:spPr>
      </p:pic>
    </p:spTree>
    <p:extLst>
      <p:ext uri="{BB962C8B-B14F-4D97-AF65-F5344CB8AC3E}">
        <p14:creationId xmlns:p14="http://schemas.microsoft.com/office/powerpoint/2010/main" val="34738759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36967"/>
            <a:ext cx="3375422" cy="3533020"/>
          </a:xfrm>
          <a:prstGeom prst="rect">
            <a:avLst/>
          </a:prstGeom>
        </p:spPr>
      </p:pic>
      <p:pic>
        <p:nvPicPr>
          <p:cNvPr id="5" name="Picture 4"/>
          <p:cNvPicPr>
            <a:picLocks noChangeAspect="1"/>
          </p:cNvPicPr>
          <p:nvPr/>
        </p:nvPicPr>
        <p:blipFill>
          <a:blip r:embed="rId3" cstate="print"/>
          <a:stretch>
            <a:fillRect/>
          </a:stretch>
        </p:blipFill>
        <p:spPr>
          <a:xfrm>
            <a:off x="5657851" y="-1"/>
            <a:ext cx="3486150" cy="3336967"/>
          </a:xfrm>
          <a:prstGeom prst="rect">
            <a:avLst/>
          </a:prstGeom>
        </p:spPr>
      </p:pic>
      <p:pic>
        <p:nvPicPr>
          <p:cNvPr id="6" name="Picture 5"/>
          <p:cNvPicPr>
            <a:picLocks noChangeAspect="1"/>
          </p:cNvPicPr>
          <p:nvPr/>
        </p:nvPicPr>
        <p:blipFill>
          <a:blip r:embed="rId4" cstate="print"/>
          <a:stretch>
            <a:fillRect/>
          </a:stretch>
        </p:blipFill>
        <p:spPr>
          <a:xfrm>
            <a:off x="5657850" y="3336967"/>
            <a:ext cx="3486150" cy="3521033"/>
          </a:xfrm>
          <a:prstGeom prst="rect">
            <a:avLst/>
          </a:prstGeom>
        </p:spPr>
      </p:pic>
      <p:pic>
        <p:nvPicPr>
          <p:cNvPr id="7" name="Picture 6"/>
          <p:cNvPicPr>
            <a:picLocks noChangeAspect="1"/>
          </p:cNvPicPr>
          <p:nvPr/>
        </p:nvPicPr>
        <p:blipFill>
          <a:blip r:embed="rId5" cstate="print"/>
          <a:stretch>
            <a:fillRect/>
          </a:stretch>
        </p:blipFill>
        <p:spPr>
          <a:xfrm>
            <a:off x="0" y="0"/>
            <a:ext cx="3375422" cy="3336966"/>
          </a:xfrm>
          <a:prstGeom prst="rect">
            <a:avLst/>
          </a:prstGeom>
        </p:spPr>
      </p:pic>
      <p:pic>
        <p:nvPicPr>
          <p:cNvPr id="8" name="Picture 7"/>
          <p:cNvPicPr>
            <a:picLocks noChangeAspect="1"/>
          </p:cNvPicPr>
          <p:nvPr/>
        </p:nvPicPr>
        <p:blipFill>
          <a:blip r:embed="rId6" cstate="print"/>
          <a:stretch>
            <a:fillRect/>
          </a:stretch>
        </p:blipFill>
        <p:spPr>
          <a:xfrm>
            <a:off x="3375422" y="0"/>
            <a:ext cx="2282428" cy="3336966"/>
          </a:xfrm>
          <a:prstGeom prst="rect">
            <a:avLst/>
          </a:prstGeom>
        </p:spPr>
      </p:pic>
      <p:pic>
        <p:nvPicPr>
          <p:cNvPr id="9" name="Picture 8"/>
          <p:cNvPicPr>
            <a:picLocks noChangeAspect="1"/>
          </p:cNvPicPr>
          <p:nvPr/>
        </p:nvPicPr>
        <p:blipFill>
          <a:blip r:embed="rId7" cstate="print"/>
          <a:stretch>
            <a:fillRect/>
          </a:stretch>
        </p:blipFill>
        <p:spPr>
          <a:xfrm>
            <a:off x="3375421" y="3336967"/>
            <a:ext cx="2282429" cy="3533021"/>
          </a:xfrm>
          <a:prstGeom prst="rect">
            <a:avLst/>
          </a:prstGeom>
        </p:spPr>
      </p:pic>
    </p:spTree>
    <p:extLst>
      <p:ext uri="{BB962C8B-B14F-4D97-AF65-F5344CB8AC3E}">
        <p14:creationId xmlns:p14="http://schemas.microsoft.com/office/powerpoint/2010/main" val="4433117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 y="3526971"/>
            <a:ext cx="3329683" cy="3331030"/>
          </a:xfrm>
          <a:prstGeom prst="rect">
            <a:avLst/>
          </a:prstGeom>
        </p:spPr>
      </p:pic>
      <p:pic>
        <p:nvPicPr>
          <p:cNvPr id="5" name="Picture 4"/>
          <p:cNvPicPr>
            <a:picLocks noChangeAspect="1"/>
          </p:cNvPicPr>
          <p:nvPr/>
        </p:nvPicPr>
        <p:blipFill>
          <a:blip r:embed="rId3" cstate="print"/>
          <a:stretch>
            <a:fillRect/>
          </a:stretch>
        </p:blipFill>
        <p:spPr>
          <a:xfrm>
            <a:off x="5815940" y="-1"/>
            <a:ext cx="3328061" cy="3526970"/>
          </a:xfrm>
          <a:prstGeom prst="rect">
            <a:avLst/>
          </a:prstGeom>
        </p:spPr>
      </p:pic>
      <p:pic>
        <p:nvPicPr>
          <p:cNvPr id="6" name="Picture 5"/>
          <p:cNvPicPr>
            <a:picLocks noChangeAspect="1"/>
          </p:cNvPicPr>
          <p:nvPr/>
        </p:nvPicPr>
        <p:blipFill>
          <a:blip r:embed="rId4" cstate="print"/>
          <a:stretch>
            <a:fillRect/>
          </a:stretch>
        </p:blipFill>
        <p:spPr>
          <a:xfrm>
            <a:off x="3329682" y="3526969"/>
            <a:ext cx="2508020" cy="3331032"/>
          </a:xfrm>
          <a:prstGeom prst="rect">
            <a:avLst/>
          </a:prstGeom>
        </p:spPr>
      </p:pic>
      <p:pic>
        <p:nvPicPr>
          <p:cNvPr id="7" name="Picture 6"/>
          <p:cNvPicPr>
            <a:picLocks noChangeAspect="1"/>
          </p:cNvPicPr>
          <p:nvPr/>
        </p:nvPicPr>
        <p:blipFill>
          <a:blip r:embed="rId5" cstate="print"/>
          <a:stretch>
            <a:fillRect/>
          </a:stretch>
        </p:blipFill>
        <p:spPr>
          <a:xfrm>
            <a:off x="5844826" y="3526970"/>
            <a:ext cx="3299175" cy="3331032"/>
          </a:xfrm>
          <a:prstGeom prst="rect">
            <a:avLst/>
          </a:prstGeom>
        </p:spPr>
      </p:pic>
      <p:pic>
        <p:nvPicPr>
          <p:cNvPr id="8" name="Picture 7"/>
          <p:cNvPicPr>
            <a:picLocks noChangeAspect="1"/>
          </p:cNvPicPr>
          <p:nvPr/>
        </p:nvPicPr>
        <p:blipFill>
          <a:blip r:embed="rId6" cstate="print"/>
          <a:stretch>
            <a:fillRect/>
          </a:stretch>
        </p:blipFill>
        <p:spPr>
          <a:xfrm>
            <a:off x="1" y="-1"/>
            <a:ext cx="3334280" cy="3526971"/>
          </a:xfrm>
          <a:prstGeom prst="rect">
            <a:avLst/>
          </a:prstGeom>
        </p:spPr>
      </p:pic>
      <p:pic>
        <p:nvPicPr>
          <p:cNvPr id="9" name="Picture 8"/>
          <p:cNvPicPr>
            <a:picLocks noChangeAspect="1"/>
          </p:cNvPicPr>
          <p:nvPr/>
        </p:nvPicPr>
        <p:blipFill>
          <a:blip r:embed="rId7" cstate="print"/>
          <a:stretch>
            <a:fillRect/>
          </a:stretch>
        </p:blipFill>
        <p:spPr>
          <a:xfrm>
            <a:off x="3329683" y="-30681"/>
            <a:ext cx="2486258" cy="3557651"/>
          </a:xfrm>
          <a:prstGeom prst="rect">
            <a:avLst/>
          </a:prstGeom>
        </p:spPr>
      </p:pic>
    </p:spTree>
    <p:extLst>
      <p:ext uri="{BB962C8B-B14F-4D97-AF65-F5344CB8AC3E}">
        <p14:creationId xmlns:p14="http://schemas.microsoft.com/office/powerpoint/2010/main" val="25368533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5999685" y="3123210"/>
            <a:ext cx="3144315" cy="3734790"/>
          </a:xfrm>
          <a:prstGeom prst="rect">
            <a:avLst/>
          </a:prstGeom>
        </p:spPr>
      </p:pic>
      <p:pic>
        <p:nvPicPr>
          <p:cNvPr id="6" name="Picture 5"/>
          <p:cNvPicPr>
            <a:picLocks noChangeAspect="1"/>
          </p:cNvPicPr>
          <p:nvPr/>
        </p:nvPicPr>
        <p:blipFill>
          <a:blip r:embed="rId3" cstate="print"/>
          <a:stretch>
            <a:fillRect/>
          </a:stretch>
        </p:blipFill>
        <p:spPr>
          <a:xfrm>
            <a:off x="3116399" y="1"/>
            <a:ext cx="2895728" cy="3218213"/>
          </a:xfrm>
          <a:prstGeom prst="rect">
            <a:avLst/>
          </a:prstGeom>
        </p:spPr>
      </p:pic>
      <p:pic>
        <p:nvPicPr>
          <p:cNvPr id="7" name="Picture 6"/>
          <p:cNvPicPr>
            <a:picLocks noChangeAspect="1"/>
          </p:cNvPicPr>
          <p:nvPr/>
        </p:nvPicPr>
        <p:blipFill>
          <a:blip r:embed="rId4" cstate="print"/>
          <a:stretch>
            <a:fillRect/>
          </a:stretch>
        </p:blipFill>
        <p:spPr>
          <a:xfrm>
            <a:off x="-15474" y="3123210"/>
            <a:ext cx="3119433" cy="3734790"/>
          </a:xfrm>
          <a:prstGeom prst="rect">
            <a:avLst/>
          </a:prstGeom>
        </p:spPr>
      </p:pic>
      <p:pic>
        <p:nvPicPr>
          <p:cNvPr id="8" name="Picture 7"/>
          <p:cNvPicPr>
            <a:picLocks noChangeAspect="1"/>
          </p:cNvPicPr>
          <p:nvPr/>
        </p:nvPicPr>
        <p:blipFill>
          <a:blip r:embed="rId5" cstate="print"/>
          <a:stretch>
            <a:fillRect/>
          </a:stretch>
        </p:blipFill>
        <p:spPr>
          <a:xfrm>
            <a:off x="6012127" y="0"/>
            <a:ext cx="3131873" cy="3123210"/>
          </a:xfrm>
          <a:prstGeom prst="rect">
            <a:avLst/>
          </a:prstGeom>
        </p:spPr>
      </p:pic>
      <p:pic>
        <p:nvPicPr>
          <p:cNvPr id="9" name="Picture 8"/>
          <p:cNvPicPr>
            <a:picLocks noChangeAspect="1"/>
          </p:cNvPicPr>
          <p:nvPr/>
        </p:nvPicPr>
        <p:blipFill>
          <a:blip r:embed="rId6" cstate="print"/>
          <a:stretch>
            <a:fillRect/>
          </a:stretch>
        </p:blipFill>
        <p:spPr>
          <a:xfrm>
            <a:off x="0" y="0"/>
            <a:ext cx="3103958" cy="3123210"/>
          </a:xfrm>
          <a:prstGeom prst="rect">
            <a:avLst/>
          </a:prstGeom>
        </p:spPr>
      </p:pic>
      <p:pic>
        <p:nvPicPr>
          <p:cNvPr id="10" name="Picture 9"/>
          <p:cNvPicPr>
            <a:picLocks noChangeAspect="1"/>
          </p:cNvPicPr>
          <p:nvPr/>
        </p:nvPicPr>
        <p:blipFill>
          <a:blip r:embed="rId7" cstate="print"/>
          <a:stretch>
            <a:fillRect/>
          </a:stretch>
        </p:blipFill>
        <p:spPr>
          <a:xfrm>
            <a:off x="3103959" y="3123210"/>
            <a:ext cx="2895727" cy="3734790"/>
          </a:xfrm>
          <a:prstGeom prst="rect">
            <a:avLst/>
          </a:prstGeom>
        </p:spPr>
      </p:pic>
    </p:spTree>
    <p:extLst>
      <p:ext uri="{BB962C8B-B14F-4D97-AF65-F5344CB8AC3E}">
        <p14:creationId xmlns:p14="http://schemas.microsoft.com/office/powerpoint/2010/main" val="9097711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48" y="1359276"/>
            <a:ext cx="4572000" cy="4801314"/>
          </a:xfrm>
          <a:prstGeom prst="rect">
            <a:avLst/>
          </a:prstGeom>
        </p:spPr>
        <p:txBody>
          <a:bodyPr>
            <a:spAutoFit/>
          </a:bodyPr>
          <a:lstStyle/>
          <a:p>
            <a:pPr marL="285750" indent="-285750">
              <a:buClr>
                <a:srgbClr val="C00000"/>
              </a:buClr>
              <a:buSzPct val="125000"/>
              <a:buFont typeface="Arial" pitchFamily="34" charset="0"/>
              <a:buChar char="•"/>
            </a:pPr>
            <a:r>
              <a:rPr lang="en-US" dirty="0" smtClean="0"/>
              <a:t>Southwest is in its 43</a:t>
            </a:r>
            <a:r>
              <a:rPr lang="en-US" baseline="30000" dirty="0" smtClean="0"/>
              <a:t>rd</a:t>
            </a:r>
            <a:r>
              <a:rPr lang="en-US" dirty="0" smtClean="0"/>
              <a:t> year of service. </a:t>
            </a:r>
          </a:p>
          <a:p>
            <a:pPr marL="285750" indent="-285750">
              <a:buClr>
                <a:srgbClr val="C00000"/>
              </a:buClr>
              <a:buSzPct val="125000"/>
              <a:buFont typeface="Arial" pitchFamily="34" charset="0"/>
              <a:buChar char="•"/>
            </a:pPr>
            <a:r>
              <a:rPr lang="en-US" dirty="0" smtClean="0"/>
              <a:t>Was </a:t>
            </a:r>
            <a:r>
              <a:rPr lang="en-US" dirty="0"/>
              <a:t>founded on March 15, 1967.</a:t>
            </a:r>
          </a:p>
          <a:p>
            <a:pPr marL="285750" indent="-285750">
              <a:buClr>
                <a:srgbClr val="C00000"/>
              </a:buClr>
              <a:buSzPct val="125000"/>
              <a:buFont typeface="Arial" pitchFamily="34" charset="0"/>
              <a:buChar char="•"/>
            </a:pPr>
            <a:r>
              <a:rPr lang="en-US" dirty="0"/>
              <a:t>Founded by Rollin King and Herb </a:t>
            </a:r>
            <a:r>
              <a:rPr lang="en-US" dirty="0" smtClean="0"/>
              <a:t>Kelleher.</a:t>
            </a:r>
            <a:endParaRPr lang="en-US" dirty="0"/>
          </a:p>
          <a:p>
            <a:pPr marL="285750" indent="-285750">
              <a:buClr>
                <a:srgbClr val="C00000"/>
              </a:buClr>
              <a:buSzPct val="125000"/>
              <a:buFont typeface="Arial" pitchFamily="34" charset="0"/>
              <a:buChar char="•"/>
            </a:pPr>
            <a:r>
              <a:rPr lang="en-US" dirty="0"/>
              <a:t>Headquarters is in Dallas, Texas.</a:t>
            </a:r>
          </a:p>
          <a:p>
            <a:pPr marL="285750" indent="-285750">
              <a:buClr>
                <a:srgbClr val="C00000"/>
              </a:buClr>
              <a:buSzPct val="125000"/>
              <a:buFont typeface="Arial" pitchFamily="34" charset="0"/>
              <a:buChar char="•"/>
            </a:pPr>
            <a:r>
              <a:rPr lang="en-US" dirty="0"/>
              <a:t>They began flights on June 18, 1971 with three 737-200s</a:t>
            </a:r>
            <a:r>
              <a:rPr lang="en-US" dirty="0" smtClean="0"/>
              <a:t>.</a:t>
            </a:r>
          </a:p>
          <a:p>
            <a:pPr marL="285750" indent="-285750">
              <a:buClr>
                <a:srgbClr val="C00000"/>
              </a:buClr>
              <a:buSzPct val="125000"/>
              <a:buFont typeface="Arial" pitchFamily="34" charset="0"/>
              <a:buChar char="•"/>
            </a:pPr>
            <a:r>
              <a:rPr lang="en-US" dirty="0" smtClean="0"/>
              <a:t>They have more than 45,000 employees.</a:t>
            </a:r>
          </a:p>
          <a:p>
            <a:pPr marL="285750" indent="-285750">
              <a:buClr>
                <a:srgbClr val="C00000"/>
              </a:buClr>
              <a:buSzPct val="125000"/>
              <a:buFont typeface="Arial" pitchFamily="34" charset="0"/>
              <a:buChar char="•"/>
            </a:pPr>
            <a:r>
              <a:rPr lang="en-US" dirty="0" smtClean="0"/>
              <a:t>They have more than 100 million customers annually. </a:t>
            </a:r>
          </a:p>
          <a:p>
            <a:pPr marL="285750" indent="-285750">
              <a:buClr>
                <a:srgbClr val="C00000"/>
              </a:buClr>
              <a:buSzPct val="125000"/>
              <a:buFont typeface="Arial" pitchFamily="34" charset="0"/>
              <a:buChar char="•"/>
            </a:pPr>
            <a:r>
              <a:rPr lang="en-US" dirty="0" smtClean="0"/>
              <a:t>The current CEO is Garry C. Kelly, he was named one of the best CEO’s in the United states in 2008-2009 by institutional magazines. </a:t>
            </a:r>
          </a:p>
          <a:p>
            <a:pPr marL="285750" indent="-285750">
              <a:buClr>
                <a:srgbClr val="C00000"/>
              </a:buClr>
              <a:buSzPct val="125000"/>
              <a:buFont typeface="Arial" pitchFamily="34" charset="0"/>
              <a:buChar char="•"/>
            </a:pPr>
            <a:r>
              <a:rPr lang="en-US" dirty="0" smtClean="0"/>
              <a:t>Southwest has more than 100 flights daily to Orlando, FL.</a:t>
            </a:r>
            <a:endParaRPr lang="en-US" dirty="0"/>
          </a:p>
          <a:p>
            <a:pPr marL="285750" indent="-285750">
              <a:buFont typeface="Arial" panose="020B0604020202020204" pitchFamily="34" charset="0"/>
              <a:buChar char="•"/>
            </a:pPr>
            <a:endParaRPr lang="en-US" dirty="0"/>
          </a:p>
        </p:txBody>
      </p:sp>
      <p:sp>
        <p:nvSpPr>
          <p:cNvPr id="3" name="Rectangle 2"/>
          <p:cNvSpPr/>
          <p:nvPr/>
        </p:nvSpPr>
        <p:spPr>
          <a:xfrm>
            <a:off x="914400" y="152400"/>
            <a:ext cx="4532011" cy="769441"/>
          </a:xfrm>
          <a:prstGeom prst="rect">
            <a:avLst/>
          </a:prstGeom>
          <a:noFill/>
        </p:spPr>
        <p:txBody>
          <a:bodyPr wrap="none" lIns="91440" tIns="45720" rIns="91440" bIns="45720">
            <a:spAutoFit/>
          </a:bodyPr>
          <a:lstStyle/>
          <a:p>
            <a:pPr algn="ctr"/>
            <a:r>
              <a:rPr lang="en-US" sz="4400" dirty="0">
                <a:ln w="0"/>
                <a:solidFill>
                  <a:srgbClr val="FF0000"/>
                </a:solidFill>
                <a:effectLst>
                  <a:outerShdw blurRad="38100" dist="19050" dir="2700000" algn="tl" rotWithShape="0">
                    <a:schemeClr val="dk1">
                      <a:alpha val="40000"/>
                    </a:schemeClr>
                  </a:outerShdw>
                </a:effectLst>
              </a:rPr>
              <a:t>A</a:t>
            </a:r>
            <a:r>
              <a:rPr lang="en-US" sz="4400" dirty="0" smtClean="0">
                <a:ln w="0"/>
                <a:solidFill>
                  <a:srgbClr val="FF0000"/>
                </a:solidFill>
                <a:effectLst>
                  <a:outerShdw blurRad="38100" dist="19050" dir="2700000" algn="tl" rotWithShape="0">
                    <a:schemeClr val="dk1">
                      <a:alpha val="40000"/>
                    </a:schemeClr>
                  </a:outerShdw>
                </a:effectLst>
              </a:rPr>
              <a:t>bout Southwest</a:t>
            </a:r>
            <a:endParaRPr lang="en-US" sz="4400" b="0" cap="none" spc="0" dirty="0">
              <a:ln w="0"/>
              <a:solidFill>
                <a:srgbClr val="FF0000"/>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stretch>
            <a:fillRect/>
          </a:stretch>
        </p:blipFill>
        <p:spPr>
          <a:xfrm>
            <a:off x="4953000" y="1532578"/>
            <a:ext cx="4109856" cy="5289028"/>
          </a:xfrm>
          <a:prstGeom prst="rect">
            <a:avLst/>
          </a:prstGeom>
        </p:spPr>
      </p:pic>
    </p:spTree>
    <p:extLst>
      <p:ext uri="{BB962C8B-B14F-4D97-AF65-F5344CB8AC3E}">
        <p14:creationId xmlns:p14="http://schemas.microsoft.com/office/powerpoint/2010/main" val="32523489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3215800" y="0"/>
            <a:ext cx="2929682" cy="3431969"/>
          </a:xfrm>
          <a:prstGeom prst="rect">
            <a:avLst/>
          </a:prstGeom>
        </p:spPr>
      </p:pic>
      <p:pic>
        <p:nvPicPr>
          <p:cNvPr id="7" name="Picture 6"/>
          <p:cNvPicPr>
            <a:picLocks noChangeAspect="1"/>
          </p:cNvPicPr>
          <p:nvPr/>
        </p:nvPicPr>
        <p:blipFill>
          <a:blip r:embed="rId3" cstate="print"/>
          <a:stretch>
            <a:fillRect/>
          </a:stretch>
        </p:blipFill>
        <p:spPr>
          <a:xfrm>
            <a:off x="6158602" y="-100013"/>
            <a:ext cx="2985399" cy="3531982"/>
          </a:xfrm>
          <a:prstGeom prst="rect">
            <a:avLst/>
          </a:prstGeom>
        </p:spPr>
      </p:pic>
      <p:pic>
        <p:nvPicPr>
          <p:cNvPr id="8" name="Picture 7"/>
          <p:cNvPicPr>
            <a:picLocks noChangeAspect="1"/>
          </p:cNvPicPr>
          <p:nvPr/>
        </p:nvPicPr>
        <p:blipFill>
          <a:blip r:embed="rId4" cstate="print"/>
          <a:stretch>
            <a:fillRect/>
          </a:stretch>
        </p:blipFill>
        <p:spPr>
          <a:xfrm>
            <a:off x="6145481" y="3431970"/>
            <a:ext cx="2998520" cy="3426031"/>
          </a:xfrm>
          <a:prstGeom prst="rect">
            <a:avLst/>
          </a:prstGeom>
        </p:spPr>
      </p:pic>
      <p:pic>
        <p:nvPicPr>
          <p:cNvPr id="9" name="Picture 8"/>
          <p:cNvPicPr>
            <a:picLocks noChangeAspect="1"/>
          </p:cNvPicPr>
          <p:nvPr/>
        </p:nvPicPr>
        <p:blipFill>
          <a:blip r:embed="rId5" cstate="print"/>
          <a:stretch>
            <a:fillRect/>
          </a:stretch>
        </p:blipFill>
        <p:spPr>
          <a:xfrm>
            <a:off x="0" y="0"/>
            <a:ext cx="3215800" cy="3431969"/>
          </a:xfrm>
          <a:prstGeom prst="rect">
            <a:avLst/>
          </a:prstGeom>
        </p:spPr>
      </p:pic>
      <p:pic>
        <p:nvPicPr>
          <p:cNvPr id="10" name="Picture 9"/>
          <p:cNvPicPr>
            <a:picLocks noChangeAspect="1"/>
          </p:cNvPicPr>
          <p:nvPr/>
        </p:nvPicPr>
        <p:blipFill>
          <a:blip r:embed="rId6" cstate="print"/>
          <a:stretch>
            <a:fillRect/>
          </a:stretch>
        </p:blipFill>
        <p:spPr>
          <a:xfrm>
            <a:off x="0" y="3431969"/>
            <a:ext cx="3224151" cy="3426032"/>
          </a:xfrm>
          <a:prstGeom prst="rect">
            <a:avLst/>
          </a:prstGeom>
        </p:spPr>
      </p:pic>
      <p:pic>
        <p:nvPicPr>
          <p:cNvPr id="11" name="Picture 10"/>
          <p:cNvPicPr>
            <a:picLocks noChangeAspect="1"/>
          </p:cNvPicPr>
          <p:nvPr/>
        </p:nvPicPr>
        <p:blipFill>
          <a:blip r:embed="rId7" cstate="print"/>
          <a:stretch>
            <a:fillRect/>
          </a:stretch>
        </p:blipFill>
        <p:spPr>
          <a:xfrm>
            <a:off x="3215800" y="3431970"/>
            <a:ext cx="2929682" cy="3426031"/>
          </a:xfrm>
          <a:prstGeom prst="rect">
            <a:avLst/>
          </a:prstGeom>
        </p:spPr>
      </p:pic>
    </p:spTree>
    <p:extLst>
      <p:ext uri="{BB962C8B-B14F-4D97-AF65-F5344CB8AC3E}">
        <p14:creationId xmlns:p14="http://schemas.microsoft.com/office/powerpoint/2010/main" val="843366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090553" y="4654876"/>
            <a:ext cx="3277590" cy="2203124"/>
          </a:xfrm>
          <a:prstGeom prst="rect">
            <a:avLst/>
          </a:prstGeom>
        </p:spPr>
      </p:pic>
      <p:pic>
        <p:nvPicPr>
          <p:cNvPr id="5" name="Picture 4"/>
          <p:cNvPicPr>
            <a:picLocks noChangeAspect="1"/>
          </p:cNvPicPr>
          <p:nvPr/>
        </p:nvPicPr>
        <p:blipFill>
          <a:blip r:embed="rId3" cstate="print"/>
          <a:stretch>
            <a:fillRect/>
          </a:stretch>
        </p:blipFill>
        <p:spPr>
          <a:xfrm>
            <a:off x="6368143" y="4654876"/>
            <a:ext cx="2775857" cy="2203125"/>
          </a:xfrm>
          <a:prstGeom prst="rect">
            <a:avLst/>
          </a:prstGeom>
        </p:spPr>
      </p:pic>
      <p:pic>
        <p:nvPicPr>
          <p:cNvPr id="6" name="Picture 5"/>
          <p:cNvPicPr>
            <a:picLocks noChangeAspect="1"/>
          </p:cNvPicPr>
          <p:nvPr/>
        </p:nvPicPr>
        <p:blipFill>
          <a:blip r:embed="rId4" cstate="print"/>
          <a:stretch>
            <a:fillRect/>
          </a:stretch>
        </p:blipFill>
        <p:spPr>
          <a:xfrm>
            <a:off x="6021268" y="-1"/>
            <a:ext cx="3122733" cy="4654875"/>
          </a:xfrm>
          <a:prstGeom prst="rect">
            <a:avLst/>
          </a:prstGeom>
        </p:spPr>
      </p:pic>
      <p:pic>
        <p:nvPicPr>
          <p:cNvPr id="7" name="Picture 6"/>
          <p:cNvPicPr>
            <a:picLocks noChangeAspect="1"/>
          </p:cNvPicPr>
          <p:nvPr/>
        </p:nvPicPr>
        <p:blipFill>
          <a:blip r:embed="rId5" cstate="print"/>
          <a:stretch>
            <a:fillRect/>
          </a:stretch>
        </p:blipFill>
        <p:spPr>
          <a:xfrm>
            <a:off x="0" y="0"/>
            <a:ext cx="3093132" cy="3586349"/>
          </a:xfrm>
          <a:prstGeom prst="rect">
            <a:avLst/>
          </a:prstGeom>
        </p:spPr>
      </p:pic>
      <p:pic>
        <p:nvPicPr>
          <p:cNvPr id="8" name="Picture 7"/>
          <p:cNvPicPr>
            <a:picLocks noChangeAspect="1"/>
          </p:cNvPicPr>
          <p:nvPr/>
        </p:nvPicPr>
        <p:blipFill>
          <a:blip r:embed="rId6" cstate="print"/>
          <a:stretch>
            <a:fillRect/>
          </a:stretch>
        </p:blipFill>
        <p:spPr>
          <a:xfrm>
            <a:off x="0" y="3586349"/>
            <a:ext cx="3090554" cy="3271653"/>
          </a:xfrm>
          <a:prstGeom prst="rect">
            <a:avLst/>
          </a:prstGeom>
        </p:spPr>
      </p:pic>
      <p:sp>
        <p:nvSpPr>
          <p:cNvPr id="9" name="Rectangle 8"/>
          <p:cNvSpPr/>
          <p:nvPr/>
        </p:nvSpPr>
        <p:spPr>
          <a:xfrm>
            <a:off x="2522791" y="1489123"/>
            <a:ext cx="4066242" cy="1754326"/>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Disney World’s Hotel</a:t>
            </a:r>
            <a:br>
              <a:rPr lang="en-US" sz="3600" b="0" cap="none" spc="0" dirty="0" smtClean="0">
                <a:ln w="0"/>
                <a:solidFill>
                  <a:schemeClr val="tx1"/>
                </a:solidFill>
                <a:effectLst>
                  <a:outerShdw blurRad="38100" dist="19050" dir="2700000" algn="tl" rotWithShape="0">
                    <a:schemeClr val="dk1">
                      <a:alpha val="40000"/>
                    </a:schemeClr>
                  </a:outerShdw>
                </a:effectLst>
              </a:rPr>
            </a:br>
            <a:r>
              <a:rPr lang="en-US" sz="3600" b="0" cap="none" spc="0" dirty="0" smtClean="0">
                <a:ln w="0"/>
                <a:solidFill>
                  <a:schemeClr val="tx1"/>
                </a:solidFill>
                <a:effectLst>
                  <a:outerShdw blurRad="38100" dist="19050" dir="2700000" algn="tl" rotWithShape="0">
                    <a:schemeClr val="dk1">
                      <a:alpha val="40000"/>
                    </a:schemeClr>
                  </a:outerShdw>
                </a:effectLst>
              </a:rPr>
              <a:t>and</a:t>
            </a:r>
            <a:br>
              <a:rPr lang="en-US" sz="3600" b="0" cap="none" spc="0" dirty="0" smtClean="0">
                <a:ln w="0"/>
                <a:solidFill>
                  <a:schemeClr val="tx1"/>
                </a:solidFill>
                <a:effectLst>
                  <a:outerShdw blurRad="38100" dist="19050" dir="2700000" algn="tl" rotWithShape="0">
                    <a:schemeClr val="dk1">
                      <a:alpha val="40000"/>
                    </a:schemeClr>
                  </a:outerShdw>
                </a:effectLst>
              </a:rPr>
            </a:br>
            <a:r>
              <a:rPr lang="en-US" sz="3600" b="0" cap="none" spc="0" dirty="0" smtClean="0">
                <a:ln w="0"/>
                <a:solidFill>
                  <a:schemeClr val="tx1"/>
                </a:solidFill>
                <a:effectLst>
                  <a:outerShdw blurRad="38100" dist="19050" dir="2700000" algn="tl" rotWithShape="0">
                    <a:schemeClr val="dk1">
                      <a:alpha val="40000"/>
                    </a:schemeClr>
                  </a:outerShdw>
                </a:effectLst>
              </a:rPr>
              <a:t>Resorts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433637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076702" y="0"/>
            <a:ext cx="4067299" cy="6858000"/>
          </a:xfrm>
          <a:prstGeom prst="rect">
            <a:avLst/>
          </a:prstGeom>
        </p:spPr>
      </p:pic>
      <p:sp>
        <p:nvSpPr>
          <p:cNvPr id="5" name="Rectangle 4"/>
          <p:cNvSpPr/>
          <p:nvPr/>
        </p:nvSpPr>
        <p:spPr>
          <a:xfrm>
            <a:off x="103983" y="675398"/>
            <a:ext cx="5070619" cy="830997"/>
          </a:xfrm>
          <a:prstGeom prst="rect">
            <a:avLst/>
          </a:prstGeom>
          <a:noFill/>
        </p:spPr>
        <p:txBody>
          <a:bodyPr wrap="none" lIns="91440" tIns="45720" rIns="91440" bIns="45720">
            <a:spAutoFit/>
          </a:bodyPr>
          <a:lstStyle/>
          <a:p>
            <a:pPr algn="ctr"/>
            <a:r>
              <a:rPr lang="en-US" sz="4800" b="0" cap="none" spc="0" dirty="0" smtClean="0">
                <a:ln w="0"/>
                <a:solidFill>
                  <a:srgbClr val="FF0000"/>
                </a:solidFill>
                <a:effectLst>
                  <a:outerShdw blurRad="38100" dist="19050" dir="2700000" algn="tl" rotWithShape="0">
                    <a:schemeClr val="dk1">
                      <a:alpha val="40000"/>
                    </a:schemeClr>
                  </a:outerShdw>
                </a:effectLst>
              </a:rPr>
              <a:t>Hotel and Resorts</a:t>
            </a:r>
            <a:endParaRPr lang="en-US" sz="4800" b="0" cap="none" spc="0" dirty="0">
              <a:ln w="0"/>
              <a:solidFill>
                <a:srgbClr val="FF0000"/>
              </a:solidFill>
              <a:effectLst>
                <a:outerShdw blurRad="38100" dist="19050" dir="2700000" algn="tl" rotWithShape="0">
                  <a:schemeClr val="dk1">
                    <a:alpha val="40000"/>
                  </a:schemeClr>
                </a:outerShdw>
              </a:effectLst>
            </a:endParaRPr>
          </a:p>
        </p:txBody>
      </p:sp>
      <p:sp>
        <p:nvSpPr>
          <p:cNvPr id="6" name="TextBox 5"/>
          <p:cNvSpPr txBox="1"/>
          <p:nvPr/>
        </p:nvSpPr>
        <p:spPr>
          <a:xfrm>
            <a:off x="609600" y="1981200"/>
            <a:ext cx="3526971" cy="4401205"/>
          </a:xfrm>
          <a:prstGeom prst="rect">
            <a:avLst/>
          </a:prstGeom>
          <a:noFill/>
        </p:spPr>
        <p:txBody>
          <a:bodyPr wrap="square" rtlCol="0">
            <a:spAutoFit/>
          </a:bodyPr>
          <a:lstStyle/>
          <a:p>
            <a:pPr marL="285750" indent="-285750">
              <a:buFontTx/>
              <a:buChar char="-"/>
            </a:pPr>
            <a:r>
              <a:rPr lang="en-US" sz="2000" dirty="0" smtClean="0"/>
              <a:t>At Disney World we have thirty-four Resorts and Hotels. </a:t>
            </a:r>
          </a:p>
          <a:p>
            <a:pPr marL="285750" indent="-285750">
              <a:buFontTx/>
              <a:buChar char="-"/>
            </a:pPr>
            <a:r>
              <a:rPr lang="en-US" sz="2000" dirty="0" smtClean="0"/>
              <a:t>Twenty four of those hotels and Resorts are owned and operated by Walt Disney Parks and Resorts.</a:t>
            </a:r>
          </a:p>
          <a:p>
            <a:pPr marL="285750" indent="-285750">
              <a:buFontTx/>
              <a:buChar char="-"/>
            </a:pPr>
            <a:r>
              <a:rPr lang="en-US" sz="2000" dirty="0" smtClean="0"/>
              <a:t>The hotel and resorts are Classified into four categories.</a:t>
            </a:r>
            <a:br>
              <a:rPr lang="en-US" sz="2000" dirty="0" smtClean="0"/>
            </a:br>
            <a:r>
              <a:rPr lang="en-US" sz="2000" dirty="0" smtClean="0"/>
              <a:t>A) Deluxe, B) Moderate, C) Value, D) Disney Vacation Club Villas.</a:t>
            </a:r>
            <a:endParaRPr lang="en-US" sz="2000" dirty="0"/>
          </a:p>
        </p:txBody>
      </p:sp>
    </p:spTree>
    <p:extLst>
      <p:ext uri="{BB962C8B-B14F-4D97-AF65-F5344CB8AC3E}">
        <p14:creationId xmlns:p14="http://schemas.microsoft.com/office/powerpoint/2010/main" val="27249208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0014829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269190" y="1"/>
            <a:ext cx="3874810" cy="6857999"/>
          </a:xfrm>
          <a:prstGeom prst="rect">
            <a:avLst/>
          </a:prstGeom>
        </p:spPr>
      </p:pic>
      <p:sp>
        <p:nvSpPr>
          <p:cNvPr id="5" name="Rectangle 4"/>
          <p:cNvSpPr/>
          <p:nvPr/>
        </p:nvSpPr>
        <p:spPr>
          <a:xfrm>
            <a:off x="-381000" y="0"/>
            <a:ext cx="5758272" cy="1938992"/>
          </a:xfrm>
          <a:prstGeom prst="rect">
            <a:avLst/>
          </a:prstGeom>
          <a:noFill/>
        </p:spPr>
        <p:txBody>
          <a:bodyPr wrap="square" lIns="91440" tIns="45720" rIns="91440" bIns="45720">
            <a:spAutoFit/>
          </a:bodyPr>
          <a:lstStyle/>
          <a:p>
            <a:pPr algn="ctr"/>
            <a:r>
              <a:rPr lang="en-US" sz="4000" b="0" cap="none" spc="0" dirty="0" smtClean="0">
                <a:ln w="0"/>
                <a:solidFill>
                  <a:srgbClr val="FF0000"/>
                </a:solidFill>
                <a:effectLst>
                  <a:outerShdw blurRad="38100" dist="19050" dir="2700000" algn="tl" rotWithShape="0">
                    <a:schemeClr val="dk1">
                      <a:alpha val="40000"/>
                    </a:schemeClr>
                  </a:outerShdw>
                </a:effectLst>
              </a:rPr>
              <a:t>Disney World around the World</a:t>
            </a:r>
          </a:p>
          <a:p>
            <a:pPr algn="ct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472044" y="1720786"/>
            <a:ext cx="4524499" cy="4801314"/>
          </a:xfrm>
          <a:prstGeom prst="rect">
            <a:avLst/>
          </a:prstGeom>
          <a:noFill/>
        </p:spPr>
        <p:txBody>
          <a:bodyPr wrap="square" rtlCol="0">
            <a:spAutoFit/>
          </a:bodyPr>
          <a:lstStyle/>
          <a:p>
            <a:pPr marL="285750" indent="-285750">
              <a:buFontTx/>
              <a:buChar char="-"/>
            </a:pPr>
            <a:r>
              <a:rPr lang="en-US" dirty="0" smtClean="0"/>
              <a:t>Disney isn’t just located in the US. Believe it or not, Disney is located in 31 different countries including the US. </a:t>
            </a:r>
          </a:p>
          <a:p>
            <a:pPr marL="285750" indent="-285750">
              <a:buFontTx/>
              <a:buChar char="-"/>
            </a:pPr>
            <a:r>
              <a:rPr lang="en-US" dirty="0" smtClean="0"/>
              <a:t>Some of those countries are:</a:t>
            </a:r>
            <a:br>
              <a:rPr lang="en-US" dirty="0" smtClean="0"/>
            </a:br>
            <a:r>
              <a:rPr lang="en-US" dirty="0" smtClean="0"/>
              <a:t/>
            </a:r>
            <a:br>
              <a:rPr lang="en-US" dirty="0" smtClean="0"/>
            </a:br>
            <a:r>
              <a:rPr lang="en-US" dirty="0" smtClean="0"/>
              <a:t>Canada.</a:t>
            </a:r>
            <a:br>
              <a:rPr lang="en-US" dirty="0" smtClean="0"/>
            </a:br>
            <a:r>
              <a:rPr lang="en-US" dirty="0" smtClean="0"/>
              <a:t>France.</a:t>
            </a:r>
            <a:br>
              <a:rPr lang="en-US" dirty="0" smtClean="0"/>
            </a:br>
            <a:r>
              <a:rPr lang="en-US" dirty="0" smtClean="0"/>
              <a:t>Japan. </a:t>
            </a:r>
            <a:br>
              <a:rPr lang="en-US" dirty="0" smtClean="0"/>
            </a:br>
            <a:r>
              <a:rPr lang="en-US" dirty="0" smtClean="0"/>
              <a:t>Germany. </a:t>
            </a:r>
            <a:br>
              <a:rPr lang="en-US" dirty="0" smtClean="0"/>
            </a:br>
            <a:r>
              <a:rPr lang="en-US" dirty="0" smtClean="0"/>
              <a:t>Spain.</a:t>
            </a:r>
            <a:br>
              <a:rPr lang="en-US" dirty="0" smtClean="0"/>
            </a:br>
            <a:r>
              <a:rPr lang="en-US" dirty="0" smtClean="0"/>
              <a:t>Italy.</a:t>
            </a:r>
            <a:br>
              <a:rPr lang="en-US" dirty="0" smtClean="0"/>
            </a:br>
            <a:r>
              <a:rPr lang="en-US" dirty="0" smtClean="0"/>
              <a:t>Australia.</a:t>
            </a:r>
            <a:br>
              <a:rPr lang="en-US" dirty="0" smtClean="0"/>
            </a:br>
            <a:r>
              <a:rPr lang="en-US" dirty="0" smtClean="0"/>
              <a:t>India. </a:t>
            </a:r>
            <a:br>
              <a:rPr lang="en-US" dirty="0" smtClean="0"/>
            </a:br>
            <a:r>
              <a:rPr lang="en-US" dirty="0" smtClean="0"/>
              <a:t>Greater China. </a:t>
            </a:r>
            <a:br>
              <a:rPr lang="en-US" dirty="0" smtClean="0"/>
            </a:br>
            <a:r>
              <a:rPr lang="en-US" dirty="0" smtClean="0"/>
              <a:t>Russia. </a:t>
            </a:r>
            <a:br>
              <a:rPr lang="en-US" dirty="0" smtClean="0"/>
            </a:br>
            <a:r>
              <a:rPr lang="en-US" dirty="0" smtClean="0"/>
              <a:t>Poland.</a:t>
            </a:r>
            <a:br>
              <a:rPr lang="en-US" dirty="0" smtClean="0"/>
            </a:br>
            <a:endParaRPr lang="en-US" dirty="0" smtClean="0"/>
          </a:p>
        </p:txBody>
      </p:sp>
    </p:spTree>
    <p:extLst>
      <p:ext uri="{BB962C8B-B14F-4D97-AF65-F5344CB8AC3E}">
        <p14:creationId xmlns:p14="http://schemas.microsoft.com/office/powerpoint/2010/main" val="21353735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065323" y="0"/>
            <a:ext cx="3078678" cy="3942608"/>
          </a:xfrm>
          <a:prstGeom prst="rect">
            <a:avLst/>
          </a:prstGeom>
        </p:spPr>
      </p:pic>
      <p:sp>
        <p:nvSpPr>
          <p:cNvPr id="5" name="Rectangle 4"/>
          <p:cNvSpPr/>
          <p:nvPr/>
        </p:nvSpPr>
        <p:spPr>
          <a:xfrm>
            <a:off x="-152400" y="838200"/>
            <a:ext cx="6367512" cy="2123658"/>
          </a:xfrm>
          <a:prstGeom prst="rect">
            <a:avLst/>
          </a:prstGeom>
          <a:noFill/>
        </p:spPr>
        <p:txBody>
          <a:bodyPr wrap="squar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rPr>
              <a:t>Disney Advertisement</a:t>
            </a:r>
            <a:endParaRPr lang="en-US" sz="6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cstate="print"/>
          <a:stretch>
            <a:fillRect/>
          </a:stretch>
        </p:blipFill>
        <p:spPr>
          <a:xfrm>
            <a:off x="0" y="4286992"/>
            <a:ext cx="2574321" cy="2571008"/>
          </a:xfrm>
          <a:prstGeom prst="rect">
            <a:avLst/>
          </a:prstGeom>
        </p:spPr>
      </p:pic>
      <p:pic>
        <p:nvPicPr>
          <p:cNvPr id="8" name="Picture 7"/>
          <p:cNvPicPr>
            <a:picLocks noChangeAspect="1"/>
          </p:cNvPicPr>
          <p:nvPr/>
        </p:nvPicPr>
        <p:blipFill>
          <a:blip r:embed="rId4" cstate="print"/>
          <a:stretch>
            <a:fillRect/>
          </a:stretch>
        </p:blipFill>
        <p:spPr>
          <a:xfrm>
            <a:off x="6065322" y="3941359"/>
            <a:ext cx="3078678" cy="2916642"/>
          </a:xfrm>
          <a:prstGeom prst="rect">
            <a:avLst/>
          </a:prstGeom>
        </p:spPr>
      </p:pic>
    </p:spTree>
    <p:extLst>
      <p:ext uri="{BB962C8B-B14F-4D97-AF65-F5344CB8AC3E}">
        <p14:creationId xmlns:p14="http://schemas.microsoft.com/office/powerpoint/2010/main" val="17579984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0"/>
            <a:ext cx="6666698" cy="1323439"/>
          </a:xfrm>
          <a:prstGeom prst="rect">
            <a:avLst/>
          </a:prstGeom>
          <a:noFill/>
        </p:spPr>
        <p:txBody>
          <a:bodyPr wrap="square" lIns="91440" tIns="45720" rIns="91440" bIns="45720">
            <a:spAutoFit/>
          </a:bodyPr>
          <a:lstStyle/>
          <a:p>
            <a:pPr algn="ctr"/>
            <a:r>
              <a:rPr lang="en-US" sz="4000" b="0" cap="none" spc="0" dirty="0" smtClean="0">
                <a:ln w="0"/>
                <a:solidFill>
                  <a:srgbClr val="FF0000"/>
                </a:solidFill>
                <a:effectLst>
                  <a:outerShdw blurRad="38100" dist="19050" dir="2700000" algn="tl" rotWithShape="0">
                    <a:schemeClr val="dk1">
                      <a:alpha val="40000"/>
                    </a:schemeClr>
                  </a:outerShdw>
                </a:effectLst>
              </a:rPr>
              <a:t>Disney’s Advertisement Budget</a:t>
            </a:r>
            <a:endParaRPr lang="en-US" sz="4000" b="0" cap="none" spc="0" dirty="0">
              <a:ln w="0"/>
              <a:solidFill>
                <a:srgbClr val="FF0000"/>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2" cstate="print"/>
          <a:stretch>
            <a:fillRect/>
          </a:stretch>
        </p:blipFill>
        <p:spPr>
          <a:xfrm>
            <a:off x="5833754" y="0"/>
            <a:ext cx="3310247" cy="6858000"/>
          </a:xfrm>
          <a:prstGeom prst="rect">
            <a:avLst/>
          </a:prstGeom>
        </p:spPr>
      </p:pic>
      <p:sp>
        <p:nvSpPr>
          <p:cNvPr id="8" name="TextBox 7"/>
          <p:cNvSpPr txBox="1"/>
          <p:nvPr/>
        </p:nvSpPr>
        <p:spPr>
          <a:xfrm>
            <a:off x="0" y="1143000"/>
            <a:ext cx="5791200" cy="6186309"/>
          </a:xfrm>
          <a:prstGeom prst="rect">
            <a:avLst/>
          </a:prstGeom>
          <a:noFill/>
        </p:spPr>
        <p:txBody>
          <a:bodyPr wrap="square" rtlCol="0">
            <a:spAutoFit/>
          </a:bodyPr>
          <a:lstStyle/>
          <a:p>
            <a:pPr marL="285750" indent="-285750">
              <a:lnSpc>
                <a:spcPct val="200000"/>
              </a:lnSpc>
              <a:buFontTx/>
              <a:buChar char="-"/>
            </a:pPr>
            <a:r>
              <a:rPr lang="en-US" dirty="0" smtClean="0"/>
              <a:t>Disney World is one of the twelve companies world wide that has the highest budget in advertisement.</a:t>
            </a:r>
          </a:p>
          <a:p>
            <a:pPr marL="285750" indent="-285750">
              <a:lnSpc>
                <a:spcPct val="200000"/>
              </a:lnSpc>
              <a:buFontTx/>
              <a:buChar char="-"/>
            </a:pPr>
            <a:r>
              <a:rPr lang="en-US" dirty="0" smtClean="0"/>
              <a:t>Disney Spends approximately 1.9 billion dollar per year.</a:t>
            </a:r>
          </a:p>
          <a:p>
            <a:pPr marL="285750" indent="-285750">
              <a:lnSpc>
                <a:spcPct val="200000"/>
              </a:lnSpc>
              <a:buFontTx/>
              <a:buChar char="-"/>
            </a:pPr>
            <a:r>
              <a:rPr lang="en-US" dirty="0" smtClean="0"/>
              <a:t>Classified expenses per resource.</a:t>
            </a:r>
            <a:br>
              <a:rPr lang="en-US" dirty="0" smtClean="0"/>
            </a:br>
            <a:r>
              <a:rPr lang="en-US" dirty="0" smtClean="0"/>
              <a:t>Television 546 Million Dollars.</a:t>
            </a:r>
            <a:br>
              <a:rPr lang="en-US" dirty="0" smtClean="0"/>
            </a:br>
            <a:r>
              <a:rPr lang="en-US" dirty="0" smtClean="0"/>
              <a:t>Magazines 178 Million Dollars.</a:t>
            </a:r>
            <a:br>
              <a:rPr lang="en-US" dirty="0" smtClean="0"/>
            </a:br>
            <a:r>
              <a:rPr lang="en-US" dirty="0" smtClean="0"/>
              <a:t>Newspapers 88 Million Dollars.</a:t>
            </a:r>
            <a:br>
              <a:rPr lang="en-US" dirty="0" smtClean="0"/>
            </a:br>
            <a:r>
              <a:rPr lang="en-US" dirty="0" smtClean="0"/>
              <a:t>Internet 187 Million Dollars.</a:t>
            </a:r>
            <a:br>
              <a:rPr lang="en-US" dirty="0" smtClean="0"/>
            </a:br>
            <a:r>
              <a:rPr lang="en-US" dirty="0" smtClean="0"/>
              <a:t>Other resources 933 Million Dollars.</a:t>
            </a:r>
          </a:p>
          <a:p>
            <a:pPr marL="285750" indent="-285750">
              <a:lnSpc>
                <a:spcPct val="200000"/>
              </a:lnSpc>
              <a:buFontTx/>
              <a:buChar char="-"/>
            </a:pPr>
            <a:endParaRPr lang="en-US" dirty="0"/>
          </a:p>
        </p:txBody>
      </p:sp>
    </p:spTree>
    <p:extLst>
      <p:ext uri="{BB962C8B-B14F-4D97-AF65-F5344CB8AC3E}">
        <p14:creationId xmlns:p14="http://schemas.microsoft.com/office/powerpoint/2010/main" val="33131301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5562600" y="0"/>
            <a:ext cx="3581400" cy="6858000"/>
          </a:xfrm>
          <a:prstGeom prst="rect">
            <a:avLst/>
          </a:prstGeom>
        </p:spPr>
      </p:pic>
      <p:sp>
        <p:nvSpPr>
          <p:cNvPr id="7" name="Rectangle 6"/>
          <p:cNvSpPr/>
          <p:nvPr/>
        </p:nvSpPr>
        <p:spPr>
          <a:xfrm>
            <a:off x="-533400" y="0"/>
            <a:ext cx="6386748" cy="1569660"/>
          </a:xfrm>
          <a:prstGeom prst="rect">
            <a:avLst/>
          </a:prstGeom>
          <a:noFill/>
        </p:spPr>
        <p:txBody>
          <a:bodyPr wrap="square" lIns="91440" tIns="45720" rIns="91440" bIns="45720">
            <a:spAutoFit/>
          </a:bodyPr>
          <a:lstStyle/>
          <a:p>
            <a:pPr algn="ctr"/>
            <a:r>
              <a:rPr lang="en-US" sz="4800" dirty="0" smtClean="0">
                <a:ln w="0"/>
                <a:solidFill>
                  <a:srgbClr val="FF0000"/>
                </a:solidFill>
                <a:effectLst>
                  <a:outerShdw blurRad="38100" dist="19050" dir="2700000" algn="tl" rotWithShape="0">
                    <a:schemeClr val="dk1">
                      <a:alpha val="40000"/>
                    </a:schemeClr>
                  </a:outerShdw>
                </a:effectLst>
              </a:rPr>
              <a:t>Our Advertisement goals</a:t>
            </a:r>
            <a:endParaRPr lang="en-US" sz="4800" b="0" cap="none" spc="0" dirty="0">
              <a:ln w="0"/>
              <a:solidFill>
                <a:srgbClr val="FF0000"/>
              </a:solidFill>
              <a:effectLst>
                <a:outerShdw blurRad="38100" dist="19050" dir="2700000" algn="tl" rotWithShape="0">
                  <a:schemeClr val="dk1">
                    <a:alpha val="40000"/>
                  </a:schemeClr>
                </a:outerShdw>
              </a:effectLst>
            </a:endParaRPr>
          </a:p>
        </p:txBody>
      </p:sp>
      <p:sp>
        <p:nvSpPr>
          <p:cNvPr id="8" name="TextBox 7"/>
          <p:cNvSpPr txBox="1"/>
          <p:nvPr/>
        </p:nvSpPr>
        <p:spPr>
          <a:xfrm>
            <a:off x="0" y="1502688"/>
            <a:ext cx="5334000" cy="5355312"/>
          </a:xfrm>
          <a:prstGeom prst="rect">
            <a:avLst/>
          </a:prstGeom>
          <a:noFill/>
        </p:spPr>
        <p:txBody>
          <a:bodyPr wrap="square" rtlCol="0">
            <a:spAutoFit/>
          </a:bodyPr>
          <a:lstStyle/>
          <a:p>
            <a:pPr marL="285750" indent="-285750">
              <a:buFontTx/>
              <a:buChar char="-"/>
            </a:pPr>
            <a:r>
              <a:rPr lang="en-US" dirty="0" smtClean="0"/>
              <a:t>Our commercials are plastered on television, in print, and on the internet reminding people everywhere about the magic of Disney.</a:t>
            </a:r>
          </a:p>
          <a:p>
            <a:pPr marL="285750" indent="-285750">
              <a:buFontTx/>
              <a:buChar char="-"/>
            </a:pPr>
            <a:r>
              <a:rPr lang="en-US" dirty="0" smtClean="0"/>
              <a:t>The Disney World commercials play straight to the heart of children and parents painting Disney world as exactly what it claims to be “ The Happiest Place on Earth”</a:t>
            </a:r>
          </a:p>
          <a:p>
            <a:pPr marL="285750" indent="-285750">
              <a:buFontTx/>
              <a:buChar char="-"/>
            </a:pPr>
            <a:r>
              <a:rPr lang="en-US" dirty="0" smtClean="0"/>
              <a:t>Our ads urge parents to plan a Disney trip before their children get “too old”.</a:t>
            </a:r>
          </a:p>
          <a:p>
            <a:pPr marL="285750" indent="-285750">
              <a:buFontTx/>
              <a:buChar char="-"/>
            </a:pPr>
            <a:r>
              <a:rPr lang="en-US" dirty="0" smtClean="0"/>
              <a:t>Our television advertisement feature the spirit pf having fun, and proves that Disney World is The Happiest Place on Earth by showing pictures of families smiling and laughing. </a:t>
            </a:r>
          </a:p>
          <a:p>
            <a:pPr marL="285750" indent="-285750">
              <a:buFontTx/>
              <a:buChar char="-"/>
            </a:pPr>
            <a:r>
              <a:rPr lang="en-US" dirty="0" smtClean="0"/>
              <a:t>One of our major symbols that people recognize is Mickey Mouse. Mickey was our most successful symbol that stayed in the heart of parents and children reminding them of the happiest memories they will never forget. </a:t>
            </a:r>
            <a:br>
              <a:rPr lang="en-US" dirty="0" smtClean="0"/>
            </a:br>
            <a:endParaRPr lang="en-US" dirty="0"/>
          </a:p>
        </p:txBody>
      </p:sp>
    </p:spTree>
    <p:extLst>
      <p:ext uri="{BB962C8B-B14F-4D97-AF65-F5344CB8AC3E}">
        <p14:creationId xmlns:p14="http://schemas.microsoft.com/office/powerpoint/2010/main" val="27059283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424" y="152400"/>
            <a:ext cx="7526420" cy="707886"/>
          </a:xfrm>
          <a:prstGeom prst="rect">
            <a:avLst/>
          </a:prstGeom>
          <a:noFill/>
        </p:spPr>
        <p:txBody>
          <a:bodyPr wrap="none" lIns="91440" tIns="45720" rIns="91440" bIns="45720">
            <a:spAutoFit/>
          </a:bodyPr>
          <a:lstStyle/>
          <a:p>
            <a:pPr algn="ctr"/>
            <a:r>
              <a:rPr lang="en-US" sz="4000" b="0" cap="none" spc="0" dirty="0" smtClean="0">
                <a:ln w="0"/>
                <a:solidFill>
                  <a:srgbClr val="FF0000"/>
                </a:solidFill>
                <a:effectLst>
                  <a:outerShdw blurRad="38100" dist="19050" dir="2700000" algn="tl" rotWithShape="0">
                    <a:schemeClr val="dk1">
                      <a:alpha val="40000"/>
                    </a:schemeClr>
                  </a:outerShdw>
                </a:effectLst>
              </a:rPr>
              <a:t>Special Occasions and Holidays </a:t>
            </a:r>
            <a:endParaRPr lang="en-US" sz="4000" b="0" cap="none" spc="0" dirty="0">
              <a:ln w="0"/>
              <a:solidFill>
                <a:srgbClr val="FF000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cstate="print"/>
          <a:stretch>
            <a:fillRect/>
          </a:stretch>
        </p:blipFill>
        <p:spPr>
          <a:xfrm>
            <a:off x="6297622" y="1252654"/>
            <a:ext cx="2846378" cy="4376250"/>
          </a:xfrm>
          <a:prstGeom prst="rect">
            <a:avLst/>
          </a:prstGeom>
        </p:spPr>
      </p:pic>
      <p:sp>
        <p:nvSpPr>
          <p:cNvPr id="6" name="TextBox 5"/>
          <p:cNvSpPr txBox="1"/>
          <p:nvPr/>
        </p:nvSpPr>
        <p:spPr>
          <a:xfrm>
            <a:off x="152400" y="762000"/>
            <a:ext cx="4640644" cy="4401205"/>
          </a:xfrm>
          <a:prstGeom prst="rect">
            <a:avLst/>
          </a:prstGeom>
          <a:noFill/>
        </p:spPr>
        <p:txBody>
          <a:bodyPr wrap="square" rtlCol="0">
            <a:spAutoFit/>
          </a:bodyPr>
          <a:lstStyle/>
          <a:p>
            <a:pPr>
              <a:lnSpc>
                <a:spcPct val="200000"/>
              </a:lnSpc>
            </a:pPr>
            <a:r>
              <a:rPr lang="en-US" sz="2000" dirty="0"/>
              <a:t>Disney World tries </a:t>
            </a:r>
            <a:r>
              <a:rPr lang="en-US" sz="2000" dirty="0" smtClean="0"/>
              <a:t>it</a:t>
            </a:r>
            <a:r>
              <a:rPr lang="en-US" sz="2000" dirty="0"/>
              <a:t>s</a:t>
            </a:r>
            <a:r>
              <a:rPr lang="en-US" sz="2000" dirty="0" smtClean="0"/>
              <a:t> </a:t>
            </a:r>
            <a:r>
              <a:rPr lang="en-US" sz="2000" dirty="0"/>
              <a:t>best to give each occasion a great advertisement that could be recognized throughout the world. For an example we had two occasions earlier this month at Disney World which were, Valentine’s Day, and President’s day. </a:t>
            </a:r>
          </a:p>
        </p:txBody>
      </p:sp>
      <p:pic>
        <p:nvPicPr>
          <p:cNvPr id="2" name="Picture 1"/>
          <p:cNvPicPr>
            <a:picLocks noChangeAspect="1"/>
          </p:cNvPicPr>
          <p:nvPr/>
        </p:nvPicPr>
        <p:blipFill>
          <a:blip r:embed="rId3" cstate="print"/>
          <a:stretch>
            <a:fillRect/>
          </a:stretch>
        </p:blipFill>
        <p:spPr>
          <a:xfrm>
            <a:off x="2895600" y="4693803"/>
            <a:ext cx="2935274" cy="2164197"/>
          </a:xfrm>
          <a:prstGeom prst="rect">
            <a:avLst/>
          </a:prstGeom>
        </p:spPr>
      </p:pic>
    </p:spTree>
    <p:extLst>
      <p:ext uri="{BB962C8B-B14F-4D97-AF65-F5344CB8AC3E}">
        <p14:creationId xmlns:p14="http://schemas.microsoft.com/office/powerpoint/2010/main" val="33893115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223167" y="0"/>
            <a:ext cx="1920834" cy="3848666"/>
          </a:xfrm>
          <a:prstGeom prst="rect">
            <a:avLst/>
          </a:prstGeom>
        </p:spPr>
      </p:pic>
      <p:pic>
        <p:nvPicPr>
          <p:cNvPr id="5" name="Picture 4"/>
          <p:cNvPicPr>
            <a:picLocks noChangeAspect="1"/>
          </p:cNvPicPr>
          <p:nvPr/>
        </p:nvPicPr>
        <p:blipFill>
          <a:blip r:embed="rId3" cstate="print"/>
          <a:stretch>
            <a:fillRect/>
          </a:stretch>
        </p:blipFill>
        <p:spPr>
          <a:xfrm>
            <a:off x="7223167" y="3848667"/>
            <a:ext cx="1920833" cy="3009334"/>
          </a:xfrm>
          <a:prstGeom prst="rect">
            <a:avLst/>
          </a:prstGeom>
        </p:spPr>
      </p:pic>
      <p:pic>
        <p:nvPicPr>
          <p:cNvPr id="6" name="Picture 5"/>
          <p:cNvPicPr>
            <a:picLocks noChangeAspect="1"/>
          </p:cNvPicPr>
          <p:nvPr/>
        </p:nvPicPr>
        <p:blipFill>
          <a:blip r:embed="rId4" cstate="print"/>
          <a:stretch>
            <a:fillRect/>
          </a:stretch>
        </p:blipFill>
        <p:spPr>
          <a:xfrm>
            <a:off x="-1" y="0"/>
            <a:ext cx="7223167" cy="2297876"/>
          </a:xfrm>
          <a:prstGeom prst="rect">
            <a:avLst/>
          </a:prstGeom>
        </p:spPr>
      </p:pic>
      <p:sp>
        <p:nvSpPr>
          <p:cNvPr id="7" name="Rectangle 6"/>
          <p:cNvSpPr/>
          <p:nvPr/>
        </p:nvSpPr>
        <p:spPr>
          <a:xfrm>
            <a:off x="0" y="2514600"/>
            <a:ext cx="7027115" cy="1446550"/>
          </a:xfrm>
          <a:prstGeom prst="rect">
            <a:avLst/>
          </a:prstGeom>
          <a:noFill/>
        </p:spPr>
        <p:txBody>
          <a:bodyPr wrap="square" lIns="91440" tIns="45720" rIns="91440" bIns="45720">
            <a:spAutoFit/>
          </a:bodyPr>
          <a:lstStyle/>
          <a:p>
            <a:pPr algn="ctr"/>
            <a:r>
              <a:rPr lang="en-US" sz="4400" b="0" cap="none" spc="0" dirty="0" smtClean="0">
                <a:ln w="0"/>
                <a:solidFill>
                  <a:srgbClr val="FF0000"/>
                </a:solidFill>
                <a:effectLst>
                  <a:outerShdw blurRad="38100" dist="19050" dir="2700000" algn="tl" rotWithShape="0">
                    <a:schemeClr val="dk1">
                      <a:alpha val="40000"/>
                    </a:schemeClr>
                  </a:outerShdw>
                </a:effectLst>
              </a:rPr>
              <a:t>A Valentine’s trip  to Disney World</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9" name="TextBox 8"/>
          <p:cNvSpPr txBox="1"/>
          <p:nvPr/>
        </p:nvSpPr>
        <p:spPr>
          <a:xfrm>
            <a:off x="457200" y="4495800"/>
            <a:ext cx="6191993" cy="1569660"/>
          </a:xfrm>
          <a:prstGeom prst="rect">
            <a:avLst/>
          </a:prstGeom>
          <a:noFill/>
        </p:spPr>
        <p:txBody>
          <a:bodyPr wrap="square" rtlCol="0">
            <a:spAutoFit/>
          </a:bodyPr>
          <a:lstStyle/>
          <a:p>
            <a:r>
              <a:rPr lang="en-US" sz="2400" dirty="0" smtClean="0"/>
              <a:t>It turn out that the legendary Disney magic can touch even the romantically impaired. Reminding people that Disney world isn’t just for children it’s for everyone!</a:t>
            </a:r>
            <a:endParaRPr lang="en-US" sz="2400" dirty="0"/>
          </a:p>
        </p:txBody>
      </p:sp>
    </p:spTree>
    <p:extLst>
      <p:ext uri="{BB962C8B-B14F-4D97-AF65-F5344CB8AC3E}">
        <p14:creationId xmlns:p14="http://schemas.microsoft.com/office/powerpoint/2010/main" val="18182510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ning My Wings and Ears with Southwest Airlines and Disney - Walt Disney World - Disney Pa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2400"/>
            <a:ext cx="9144000" cy="6858000"/>
          </a:xfrm>
          <a:prstGeom prst="rect">
            <a:avLst/>
          </a:prstGeom>
        </p:spPr>
      </p:pic>
    </p:spTree>
    <p:extLst>
      <p:ext uri="{BB962C8B-B14F-4D97-AF65-F5344CB8AC3E}">
        <p14:creationId xmlns:p14="http://schemas.microsoft.com/office/powerpoint/2010/main" val="2303642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2602" y="0"/>
            <a:ext cx="3081398" cy="3835730"/>
          </a:xfrm>
          <a:prstGeom prst="rect">
            <a:avLst/>
          </a:prstGeom>
        </p:spPr>
      </p:pic>
      <p:sp>
        <p:nvSpPr>
          <p:cNvPr id="5" name="Rectangle 4"/>
          <p:cNvSpPr/>
          <p:nvPr/>
        </p:nvSpPr>
        <p:spPr>
          <a:xfrm>
            <a:off x="414520" y="609600"/>
            <a:ext cx="5335115" cy="1015663"/>
          </a:xfrm>
          <a:prstGeom prst="rect">
            <a:avLst/>
          </a:prstGeom>
          <a:noFill/>
        </p:spPr>
        <p:txBody>
          <a:bodyPr wrap="none" lIns="91440" tIns="45720" rIns="91440" bIns="45720">
            <a:spAutoFit/>
          </a:bodyPr>
          <a:lstStyle/>
          <a:p>
            <a:pPr algn="ctr"/>
            <a:r>
              <a:rPr lang="en-US" sz="6000" b="0" cap="none" spc="0" dirty="0" smtClean="0">
                <a:ln w="0"/>
                <a:solidFill>
                  <a:srgbClr val="FF0000"/>
                </a:solidFill>
                <a:effectLst>
                  <a:outerShdw blurRad="38100" dist="19050" dir="2700000" algn="tl" rotWithShape="0">
                    <a:schemeClr val="dk1">
                      <a:alpha val="40000"/>
                    </a:schemeClr>
                  </a:outerShdw>
                </a:effectLst>
              </a:rPr>
              <a:t>Presidents Day</a:t>
            </a:r>
            <a:endParaRPr lang="en-US" sz="6000" b="0" cap="none" spc="0" dirty="0">
              <a:ln w="0"/>
              <a:solidFill>
                <a:srgbClr val="FF0000"/>
              </a:solidFill>
              <a:effectLst>
                <a:outerShdw blurRad="38100" dist="19050" dir="2700000" algn="tl" rotWithShape="0">
                  <a:schemeClr val="dk1">
                    <a:alpha val="40000"/>
                  </a:schemeClr>
                </a:outerShdw>
              </a:effectLst>
            </a:endParaRPr>
          </a:p>
        </p:txBody>
      </p:sp>
      <p:sp>
        <p:nvSpPr>
          <p:cNvPr id="6" name="TextBox 5"/>
          <p:cNvSpPr txBox="1"/>
          <p:nvPr/>
        </p:nvSpPr>
        <p:spPr>
          <a:xfrm>
            <a:off x="381000" y="2133600"/>
            <a:ext cx="4952824" cy="4524315"/>
          </a:xfrm>
          <a:prstGeom prst="rect">
            <a:avLst/>
          </a:prstGeom>
          <a:noFill/>
        </p:spPr>
        <p:txBody>
          <a:bodyPr wrap="square" rtlCol="0">
            <a:spAutoFit/>
          </a:bodyPr>
          <a:lstStyle/>
          <a:p>
            <a:pPr lvl="0">
              <a:lnSpc>
                <a:spcPct val="200000"/>
              </a:lnSpc>
            </a:pPr>
            <a:r>
              <a:rPr lang="en-US" sz="2400" dirty="0"/>
              <a:t>For president’s day, Disney President's Day Soccer Festival was filled with great soccer competitions and great fun for the whole family at the </a:t>
            </a:r>
            <a:r>
              <a:rPr lang="en-US" sz="2400" i="1" dirty="0"/>
              <a:t>Walt Disney World</a:t>
            </a:r>
            <a:r>
              <a:rPr lang="en-US" sz="2400" dirty="0"/>
              <a:t>® Resort.</a:t>
            </a:r>
          </a:p>
        </p:txBody>
      </p:sp>
    </p:spTree>
    <p:extLst>
      <p:ext uri="{BB962C8B-B14F-4D97-AF65-F5344CB8AC3E}">
        <p14:creationId xmlns:p14="http://schemas.microsoft.com/office/powerpoint/2010/main" val="39616694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092875" y="1"/>
            <a:ext cx="3051125" cy="3681351"/>
          </a:xfrm>
          <a:prstGeom prst="rect">
            <a:avLst/>
          </a:prstGeom>
        </p:spPr>
      </p:pic>
      <p:pic>
        <p:nvPicPr>
          <p:cNvPr id="5" name="Picture 4"/>
          <p:cNvPicPr>
            <a:picLocks noChangeAspect="1"/>
          </p:cNvPicPr>
          <p:nvPr/>
        </p:nvPicPr>
        <p:blipFill>
          <a:blip r:embed="rId3" cstate="print"/>
          <a:stretch>
            <a:fillRect/>
          </a:stretch>
        </p:blipFill>
        <p:spPr>
          <a:xfrm>
            <a:off x="6099124" y="3681351"/>
            <a:ext cx="3044877" cy="3176650"/>
          </a:xfrm>
          <a:prstGeom prst="rect">
            <a:avLst/>
          </a:prstGeom>
        </p:spPr>
      </p:pic>
      <p:sp>
        <p:nvSpPr>
          <p:cNvPr id="6" name="Rectangle 5"/>
          <p:cNvSpPr/>
          <p:nvPr/>
        </p:nvSpPr>
        <p:spPr>
          <a:xfrm>
            <a:off x="-609600" y="0"/>
            <a:ext cx="7239000" cy="769441"/>
          </a:xfrm>
          <a:prstGeom prst="rect">
            <a:avLst/>
          </a:prstGeom>
          <a:noFill/>
        </p:spPr>
        <p:txBody>
          <a:bodyPr wrap="square" lIns="91440" tIns="45720" rIns="91440" bIns="45720">
            <a:spAutoFit/>
          </a:bodyPr>
          <a:lstStyle/>
          <a:p>
            <a:pPr algn="ctr"/>
            <a:r>
              <a:rPr lang="en-US" sz="4400" b="0" cap="none" spc="0" dirty="0" smtClean="0">
                <a:ln w="0"/>
                <a:solidFill>
                  <a:srgbClr val="FF0000"/>
                </a:solidFill>
                <a:effectLst>
                  <a:outerShdw blurRad="38100" dist="19050" dir="2700000" algn="tl" rotWithShape="0">
                    <a:schemeClr val="dk1">
                      <a:alpha val="40000"/>
                    </a:schemeClr>
                  </a:outerShdw>
                </a:effectLst>
              </a:rPr>
              <a:t>Disney’s achievements</a:t>
            </a:r>
            <a:endParaRPr lang="en-US" sz="4400" b="0" cap="none" spc="0" dirty="0">
              <a:ln w="0"/>
              <a:solidFill>
                <a:srgbClr val="FF0000"/>
              </a:solidFill>
              <a:effectLst>
                <a:outerShdw blurRad="38100" dist="19050" dir="2700000" algn="tl" rotWithShape="0">
                  <a:schemeClr val="dk1">
                    <a:alpha val="40000"/>
                  </a:schemeClr>
                </a:outerShdw>
              </a:effectLst>
            </a:endParaRPr>
          </a:p>
        </p:txBody>
      </p:sp>
      <p:sp>
        <p:nvSpPr>
          <p:cNvPr id="7" name="TextBox 6"/>
          <p:cNvSpPr txBox="1"/>
          <p:nvPr/>
        </p:nvSpPr>
        <p:spPr>
          <a:xfrm>
            <a:off x="0" y="671691"/>
            <a:ext cx="5867400" cy="6186309"/>
          </a:xfrm>
          <a:prstGeom prst="rect">
            <a:avLst/>
          </a:prstGeom>
          <a:noFill/>
        </p:spPr>
        <p:txBody>
          <a:bodyPr wrap="square" rtlCol="0">
            <a:spAutoFit/>
          </a:bodyPr>
          <a:lstStyle/>
          <a:p>
            <a:r>
              <a:rPr lang="en-US" dirty="0" smtClean="0"/>
              <a:t>- Disney World gets 46 thousand visitors per day!</a:t>
            </a:r>
          </a:p>
          <a:p>
            <a:r>
              <a:rPr lang="en-US" dirty="0" smtClean="0"/>
              <a:t>- In </a:t>
            </a:r>
            <a:r>
              <a:rPr lang="en-US" dirty="0"/>
              <a:t>2011, Animal Kingdom hosted approximately 9.8 million guests, ranking it the fourth-most visited amusement park in the United States and seventh-most visited in the world.</a:t>
            </a:r>
          </a:p>
          <a:p>
            <a:r>
              <a:rPr lang="en-US" dirty="0" smtClean="0"/>
              <a:t>- In </a:t>
            </a:r>
            <a:r>
              <a:rPr lang="en-US" dirty="0"/>
              <a:t>2011, Epcot hosted approximately 10.83 million guests, making it the third most visited theme park in the United States, and sixth most visited theme park in the world.</a:t>
            </a:r>
          </a:p>
          <a:p>
            <a:r>
              <a:rPr lang="en-US" dirty="0" smtClean="0"/>
              <a:t>- In </a:t>
            </a:r>
            <a:r>
              <a:rPr lang="en-US" dirty="0"/>
              <a:t>2012, </a:t>
            </a:r>
            <a:r>
              <a:rPr lang="en-US" i="1" dirty="0"/>
              <a:t>Typhoon Lagoon</a:t>
            </a:r>
            <a:r>
              <a:rPr lang="en-US" dirty="0"/>
              <a:t> admitted approximately 2,100,000 visitors, currently making it the most visited water </a:t>
            </a:r>
            <a:r>
              <a:rPr lang="en-US" dirty="0" smtClean="0"/>
              <a:t>park in </a:t>
            </a:r>
            <a:r>
              <a:rPr lang="en-US" dirty="0"/>
              <a:t>the world.</a:t>
            </a:r>
          </a:p>
          <a:p>
            <a:r>
              <a:rPr lang="en-US" dirty="0" smtClean="0"/>
              <a:t>- In </a:t>
            </a:r>
            <a:r>
              <a:rPr lang="en-US" dirty="0"/>
              <a:t>2011, Disney’s Hollywood Studios hosted approximately 9.7 million guests, making it the fifth-most visited amusement park in the United States, and eighth-most visited in the world.</a:t>
            </a:r>
          </a:p>
          <a:p>
            <a:r>
              <a:rPr lang="en-US" dirty="0" smtClean="0"/>
              <a:t>- In </a:t>
            </a:r>
            <a:r>
              <a:rPr lang="en-US" dirty="0"/>
              <a:t>2012, the Magic Kingdom hosted 17.54 million visitors, making it the most visited theme park in the world for 2012</a:t>
            </a:r>
          </a:p>
          <a:p>
            <a:r>
              <a:rPr lang="en-US" dirty="0" smtClean="0"/>
              <a:t>- In </a:t>
            </a:r>
            <a:r>
              <a:rPr lang="en-US" dirty="0"/>
              <a:t>2012, the park hosted approximately 1,929,000 guests, ranking it the second-most visited water park in the world.</a:t>
            </a:r>
          </a:p>
        </p:txBody>
      </p:sp>
    </p:spTree>
    <p:extLst>
      <p:ext uri="{BB962C8B-B14F-4D97-AF65-F5344CB8AC3E}">
        <p14:creationId xmlns:p14="http://schemas.microsoft.com/office/powerpoint/2010/main" val="25566410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86200" y="4395114"/>
            <a:ext cx="5257800" cy="2257874"/>
          </a:xfrm>
          <a:prstGeom prst="rect">
            <a:avLst/>
          </a:prstGeom>
        </p:spPr>
      </p:pic>
      <p:pic>
        <p:nvPicPr>
          <p:cNvPr id="3" name="Picture 2"/>
          <p:cNvPicPr>
            <a:picLocks noChangeAspect="1"/>
          </p:cNvPicPr>
          <p:nvPr/>
        </p:nvPicPr>
        <p:blipFill>
          <a:blip r:embed="rId4"/>
          <a:stretch>
            <a:fillRect/>
          </a:stretch>
        </p:blipFill>
        <p:spPr>
          <a:xfrm>
            <a:off x="185524" y="195618"/>
            <a:ext cx="2510051" cy="3134442"/>
          </a:xfrm>
          <a:prstGeom prst="rect">
            <a:avLst/>
          </a:prstGeom>
        </p:spPr>
      </p:pic>
      <p:sp>
        <p:nvSpPr>
          <p:cNvPr id="4" name="Rectangle 3"/>
          <p:cNvSpPr/>
          <p:nvPr/>
        </p:nvSpPr>
        <p:spPr>
          <a:xfrm>
            <a:off x="2590800" y="228600"/>
            <a:ext cx="6647974" cy="707886"/>
          </a:xfrm>
          <a:prstGeom prst="rect">
            <a:avLst/>
          </a:prstGeom>
          <a:noFill/>
        </p:spPr>
        <p:txBody>
          <a:bodyPr wrap="non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Human Resources of Disney</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5"/>
          <a:stretch>
            <a:fillRect/>
          </a:stretch>
        </p:blipFill>
        <p:spPr>
          <a:xfrm>
            <a:off x="228600" y="4191000"/>
            <a:ext cx="3286881" cy="2461988"/>
          </a:xfrm>
          <a:prstGeom prst="rect">
            <a:avLst/>
          </a:prstGeom>
        </p:spPr>
      </p:pic>
      <p:pic>
        <p:nvPicPr>
          <p:cNvPr id="6" name="Picture 5"/>
          <p:cNvPicPr>
            <a:picLocks noChangeAspect="1"/>
          </p:cNvPicPr>
          <p:nvPr/>
        </p:nvPicPr>
        <p:blipFill>
          <a:blip r:embed="rId6"/>
          <a:stretch>
            <a:fillRect/>
          </a:stretch>
        </p:blipFill>
        <p:spPr>
          <a:xfrm>
            <a:off x="3733800" y="1295399"/>
            <a:ext cx="4647963" cy="2910721"/>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672337"/>
            <a:ext cx="8229600" cy="1143200"/>
          </a:xfrm>
          <a:prstGeom prst="rect">
            <a:avLst/>
          </a:prstGeom>
        </p:spPr>
        <p:txBody>
          <a:bodyPr lIns="91425" tIns="91425" rIns="91425" bIns="91425" anchor="b" anchorCtr="0">
            <a:noAutofit/>
          </a:bodyPr>
          <a:lstStyle/>
          <a:p>
            <a:pPr>
              <a:buNone/>
            </a:pPr>
            <a:r>
              <a:rPr lang="en" dirty="0">
                <a:solidFill>
                  <a:srgbClr val="FF0000"/>
                </a:solidFill>
                <a:latin typeface="Impact"/>
                <a:ea typeface="Impact"/>
                <a:cs typeface="Impact"/>
                <a:sym typeface="Impact"/>
              </a:rPr>
              <a:t>What it means being apart of Disneys  team</a:t>
            </a:r>
          </a:p>
        </p:txBody>
      </p:sp>
      <p:sp>
        <p:nvSpPr>
          <p:cNvPr id="31" name="Shape 31"/>
          <p:cNvSpPr txBox="1">
            <a:spLocks noGrp="1"/>
          </p:cNvSpPr>
          <p:nvPr>
            <p:ph type="body" idx="1"/>
          </p:nvPr>
        </p:nvSpPr>
        <p:spPr>
          <a:xfrm>
            <a:off x="457200" y="1815534"/>
            <a:ext cx="8229600" cy="4967599"/>
          </a:xfrm>
          <a:prstGeom prst="rect">
            <a:avLst/>
          </a:prstGeom>
        </p:spPr>
        <p:txBody>
          <a:bodyPr lIns="91425" tIns="91425" rIns="91425" bIns="91425" anchor="t" anchorCtr="0">
            <a:noAutofit/>
          </a:bodyPr>
          <a:lstStyle/>
          <a:p>
            <a:pPr marL="457200" lvl="0" indent="-381000" rtl="0">
              <a:buClr>
                <a:srgbClr val="C00000"/>
              </a:buClr>
              <a:buSzPct val="166666"/>
              <a:buFont typeface="Arial"/>
              <a:buChar char="•"/>
            </a:pPr>
            <a:r>
              <a:rPr lang="en" sz="2400" dirty="0">
                <a:latin typeface="Verdana"/>
                <a:ea typeface="Verdana"/>
                <a:cs typeface="Verdana"/>
                <a:sym typeface="Verdana"/>
              </a:rPr>
              <a:t>As part of the Human Resources team at The Walt Disney Company, you can help attract and develop the people that'll share our stories with the world. </a:t>
            </a:r>
          </a:p>
          <a:p>
            <a:pPr marL="457200" lvl="0" indent="-381000" rtl="0">
              <a:buClr>
                <a:srgbClr val="C00000"/>
              </a:buClr>
              <a:buSzPct val="166666"/>
              <a:buFont typeface="Arial"/>
              <a:buChar char="•"/>
            </a:pPr>
            <a:r>
              <a:rPr lang="en" sz="2400" dirty="0">
                <a:latin typeface="Verdana"/>
                <a:ea typeface="Verdana"/>
                <a:cs typeface="Verdana"/>
                <a:sym typeface="Verdana"/>
              </a:rPr>
              <a:t>You may partner with our various businesses to develop strategies specific to each segment. </a:t>
            </a:r>
          </a:p>
          <a:p>
            <a:pPr marL="457200" lvl="0" indent="-381000">
              <a:buClr>
                <a:srgbClr val="C00000"/>
              </a:buClr>
              <a:buSzPct val="166666"/>
              <a:buFont typeface="Arial"/>
              <a:buChar char="•"/>
            </a:pPr>
            <a:r>
              <a:rPr lang="en" sz="2400" dirty="0">
                <a:latin typeface="Verdana"/>
                <a:ea typeface="Verdana"/>
                <a:cs typeface="Verdana"/>
                <a:sym typeface="Verdana"/>
              </a:rPr>
              <a:t>You may also provide innovative business solutions throughout our global work environment to promote success, integrity and collaboration across all businesses.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0" y="25400"/>
            <a:ext cx="8229600" cy="1143200"/>
          </a:xfrm>
          <a:prstGeom prst="rect">
            <a:avLst/>
          </a:prstGeom>
        </p:spPr>
        <p:txBody>
          <a:bodyPr lIns="91425" tIns="91425" rIns="91425" bIns="91425" anchor="b" anchorCtr="0">
            <a:noAutofit/>
          </a:bodyPr>
          <a:lstStyle/>
          <a:p>
            <a:pPr>
              <a:buNone/>
            </a:pPr>
            <a:r>
              <a:rPr lang="en" dirty="0">
                <a:solidFill>
                  <a:srgbClr val="FF0000"/>
                </a:solidFill>
                <a:latin typeface="Impact"/>
                <a:ea typeface="Impact"/>
                <a:cs typeface="Impact"/>
                <a:sym typeface="Impact"/>
              </a:rPr>
              <a:t>Human Resources in Disney world </a:t>
            </a:r>
          </a:p>
        </p:txBody>
      </p:sp>
      <p:sp>
        <p:nvSpPr>
          <p:cNvPr id="37" name="Shape 37"/>
          <p:cNvSpPr txBox="1">
            <a:spLocks noGrp="1"/>
          </p:cNvSpPr>
          <p:nvPr>
            <p:ph type="body" idx="1"/>
          </p:nvPr>
        </p:nvSpPr>
        <p:spPr>
          <a:xfrm>
            <a:off x="0" y="1066800"/>
            <a:ext cx="8229600" cy="4967599"/>
          </a:xfrm>
          <a:prstGeom prst="rect">
            <a:avLst/>
          </a:prstGeom>
        </p:spPr>
        <p:txBody>
          <a:bodyPr lIns="91425" tIns="91425" rIns="91425" bIns="91425" anchor="t" anchorCtr="0">
            <a:noAutofit/>
          </a:bodyPr>
          <a:lstStyle/>
          <a:p>
            <a:pPr marL="457200" lvl="0" indent="-381000" rtl="0">
              <a:buClr>
                <a:srgbClr val="C00000"/>
              </a:buClr>
              <a:buSzPct val="166666"/>
              <a:buFont typeface="Arial" pitchFamily="34" charset="0"/>
              <a:buChar char="•"/>
            </a:pPr>
            <a:r>
              <a:rPr lang="en" sz="2400" dirty="0">
                <a:latin typeface="Verdana"/>
                <a:ea typeface="Verdana"/>
                <a:cs typeface="Verdana"/>
                <a:sym typeface="Verdana"/>
              </a:rPr>
              <a:t>The company's human resource company component manages the needs of employees and cast members. </a:t>
            </a:r>
          </a:p>
          <a:p>
            <a:pPr>
              <a:buClr>
                <a:srgbClr val="C00000"/>
              </a:buClr>
              <a:buFont typeface="Arial" pitchFamily="34" charset="0"/>
              <a:buChar char="•"/>
            </a:pPr>
            <a:endParaRPr dirty="0"/>
          </a:p>
          <a:p>
            <a:pPr marL="457200" lvl="0" indent="-381000">
              <a:buClr>
                <a:srgbClr val="C00000"/>
              </a:buClr>
              <a:buSzPct val="166666"/>
              <a:buFont typeface="Arial" pitchFamily="34" charset="0"/>
              <a:buChar char="•"/>
            </a:pPr>
            <a:r>
              <a:rPr lang="en" sz="2400" dirty="0">
                <a:latin typeface="Verdana"/>
                <a:ea typeface="Verdana"/>
                <a:cs typeface="Verdana"/>
                <a:sym typeface="Verdana"/>
              </a:rPr>
              <a:t>The agency maintains equal opportunity employment. It works to meet the needs of the company's various divisions while also working to maintain employment practices.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724400"/>
            <a:ext cx="4495799" cy="194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a:spLocks noGrp="1"/>
          </p:cNvSpPr>
          <p:nvPr>
            <p:ph type="body" idx="1"/>
          </p:nvPr>
        </p:nvSpPr>
        <p:spPr>
          <a:xfrm>
            <a:off x="229621" y="2209800"/>
            <a:ext cx="8229600" cy="4967599"/>
          </a:xfrm>
          <a:prstGeom prst="rect">
            <a:avLst/>
          </a:prstGeom>
        </p:spPr>
        <p:txBody>
          <a:bodyPr lIns="91425" tIns="91425" rIns="91425" bIns="91425" anchor="t" anchorCtr="0">
            <a:noAutofit/>
          </a:bodyPr>
          <a:lstStyle/>
          <a:p>
            <a:pPr marL="457200" lvl="0" indent="-381000" rtl="0">
              <a:buClr>
                <a:srgbClr val="C00000"/>
              </a:buClr>
              <a:buSzPct val="166666"/>
              <a:buFont typeface="Arial" pitchFamily="34" charset="0"/>
              <a:buChar char="•"/>
            </a:pPr>
            <a:r>
              <a:rPr lang="en" sz="2400" dirty="0">
                <a:latin typeface="Verdana"/>
                <a:ea typeface="Verdana"/>
                <a:cs typeface="Verdana"/>
                <a:sym typeface="Verdana"/>
              </a:rPr>
              <a:t>At Disney they find a learning environment that encourages everyone, no matter what your role -- to increase engagement and assist in reaching your goals.</a:t>
            </a:r>
          </a:p>
          <a:p>
            <a:pPr marL="137160" lvl="0" indent="0" rtl="0">
              <a:buClr>
                <a:srgbClr val="C00000"/>
              </a:buClr>
              <a:buNone/>
            </a:pPr>
            <a:r>
              <a:rPr lang="en" sz="2400" dirty="0"/>
              <a:t>  </a:t>
            </a:r>
          </a:p>
          <a:p>
            <a:pPr marL="457200" lvl="0" indent="-381000">
              <a:buClr>
                <a:srgbClr val="C00000"/>
              </a:buClr>
              <a:buSzPct val="166666"/>
              <a:buFont typeface="Arial" pitchFamily="34" charset="0"/>
              <a:buChar char="•"/>
            </a:pPr>
            <a:r>
              <a:rPr lang="en" sz="2400" dirty="0">
                <a:latin typeface="Verdana"/>
                <a:ea typeface="Verdana"/>
                <a:cs typeface="Verdana"/>
                <a:sym typeface="Verdana"/>
              </a:rPr>
              <a:t>Human Resources includes: the hiring of individuals for the organization, learning, development, and training of these individuals, and the management of employee benefits programs. </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26924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0"/>
            <a:ext cx="8229600" cy="1143200"/>
          </a:xfrm>
          <a:prstGeom prst="rect">
            <a:avLst/>
          </a:prstGeom>
        </p:spPr>
        <p:txBody>
          <a:bodyPr lIns="91425" tIns="91425" rIns="91425" bIns="91425" anchor="b" anchorCtr="0">
            <a:noAutofit/>
          </a:bodyPr>
          <a:lstStyle/>
          <a:p>
            <a:pPr>
              <a:buNone/>
            </a:pPr>
            <a:r>
              <a:rPr lang="en" dirty="0">
                <a:solidFill>
                  <a:srgbClr val="FF0000"/>
                </a:solidFill>
                <a:latin typeface="Impact"/>
                <a:ea typeface="Impact"/>
                <a:cs typeface="Impact"/>
                <a:sym typeface="Impact"/>
              </a:rPr>
              <a:t>Opportunities working HR for Disney</a:t>
            </a:r>
          </a:p>
        </p:txBody>
      </p:sp>
      <p:sp>
        <p:nvSpPr>
          <p:cNvPr id="49" name="Shape 49"/>
          <p:cNvSpPr txBox="1">
            <a:spLocks noGrp="1"/>
          </p:cNvSpPr>
          <p:nvPr>
            <p:ph type="body" idx="1"/>
          </p:nvPr>
        </p:nvSpPr>
        <p:spPr>
          <a:xfrm>
            <a:off x="457200" y="1447800"/>
            <a:ext cx="8229600" cy="4724400"/>
          </a:xfrm>
          <a:prstGeom prst="rect">
            <a:avLst/>
          </a:prstGeom>
        </p:spPr>
        <p:txBody>
          <a:bodyPr lIns="91425" tIns="91425" rIns="91425" bIns="91425" anchor="t" anchorCtr="0">
            <a:noAutofit/>
          </a:bodyPr>
          <a:lstStyle/>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Benefits	</a:t>
            </a:r>
          </a:p>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Compensation						</a:t>
            </a:r>
          </a:p>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Disney University</a:t>
            </a:r>
          </a:p>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Diversity</a:t>
            </a:r>
          </a:p>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Employee Communications</a:t>
            </a:r>
          </a:p>
          <a:p>
            <a:pPr marL="457200" lvl="0" indent="-317500" rtl="0">
              <a:lnSpc>
                <a:spcPct val="115000"/>
              </a:lnSpc>
              <a:spcBef>
                <a:spcPts val="0"/>
              </a:spcBef>
              <a:buClr>
                <a:srgbClr val="C00000"/>
              </a:buClr>
              <a:buSzPct val="166666"/>
              <a:buFont typeface="Arial"/>
              <a:buChar char="•"/>
            </a:pPr>
            <a:r>
              <a:rPr lang="en" sz="1400" dirty="0">
                <a:latin typeface="Verdana"/>
                <a:ea typeface="Verdana"/>
                <a:cs typeface="Verdana"/>
                <a:sym typeface="Verdana"/>
              </a:rPr>
              <a:t>Employee </a:t>
            </a:r>
            <a:r>
              <a:rPr lang="en" sz="1400" dirty="0" smtClean="0">
                <a:latin typeface="Verdana"/>
                <a:ea typeface="Verdana"/>
                <a:cs typeface="Verdana"/>
                <a:sym typeface="Verdana"/>
              </a:rPr>
              <a:t>Initiatives</a:t>
            </a:r>
          </a:p>
          <a:p>
            <a:pPr marL="457200" lvl="0" indent="-317500" rtl="0">
              <a:lnSpc>
                <a:spcPct val="115000"/>
              </a:lnSpc>
              <a:spcBef>
                <a:spcPts val="0"/>
              </a:spcBef>
              <a:buClr>
                <a:srgbClr val="000000"/>
              </a:buClr>
              <a:buSzPct val="166666"/>
              <a:buFont typeface="Arial"/>
              <a:buChar char="•"/>
            </a:pPr>
            <a:endParaRPr lang="en" sz="1400" dirty="0" smtClean="0">
              <a:latin typeface="Verdana"/>
              <a:ea typeface="Verdana"/>
              <a:cs typeface="Verdana"/>
              <a:sym typeface="Verdana"/>
            </a:endParaRPr>
          </a:p>
          <a:p>
            <a:pPr lvl="0">
              <a:lnSpc>
                <a:spcPct val="115000"/>
              </a:lnSpc>
              <a:spcBef>
                <a:spcPts val="0"/>
              </a:spcBef>
              <a:buNone/>
            </a:pPr>
            <a:r>
              <a:rPr lang="en" sz="1400" dirty="0" smtClean="0">
                <a:latin typeface="Verdana"/>
                <a:ea typeface="Verdana"/>
                <a:cs typeface="Verdana"/>
                <a:sym typeface="Verdana"/>
              </a:rPr>
              <a:t>- Generalist</a:t>
            </a:r>
          </a:p>
          <a:p>
            <a:pPr lvl="0">
              <a:lnSpc>
                <a:spcPct val="115000"/>
              </a:lnSpc>
              <a:spcBef>
                <a:spcPts val="0"/>
              </a:spcBef>
              <a:buNone/>
            </a:pPr>
            <a:r>
              <a:rPr lang="en" sz="1400" dirty="0" smtClean="0">
                <a:latin typeface="Verdana"/>
                <a:ea typeface="Verdana"/>
                <a:cs typeface="Verdana"/>
                <a:sym typeface="Verdana"/>
              </a:rPr>
              <a:t> 										- Global Mobility</a:t>
            </a:r>
          </a:p>
          <a:p>
            <a:pPr lvl="0">
              <a:lnSpc>
                <a:spcPct val="115000"/>
              </a:lnSpc>
              <a:spcBef>
                <a:spcPts val="0"/>
              </a:spcBef>
              <a:buNone/>
            </a:pPr>
            <a:r>
              <a:rPr lang="en" sz="1400" dirty="0" smtClean="0">
                <a:latin typeface="Verdana"/>
                <a:ea typeface="Verdana"/>
                <a:cs typeface="Verdana"/>
                <a:sym typeface="Verdana"/>
              </a:rPr>
              <a:t> 									- Human Resources Information Systems</a:t>
            </a:r>
          </a:p>
          <a:p>
            <a:pPr lvl="0">
              <a:lnSpc>
                <a:spcPct val="115000"/>
              </a:lnSpc>
              <a:spcBef>
                <a:spcPts val="0"/>
              </a:spcBef>
              <a:buNone/>
            </a:pPr>
            <a:r>
              <a:rPr lang="en" sz="1400" dirty="0" smtClean="0">
                <a:latin typeface="Verdana"/>
                <a:ea typeface="Verdana"/>
                <a:cs typeface="Verdana"/>
                <a:sym typeface="Verdana"/>
              </a:rPr>
              <a:t> 										- Labor Relations</a:t>
            </a:r>
          </a:p>
          <a:p>
            <a:pPr lvl="0">
              <a:lnSpc>
                <a:spcPct val="115000"/>
              </a:lnSpc>
              <a:spcBef>
                <a:spcPts val="0"/>
              </a:spcBef>
              <a:buNone/>
            </a:pPr>
            <a:r>
              <a:rPr lang="en" sz="1400" dirty="0" smtClean="0">
                <a:latin typeface="Verdana"/>
                <a:ea typeface="Verdana"/>
                <a:cs typeface="Verdana"/>
                <a:sym typeface="Verdana"/>
              </a:rPr>
              <a:t> 										-  Organizational Development</a:t>
            </a:r>
          </a:p>
          <a:p>
            <a:pPr lvl="0">
              <a:lnSpc>
                <a:spcPct val="115000"/>
              </a:lnSpc>
              <a:spcBef>
                <a:spcPts val="0"/>
              </a:spcBef>
              <a:buNone/>
            </a:pPr>
            <a:r>
              <a:rPr lang="en" sz="1400" dirty="0" smtClean="0">
                <a:latin typeface="Verdana"/>
                <a:ea typeface="Verdana"/>
                <a:cs typeface="Verdana"/>
                <a:sym typeface="Verdana"/>
              </a:rPr>
              <a:t> 												- Talent Acquisition</a:t>
            </a:r>
          </a:p>
          <a:p>
            <a:pPr lvl="0">
              <a:lnSpc>
                <a:spcPct val="115000"/>
              </a:lnSpc>
              <a:spcBef>
                <a:spcPts val="0"/>
              </a:spcBef>
              <a:buNone/>
            </a:pPr>
            <a:r>
              <a:rPr lang="en" sz="1400" dirty="0" smtClean="0">
                <a:latin typeface="Verdana"/>
                <a:ea typeface="Verdana"/>
                <a:cs typeface="Verdana"/>
                <a:sym typeface="Verdana"/>
              </a:rPr>
              <a:t> 												- Talent Planning</a:t>
            </a:r>
          </a:p>
        </p:txBody>
      </p:sp>
      <p:pic>
        <p:nvPicPr>
          <p:cNvPr id="50" name="Shape 50"/>
          <p:cNvPicPr preferRelativeResize="0"/>
          <p:nvPr/>
        </p:nvPicPr>
        <p:blipFill>
          <a:blip r:embed="rId3" cstate="print"/>
          <a:stretch>
            <a:fillRect/>
          </a:stretch>
        </p:blipFill>
        <p:spPr>
          <a:xfrm>
            <a:off x="5168375" y="1335000"/>
            <a:ext cx="2959400" cy="2872432"/>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4" name="Rectangle 3"/>
          <p:cNvSpPr/>
          <p:nvPr/>
        </p:nvSpPr>
        <p:spPr>
          <a:xfrm>
            <a:off x="381000" y="152400"/>
            <a:ext cx="637225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Disney Competition</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3"/>
          <a:stretch>
            <a:fillRect/>
          </a:stretch>
        </p:blipFill>
        <p:spPr>
          <a:xfrm>
            <a:off x="152399" y="3124200"/>
            <a:ext cx="4764101" cy="3543300"/>
          </a:xfrm>
          <a:prstGeom prst="rect">
            <a:avLst/>
          </a:prstGeom>
        </p:spPr>
      </p:pic>
      <p:pic>
        <p:nvPicPr>
          <p:cNvPr id="6" name="Picture 5"/>
          <p:cNvPicPr>
            <a:picLocks noChangeAspect="1"/>
          </p:cNvPicPr>
          <p:nvPr/>
        </p:nvPicPr>
        <p:blipFill>
          <a:blip r:embed="rId4"/>
          <a:stretch>
            <a:fillRect/>
          </a:stretch>
        </p:blipFill>
        <p:spPr>
          <a:xfrm>
            <a:off x="5715001" y="1198859"/>
            <a:ext cx="3429000" cy="3296941"/>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prstGeom prst="rect">
            <a:avLst/>
          </a:prstGeom>
        </p:spPr>
        <p:txBody>
          <a:bodyPr lIns="91425" tIns="91425" rIns="91425" bIns="91425" anchor="b" anchorCtr="0">
            <a:noAutofit/>
          </a:bodyPr>
          <a:lstStyle/>
          <a:p>
            <a:pPr>
              <a:buNone/>
            </a:pPr>
            <a:r>
              <a:rPr lang="en" dirty="0">
                <a:solidFill>
                  <a:srgbClr val="FF0000"/>
                </a:solidFill>
                <a:latin typeface="Impact"/>
                <a:ea typeface="Impact"/>
                <a:cs typeface="Impact"/>
                <a:sym typeface="Impact"/>
              </a:rPr>
              <a:t>Disney World</a:t>
            </a:r>
          </a:p>
        </p:txBody>
      </p:sp>
      <p:sp>
        <p:nvSpPr>
          <p:cNvPr id="62" name="Shape 62"/>
          <p:cNvSpPr txBox="1">
            <a:spLocks noGrp="1"/>
          </p:cNvSpPr>
          <p:nvPr>
            <p:ph type="body" idx="1"/>
          </p:nvPr>
        </p:nvSpPr>
        <p:spPr>
          <a:prstGeom prst="rect">
            <a:avLst/>
          </a:prstGeom>
        </p:spPr>
        <p:txBody>
          <a:bodyPr lIns="91425" tIns="91425" rIns="91425" bIns="91425" anchor="t" anchorCtr="0">
            <a:noAutofit/>
          </a:bodyPr>
          <a:lstStyle/>
          <a:p>
            <a:pPr marL="457200" lvl="0" indent="-381000" rtl="0">
              <a:buClr>
                <a:srgbClr val="C00000"/>
              </a:buClr>
              <a:buSzPct val="166666"/>
              <a:buFont typeface="Arial" pitchFamily="34" charset="0"/>
              <a:buChar char="•"/>
            </a:pPr>
            <a:r>
              <a:rPr lang="en" sz="2400" dirty="0">
                <a:latin typeface="Verdana"/>
                <a:ea typeface="Verdana"/>
                <a:cs typeface="Verdana"/>
                <a:sym typeface="Verdana"/>
              </a:rPr>
              <a:t>The Walt Disney Company is the world's largest media conglomerate, with assets encompassing movies, television, publishing, and theme parks.</a:t>
            </a:r>
          </a:p>
          <a:p>
            <a:pPr>
              <a:buClr>
                <a:srgbClr val="C00000"/>
              </a:buClr>
              <a:buFont typeface="Arial" pitchFamily="34" charset="0"/>
              <a:buChar char="•"/>
            </a:pPr>
            <a:endParaRPr dirty="0"/>
          </a:p>
          <a:p>
            <a:pPr marL="457200" lvl="0" indent="-381000">
              <a:buClr>
                <a:srgbClr val="C00000"/>
              </a:buClr>
              <a:buSzPct val="166666"/>
              <a:buFont typeface="Arial" pitchFamily="34" charset="0"/>
              <a:buChar char="•"/>
            </a:pPr>
            <a:r>
              <a:rPr lang="en" sz="2400" dirty="0">
                <a:latin typeface="Verdana"/>
                <a:ea typeface="Verdana"/>
                <a:cs typeface="Verdana"/>
                <a:sym typeface="Verdana"/>
              </a:rPr>
              <a:t>Its Disney/ABC Television Group includes the ABC television network and 10 broadcast stations, as well as a portfolio of cable networks including ABC Family, Disney Channel, and ESPN (80%-owned).</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54625" y="199571"/>
            <a:ext cx="8229600" cy="1143200"/>
          </a:xfrm>
          <a:prstGeom prst="rect">
            <a:avLst/>
          </a:prstGeom>
        </p:spPr>
        <p:txBody>
          <a:bodyPr lIns="91425" tIns="91425" rIns="91425" bIns="91425" anchor="b" anchorCtr="0">
            <a:noAutofit/>
          </a:bodyPr>
          <a:lstStyle/>
          <a:p>
            <a:pPr>
              <a:buNone/>
            </a:pPr>
            <a:r>
              <a:rPr lang="en" dirty="0">
                <a:solidFill>
                  <a:srgbClr val="FF0000"/>
                </a:solidFill>
                <a:latin typeface="Impact"/>
                <a:ea typeface="Impact"/>
                <a:cs typeface="Impact"/>
                <a:sym typeface="Impact"/>
              </a:rPr>
              <a:t>Six Flags</a:t>
            </a:r>
          </a:p>
        </p:txBody>
      </p:sp>
      <p:sp>
        <p:nvSpPr>
          <p:cNvPr id="68" name="Shape 68"/>
          <p:cNvSpPr txBox="1">
            <a:spLocks noGrp="1"/>
          </p:cNvSpPr>
          <p:nvPr>
            <p:ph type="body" idx="1"/>
          </p:nvPr>
        </p:nvSpPr>
        <p:spPr>
          <a:prstGeom prst="rect">
            <a:avLst/>
          </a:prstGeom>
        </p:spPr>
        <p:txBody>
          <a:bodyPr lIns="91425" tIns="91425" rIns="91425" bIns="91425" anchor="t" anchorCtr="0">
            <a:noAutofit/>
          </a:bodyPr>
          <a:lstStyle/>
          <a:p>
            <a:pPr marL="457200" lvl="0" indent="-381000" rtl="0">
              <a:buClr>
                <a:srgbClr val="C00000"/>
              </a:buClr>
              <a:buSzPct val="166666"/>
              <a:buFont typeface="Arial"/>
              <a:buChar char="•"/>
            </a:pPr>
            <a:r>
              <a:rPr lang="en" sz="2400" dirty="0">
                <a:latin typeface="Verdana"/>
                <a:ea typeface="Verdana"/>
                <a:cs typeface="Verdana"/>
                <a:sym typeface="Verdana"/>
              </a:rPr>
              <a:t>Six Flags is the standard-bearer for theme park thrills. The company is the #2 amusement park operator in the world (behind Walt Disney). </a:t>
            </a:r>
          </a:p>
          <a:p>
            <a:pPr marL="457200" lvl="0" indent="-381000" rtl="0">
              <a:buClr>
                <a:srgbClr val="C00000"/>
              </a:buClr>
              <a:buSzPct val="166666"/>
              <a:buFont typeface="Arial"/>
              <a:buChar char="•"/>
            </a:pPr>
            <a:r>
              <a:rPr lang="en" sz="2400" dirty="0">
                <a:latin typeface="Verdana"/>
                <a:ea typeface="Verdana"/>
                <a:cs typeface="Verdana"/>
                <a:sym typeface="Verdana"/>
              </a:rPr>
              <a:t>Six Flags draws about 25 million visitors to its nearly 20 parks in North America.</a:t>
            </a:r>
          </a:p>
          <a:p>
            <a:pPr marL="457200" lvl="0" indent="-381000">
              <a:buClr>
                <a:srgbClr val="C00000"/>
              </a:buClr>
              <a:buSzPct val="166666"/>
              <a:buFont typeface="Arial"/>
              <a:buChar char="•"/>
            </a:pPr>
            <a:r>
              <a:rPr lang="en" sz="2400" dirty="0">
                <a:latin typeface="Verdana"/>
                <a:ea typeface="Verdana"/>
                <a:cs typeface="Verdana"/>
                <a:sym typeface="Verdana"/>
              </a:rPr>
              <a:t>They offer roller coasters and other thrill rides, water slides, and additional family entertainment.</a:t>
            </a:r>
          </a:p>
        </p:txBody>
      </p:sp>
      <p:pic>
        <p:nvPicPr>
          <p:cNvPr id="69" name="Shape 69"/>
          <p:cNvPicPr preferRelativeResize="0"/>
          <p:nvPr/>
        </p:nvPicPr>
        <p:blipFill>
          <a:blip r:embed="rId3" cstate="print"/>
          <a:stretch>
            <a:fillRect/>
          </a:stretch>
        </p:blipFill>
        <p:spPr>
          <a:xfrm>
            <a:off x="7528876" y="4803101"/>
            <a:ext cx="1428749" cy="20549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8800" dirty="0" smtClean="0">
                <a:solidFill>
                  <a:schemeClr val="tx1"/>
                </a:solidFill>
              </a:rPr>
              <a:t>Walt Disney World</a:t>
            </a:r>
            <a:endParaRPr lang="en-US" sz="8800" dirty="0">
              <a:solidFill>
                <a:schemeClr val="tx1"/>
              </a:solidFill>
            </a:endParaRPr>
          </a:p>
        </p:txBody>
      </p:sp>
      <p:pic>
        <p:nvPicPr>
          <p:cNvPr id="101378" name="Picture 2" descr="http://parksandresorts.wdpromedia.com/media/dvc_v0500/prospects/mediaplayer/destinations/disney/slides/walt-disney-world-01-v1.jpg"/>
          <p:cNvPicPr>
            <a:picLocks noChangeAspect="1" noChangeArrowheads="1"/>
          </p:cNvPicPr>
          <p:nvPr/>
        </p:nvPicPr>
        <p:blipFill>
          <a:blip r:embed="rId2" cstate="print"/>
          <a:srcRect/>
          <a:stretch>
            <a:fillRect/>
          </a:stretch>
        </p:blipFill>
        <p:spPr bwMode="auto">
          <a:xfrm>
            <a:off x="-1295400" y="2971800"/>
            <a:ext cx="7806944" cy="3886200"/>
          </a:xfrm>
          <a:prstGeom prst="rect">
            <a:avLst/>
          </a:prstGeom>
          <a:noFill/>
        </p:spPr>
      </p:pic>
      <p:pic>
        <p:nvPicPr>
          <p:cNvPr id="101380" name="Picture 4" descr="http://wdwprepschool.com/wp-content/uploads/2012/05/4parks.jpg"/>
          <p:cNvPicPr>
            <a:picLocks noChangeAspect="1" noChangeArrowheads="1"/>
          </p:cNvPicPr>
          <p:nvPr/>
        </p:nvPicPr>
        <p:blipFill>
          <a:blip r:embed="rId3" cstate="print"/>
          <a:srcRect/>
          <a:stretch>
            <a:fillRect/>
          </a:stretch>
        </p:blipFill>
        <p:spPr bwMode="auto">
          <a:xfrm>
            <a:off x="4876800" y="2968145"/>
            <a:ext cx="4267199" cy="416485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85800" y="228600"/>
            <a:ext cx="8229600" cy="1143200"/>
          </a:xfrm>
          <a:prstGeom prst="rect">
            <a:avLst/>
          </a:prstGeom>
        </p:spPr>
        <p:txBody>
          <a:bodyPr lIns="91425" tIns="91425" rIns="91425" bIns="91425" anchor="b" anchorCtr="0">
            <a:noAutofit/>
          </a:bodyPr>
          <a:lstStyle/>
          <a:p>
            <a:pPr>
              <a:buNone/>
            </a:pPr>
            <a:r>
              <a:rPr lang="en" sz="4800" dirty="0">
                <a:solidFill>
                  <a:srgbClr val="FF0000"/>
                </a:solidFill>
                <a:latin typeface="Impact"/>
                <a:ea typeface="Impact"/>
                <a:cs typeface="Impact"/>
                <a:sym typeface="Impact"/>
              </a:rPr>
              <a:t>Universal Parks </a:t>
            </a:r>
          </a:p>
        </p:txBody>
      </p:sp>
      <p:sp>
        <p:nvSpPr>
          <p:cNvPr id="75" name="Shape 75"/>
          <p:cNvSpPr txBox="1">
            <a:spLocks noGrp="1"/>
          </p:cNvSpPr>
          <p:nvPr>
            <p:ph type="body" idx="1"/>
          </p:nvPr>
        </p:nvSpPr>
        <p:spPr>
          <a:xfrm>
            <a:off x="304800" y="2362200"/>
            <a:ext cx="8229600" cy="4967599"/>
          </a:xfrm>
          <a:prstGeom prst="rect">
            <a:avLst/>
          </a:prstGeom>
        </p:spPr>
        <p:txBody>
          <a:bodyPr lIns="91425" tIns="91425" rIns="91425" bIns="91425" anchor="t" anchorCtr="0">
            <a:noAutofit/>
          </a:bodyPr>
          <a:lstStyle/>
          <a:p>
            <a:pPr marL="457200" indent="-381000">
              <a:buClr>
                <a:srgbClr val="C00000"/>
              </a:buClr>
              <a:buSzPct val="166666"/>
              <a:buFont typeface="Arial" pitchFamily="34" charset="0"/>
              <a:buChar char="•"/>
            </a:pPr>
            <a:r>
              <a:rPr lang="en" sz="2400" dirty="0" smtClean="0">
                <a:latin typeface="Verdana"/>
                <a:ea typeface="Verdana"/>
                <a:cs typeface="Verdana"/>
                <a:sym typeface="Verdana"/>
              </a:rPr>
              <a:t>Time </a:t>
            </a:r>
            <a:r>
              <a:rPr lang="en" sz="2400" dirty="0">
                <a:latin typeface="Verdana"/>
                <a:ea typeface="Verdana"/>
                <a:cs typeface="Verdana"/>
                <a:sym typeface="Verdana"/>
              </a:rPr>
              <a:t>traveling DeLoreans, great white sharks, and dinosaurs are just part of a normal day at Universal Parks &amp; Resorts</a:t>
            </a:r>
          </a:p>
          <a:p>
            <a:pPr marL="457200" lvl="0" indent="-381000" rtl="0">
              <a:buClr>
                <a:srgbClr val="C00000"/>
              </a:buClr>
              <a:buSzPct val="166666"/>
              <a:buFont typeface="Arial"/>
              <a:buChar char="•"/>
            </a:pPr>
            <a:r>
              <a:rPr lang="en" sz="2400" dirty="0">
                <a:latin typeface="Verdana"/>
                <a:ea typeface="Verdana"/>
                <a:cs typeface="Verdana"/>
                <a:sym typeface="Verdana"/>
              </a:rPr>
              <a:t>The parks feature attractions based on movies from sister studio Universal Pictures  such as Back to the Future, Jaws, and </a:t>
            </a:r>
            <a:r>
              <a:rPr lang="en" sz="2400" i="1" dirty="0">
                <a:latin typeface="Verdana"/>
                <a:ea typeface="Verdana"/>
                <a:cs typeface="Verdana"/>
                <a:sym typeface="Verdana"/>
              </a:rPr>
              <a:t>Jurassic Park. </a:t>
            </a:r>
          </a:p>
          <a:p>
            <a:pPr marL="457200" lvl="0" indent="-381000">
              <a:buClr>
                <a:srgbClr val="C00000"/>
              </a:buClr>
              <a:buSzPct val="166666"/>
              <a:buFont typeface="Arial"/>
              <a:buChar char="•"/>
            </a:pPr>
            <a:r>
              <a:rPr lang="en" sz="2400" dirty="0">
                <a:latin typeface="Verdana"/>
                <a:ea typeface="Verdana"/>
                <a:cs typeface="Verdana"/>
                <a:sym typeface="Verdana"/>
              </a:rPr>
              <a:t>They also house hotels, IMAX theaters, and water parks.</a:t>
            </a:r>
          </a:p>
        </p:txBody>
      </p:sp>
      <p:pic>
        <p:nvPicPr>
          <p:cNvPr id="76" name="Shape 76"/>
          <p:cNvPicPr preferRelativeResize="0"/>
          <p:nvPr/>
        </p:nvPicPr>
        <p:blipFill>
          <a:blip r:embed="rId3" cstate="print"/>
          <a:stretch>
            <a:fillRect/>
          </a:stretch>
        </p:blipFill>
        <p:spPr>
          <a:xfrm>
            <a:off x="6172201" y="-4"/>
            <a:ext cx="2514596" cy="2057404"/>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04800" y="609600"/>
            <a:ext cx="8229600" cy="1143200"/>
          </a:xfrm>
          <a:prstGeom prst="rect">
            <a:avLst/>
          </a:prstGeom>
        </p:spPr>
        <p:txBody>
          <a:bodyPr lIns="91425" tIns="91425" rIns="91425" bIns="91425" anchor="b" anchorCtr="0">
            <a:noAutofit/>
          </a:bodyPr>
          <a:lstStyle/>
          <a:p>
            <a:pPr>
              <a:buNone/>
            </a:pPr>
            <a:r>
              <a:rPr lang="en" sz="6600" dirty="0">
                <a:solidFill>
                  <a:srgbClr val="FF0000"/>
                </a:solidFill>
                <a:latin typeface="Impact"/>
                <a:ea typeface="Impact"/>
                <a:cs typeface="Impact"/>
                <a:sym typeface="Impact"/>
              </a:rPr>
              <a:t>Sea World</a:t>
            </a:r>
          </a:p>
        </p:txBody>
      </p:sp>
      <p:sp>
        <p:nvSpPr>
          <p:cNvPr id="82" name="Shape 82"/>
          <p:cNvSpPr txBox="1">
            <a:spLocks noGrp="1"/>
          </p:cNvSpPr>
          <p:nvPr>
            <p:ph type="body" idx="1"/>
          </p:nvPr>
        </p:nvSpPr>
        <p:spPr>
          <a:xfrm>
            <a:off x="457200" y="2819400"/>
            <a:ext cx="8229600" cy="4967599"/>
          </a:xfrm>
          <a:prstGeom prst="rect">
            <a:avLst/>
          </a:prstGeom>
        </p:spPr>
        <p:txBody>
          <a:bodyPr lIns="91425" tIns="91425" rIns="91425" bIns="91425" anchor="t" anchorCtr="0">
            <a:noAutofit/>
          </a:bodyPr>
          <a:lstStyle/>
          <a:p>
            <a:pPr marL="457200" lvl="0" indent="-381000" rtl="0">
              <a:buClr>
                <a:srgbClr val="C00000"/>
              </a:buClr>
              <a:buSzPct val="166666"/>
              <a:buFont typeface="Arial"/>
              <a:buChar char="•"/>
            </a:pPr>
            <a:r>
              <a:rPr lang="en" sz="2400" dirty="0">
                <a:latin typeface="Verdana"/>
                <a:ea typeface="Verdana"/>
                <a:cs typeface="Verdana"/>
                <a:sym typeface="Verdana"/>
              </a:rPr>
              <a:t>Sea World Entertainment is one of the US's largest theme park operators.</a:t>
            </a:r>
          </a:p>
          <a:p>
            <a:pPr marL="457200" lvl="0" indent="-381000" rtl="0">
              <a:buClr>
                <a:srgbClr val="C00000"/>
              </a:buClr>
              <a:buSzPct val="166666"/>
              <a:buFont typeface="Arial"/>
              <a:buChar char="•"/>
            </a:pPr>
            <a:r>
              <a:rPr lang="en" sz="2400" dirty="0">
                <a:latin typeface="Verdana"/>
                <a:ea typeface="Verdana"/>
                <a:cs typeface="Verdana"/>
                <a:sym typeface="Verdana"/>
              </a:rPr>
              <a:t>The company markets its parks as family-friendly, offering learning opportunities </a:t>
            </a:r>
            <a:r>
              <a:rPr lang="en" sz="1100" dirty="0"/>
              <a:t> </a:t>
            </a:r>
            <a:r>
              <a:rPr lang="en" sz="2400" dirty="0">
                <a:latin typeface="Verdana"/>
                <a:ea typeface="Verdana"/>
                <a:cs typeface="Verdana"/>
                <a:sym typeface="Verdana"/>
              </a:rPr>
              <a:t>all-ages entertainment and traditional amusement parks. </a:t>
            </a:r>
          </a:p>
          <a:p>
            <a:pPr marL="457200" lvl="0" indent="-381000">
              <a:buClr>
                <a:srgbClr val="C00000"/>
              </a:buClr>
              <a:buSzPct val="166666"/>
              <a:buFont typeface="Arial"/>
              <a:buChar char="•"/>
            </a:pPr>
            <a:r>
              <a:rPr lang="en" sz="2400" dirty="0">
                <a:latin typeface="Verdana"/>
                <a:ea typeface="Verdana"/>
                <a:cs typeface="Verdana"/>
                <a:sym typeface="Verdana"/>
              </a:rPr>
              <a:t>SeaWorld ended up with visitors  in 2012 totalling 5,358,000 giving it a global position of 19th. </a:t>
            </a:r>
          </a:p>
        </p:txBody>
      </p:sp>
      <p:pic>
        <p:nvPicPr>
          <p:cNvPr id="83" name="Shape 83"/>
          <p:cNvPicPr preferRelativeResize="0"/>
          <p:nvPr/>
        </p:nvPicPr>
        <p:blipFill>
          <a:blip r:embed="rId3" cstate="print"/>
          <a:stretch>
            <a:fillRect/>
          </a:stretch>
        </p:blipFill>
        <p:spPr>
          <a:xfrm>
            <a:off x="6248400" y="0"/>
            <a:ext cx="2895599" cy="28956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583" y="372070"/>
            <a:ext cx="4884671"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Disney Finance</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5410200" y="1295400"/>
            <a:ext cx="3306829" cy="4696401"/>
          </a:xfrm>
          <a:prstGeom prst="rect">
            <a:avLst/>
          </a:prstGeom>
        </p:spPr>
      </p:pic>
      <p:pic>
        <p:nvPicPr>
          <p:cNvPr id="4" name="Picture 3"/>
          <p:cNvPicPr>
            <a:picLocks noChangeAspect="1"/>
          </p:cNvPicPr>
          <p:nvPr/>
        </p:nvPicPr>
        <p:blipFill>
          <a:blip r:embed="rId3"/>
          <a:stretch>
            <a:fillRect/>
          </a:stretch>
        </p:blipFill>
        <p:spPr>
          <a:xfrm>
            <a:off x="304800" y="1812810"/>
            <a:ext cx="4497508" cy="3368790"/>
          </a:xfrm>
          <a:prstGeom prst="rect">
            <a:avLst/>
          </a:prstGeom>
        </p:spPr>
      </p:pic>
    </p:spTree>
    <p:extLst>
      <p:ext uri="{BB962C8B-B14F-4D97-AF65-F5344CB8AC3E}">
        <p14:creationId xmlns:p14="http://schemas.microsoft.com/office/powerpoint/2010/main" val="42888425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457200"/>
            <a:ext cx="7772400" cy="1089025"/>
          </a:xfrm>
        </p:spPr>
        <p:txBody>
          <a:bodyPr/>
          <a:lstStyle/>
          <a:p>
            <a:r>
              <a:rPr lang="en-US" dirty="0" smtClean="0">
                <a:solidFill>
                  <a:srgbClr val="FF0000"/>
                </a:solidFill>
              </a:rPr>
              <a:t>Disney Financial </a:t>
            </a:r>
            <a:endParaRPr lang="en-US" dirty="0">
              <a:solidFill>
                <a:srgbClr val="FF0000"/>
              </a:solidFill>
            </a:endParaRPr>
          </a:p>
        </p:txBody>
      </p:sp>
      <p:sp>
        <p:nvSpPr>
          <p:cNvPr id="6" name="TextBox 5"/>
          <p:cNvSpPr txBox="1"/>
          <p:nvPr/>
        </p:nvSpPr>
        <p:spPr>
          <a:xfrm>
            <a:off x="838200" y="1752600"/>
            <a:ext cx="7391400" cy="3108543"/>
          </a:xfrm>
          <a:prstGeom prst="rect">
            <a:avLst/>
          </a:prstGeom>
          <a:noFill/>
        </p:spPr>
        <p:txBody>
          <a:bodyPr wrap="square" rtlCol="0">
            <a:spAutoFit/>
          </a:bodyPr>
          <a:lstStyle/>
          <a:p>
            <a:pPr marL="285750" indent="-285750">
              <a:buClr>
                <a:srgbClr val="C00000"/>
              </a:buClr>
              <a:buSzPct val="125000"/>
              <a:buFont typeface="Arial" pitchFamily="34" charset="0"/>
              <a:buChar char="•"/>
            </a:pPr>
            <a:r>
              <a:rPr lang="en-US" sz="2800" dirty="0" smtClean="0"/>
              <a:t>Disney receives wealth in various ways</a:t>
            </a:r>
          </a:p>
          <a:p>
            <a:pPr marL="285750" indent="-285750">
              <a:buClr>
                <a:srgbClr val="C00000"/>
              </a:buClr>
              <a:buSzPct val="125000"/>
              <a:buFont typeface="Arial" pitchFamily="34" charset="0"/>
              <a:buChar char="•"/>
            </a:pPr>
            <a:endParaRPr lang="en-US" sz="2800" dirty="0"/>
          </a:p>
          <a:p>
            <a:pPr marL="285750" indent="-285750">
              <a:buClr>
                <a:srgbClr val="C00000"/>
              </a:buClr>
              <a:buSzPct val="125000"/>
              <a:buFont typeface="Arial" pitchFamily="34" charset="0"/>
              <a:buChar char="•"/>
            </a:pPr>
            <a:r>
              <a:rPr lang="en-US" sz="2800" dirty="0" smtClean="0"/>
              <a:t>Stocks</a:t>
            </a:r>
          </a:p>
          <a:p>
            <a:pPr marL="285750" indent="-285750">
              <a:buClr>
                <a:srgbClr val="C00000"/>
              </a:buClr>
              <a:buSzPct val="125000"/>
              <a:buFont typeface="Arial" pitchFamily="34" charset="0"/>
              <a:buChar char="•"/>
            </a:pPr>
            <a:endParaRPr lang="en-US" sz="2800" dirty="0"/>
          </a:p>
          <a:p>
            <a:pPr marL="285750" indent="-285750">
              <a:buClr>
                <a:srgbClr val="C00000"/>
              </a:buClr>
              <a:buSzPct val="125000"/>
              <a:buFont typeface="Arial" pitchFamily="34" charset="0"/>
              <a:buChar char="•"/>
            </a:pPr>
            <a:r>
              <a:rPr lang="en-US" sz="2800" dirty="0" smtClean="0"/>
              <a:t>Disney parks</a:t>
            </a:r>
          </a:p>
          <a:p>
            <a:pPr marL="285750" indent="-285750">
              <a:buClr>
                <a:srgbClr val="C00000"/>
              </a:buClr>
              <a:buSzPct val="125000"/>
              <a:buFont typeface="Arial" pitchFamily="34" charset="0"/>
              <a:buChar char="•"/>
            </a:pPr>
            <a:endParaRPr lang="en-US" sz="2800" dirty="0"/>
          </a:p>
          <a:p>
            <a:pPr marL="285750" indent="-285750">
              <a:buClr>
                <a:srgbClr val="C00000"/>
              </a:buClr>
              <a:buSzPct val="125000"/>
              <a:buFont typeface="Arial" pitchFamily="34" charset="0"/>
              <a:buChar char="•"/>
            </a:pPr>
            <a:r>
              <a:rPr lang="en-US" sz="2800" dirty="0" smtClean="0"/>
              <a:t>Movies</a:t>
            </a:r>
          </a:p>
        </p:txBody>
      </p:sp>
      <p:pic>
        <p:nvPicPr>
          <p:cNvPr id="8" name="Picture 2" descr="C:\Users\Student\Desktop\walt-disney-screencaps-the-walt-disney-logo-walt-disney-characters-31872968-2560-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267" y="3962400"/>
            <a:ext cx="5147733"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391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Stocks</a:t>
            </a:r>
            <a:endParaRPr lang="en-US" dirty="0">
              <a:solidFill>
                <a:srgbClr val="FF0000"/>
              </a:solidFill>
            </a:endParaRPr>
          </a:p>
        </p:txBody>
      </p:sp>
      <p:sp>
        <p:nvSpPr>
          <p:cNvPr id="4" name="TextBox 3"/>
          <p:cNvSpPr txBox="1"/>
          <p:nvPr/>
        </p:nvSpPr>
        <p:spPr>
          <a:xfrm>
            <a:off x="1359877" y="1828800"/>
            <a:ext cx="6553200" cy="3108543"/>
          </a:xfrm>
          <a:prstGeom prst="rect">
            <a:avLst/>
          </a:prstGeom>
          <a:noFill/>
        </p:spPr>
        <p:txBody>
          <a:bodyPr wrap="square" rtlCol="0">
            <a:spAutoFit/>
          </a:bodyPr>
          <a:lstStyle/>
          <a:p>
            <a:pPr marL="285750" indent="-285750">
              <a:buClr>
                <a:srgbClr val="C00000"/>
              </a:buClr>
              <a:buSzPct val="125000"/>
              <a:buFont typeface="Arial" pitchFamily="34" charset="0"/>
              <a:buChar char="•"/>
            </a:pPr>
            <a:r>
              <a:rPr lang="en-US" sz="2800" dirty="0" smtClean="0"/>
              <a:t>Disney Stocks vary every year</a:t>
            </a:r>
          </a:p>
          <a:p>
            <a:pPr marL="285750" indent="-285750">
              <a:buClr>
                <a:srgbClr val="C00000"/>
              </a:buClr>
              <a:buSzPct val="125000"/>
              <a:buFont typeface="Arial" pitchFamily="34" charset="0"/>
              <a:buChar char="•"/>
            </a:pPr>
            <a:endParaRPr lang="en-US" sz="2800" dirty="0"/>
          </a:p>
          <a:p>
            <a:pPr marL="285750" indent="-285750">
              <a:buClr>
                <a:srgbClr val="C00000"/>
              </a:buClr>
              <a:buSzPct val="125000"/>
              <a:buFont typeface="Arial" pitchFamily="34" charset="0"/>
              <a:buChar char="•"/>
            </a:pPr>
            <a:r>
              <a:rPr lang="en-US" sz="2800" dirty="0" smtClean="0"/>
              <a:t>They have increased drastically since around 1981</a:t>
            </a:r>
          </a:p>
          <a:p>
            <a:pPr marL="285750" indent="-285750">
              <a:buClr>
                <a:srgbClr val="C00000"/>
              </a:buClr>
              <a:buSzPct val="125000"/>
              <a:buFont typeface="Arial" pitchFamily="34" charset="0"/>
              <a:buChar char="•"/>
            </a:pPr>
            <a:endParaRPr lang="en-US" sz="2800" dirty="0"/>
          </a:p>
          <a:p>
            <a:pPr marL="285750" indent="-285750">
              <a:buClr>
                <a:srgbClr val="C00000"/>
              </a:buClr>
              <a:buSzPct val="125000"/>
              <a:buFont typeface="Arial" pitchFamily="34" charset="0"/>
              <a:buChar char="•"/>
            </a:pPr>
            <a:r>
              <a:rPr lang="en-US" sz="2800" dirty="0" smtClean="0"/>
              <a:t>Today they are worth about 80 billion USD</a:t>
            </a:r>
            <a:endParaRPr lang="en-US" sz="2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7" y="416826"/>
            <a:ext cx="9144000"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2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dirty="0" smtClean="0">
                <a:solidFill>
                  <a:srgbClr val="FF0000"/>
                </a:solidFill>
              </a:rPr>
              <a:t>Disney Parks</a:t>
            </a:r>
            <a:endParaRPr lang="en-US" sz="60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1500" y="3286125"/>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447800"/>
            <a:ext cx="3905250" cy="3231654"/>
          </a:xfrm>
          <a:prstGeom prst="rect">
            <a:avLst/>
          </a:prstGeom>
          <a:noFill/>
        </p:spPr>
        <p:txBody>
          <a:bodyPr wrap="square" rtlCol="0">
            <a:spAutoFit/>
          </a:bodyPr>
          <a:lstStyle/>
          <a:p>
            <a:pPr marL="285750" indent="-285750">
              <a:buClr>
                <a:srgbClr val="C00000"/>
              </a:buClr>
              <a:buSzPct val="125000"/>
              <a:buFont typeface="Arial" pitchFamily="34" charset="0"/>
              <a:buChar char="•"/>
            </a:pPr>
            <a:r>
              <a:rPr lang="en-US" sz="2400" dirty="0" smtClean="0"/>
              <a:t>Disney also receives a lot of their financial wealth from their theme parks</a:t>
            </a:r>
          </a:p>
          <a:p>
            <a:pPr marL="285750" indent="-285750">
              <a:buClr>
                <a:srgbClr val="C00000"/>
              </a:buClr>
              <a:buSzPct val="125000"/>
              <a:buFont typeface="Arial" pitchFamily="34" charset="0"/>
              <a:buChar char="•"/>
            </a:pPr>
            <a:endParaRPr lang="en-US" sz="2400" dirty="0"/>
          </a:p>
          <a:p>
            <a:pPr marL="285750" indent="-285750">
              <a:buClr>
                <a:srgbClr val="C00000"/>
              </a:buClr>
              <a:buSzPct val="125000"/>
              <a:buFont typeface="Arial" pitchFamily="34" charset="0"/>
              <a:buChar char="•"/>
            </a:pPr>
            <a:r>
              <a:rPr lang="en-US" sz="2400" dirty="0" smtClean="0"/>
              <a:t>In 2012 they received 2.2 billion dollars in revenue.</a:t>
            </a:r>
          </a:p>
          <a:p>
            <a:pPr marL="285750" indent="-285750">
              <a:buClr>
                <a:schemeClr val="bg1"/>
              </a:buClr>
              <a:buFont typeface="Arial" pitchFamily="34" charset="0"/>
              <a:buChar char="•"/>
            </a:pPr>
            <a:endParaRPr lang="en-US" dirty="0"/>
          </a:p>
          <a:p>
            <a:pPr marL="285750" indent="-285750">
              <a:buClr>
                <a:schemeClr val="bg1"/>
              </a:buClr>
              <a:buFont typeface="Arial" pitchFamily="34" charset="0"/>
              <a:buChar char="•"/>
            </a:pPr>
            <a:endParaRPr lang="en-US" dirty="0" smtClean="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04724"/>
            <a:ext cx="4381500" cy="246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094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500" fill="hold"/>
                                        <p:tgtEl>
                                          <p:spTgt spid="1027"/>
                                        </p:tgtEl>
                                        <p:attrNameLst>
                                          <p:attrName>ppt_w</p:attrName>
                                        </p:attrNameLst>
                                      </p:cBhvr>
                                      <p:tavLst>
                                        <p:tav tm="0">
                                          <p:val>
                                            <p:fltVal val="0"/>
                                          </p:val>
                                        </p:tav>
                                        <p:tav tm="100000">
                                          <p:val>
                                            <p:strVal val="#ppt_w"/>
                                          </p:val>
                                        </p:tav>
                                      </p:tavLst>
                                    </p:anim>
                                    <p:anim calcmode="lin" valueType="num">
                                      <p:cBhvr>
                                        <p:cTn id="20" dur="500" fill="hold"/>
                                        <p:tgtEl>
                                          <p:spTgt spid="1027"/>
                                        </p:tgtEl>
                                        <p:attrNameLst>
                                          <p:attrName>ppt_h</p:attrName>
                                        </p:attrNameLst>
                                      </p:cBhvr>
                                      <p:tavLst>
                                        <p:tav tm="0">
                                          <p:val>
                                            <p:fltVal val="0"/>
                                          </p:val>
                                        </p:tav>
                                        <p:tav tm="100000">
                                          <p:val>
                                            <p:strVal val="#ppt_h"/>
                                          </p:val>
                                        </p:tav>
                                      </p:tavLst>
                                    </p:anim>
                                    <p:animEffect transition="in" filter="fade">
                                      <p:cBhvr>
                                        <p:cTn id="2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Movies</a:t>
            </a:r>
            <a:endParaRPr lang="en-US" dirty="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944" y="3534728"/>
            <a:ext cx="4436740" cy="332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799" y="2057400"/>
            <a:ext cx="6629401" cy="1477328"/>
          </a:xfrm>
          <a:prstGeom prst="rect">
            <a:avLst/>
          </a:prstGeom>
          <a:noFill/>
        </p:spPr>
        <p:txBody>
          <a:bodyPr wrap="square" rtlCol="0">
            <a:spAutoFit/>
          </a:bodyPr>
          <a:lstStyle/>
          <a:p>
            <a:pPr marL="342900" indent="-342900">
              <a:buClr>
                <a:srgbClr val="C00000"/>
              </a:buClr>
              <a:buSzPct val="125000"/>
              <a:buFont typeface="Arial" pitchFamily="34" charset="0"/>
              <a:buChar char="•"/>
            </a:pPr>
            <a:r>
              <a:rPr lang="en-US" sz="2400" dirty="0" smtClean="0"/>
              <a:t>It is arguable that Disney makes most of it’s profit through movies.</a:t>
            </a:r>
          </a:p>
          <a:p>
            <a:pPr>
              <a:buClr>
                <a:schemeClr val="bg1"/>
              </a:buClr>
            </a:pPr>
            <a:endParaRPr lang="en-US" sz="2400" dirty="0" smtClean="0"/>
          </a:p>
          <a:p>
            <a:pPr>
              <a:buClr>
                <a:schemeClr val="bg1"/>
              </a:buClr>
            </a:pP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534728"/>
            <a:ext cx="4475291" cy="3356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657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randombar(horizont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0"/>
            <a:ext cx="7681913" cy="671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0435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3389069" cy="923330"/>
          </a:xfrm>
          <a:prstGeom prst="rect">
            <a:avLst/>
          </a:prstGeom>
          <a:noFill/>
        </p:spPr>
        <p:txBody>
          <a:bodyPr wrap="none" lIns="91440" tIns="45720" rIns="91440" bIns="45720">
            <a:spAutoFit/>
          </a:bodyPr>
          <a:lstStyle/>
          <a:p>
            <a:pPr algn="ctr"/>
            <a:r>
              <a:rPr lang="en-US" sz="5400" b="0" cap="none" spc="0" dirty="0" smtClean="0">
                <a:ln w="0"/>
                <a:effectLst>
                  <a:outerShdw blurRad="38100" dist="19050" dir="2700000" algn="tl" rotWithShape="0">
                    <a:schemeClr val="dk1">
                      <a:alpha val="40000"/>
                    </a:schemeClr>
                  </a:outerShdw>
                </a:effectLst>
              </a:rPr>
              <a:t>Disney PR</a:t>
            </a:r>
            <a:endParaRPr lang="en-US" sz="5400" b="0" cap="none" spc="0" dirty="0">
              <a:ln w="0"/>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304800" y="2519362"/>
            <a:ext cx="5524500" cy="3996892"/>
          </a:xfrm>
          <a:prstGeom prst="rect">
            <a:avLst/>
          </a:prstGeom>
        </p:spPr>
      </p:pic>
      <p:pic>
        <p:nvPicPr>
          <p:cNvPr id="4" name="Picture 3"/>
          <p:cNvPicPr>
            <a:picLocks noChangeAspect="1"/>
          </p:cNvPicPr>
          <p:nvPr/>
        </p:nvPicPr>
        <p:blipFill>
          <a:blip r:embed="rId3"/>
          <a:stretch>
            <a:fillRect/>
          </a:stretch>
        </p:blipFill>
        <p:spPr>
          <a:xfrm>
            <a:off x="4190999" y="457199"/>
            <a:ext cx="4724401" cy="3144467"/>
          </a:xfrm>
          <a:prstGeom prst="rect">
            <a:avLst/>
          </a:prstGeom>
        </p:spPr>
      </p:pic>
    </p:spTree>
    <p:extLst>
      <p:ext uri="{BB962C8B-B14F-4D97-AF65-F5344CB8AC3E}">
        <p14:creationId xmlns:p14="http://schemas.microsoft.com/office/powerpoint/2010/main" val="38815983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1" y="273629"/>
            <a:ext cx="8228160" cy="1144921"/>
          </a:xfrm>
          <a:ln/>
        </p:spPr>
        <p:txBody>
          <a:bodyPr tIns="35203">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6000" dirty="0">
                <a:solidFill>
                  <a:srgbClr val="FF0000"/>
                </a:solidFill>
              </a:rPr>
              <a:t>Disney World PR</a:t>
            </a:r>
          </a:p>
        </p:txBody>
      </p:sp>
      <p:sp>
        <p:nvSpPr>
          <p:cNvPr id="3074" name="Rectangle 2"/>
          <p:cNvSpPr>
            <a:spLocks noGrp="1" noChangeArrowheads="1"/>
          </p:cNvSpPr>
          <p:nvPr>
            <p:ph idx="1"/>
          </p:nvPr>
        </p:nvSpPr>
        <p:spPr>
          <a:xfrm>
            <a:off x="456481" y="1604329"/>
            <a:ext cx="8228160" cy="4526396"/>
          </a:xfrm>
          <a:ln/>
        </p:spPr>
        <p:txBody>
          <a:bodyPr anchor="b">
            <a:normAutofit/>
          </a:bodyPr>
          <a:lstStyle/>
          <a:p>
            <a:pPr marL="555122"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dirty="0"/>
              <a:t>PR Team Responsibilities</a:t>
            </a:r>
          </a:p>
          <a:p>
            <a:pPr marL="946808" lvl="1"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t>Managing the reputation of The Walt Disney Company</a:t>
            </a:r>
          </a:p>
          <a:p>
            <a:pPr marL="946808" lvl="1"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t>Developing strategic, cohesive external and internal communications</a:t>
            </a:r>
          </a:p>
          <a:p>
            <a:pPr marL="946808" lvl="1"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dirty="0"/>
              <a:t>Managing large-scale, high-visibility </a:t>
            </a:r>
            <a:r>
              <a:rPr lang="en-US" sz="2800" dirty="0" smtClean="0"/>
              <a:t>projects</a:t>
            </a:r>
          </a:p>
        </p:txBody>
      </p:sp>
      <p:pic>
        <p:nvPicPr>
          <p:cNvPr id="4098" name="Picture 2" descr="http://1.bp.blogspot.com/_mPcsT_7RSt4/SxH7TIGNnPI/AAAAAAAAAFY/wjSkP7UYuQ4/s1600/Internatio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29210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dirty="0" smtClean="0">
                <a:solidFill>
                  <a:srgbClr val="FF0000"/>
                </a:solidFill>
              </a:rPr>
              <a:t>Agenda</a:t>
            </a:r>
            <a:endParaRPr lang="en-US" sz="4800" dirty="0">
              <a:solidFill>
                <a:srgbClr val="FF0000"/>
              </a:solidFill>
            </a:endParaRPr>
          </a:p>
        </p:txBody>
      </p:sp>
      <p:sp>
        <p:nvSpPr>
          <p:cNvPr id="3" name="Content Placeholder 2"/>
          <p:cNvSpPr>
            <a:spLocks noGrp="1"/>
          </p:cNvSpPr>
          <p:nvPr>
            <p:ph idx="1"/>
          </p:nvPr>
        </p:nvSpPr>
        <p:spPr>
          <a:xfrm>
            <a:off x="457200" y="1219200"/>
            <a:ext cx="8229600" cy="5638800"/>
          </a:xfrm>
        </p:spPr>
        <p:txBody>
          <a:bodyPr>
            <a:noAutofit/>
          </a:bodyPr>
          <a:lstStyle/>
          <a:p>
            <a:pPr>
              <a:buClr>
                <a:srgbClr val="C00000"/>
              </a:buClr>
              <a:buSzPct val="125000"/>
              <a:buFont typeface="Arial" pitchFamily="34" charset="0"/>
              <a:buChar char="•"/>
            </a:pPr>
            <a:r>
              <a:rPr lang="en-US" sz="2400" dirty="0" smtClean="0"/>
              <a:t>Opener – Nick </a:t>
            </a:r>
            <a:r>
              <a:rPr lang="en-US" sz="2400" dirty="0" err="1" smtClean="0"/>
              <a:t>Sworob</a:t>
            </a:r>
            <a:endParaRPr lang="en-US" sz="2400" dirty="0" smtClean="0"/>
          </a:p>
          <a:p>
            <a:pPr>
              <a:buClr>
                <a:srgbClr val="C00000"/>
              </a:buClr>
              <a:buSzPct val="125000"/>
              <a:buFont typeface="Arial" pitchFamily="34" charset="0"/>
              <a:buChar char="•"/>
            </a:pPr>
            <a:r>
              <a:rPr lang="en-US" sz="2400" dirty="0" smtClean="0"/>
              <a:t>Past - </a:t>
            </a:r>
            <a:r>
              <a:rPr lang="en-US" sz="2400" dirty="0" err="1" smtClean="0"/>
              <a:t>Tahquan</a:t>
            </a:r>
            <a:r>
              <a:rPr lang="en-US" sz="2400" dirty="0" smtClean="0"/>
              <a:t> Evans</a:t>
            </a:r>
          </a:p>
          <a:p>
            <a:pPr>
              <a:buClr>
                <a:srgbClr val="C00000"/>
              </a:buClr>
              <a:buSzPct val="125000"/>
              <a:buFont typeface="Arial" pitchFamily="34" charset="0"/>
              <a:buChar char="•"/>
            </a:pPr>
            <a:r>
              <a:rPr lang="en-US" sz="2400" dirty="0" smtClean="0"/>
              <a:t>Present - </a:t>
            </a:r>
            <a:r>
              <a:rPr lang="en-US" sz="2400" dirty="0" err="1" smtClean="0"/>
              <a:t>Khaled</a:t>
            </a:r>
            <a:r>
              <a:rPr lang="en-US" sz="2400" dirty="0" smtClean="0"/>
              <a:t> </a:t>
            </a:r>
            <a:r>
              <a:rPr lang="en-US" sz="2400" dirty="0" err="1" smtClean="0"/>
              <a:t>Alkurdi</a:t>
            </a:r>
            <a:endParaRPr lang="en-US" sz="2400" dirty="0" smtClean="0"/>
          </a:p>
          <a:p>
            <a:pPr>
              <a:buClr>
                <a:srgbClr val="C00000"/>
              </a:buClr>
              <a:buSzPct val="125000"/>
              <a:buFont typeface="Arial" pitchFamily="34" charset="0"/>
              <a:buChar char="•"/>
            </a:pPr>
            <a:r>
              <a:rPr lang="en-US" sz="2400" dirty="0" smtClean="0"/>
              <a:t>Advertisement - </a:t>
            </a:r>
            <a:r>
              <a:rPr lang="en-US" sz="2400" dirty="0" err="1" smtClean="0"/>
              <a:t>Khaled</a:t>
            </a:r>
            <a:r>
              <a:rPr lang="en-US" sz="2400" dirty="0" smtClean="0"/>
              <a:t> </a:t>
            </a:r>
            <a:r>
              <a:rPr lang="en-US" sz="2400" dirty="0" err="1" smtClean="0"/>
              <a:t>Alkurdi</a:t>
            </a:r>
            <a:r>
              <a:rPr lang="en-US" sz="2400" dirty="0" smtClean="0"/>
              <a:t> </a:t>
            </a:r>
          </a:p>
          <a:p>
            <a:pPr>
              <a:buClr>
                <a:srgbClr val="C00000"/>
              </a:buClr>
              <a:buSzPct val="125000"/>
              <a:buFont typeface="Arial" pitchFamily="34" charset="0"/>
              <a:buChar char="•"/>
            </a:pPr>
            <a:r>
              <a:rPr lang="en-US" sz="2400" dirty="0" smtClean="0"/>
              <a:t>Human Resources - Haley </a:t>
            </a:r>
            <a:r>
              <a:rPr lang="en-US" sz="2400" dirty="0" err="1" smtClean="0"/>
              <a:t>McCullian</a:t>
            </a:r>
            <a:endParaRPr lang="en-US" sz="2400" dirty="0" smtClean="0"/>
          </a:p>
          <a:p>
            <a:pPr>
              <a:buClr>
                <a:srgbClr val="C00000"/>
              </a:buClr>
              <a:buSzPct val="125000"/>
              <a:buFont typeface="Arial" pitchFamily="34" charset="0"/>
              <a:buChar char="•"/>
            </a:pPr>
            <a:r>
              <a:rPr lang="en-US" sz="2400" dirty="0" smtClean="0"/>
              <a:t>Competition - Haley </a:t>
            </a:r>
            <a:r>
              <a:rPr lang="en-US" sz="2400" dirty="0" err="1" smtClean="0"/>
              <a:t>McCullian</a:t>
            </a:r>
            <a:endParaRPr lang="en-US" sz="2400" dirty="0" smtClean="0"/>
          </a:p>
          <a:p>
            <a:pPr>
              <a:buClr>
                <a:srgbClr val="C00000"/>
              </a:buClr>
              <a:buSzPct val="125000"/>
              <a:buFont typeface="Arial" pitchFamily="34" charset="0"/>
              <a:buChar char="•"/>
            </a:pPr>
            <a:r>
              <a:rPr lang="en-US" sz="2400" dirty="0" smtClean="0"/>
              <a:t>Finance - Michael </a:t>
            </a:r>
            <a:r>
              <a:rPr lang="en-US" sz="2400" dirty="0" err="1" smtClean="0"/>
              <a:t>Bongiorno</a:t>
            </a:r>
            <a:endParaRPr lang="en-US" sz="2400" dirty="0" smtClean="0"/>
          </a:p>
          <a:p>
            <a:pPr>
              <a:buClr>
                <a:srgbClr val="C00000"/>
              </a:buClr>
              <a:buSzPct val="125000"/>
              <a:buFont typeface="Arial" pitchFamily="34" charset="0"/>
              <a:buChar char="•"/>
            </a:pPr>
            <a:r>
              <a:rPr lang="en-US" sz="2400" dirty="0" smtClean="0"/>
              <a:t>Public Relations - Steve Norwood</a:t>
            </a:r>
          </a:p>
          <a:p>
            <a:pPr>
              <a:buClr>
                <a:srgbClr val="C00000"/>
              </a:buClr>
              <a:buSzPct val="125000"/>
              <a:buFont typeface="Arial" pitchFamily="34" charset="0"/>
              <a:buChar char="•"/>
            </a:pPr>
            <a:r>
              <a:rPr lang="en-US" sz="2400" dirty="0" smtClean="0"/>
              <a:t>Technology – Nick </a:t>
            </a:r>
            <a:r>
              <a:rPr lang="en-US" sz="2400" dirty="0" err="1" smtClean="0"/>
              <a:t>Sworob</a:t>
            </a:r>
            <a:endParaRPr lang="en-US" sz="2400" dirty="0" smtClean="0"/>
          </a:p>
          <a:p>
            <a:pPr>
              <a:buClr>
                <a:srgbClr val="C00000"/>
              </a:buClr>
              <a:buSzPct val="125000"/>
              <a:buFont typeface="Arial" pitchFamily="34" charset="0"/>
              <a:buChar char="•"/>
            </a:pPr>
            <a:r>
              <a:rPr lang="en-US" sz="2400" dirty="0" smtClean="0"/>
              <a:t>Future – Nick </a:t>
            </a:r>
            <a:r>
              <a:rPr lang="en-US" sz="2400" dirty="0" err="1" smtClean="0"/>
              <a:t>Sworob</a:t>
            </a:r>
            <a:endParaRPr lang="en-US" sz="2400" dirty="0" smtClean="0"/>
          </a:p>
          <a:p>
            <a:pPr>
              <a:buClr>
                <a:srgbClr val="C00000"/>
              </a:buClr>
              <a:buSzPct val="125000"/>
              <a:buFont typeface="Arial" pitchFamily="34" charset="0"/>
              <a:buChar char="•"/>
            </a:pPr>
            <a:r>
              <a:rPr lang="en-US" sz="2400" dirty="0" smtClean="0"/>
              <a:t>Questions</a:t>
            </a:r>
          </a:p>
          <a:p>
            <a:pPr>
              <a:buClr>
                <a:schemeClr val="bg1"/>
              </a:buClr>
              <a:buFont typeface="Arial" pitchFamily="34" charset="0"/>
              <a:buChar char="•"/>
            </a:pPr>
            <a:endParaRPr lang="en-US" sz="2400" dirty="0" smtClean="0"/>
          </a:p>
          <a:p>
            <a:pPr>
              <a:buClr>
                <a:schemeClr val="bg1"/>
              </a:buClr>
              <a:buFont typeface="Arial" pitchFamily="34" charset="0"/>
              <a:buChar char="•"/>
            </a:pP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55122"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200" dirty="0"/>
              <a:t>Disney Youth Programs</a:t>
            </a:r>
          </a:p>
          <a:p>
            <a:pPr marL="555122"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200" dirty="0"/>
              <a:t>Countdown to Seven Dwarfs Mine Train grand-opening</a:t>
            </a:r>
          </a:p>
          <a:p>
            <a:pPr marL="555122" indent="-457200">
              <a:buClr>
                <a:srgbClr val="C00000"/>
              </a:buClr>
              <a:buSzPct val="100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200" dirty="0"/>
              <a:t>Disney's ongoing commitment to safety</a:t>
            </a:r>
          </a:p>
          <a:p>
            <a:endParaRPr lang="en-US" dirty="0"/>
          </a:p>
        </p:txBody>
      </p:sp>
      <p:sp>
        <p:nvSpPr>
          <p:cNvPr id="4" name="Rectangle 1"/>
          <p:cNvSpPr>
            <a:spLocks noGrp="1" noChangeArrowheads="1"/>
          </p:cNvSpPr>
          <p:nvPr>
            <p:ph type="title"/>
          </p:nvPr>
        </p:nvSpPr>
        <p:spPr>
          <a:ln/>
        </p:spPr>
        <p:txBody>
          <a:bodyPr tIns="35203">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6000" dirty="0">
                <a:solidFill>
                  <a:srgbClr val="FF0000"/>
                </a:solidFill>
              </a:rPr>
              <a:t>Disney World PR</a:t>
            </a:r>
          </a:p>
        </p:txBody>
      </p:sp>
      <p:pic>
        <p:nvPicPr>
          <p:cNvPr id="3074" name="Picture 2" descr="http://www.kaleidoscopeadventures.com/wp-content/uploads/2011/05/Marching-Band-Disney-Youth-Programs-Main-866x1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871913"/>
            <a:ext cx="2087946"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ock Your Disney Side party at Walt Disney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00487"/>
            <a:ext cx="3657600" cy="244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2956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1470025"/>
          </a:xfrm>
        </p:spPr>
        <p:txBody>
          <a:bodyPr>
            <a:noAutofit/>
          </a:bodyPr>
          <a:lstStyle/>
          <a:p>
            <a:r>
              <a:rPr lang="en-US" sz="6600" b="1" dirty="0" smtClean="0">
                <a:solidFill>
                  <a:schemeClr val="tx1"/>
                </a:solidFill>
                <a:latin typeface="Times New Roman" pitchFamily="18" charset="0"/>
                <a:cs typeface="Times New Roman" pitchFamily="18" charset="0"/>
              </a:rPr>
              <a:t>Disney Technology</a:t>
            </a:r>
            <a:endParaRPr lang="en-US" sz="6600" b="1" dirty="0">
              <a:solidFill>
                <a:schemeClr val="tx1"/>
              </a:solidFill>
              <a:latin typeface="Times New Roman" pitchFamily="18" charset="0"/>
              <a:cs typeface="Times New Roman" pitchFamily="18" charset="0"/>
            </a:endParaRPr>
          </a:p>
        </p:txBody>
      </p:sp>
      <p:sp>
        <p:nvSpPr>
          <p:cNvPr id="29700" name="AutoShape 4"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6" name="AutoShape 10"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8" name="AutoShape 12"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10" name="AutoShape 14"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12" name="AutoShape 16"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14" name="AutoShape 18"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16" name="AutoShape 20"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18" name="AutoShape 22"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20" name="AutoShape 24"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22" name="AutoShape 26"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24" name="AutoShape 28"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26" name="AutoShape 30"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28" name="AutoShape 32"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30" name="AutoShape 34" descr="data:image/jpeg;base64,/9j/4AAQSkZJRgABAQAAAQABAAD/2wCEAAkGBhQSERQUEhQUFBUUFhUXFBUUFRcYFBcVFBUVFBcVFxQXHCYeFxojGRQUHy8gIycpLCwsFx4xNTAqNSYrLCkBCQoKDgwOGg8PGiwlHyQsLCwsLyosLywsLCwsKSosLCwvLCosLCkpLCwsKSksKSwsLC4sLCwsLCwsLCwsLCwsLP/AABEIAM0A9QMBIgACEQEDEQH/xAAcAAABBQEBAQAAAAAAAAAAAAAAAgMEBQYHAQj/xABKEAACAQIEAgYFCAcFBgcAAAABAgMAEQQFEiExQQYHE1FhkSIycYGhFCNSc5KxweEzNEJystHwFWJjgsIWF0NTk6J0g5Sjs7Tx/8QAGgEAAgMBAQAAAAAAAAAAAAAAAAIBAwQFBv/EADMRAAIBAgQDBgUEAgMAAAAAAAABAgMRBBIhMUFR8AUTImGRwXGBobHhFDLR8UJiFSMk/9oADAMBAAIRAxEAPwDuNFFFABRRRQAUUUUAFFFFABRRRQAUUUUAFFFFABRRRQAUUUUAFFFNYrFLGjO5CqouSaAFySBQSSABxJ4Csd0n6aOiMMKAWHBmtc+Kg7edYTpx1hyTsUiJRAdgD8WI4n4CqJ8Q2J7IG50oA1+bcz8BW2lh9dTPVrKK0LiLF4nEEvNNISORZgB4aRsK630RnZ8FAzEkleJ3JAYgG547AVyXHExxLEnrvYD37Cu0ZXgRDDHEvCNFUf5QBemxTWVIpwt3Ju5KooorAbgooooAKKKKACiiigAoptnpszGpsBIoqI2JNNNjG8PKpysi5YUVWHHt4eVNtmT948qnIyMyLeiqU5o/ePKk/wBrP3jyqe7YZkXlFUYzd+8eVeDNpO8eVHdsMyL2iqNs3cd3lSFzmTvHlR3bDMi/oqlxObsANJ3tvcCo39tS96/ZoVNsMyNHRWfhzSZjYW+zT0+OmU7247bUd2yM6LqiqWLMpDzHlU2LEMeNvKocGgzomMwAudgOJrkPWJ08EjiFN4wd+Vzw1H8BWm6xekhii7NTa4u9u7kvv4n3VwqedpZO8s33mtFKnZZmEpFumVFvTHC+/hWx6LdHC52F7An22F6iZTg9UbLa9wbeJ5fGuj9F8kaBNUlgStgvMc7mrVWtB8zHUpZprkYbIcIcVmke3oxtrbwWLcC372ke+ux1lMhwUYxk8qCxZLN3XZgfjpvVljM1deBHlVNaXeSVuCL6EMkXcuaKyU3SSYcCv2aiP0rn71+zSKhJl2ZG4orBN0vxHen2BSD0xxP0k+wKn9PIMyOgUVFyucvDE7cWRWNu8qCdqlVQ1YYKKKKgBlqaanjTTUyIGWpl6fYU0wp0KR2ppqfYUywqxCjJpBp4G1NlacgbNeCnCleEUAFqTpr29K1bcKgBkivQtKtS1WpuA/g8RoN/wFSMXiNR9lRVSpCR0rSvci4qCOpGKxKxRl24KPM8APOlQx1i+sbpCIx2YPqi5/eI28h99Klmdh4RuYLp5j2kkI1A3NyfE1R5Ll9mudz/AFwqtnzBi5PHfnVlgM1I2VBfxO3kBWmSk1ZFcpJO7OkdHsINh9LYD7/hWsz7OFw8DajsoAA5km+wrMdAoGJMkhubbdwHcByqD1hYksbDgKiFG7yszzrWWY1XQPGiaCWUXF3C2PIqtyL8/WqXjzUDqzhtl4P0pZD5EL/pq3xOGJqp2U2aYNuCbM/MtQ5Eq7mwRqDNh6uUhisZKaZanSRVHdasTA6Jkn6tD9Wn8IqbULJf1eH6tP4RU2uZLdloUUUUoDRpDCnWFIIpiBlhTTLUgimytMiCMy00y1KZabZKsTFIhWvNNSClJKU9yCOVpDCpBWkrHvvQBEavQKl4uEDhTSx0XIG1WnVWlLFTix1AMVFHUtVCgliAALkngBSIErI9ZOf9jGEBtsCfEm9vK3xoSc5ZURotWSM56wljJWBNZH7Tmy+5RufhXNs2lM7s8r3LEk8hub1RYnOnfh8ONM4fCyyltmGk2JPfa+3uI862OeHw68RXCjiK78OnXMsTg4BT+EWEEWbT47VFj6MyEcaqOkWDmw2hhYq1xuODDe23h9xquPaFCTskPU7NqwV3P6nVcqzYxr83LE47mWx81Iqpz3H9pfULHwNx51yuLpA44j7J/nVvg+kRbg1/A8a0U61JvQx1cPNqx3voBio48rR5HVEQyl3YgKoEjXJY7AcKgS9cmVh9Ildx9NYXKe4kAkeIFcHzjOpJFMIkcQhgzR6joMlvWK8LjhWfknINcypbO35nQpLwK59eZZmuGxiasPKkg529Ye1TuPeKj4zA2r5l6M9KZcLMksTlWU+4jmpHMHmK+oMmzZMZhIsQgsJFuR9Fhsy+5gRQnbVDNFDiYbVXypV/joapsQlaosU3WTfq8P1afwiplQ8n/V4vq0/hFTKwS3ZYFFFFKB4RTZFO0lhUoBoikkU5avLUxAyVpBWnyKSVpkyCOUpBWpJWmytMmKRJxZb7jhcjja9Kkwp03jOruvx/OnnjuCO/aoGVyMq7EsR6yHj46f5VDk0FiVDFqFz+X5U6MJTsciv6SmxPHuPtH416Qw5ilzhYafSux3PcKA47jTEsw1Fj3fdTkEOuzX91Q5cicvMlRxVgutjo1JNEssQLaBaQDjYcGt3b71WdaHWJNhcXHhopGgjCq0sqIryHVuAocEAAW8/CpnVZ1qjHu2FxBHbrcxyABRMg43UbLIBuQNiLkWsaeM3CWYhxurGFiyQwwxy6GctJErKvraZSVUDY89N9u8bVselPRiRMDK8AGuMI9rXDBZF1BhzUqDfwrXZVGqmS3eR99XED2PuH41it3k1N8bm2VRwi4LhYxXRXJWkwcMkqhZJI1kZQtguv0guk7gAEVm+tPJAuCZrepJGfMlP9VdZkNyT/AFsLVzvrjntgdA3aWWNVA3J0kubAcfVpIq09OY7leGvI4MRXsKgG9TpsgxKjU0EwHG5je33VBAramZGmtxUi2J8d/OoWIjqdOdgfdf4/zpp0uKaSARlGXSzyrFAjSSNwVBcm3GvpTqhyzEYfAvDiY3jZZWKq430sqnbkRcHhXJ+qKFo5J5lHpWWNTzFzqa3ktd/yPFu8fpm5HPnSXtoQMYzDFjYVTZjgirG451oMYSDcVV40FzvWmDZS2aHKh8xF9Wn8IqXUfL1tFGP7i/cKkVlluWoKKKKgkKKKKAElaTTleEVNwG7V4RSiK8qSBBFIYU6RSCKZMgatVLmhMLiReB41eMKZxGGEilW4GpepBnxmY1ErsDvbuPP3UYjOiBxqgzfByYZyDcofVbl7D41XS5ltxqpp3HVrGhfN9XOtTkikRL77/wAq5P8A7QrBHq2aVz6APqqPpEc/ZTGC6bTJJreZye69l9mnhaq3NQlY6NDs+piKedOy4X4m56y+roZigkisJ0WwB2DrxC35EEmx8bHw5N0Y6D4jDYyJ2Vo+zcMW1AWAO9iDe5Fxt3133otn64uEONiNmHj31Q9J8rKuWHiR4ju91TVxDhFO11z5GWOHedwlo0O4JVFyCQTx3Jvc3PGrhGvbesVhMysbXq5w+aeNZoyW6LZRb0ZoS1hVJm06IQ76fRvZja4BtexPC9hXk2cqBuapMdmXbHs0tdh9leBc+A+JsKSU0tty2nB312LGPGRSC4se4j+dYjrD6HRyRPiYFCvHvIALB04FiB+0ON+YvWqaGOPaMAAC23htv406uBeWCZFF2kjdEB4EupUXPIC9z7KeM2miZJNNcDPdUvQuHFYDFDFRh45pEVeTAxKTrRhupBkO47iPCqfpB1CTQa5MPiYniUE2n1I4HddQwY+V+6uv4DDQ5ZgVVmskCek3NmO7EDvZidvGubZt0+mxmoKoSAHZR6xseLHmfhW2UlmMMaUnFz4IR0QylYI1TifWc97HjbwHD3V1HKPU2rmmWzgWrZZPnWkW5Ul9bsW2mhoJUvTIwt69/tTX6gF/GwqLPjgv6aQfuJ+Lfyq+MzO4Fzh5lsFuLgAW9gqRWUfpaii0YUCrTIM1acEkbDgfGq3uWrYt6KKKgkKKKKACio887g2WMsLcQyj3WJpiDMXcXEJtcj10/ZJU8+8GnUG1f3Ec0nb2ZOIpFJw+I16rC2livlbf40mecKUFvXbSPDYm/wD21FnexOZWuLNJNRmxramVYy2kgE6lG5AbgfAilRzOTZoyo79an4CnytC50/6Ytq8FKakigkRPh1dSHAI8aoJer/DOb+mL8lI/lWjry9qBT5w6RRWxEioxZUZlW/GykgHyFQBepuOU9oxPMk+dNPYcax1P3HssGr0YonZP0lnwzXicjvHI+6t1gethJE0YuO4+kpsQe8Hka5fNiBUQy39lKk2iK0KDfi1f19Td510gg13hZip4EqA3sIB+PwqBhukxJsD8bfE1lmQ8q9UGqO4ithlRUnrE3aYpmF3kVB9p/cOA+NK/2ijjBWLa/rMTdmI5k8/uFYtV23O1JM9tgKVUbEvDL/JmrbpbY/nWpy3rOigT9ESbcdQufDwFcn0m96TITV6jbYV4ai01KN/ma3ph1jy48LGVWONSTpUk6idgWJ42F/M0jJHXQACCQSD4HjbyIrKYSO7V5k2YmKYkm6ufStyPIir4K92c7HRUaUIQW7ei68ze4KSzMO41c4fFWqHk+SfKgHicE+G/n3VoIuiUo4gHxDD8at7ty1Rw3LK7MaixpO2rSfG9SIuyTdvnn8fVHu51Ih6JvzKj33+4VY4fo3GvrEt8B+NMqchHUiR8qw4xLWaNQo3uBY8e8VsIMOqKFQBQOAFN4HDqiAIAAQD7faakUr5DLmFFFFQSFFFFABUHJ/0X+eX/AOV6nVFy2HRHYkH0nOxuPSdmHwIp1+1/L3Ea8S+D9iHg5ZAZdCBh2r7l9Pdy0mjEyyF4daBR2o3D6t9D7W0ipmDgKdpqI9J2Yew24+VIxEesxlSpCSBjvy0sNrc/SFWZlm26sVZHl36uRopHEk2hAw1ruX079mm1rGpMUjknWgUciH1e61hTISVHkKrGyuwIJkKkWRVtYIfo99Ljmkv6Sxgd4kLHyKD76mWvBdL4kx04vd8PP4DzUmhjXl6UsCvRXl68WQXtcX7r7+VAp899JI+zmdTyJHkbfhVfkuTT46cQ4cXY7sx2VFHFmPIfeTauh9YvV3iJsR2uFQOshuw1KpRjxvqI9E8b+2rvLujX9k5ViCrA4h0vJIv0msihTx0pqNvG551U4pyudOOLnGjkTOWdKugkmBZe0nhlDariJjrXTa4ZSNuIF/Gs5x/AVq85zqFUOH7EM9h85ezBjY79/GmpsBhIOyLs51Rh2S+12JAAI35GsTxXhTyu/Djc10KaTeeRm1nIpXyk91azOsvw82FGIwqBOzIEigncHbUb871ldFFOrGor2sb6Tna0Zs8DE8alQKKsuiHRZ8fiRCrBBpLu5F9KLYGy8zcgAeNdUg6lsGosz4hjzOtV+ASrlFy2IqYylh5Wnds5D6NMTKOVdZzDqUiI+YxEqHkJAsi/9uk1hukXV5jcICzR9tGOMkN2AHeyW1L5W8aXumh49p4eppsZ3BcW/db7qp4BVrgJAX9u3mKgJFZreNPHS5nxSzum4+fsdj6nl+beuiyNasZ1UYIrhmYjif6/GtdimrRRfgON2nriZJcLfYQ+JqJNi6blkqFNJWhMwZTZ4BrxIe9V+4U/UXKz8zF+4v8ACKlVle5cgoooqACiiigCrzZlDx9r+hs2q/qa/R0a+Wm2vjte3hT8OAhuHjCgjnGQAfBtOzD20vFZgiMFkOkMNmYWS/0S3AHwNV2LWJXjMGkSl02jt6Sahr1hdiunVuedrb1fG7SWq+xRKybej+5IggE5Z5BqUMyxod1shKlyOBJYHjwFvGnWyyPUGVdDAjdLKSPotbZh7aYwuJEDNFIdILM0TtsrByWK6uAYEkWPEW8afkzOMMFDa2YiypZjb6Rt6qjvNDzX029utyVltrv79bFXJY4chrW+Um97Wt8pN735VLbCYb6EH2Y6gyMPk51W0/Kje9rW+VG977WqUXwvfhv/AGqud/PdlSt5bLcZxWG+dTsrKUiJQDZPXF1IH7JH86nYTEiRbi43synirDip8RUdGBnXSQR2JsVIIt2ija21q9xURjbtUBPDtVHFlH7QH0l+IuO6letkxlpdojYZyYYI1JXWt2I4hEAJt3EkgX5XqbHlcVrdmlvFQT7bne/jUDCqRBh5VBYIlmC7kxuouQOZBCm3cDVlHmUWnV2kenv1D8Tt7KKjd/D5+tyIJW8XSsRcRhEEkKPZlAmt2tmt6lhdu7lfeonSjL8OcFiNIhVuycgqEBBVS2xG/KpOKxUbyQM9ghE1u1AUG2ixs/fyvvVJ1gZnho8E6x9iZJfm00BDa+7MSvABb+YpZyyxTk302NCN5Wil0kcTdRNMdF7tbUTwFuJ+FGaRgRQvctcuv+RSLWHvJqVDEDqWM2X/AIsp225qP51X5tjxIyhBaNBpTxF9z7z+FchXzpLZfa3WnkeiglJal/0OQdniFYjs3jYcduH/AOVX5fizpCSIsidzbMP3XG4qnhcjYEgHiL7eVWuBkFI6VnKT4nTw1BP9xs+rmKGLMY3EjICjqFcDcsAAmsbWvv8A5RXaitfPuDlsQe6uz9Ds++UwC5+cSyv49ze+tVGWljn9rYSUGqu62LkrQBTlqTprRc4NjlXWT1ZD08ZgwAwBaaFRs1tzJGBwbiSvPiN+PN8BlfbSro31HcV9PVS4XofhYpWljiVWY3Nr6bnckLwHu2quUbnVwmOVKDjNX4ob6PZZ8nwyJzsCf6/rjXmLarPEtVXPGTwp81tEc2TdSTnLdldMagyvV++TEx358be6s/iEIO4q2MibI2+U/oIvq0/hFS6iZR+gi+rT+EVLqt7iBRRRUAFFFFAFbmcjmSONGVQ4kLFk1+posLEj6RpiSGXDo0gMTKoLOoiEZKrubMrcbXtcUrNY2bEQBXKHTN6QCn/l7WYWpOMyiZlsZ9YG5jdFCPb9liljb4d4PCtMbJRu1bj6vy9yhptuyfSHMbI7yrGjKqtEznUmu9mUAWJH0q8gy+VOEiAX3CwKt/JqiCVp5oXjcxa8MX9VWNmeM6TqFufHwqyhwMoYFp2YDipjjF/eBcUPwpK69PwC8Tvr18xrBS6+0DAWWV1AttYWIv3nc703jbK0QCp6cgU+iOBR2296imMBhJGacrMUHbyeiERvo73YXoxmEdZMOWlLjtwLFEX/AIcu91F6ayzb/fkRd226uEmMcRTldAaOQono7AfN2uBx3c1Y4DFiRTcaXU6ZE5qw5eIPEHmCKqZT81i//E/jBVjmWGZW7aIXdRZ0H/Fj46f3huVPtHOokla3WyJTe/XE8kxRVplFrRxK67cz2vw9AVEwmCkdUk1xamVW3w68SAfW1X50fKVkad0N1bDRkH/1HkfCp+VD5iL6uP8AgFLK8Fp5fYF4t+tRvD4ks5jmVdYGpSN0db2LLq3BBtcHhccapunuRRSYOeTs17RIjoa26gMrtYcASF48atsUb4mFRxRZHfwVgEW/tbh+6e6p2Iw4kRkbg6sp9jAg/fSy0sx48T5SfEMB2d9gxJ8Se+nYINalOfFPaOK+8UrMsAYsTJE3FHZT/lNq9xjaEuNiOB8eVUSspneoQzYdy5K5DjapcEtqbdhKvaqPSH6VR3/SHgfvpqN6rqQszXg8QpI0uBnvW06B5x2OLQE+hL6De0+qfP765vgsTY1ocHibEMOIsffWW+R3OzKCxFF03xR9DV5VP0Xz5cVArA+moAccwe/31c1uTurnhKkJU5OEt0eGvK9rwioFI0yVV4lKunWoGKhqqzuWRKqfHsIyo4Xt7rVQzVd4uGqmeKr4D6G3yj9BF9Wn8IqXUTKf0EX1afwipdSzOwoooqACiiigCmzoEyIVGIDIGs0KxMLPYEHtL7+iOVQIsQZl3OOkQkqRogQGzFWBMYVrXBBsa1FVXRr9X/8ANxH/ANiWtEZ2htt+SpxvISuEWV9UUkkRh1Q2RY7WBUkAOrbbC1rUTwtG0erEznW4QDRBYmzNY2i2FlNRcsx7I2ICwSyD5RJ6SGK37O3pyKfhXuYY5nlwoaCWMduPScxW/RS7ehIxv7uVNld7aW+XL1IurX/kehxyxPMiRzyHtCzlVUqGdVawOobWI86c7btnj1RTpofWCyqFuFZbE6ieDGo2GxrJPigsMsnzq7p2Vh8zFsdcim/uqywmNZyQ0Msdhe79nY+A0SMb+6okra+XPyJWugg5QpWRbtaWTtG4XB9DYbcPQHxqea8Fe1Q5N7liSRXx5MitMy3HbABwDtf0rsotsTqJPjv301Hk7qoUYmbSoAAtBwAsN+yvVpRam7yQuREXB4BYgdN7sbszEs7HvZjufw5VIFKtXtqVyvuSlY+eusOZHzPEMgAAYKbc2RQrN72v5Vjc3l4D31fZ1h2+VSKfWWSUOT3iRhVPjclmuX06l713sPZxqubjGpZs66rf+PJHdvX4FfDiGhcMvduDwYHiCO6pUjK3px8DxTmp/EeNOY2BXZV4eiLW79qqZUMbEcxV07XcDDTc4JTRZxS1Z4TMLVm0xFS48TWWdM7uF7QXE3GSdKHw7h4mseY5EdxHOulZP1qwuAJlKHvXdfyrg0chPA1Kjmcd9Vq8djbVo0cWrzWvNH0jB0wwjjbER+86fvqdDm0L20yxtfhZ1P418yHMGFOJm7e321Z3jOdLsmnwm/T+j6hvSGiBr50wHS+aL1JJE/dcgfZ4fCtJgOtaddpNMg9ml/MbHyps6ZkqdmVI6waf069TrOIwF6q8RlZ7qpcv6brMupfeDxB7jUg9KxzFOpJHOkpRdmbHApaJB3Ko8gKfqPl82uKNh+0inzANSKkrCiiigAooooAKr8iwrRw6XFjrmNrg7PNI68P7rCq/pFh5Gnw5iNpESd0B9VivZDQ391gSPC4PKpn9vIcOJgCb+iI/2+1vo7G3JtfonusTwq7I8itx/Il1fXgOZRhWTttQtrmkddwbq2mx29hozXCs7YcqL6Jg7bgWXs5Vvvx3YcKr+jcLrPihI2pyYWc/shmjuVXuUcB4Ck5phmxMriM2+TAGM8jijZxfvCrpU/Wt3U9v+zfhv8V+SL+EeR5YppyIHkWR1ZWV4gLCKNNw7g8VPKpUGYuWAeB41N/Td4So27lcn4Uk50vyU4mxsIy5XmCoN0PiGBX20xg8iUqHxKrNKwu5calUncpGrbIo4bcbXNzUO1vEvLjw+YfAuBSqg4DKo4WJiBQNxRSezBv6ypwU+y1UmAxL9hFFG2lpp8UC44pGk8zOy/3rAKO4sDypVTvs+tf4JzW3NOXF7XF+7n5UoVVp0Zw2mxhRr8WcanJ7zI12J8b1zXp9037ANg8PK5VSRI7Nqf6kPx0rw3JPK+1K1HgybvkbzOOn+Dw5IaXWw4rENZB7iR6IPtNZDMOu9QbRQe+R7H7Kj8a5QHeQ+jVzlvRF5N2vWOtiIUlduxspYaUtWQekObHF4iSZVEZkYMyrcre1iRfv41o+jGIbSFdLjvq3yvoSq2JFaAZfHEvIV57G9owrLKlfzOhShGnoYfNOhitMJUNhxK25+HdWM6RZaVlJOwPD3bf17a6PmvSGNSRceNc86S5uJ3GngL79963dmTxE5rPqrWKsRljTa24lH2PiKlxRgqRzFRCDTuGksfGu5UWmhioS8VmS8twDu1hyHGrkZFOOAvTOAzC24rSYDpHbYgVycTXrxd4RR1qC7teFv1KF8snHGIn3VGlhts6FfaCK6dls8UwsQGPcSbeQqxlyJGFtKae6x/Gub/yzjLLOJt/Uyj+7U4y8HMb00GNbvP8AoWFu0PonmvI+wcjWcjyTe7b/AHV2sNWjiI5oMprY2nFXSdx/o47Lqbkbe+196voZyT76h4aA8BWhyXJGdhsTflWyyWhwqtR1JObOpZB+qwfVR/wCp9MYCHREi/RRR5ACn6kzhRRRQAUUUUAVeM/W8P8AV4j74KUmRIMQZrm530X9ASEaDKB9MpZb91+81YFBcGwuL2PMX47+4UqnztKy5W+otjOnHiGXHSEXK9hpXmztHpRB4sxA99OZdlGJijC9vFcks5MBJLuSzEntBfcnlwtV0cOpNyq3uDewvdeB9opdqd1dNFy+isRlMscA4OIwkjqflSSSRMF0qHO0i6dR4Eo/HfU1WOCzWOZDHLpWS2maFyAQbWbY+sh3sw2INWzQgkEgEjgbbi4sbHltTOJy6OS3aRo9uGtVa3suNql1FLfrrQMttihw+HgGMh+TLHdBL2piAsoZVCh2XYEm9gd6j4JGWCGdVL9hPi9aqLsYpJ5lfSOZU6Wtz0kVqoMKqDSihQOAUADyG1LjjCiwAA32AsNzc8PEk1Lrdev8kZDM9L+lQgy9p4GDF7LGw3F2NiR4gA7d43r54mJd7m5ubn2nia+nM46OQYmNo5UFm4stg4P0g3fWLbqSw+q6zzAdxCE+dh91Z5/6mik4p3kZDo1lcYUMbVrY8xiQcRVnD1U4dRbtsQf8yD/RT8PVnhlPpPM/gWW3wWuBW7NqVZ5pM3/qYWM3jelaINiKy+aZ5NNcLdF7zxPsFdSHVzg730vfv1b+dq8bq6wp/wCZ9v8AKtWG7MpUnmnq/oUyxWloaHDZsuvufab002UV3U9WuE/xft/lXn+7PCf4v2/yrsKVtjG9dWcHOUVFmyjjavoH/djg/wDF+3+VJPVbg/8AF/6n5VOcg+dVjK8eFSEmI4Gu9y9UWBbiJf8AqflUU9SmA5HED2Sj8VNUzipbGqlXy6M5Nk2dmNwb10TLOk6sBvTmYdRUO5ixMqWF7Oivw8VK1zXMcvbDSaO01b2vp0/DUa5OL7NhW12ZthXjPQ6VmWZIUJuKpIcJr4d/31oehvV8ksKzTzPJf1UUBFUjmSSxY+VbHCdEYI7WDH2tfz2qzA4F4a7b3MlerF6IyWSdFC+5FhzJ4fmfCtdFHHh1svHmeZq0OGFrDYDgBtUPEZFG/Ev7m/KutHKtzG22TcLJqRT3qD5inabw8ARFUXsoAF+NgLb05UMAoooq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34" name="Picture 38" descr="http://thecoolgadgets.com/wp-content/uploads/2011/08/disney-mickey-science-behind-the-magic.jpg"/>
          <p:cNvPicPr>
            <a:picLocks noChangeAspect="1" noChangeArrowheads="1"/>
          </p:cNvPicPr>
          <p:nvPr/>
        </p:nvPicPr>
        <p:blipFill>
          <a:blip r:embed="rId2" cstate="print"/>
          <a:srcRect/>
          <a:stretch>
            <a:fillRect/>
          </a:stretch>
        </p:blipFill>
        <p:spPr bwMode="auto">
          <a:xfrm>
            <a:off x="1676400" y="2608174"/>
            <a:ext cx="5365941" cy="424982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smtClean="0">
                <a:solidFill>
                  <a:srgbClr val="FF0000"/>
                </a:solidFill>
                <a:latin typeface="Times New Roman" pitchFamily="18" charset="0"/>
                <a:cs typeface="Times New Roman" pitchFamily="18" charset="0"/>
              </a:rPr>
              <a:t>Magic Bands</a:t>
            </a:r>
            <a:endParaRPr lang="en-US" sz="8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5029200"/>
            <a:ext cx="8229600" cy="1600200"/>
          </a:xfrm>
        </p:spPr>
        <p:txBody>
          <a:bodyPr>
            <a:normAutofit/>
          </a:bodyPr>
          <a:lstStyle/>
          <a:p>
            <a:pPr>
              <a:buClr>
                <a:srgbClr val="C00000"/>
              </a:buClr>
              <a:buSzPct val="100000"/>
              <a:buFont typeface="Arial" pitchFamily="34" charset="0"/>
              <a:buChar char="•"/>
            </a:pPr>
            <a:r>
              <a:rPr lang="en-US" sz="4400" dirty="0" smtClean="0">
                <a:latin typeface="Times New Roman" pitchFamily="18" charset="0"/>
                <a:cs typeface="Times New Roman" pitchFamily="18" charset="0"/>
              </a:rPr>
              <a:t>Everything you need with one touch</a:t>
            </a:r>
            <a:endParaRPr lang="en-US" sz="4400" dirty="0">
              <a:latin typeface="Times New Roman" pitchFamily="18" charset="0"/>
              <a:cs typeface="Times New Roman" pitchFamily="18" charset="0"/>
            </a:endParaRPr>
          </a:p>
        </p:txBody>
      </p:sp>
      <p:pic>
        <p:nvPicPr>
          <p:cNvPr id="18434" name="Picture 2" descr="http://2fm9xz2drvqemrbu.zippykid.netdna-cdn.com/wp-content/uploads/2014/01/disney-magic-bands.jpg"/>
          <p:cNvPicPr>
            <a:picLocks noChangeAspect="1" noChangeArrowheads="1"/>
          </p:cNvPicPr>
          <p:nvPr/>
        </p:nvPicPr>
        <p:blipFill>
          <a:blip r:embed="rId2" cstate="print"/>
          <a:srcRect/>
          <a:stretch>
            <a:fillRect/>
          </a:stretch>
        </p:blipFill>
        <p:spPr bwMode="auto">
          <a:xfrm>
            <a:off x="1371600" y="1828800"/>
            <a:ext cx="6239883" cy="304987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b="1" dirty="0" smtClean="0">
                <a:solidFill>
                  <a:srgbClr val="FF0000"/>
                </a:solidFill>
                <a:latin typeface="Times New Roman" pitchFamily="18" charset="0"/>
                <a:cs typeface="Times New Roman" pitchFamily="18" charset="0"/>
              </a:rPr>
              <a:t>Fast Pass +</a:t>
            </a:r>
            <a:endParaRPr lang="en-US" sz="8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4724400"/>
            <a:ext cx="8229600" cy="1828800"/>
          </a:xfrm>
        </p:spPr>
        <p:txBody>
          <a:bodyPr>
            <a:normAutofit/>
          </a:bodyPr>
          <a:lstStyle/>
          <a:p>
            <a:pPr>
              <a:buClr>
                <a:srgbClr val="C00000"/>
              </a:buClr>
              <a:buSzPct val="100000"/>
              <a:buFont typeface="Arial" pitchFamily="34" charset="0"/>
              <a:buChar char="•"/>
            </a:pPr>
            <a:r>
              <a:rPr lang="en-US" sz="3600" dirty="0" smtClean="0">
                <a:latin typeface="Times New Roman" pitchFamily="18" charset="0"/>
                <a:cs typeface="Times New Roman" pitchFamily="18" charset="0"/>
              </a:rPr>
              <a:t>New and improved fast pass</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Plan your trip months before you arrive</a:t>
            </a:r>
            <a:endParaRPr lang="en-US" sz="3600" dirty="0">
              <a:latin typeface="Times New Roman" pitchFamily="18" charset="0"/>
              <a:cs typeface="Times New Roman" pitchFamily="18" charset="0"/>
            </a:endParaRPr>
          </a:p>
        </p:txBody>
      </p:sp>
      <p:pic>
        <p:nvPicPr>
          <p:cNvPr id="17410" name="Picture 2" descr="http://1.bp.blogspot.com/-rELykJV12WI/Thus7ClrcbI/AAAAAAAAGcc/4DFMynpahrI/s1600/Disney%2BWorld%2BFastPass004.jpg"/>
          <p:cNvPicPr>
            <a:picLocks noChangeAspect="1" noChangeArrowheads="1"/>
          </p:cNvPicPr>
          <p:nvPr/>
        </p:nvPicPr>
        <p:blipFill>
          <a:blip r:embed="rId2" cstate="print"/>
          <a:srcRect/>
          <a:stretch>
            <a:fillRect/>
          </a:stretch>
        </p:blipFill>
        <p:spPr bwMode="auto">
          <a:xfrm>
            <a:off x="5181600" y="1676400"/>
            <a:ext cx="3556000" cy="2667000"/>
          </a:xfrm>
          <a:prstGeom prst="rect">
            <a:avLst/>
          </a:prstGeom>
          <a:noFill/>
        </p:spPr>
      </p:pic>
      <p:pic>
        <p:nvPicPr>
          <p:cNvPr id="17412" name="Picture 4" descr="http://images3.wikia.nocookie.net/__cb20101114181052/disney/images/3/3b/Disney-Fast-Pass.jpg"/>
          <p:cNvPicPr>
            <a:picLocks noChangeAspect="1" noChangeArrowheads="1"/>
          </p:cNvPicPr>
          <p:nvPr/>
        </p:nvPicPr>
        <p:blipFill>
          <a:blip r:embed="rId3" cstate="print"/>
          <a:srcRect/>
          <a:stretch>
            <a:fillRect/>
          </a:stretch>
        </p:blipFill>
        <p:spPr bwMode="auto">
          <a:xfrm>
            <a:off x="381000" y="1576284"/>
            <a:ext cx="3962400" cy="283379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err="1" smtClean="0">
                <a:solidFill>
                  <a:srgbClr val="FF0000"/>
                </a:solidFill>
                <a:latin typeface="Times New Roman" pitchFamily="18" charset="0"/>
                <a:cs typeface="Times New Roman" pitchFamily="18" charset="0"/>
              </a:rPr>
              <a:t>MyDisneyExperience</a:t>
            </a:r>
            <a:endParaRPr lang="en-US" sz="6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4800600"/>
            <a:ext cx="8229600" cy="1905000"/>
          </a:xfrm>
        </p:spPr>
        <p:txBody>
          <a:bodyPr>
            <a:normAutofit/>
          </a:bodyPr>
          <a:lstStyle/>
          <a:p>
            <a:pPr>
              <a:buClr>
                <a:srgbClr val="C00000"/>
              </a:buClr>
              <a:buSzPct val="100000"/>
              <a:buFont typeface="Arial" pitchFamily="34" charset="0"/>
              <a:buChar char="•"/>
            </a:pPr>
            <a:r>
              <a:rPr lang="en-US" sz="4000" dirty="0" smtClean="0">
                <a:latin typeface="Times New Roman" pitchFamily="18" charset="0"/>
                <a:cs typeface="Times New Roman" pitchFamily="18" charset="0"/>
              </a:rPr>
              <a:t>Plan your whole vacation</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Start the fun and magic from home</a:t>
            </a:r>
            <a:endParaRPr lang="en-US" sz="4000" dirty="0">
              <a:latin typeface="Times New Roman" pitchFamily="18" charset="0"/>
              <a:cs typeface="Times New Roman" pitchFamily="18" charset="0"/>
            </a:endParaRPr>
          </a:p>
        </p:txBody>
      </p:sp>
      <p:pic>
        <p:nvPicPr>
          <p:cNvPr id="16388" name="Picture 4" descr="http://2.bp.blogspot.com/-2WX3AEhFGTM/Uc0BEswxr9I/AAAAAAAAkaI/75Ix8tADV6Y/s1036/My%2BDisney%2BExperience%2BWEBVERSION.jpg"/>
          <p:cNvPicPr>
            <a:picLocks noChangeAspect="1" noChangeArrowheads="1"/>
          </p:cNvPicPr>
          <p:nvPr/>
        </p:nvPicPr>
        <p:blipFill>
          <a:blip r:embed="rId2" cstate="print"/>
          <a:srcRect/>
          <a:stretch>
            <a:fillRect/>
          </a:stretch>
        </p:blipFill>
        <p:spPr bwMode="auto">
          <a:xfrm>
            <a:off x="0" y="1524000"/>
            <a:ext cx="9105900" cy="33224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FF0000"/>
                </a:solidFill>
                <a:latin typeface="Times New Roman" pitchFamily="18" charset="0"/>
                <a:cs typeface="Times New Roman" pitchFamily="18" charset="0"/>
              </a:rPr>
              <a:t>Glow with the Show</a:t>
            </a:r>
            <a:endParaRPr lang="en-US" sz="6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4114800"/>
            <a:ext cx="8229600" cy="2590800"/>
          </a:xfrm>
        </p:spPr>
        <p:txBody>
          <a:bodyPr>
            <a:normAutofit/>
          </a:bodyPr>
          <a:lstStyle/>
          <a:p>
            <a:pPr>
              <a:buClr>
                <a:srgbClr val="C00000"/>
              </a:buClr>
              <a:buSzPct val="100000"/>
              <a:buFont typeface="Arial" pitchFamily="34" charset="0"/>
              <a:buChar char="•"/>
            </a:pPr>
            <a:r>
              <a:rPr lang="en-US" sz="3200" dirty="0" smtClean="0">
                <a:latin typeface="Times New Roman" pitchFamily="18" charset="0"/>
                <a:cs typeface="Times New Roman" pitchFamily="18" charset="0"/>
              </a:rPr>
              <a:t>Be apart of the show</a:t>
            </a:r>
          </a:p>
          <a:p>
            <a:pPr>
              <a:buClr>
                <a:srgbClr val="C00000"/>
              </a:buClr>
              <a:buSzPct val="100000"/>
              <a:buFont typeface="Arial" pitchFamily="34" charset="0"/>
              <a:buChar char="•"/>
            </a:pPr>
            <a:r>
              <a:rPr lang="en-US" sz="3200" dirty="0" smtClean="0">
                <a:latin typeface="Times New Roman" pitchFamily="18" charset="0"/>
                <a:cs typeface="Times New Roman" pitchFamily="18" charset="0"/>
              </a:rPr>
              <a:t>Celebrate the magic</a:t>
            </a:r>
          </a:p>
          <a:p>
            <a:pPr>
              <a:buClr>
                <a:srgbClr val="C00000"/>
              </a:buClr>
              <a:buSzPct val="100000"/>
              <a:buFont typeface="Arial" pitchFamily="34" charset="0"/>
              <a:buChar char="•"/>
            </a:pPr>
            <a:r>
              <a:rPr lang="en-US" sz="3200" dirty="0" smtClean="0">
                <a:latin typeface="Times New Roman" pitchFamily="18" charset="0"/>
                <a:cs typeface="Times New Roman" pitchFamily="18" charset="0"/>
              </a:rPr>
              <a:t>Wishes</a:t>
            </a:r>
          </a:p>
          <a:p>
            <a:pPr>
              <a:buClr>
                <a:srgbClr val="C00000"/>
              </a:buClr>
              <a:buSzPct val="100000"/>
              <a:buFont typeface="Arial" pitchFamily="34" charset="0"/>
              <a:buChar char="•"/>
            </a:pPr>
            <a:r>
              <a:rPr lang="en-US" sz="3200" dirty="0" err="1" smtClean="0">
                <a:latin typeface="Times New Roman" pitchFamily="18" charset="0"/>
                <a:cs typeface="Times New Roman" pitchFamily="18" charset="0"/>
              </a:rPr>
              <a:t>Fantasmic</a:t>
            </a:r>
            <a:endParaRPr lang="en-US" sz="3200" dirty="0">
              <a:latin typeface="Times New Roman" pitchFamily="18" charset="0"/>
              <a:cs typeface="Times New Roman" pitchFamily="18" charset="0"/>
            </a:endParaRPr>
          </a:p>
        </p:txBody>
      </p:sp>
      <p:pic>
        <p:nvPicPr>
          <p:cNvPr id="15362" name="Picture 2" descr="http://static.wdwnews.com/wp-content/uploads/sites/3/2013/10/1015ZX_0262GD-640x426.jpg"/>
          <p:cNvPicPr>
            <a:picLocks noChangeAspect="1" noChangeArrowheads="1"/>
          </p:cNvPicPr>
          <p:nvPr/>
        </p:nvPicPr>
        <p:blipFill>
          <a:blip r:embed="rId2" cstate="print"/>
          <a:srcRect/>
          <a:stretch>
            <a:fillRect/>
          </a:stretch>
        </p:blipFill>
        <p:spPr bwMode="auto">
          <a:xfrm>
            <a:off x="152400" y="1447800"/>
            <a:ext cx="4038600" cy="2688193"/>
          </a:xfrm>
          <a:prstGeom prst="rect">
            <a:avLst/>
          </a:prstGeom>
          <a:noFill/>
        </p:spPr>
      </p:pic>
      <p:pic>
        <p:nvPicPr>
          <p:cNvPr id="15364" name="Picture 4" descr="http://parksandresorts.wdpromedia.com/media/disneyparks/blog/wp-content/uploads/2013/12/1015ZX_0121GD.jpg"/>
          <p:cNvPicPr>
            <a:picLocks noChangeAspect="1" noChangeArrowheads="1"/>
          </p:cNvPicPr>
          <p:nvPr/>
        </p:nvPicPr>
        <p:blipFill>
          <a:blip r:embed="rId3" cstate="print"/>
          <a:srcRect/>
          <a:stretch>
            <a:fillRect/>
          </a:stretch>
        </p:blipFill>
        <p:spPr bwMode="auto">
          <a:xfrm>
            <a:off x="4648200" y="1447800"/>
            <a:ext cx="4038600" cy="2692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2" name="Picture 16" descr="http://www.ourlaughingplace.com/media/disneycruisedecember07/fantasmic2.jpg"/>
          <p:cNvPicPr>
            <a:picLocks noChangeAspect="1" noChangeArrowheads="1"/>
          </p:cNvPicPr>
          <p:nvPr/>
        </p:nvPicPr>
        <p:blipFill>
          <a:blip r:embed="rId2" cstate="print"/>
          <a:srcRect/>
          <a:stretch>
            <a:fillRect/>
          </a:stretch>
        </p:blipFill>
        <p:spPr bwMode="auto">
          <a:xfrm>
            <a:off x="2971800" y="2286000"/>
            <a:ext cx="3226777" cy="2330451"/>
          </a:xfrm>
          <a:prstGeom prst="rect">
            <a:avLst/>
          </a:prstGeom>
          <a:noFill/>
        </p:spPr>
      </p:pic>
      <p:pic>
        <p:nvPicPr>
          <p:cNvPr id="14350" name="Picture 14" descr="http://www.themeparkinsider.com/art/news/worldofcolor-ariel.jpg"/>
          <p:cNvPicPr>
            <a:picLocks noChangeAspect="1" noChangeArrowheads="1"/>
          </p:cNvPicPr>
          <p:nvPr/>
        </p:nvPicPr>
        <p:blipFill>
          <a:blip r:embed="rId3" cstate="print"/>
          <a:srcRect/>
          <a:stretch>
            <a:fillRect/>
          </a:stretch>
        </p:blipFill>
        <p:spPr bwMode="auto">
          <a:xfrm>
            <a:off x="2819400" y="4114800"/>
            <a:ext cx="3663026" cy="2743200"/>
          </a:xfrm>
          <a:prstGeom prst="rect">
            <a:avLst/>
          </a:prstGeom>
          <a:noFill/>
        </p:spPr>
      </p:pic>
      <p:sp>
        <p:nvSpPr>
          <p:cNvPr id="2" name="Title 1"/>
          <p:cNvSpPr>
            <a:spLocks noGrp="1"/>
          </p:cNvSpPr>
          <p:nvPr>
            <p:ph type="title"/>
          </p:nvPr>
        </p:nvSpPr>
        <p:spPr/>
        <p:txBody>
          <a:bodyPr>
            <a:noAutofit/>
          </a:bodyPr>
          <a:lstStyle/>
          <a:p>
            <a:r>
              <a:rPr lang="en-US" sz="7200" b="1" dirty="0" smtClean="0">
                <a:solidFill>
                  <a:schemeClr val="tx1"/>
                </a:solidFill>
                <a:latin typeface="Times New Roman" pitchFamily="18" charset="0"/>
                <a:cs typeface="Times New Roman" pitchFamily="18" charset="0"/>
              </a:rPr>
              <a:t>Disney Projection </a:t>
            </a:r>
            <a:endParaRPr lang="en-US" sz="7200" b="1" dirty="0">
              <a:solidFill>
                <a:schemeClr val="tx1"/>
              </a:solidFill>
              <a:latin typeface="Times New Roman" pitchFamily="18" charset="0"/>
              <a:cs typeface="Times New Roman" pitchFamily="18" charset="0"/>
            </a:endParaRPr>
          </a:p>
        </p:txBody>
      </p:sp>
      <p:sp>
        <p:nvSpPr>
          <p:cNvPr id="14340" name="AutoShape 4" descr="data:image/jpeg;base64,/9j/4AAQSkZJRgABAQAAAQABAAD/2wCEAAkGBxQREhUUEhQWFBUVGBkYGBQVFxYUFRUWGRcXFxgUGBcYHCggGBolHRcUITEiJSkrLjAuFx8zODMsNygtLisBCgoKDg0OGxAQGywkICU0LCw1LDQsLCwvLCwsLCwsLCwsLCwsLCwsLCwsLCwsLCwsLCwsLCwsLCwsLCwsLCwsLP/AABEIALcBFAMBEQACEQEDEQH/xAAcAAEAAQUBAQAAAAAAAAAAAAAABgECAwQFBwj/xAA6EAABAwIDBgQDCAEDBQAAAAABAAIRAyEEEjEFBiJBUWETcYGRBzKhFCNCUrHB4fDRYsLxJDSCouL/xAAbAQEAAwEBAQEAAAAAAAAAAAAAAgMEAQUGB//EADURAAICAQMBBQcDBAEFAAAAAAABAhEDBBIhMQUTIkFRYXGRobHB8BQygSPR4fFCM1KCssL/2gAMAwEAAhEDEQA/APDUAQBAEAQBAEAQBAEAQBAEAQBAEAQBAZsKLqE+ho0y8ZSu2D7rsXwRzRp/ExKRSEAQBAEAQBAEAQBAEAQBAEAQBAEAQBAEAQBAEAQBAEAQBAEAQBAEAQGzhGqvJ0Neljy2XYmnZcg+SzU4242aitMAQBAEAQBAEAQBAEAQBAEAQBAEAQBAEAQBAEAQBAEAQBAEAQBAEAQBAdDAsJFgTrooPHOb8KbPT0lbLftMmLploIcItz8klgnja3KizLNPG6OWpnkBAEAQBAEAQBAEAQBAEAQBAEAQBAEAQBAEAQBAEAQBAEAQBAEAQBAXU2yUJRjbJzuru7XrtBoHwwZl+YgRb8t+q93Binjwxkntv5+h62HDGS56Glvdst+Hqup1KniOygl1+Y79l52sU7uTsnlxxjBpESIWM8VqiiHAgCAIAgCAIAgCAIAgCAIAgCAIAgCAIAgCAIAgCAIAgCAIAgCAIC+nquMnj/celbjVa1TBim15p0/EdLmWqOOVoyzyFh7r6fs9RlgjKfNcfwjYtZKGOMYLk0d/dmNo0g5odmLoc5xJJ4Z19VT2rGLxJpLqRlLO4OWToQNuhXz5kStMsQiEAQBAEAQBAEAQBAEAQBAEAQBAEAQBAEAQBAEAQBAEAQBAEBdFkJVwzL4EwR0C4Xdw3TRZWbB9ApFeWO2VHq/worCng3OLZcazomwy5WXB85Hovd0EJywpPhclmPPHHDhclnxQruqYYEgDjBga/IR/tU9bhSwOvIs/UTyQcX0r7nlAK+eMidFEOBAEAQBAEAQBAEAQBAEAQBAEAQBAEAQBAEAQBAEAQBAEAQBAZ6gs70XPM0TXhl/BkpMBBN7Ba4RgRhHdFv0MNW5soZklK0VPxPg9c+HzgzB0ZbJl9iLfO4r6DSQf6eKuv9lilGC6WzPvkDWoVAQARTMCLAjMbeyungUsUorq7+hbDUz2uNcM8do0Z9ifZfMYsbnfuKIwsxubEd7qki1RahwIAgCAIAgCAIAgCAIAgCAIAgCAIAgCAIAgCAIAgCAIAgCAzj5SuyVSRfH/AKTZu4Zggd/3WyHU1YIpQ95j0cR0U86+RTj8M3E9I3ZxuTCUuIAeIWmYu2/XzC9zTU8S/PMqzRbm69DcxO1hWpPIfwuoP4TlJa6HDTmdbTyWmWJKL+pFKcJV52eZbEolxGVpdAOgnU9l4XZUN0nx7PiXYkqTftNba2DdSfle0tItBEc1i1mF4slNFeVLhroaKyFIQBAEAQBAEAQBAEAQBAEAQBAEAQBAEAQBAEAQBAEAQBAbmzNnvruysBJ6C55/4K06bTzzS8K6FmPGpJtukjf2psOrhwM4HEYgEEyACZg21WvPo5YqlIklw1B2W0WDhmxsmPHC+WbopKKssrMIeeUO19VPNxJr2mfa3O2d7Z2wK1VoMBrTEZpEyeQF1vw6eco+LhFryxUtq5fsOo/dWsymTYC3zCJ1Npv1WyDilsUvlZfDTTyc1X8lu6FFhc9pLwLFzaZFOQQ6CX6gA8ucjoqsOPbuUKV0+nrZRJ4Y8zV+z1I3vqPv3gTAdaXF5DeQzG5Xk9qRlut/nBTqJQlGLiq9hHV5BkCAIAgCAIAgCAIAgCAIAgCAIAgCAIAgCAIAgCAIAgL6IkhGTxpOSTLEIEz+GhZ4tXxCQ0MBgOyZjmsC4XAvyuva7IU3vUfZ9zVp3BJuUbfFL4m/v3VpSzIxjeJ1mA5iIYBmJ10N+5WvW4tsItuzW8zpb4URTxQSLOtFoXnrHCU1J3wVyzp8JMyVq8knKdVdmpytILLSraembq7epU8PRJa6pXLSMggloaXAdm2AvrdehjjPPBK6RfFY8WPvHxfxNrae0sTXpzlp072b850IILpieWnVacemxQtW2yldo7JeFcHmFPFkVRciYBgwbE6Ly463bqVH14fxZJPxXEz7WwNWsXOyOIMAOMkucNdRJK36vTPPGaSrpXvMWZycquyLubBg2IXyMouLafUoKLgCAIAgCAIAgCAIAgCAIAgCAIAgCAIAgCAIAgCAIC+lrPRdSsnBpO2WrhAlfw/qhtV/OQ0DhLjMnQNvMSvd7G2/1L9n3NWn7xqSxX5fc7m+l8mbMDJgPpvpmIA1dqLBelqHjeNJdbLcWPLF/wBS/jZHKbQLwFXjwx60Wya9S+sB+X16qOaMVfAh1uyXbjU25REZ3T7NlaMTS08Wun+SjJgyZslRXC+RINvU/s+HL5zHMesCQ52qYsylJ2vL6F+Ls5StyfRX8DzLZuBzDxspdBdN4giCNPNZsOgXed/5pv8AwULIpLnqei7BZSdRs3Pm4uIyWh34Z1FgOa15XKbUro69VLHUYxXHX2njmMpEvqu/K8zbqTf9PdfKZotznK+j+7Msk5OUqNRZysIAgCAIAgCAIAgCAIAgCAIAgCAIAgCAIAgCAup6/wB6ISh1LUImam3hcfIf32WjDHwSl7iSXhbMRVD6kTt7qYipTqE0iQ+2Ui5But/Z8pKTjHzPS7Ok7kvU6m09sVsQIr1C+DImLdY6fwvW06lJ8l+abWNo1WMsPW/UW+q9bHFeh4uSXF2dGJotPYtvrbSfSFpnGLwtGrBO6JBuK802FzYBdmbJ5LyMGNSwq/U26jVrHjWOK5uzd3xxDjhKhe8nTtc2Fh5qxqMIyaVcHnrPlbbsg+xaL6rnU2mNHRJjkD+g91KCe+UU66P7HYTUepNNkbboYakGVc76jWfIwBrWR1mCXe6rlHJu2WlX0Njw4JVJ82eYV6gecQ5tg52YAm8ZyR5mCvndryLNJe/5mNtVNR6HOWEoCAqgKIAgCAIAgCAIAgCAIAgCAIAgCAIAgCAIDLRHzHoD9bK3HDcpP0ROPFssYyZ7CVWlZFKzPEMHcz+y2QVYa9eSUuIJGKmOITpIWWSqRzGvEjvbq0/+qY0GPvKd/UrZouMnwPU0UVHK17UUxbo9yvbxNRTZHWOuDKfkj8sH31+q248jMGSFxRnw9UljhreZ6yP4WpTvHJEsHBKtx4DMzrgPIy9ZaNT00Xm4tzxUuOpszyxQdtXI2fiTtYfZBSDQ3PUFhrDbk/p7rPlhsVtmJ55TVeRBtl491Gsyo2L8Jm9iQtmVtShNdHwyuEFbi/yySbSc04msW6Pw748wz/5UM0Hup9aL8baxr2Mgmz6eYOHW30XmdlYe8x5Ivz4M7fFs02N4gCvDaadMlFeJWWFcIvhl1Ma+R/ylWSj5liEAgCAIAgMrCCINjyd+xUebsti4yW19fUsewgwV1OyE4OLplq6RCAIAgCAIAgCAIAgCAIDbpNik49TC9HDHbppy9eC1KsbZXB0jUkCBpJ0VGnxuafpwWYoSy+GPBWvQOaCR2i4hWT/dXkcyYJKVMtZSEwecXHWQq5Ri2chBJ1LzOzsDENoYum83DajCRaYDp5q7GqzV6noYko5Wk+tI1sa7NWyj5ZJ9JJ/RbptyyLGZdXLdlo2qdzH5gRpHl9V6cZehya8JjoVYnuP7+6tU6TK8f7jv7A223D0X6F2YEDmZEH0EfVZsOWGzll2XH3k0/YcfeXaZxdbNcNaMrG9BqSe5P6BefqZvJl2roVLFXUtoYEupzFtOf6r18WOcsVOqOOMVI6WxnF9ZmaSX06oJPMlj+L1UZNtx3da+5Y+Mf8/2I7s8RNufRZuymoRfvZlnDdFopjMC/PmFN+UG5ymBeYJi2oXna7Ry/VeBXF8/E6m+L6o51ZsOINjK8vLjeObhLqiLduzLs6lnqsZMZjlnWJsrNLDvMqh68fI7F0zDUZBhUzjtk0JKnRYokSqAogCAqCh2+KMjXzY+6i1XKLYzUltmW1KcLqdkZ43EsXSsIAgCAIAgCAIAgCAq1smBzXUm3SOpW6R1MbSyUw3+yvc1GNYtIoGrPDZBRNnZtIeAHECA655qjBF9x04s3aSEf06m159TWr4hmax+ihuhvMubPjcvCYfEBcFTllHcmVwnFyRsVGRUnvp5K5x8aLJ8Z2y/DM+8LnaEx5Sbx6CFr0ibyb5FPLm5EsxWzZZDGMJJAp+GQc3fUuzecACfNexOMFFvoUxlycja+xKtB33jQ2TMAh0C2pEjmbTyKxd5vVxpoti0ccXnWywRhu3SvpZb3nkYXVQHdVSpVNUQlkSlR1cJjuGMrjbUPI+kL6DT5W4dPmQbbdnT2DVacThsvQtIOoJDh+/1UM0vFD+STd45F+wK+ThdQNQnlfRptaORVuHiG2qf+SWSNq7o3dv7ZzYeoG0HMzOhz5EBxhpzW1iB7LmZOEL931KHj2+ZD95sJ4dWeT2h30Xjdu4duZZF/wAvqinG7iamyYFQE8iCPQrH2ZGLzq2X4kmze3pot8YGk0hpYDEG13ftCu7V0+3Oti6q+Pmcm23ycSF5JWEAQBAAupW6AcISSp0wZKVSLG4UGvQux5K4lyi40J0Nlzf6k/098xfBgUzMEAQBAEAQBAEAQG/sWPFEkN7uiAtOk/6q5o2aHb3y3NI6u2PCaYbVFTvDgNNIcAvQ1G1L91m7UzwdN1/waTnA0w0GRMwLCVn3PZtXQoe2WJRXTqYW0R0C5ixOTMvdopVpRyhSzYXFcnNiXKNrZ9N1aoxjOJ73AAC5LiQAq1lSalJ17Ru3Sts992TulhtmYV1auMxptL6jmtBebXAPLyBA6k6rzNV2zNy24OF6+b+PBS52+DWbhcOzHUsVRZ4jauDq16VPKGvqvbkIaBHzZXHlNucKnP2rmyabu5dbpv2fid1xRK+GSh+Gp7UwQ8ai+l4zPkeMtSmfXuJE9rLBp9Vk0892J9Pg/wC/5RBPa+D5t3k2e7B4mth6plzHRPItIDmuHYtIPqvp9Nre8g5Jdfr5lqkmzn0WdArsEHKRaoo6+ycO1znNcLiDJtA5+1vde9ooY3KUX5c9foRnKuh1dl0m0a7L9SYIMxxRr/YWyWGMennZXLmJpYXbLmvLg1pILgCZMCZtfzWeGs7xNbejaNCx7o1Zrbb2q+o1rMrWhzsxyiJIJueuqx6nWbv6aXmiGTDsrzs2q+zauIw8xdgIBNpAEwOui3a3HHVafav3eX57TLGEscmmRbDHKT1C+TwSeKTfmi/Hwzr7Mxp8WmXEkBzfaRI10svY0usnOSU3/PvLJJU6OVtWhkqubBHY2PZeT2hjUM7SKJ1fBqQsRCggEIKKIcNjENm46AnuI1WzUxUnuj6J/wAV1/uTaNdYyBUOIXKJKTXRlq6RCAIAgCAIAgCAqgJVunsx1Zj/AA6TXO/O4OOWOUhwDbTrK9TRY7g2qs93s7CpYnJJX6vz9hp7VwuUw4CQYNlLUY2nz1IazAovxI7W62zqdWp4fhl5IkC+vMnkB5r09Np8EIeOr9pnnFtbcXCJ5hdyKWU+LkGtqbGiBb8Tgeh5c1KeeCdY4IjDEl1bZHPiBsOhh6IbTpZKmYTJMhpva/FMt5clly/1cLmiycFPC5xohm7eKdhK9PEMgvpuDmgixg3aexEj1XkPSrNjlDoYIQ9T6A2f8Ttn1aYdUqeC4i9N7XOPoWghw/sL57N2fqMbacW6810K3Bo803s38dV2jTxWFJDMOA2nnbAcL55bM5XSRyMdFs0+j3YnCfDb+Hp9ySXkS6n8ZaZpgnCv8SLjO3JPZ0THopLsPPurcq9efp/k73XJ5JvZtF+OxVTEVYD3kCGiAA0BrR3gAXXrYdCtOu7Vv2+8l3ds6uxakYf5GksDjmMib8LbC5m3svpdNkWLS7vT7F8NLOUXN9EdnHbvGlhm1Zc+ow5xIyjMSHPBGsWI9FS5NxW39y59/m/ibsemxNOuX1I7j8cXVAWANIaGty6S4ANPayteaXNenH/l0KNdtbW3p+Mw7X2W/D1Q05eL5Q0kiNACSNZVM4PHkUo9HxX57TLjy2rKYWq6m5hyBxc0lucaZgRI9p9EUdjU2rv5FzbzeBE42GzPgTmOge3KLOygEEjWTr0Wpt7oqPp8zkcGHvN2Wdew85qbNcHljCx8kAODmAGSD+IiOklePPSZISa23fn8yhtHZdu5Xc2XmnTa0XmpSPEAGWIdFyBziVtWmnNRTddPJ309xHerNbbuBAoXLH1GhoLmHPAaALuGnqudoYYfo3uXjVc1ySUJTi2lwiKQvlSqgUOMq1CUeoDEsKDabOhhMK1+UlxaQIkCeZ/he1pdCtSk91NL+5ZGKe13+Wb+9uwGYMsDXl5fJnLlECPrdeJHLGfRUa+0NFHTVzy7+X+yOqR5pRDgQBAEAQBAVQBAXgQhYvCTTchlSoyqxri1jACXBxAl0gWBuV9F2TkxvE4befX339D0NLjlk8N0l8zWxVAeITrBNiZGq7qMdZLR6LwpT9a9TqbubUdhqrnNZne5mVreQJIMmPJT0+N5JNMhqJRjF7vkSB4xuJb97XLAZ4GcNr2OWD7krasOOHlyeLPV0/BwSb4m7t/b8PTxlFv3lOi172iJdSdLo82cXuegXzUMjxOWN+v0KFNxPFKjYEjt9brTie22XxdmQscY5+oH7rZPGpx2tcBtFzqIi0T3IXP0WKuERpIrVplrBMAgiwIPXur3Cor2Ek7MDvmJ9foqJSqbLFwTfdfCuOHFQh7WU61Bpc0A53uxLOHi5BrgfMt6lQ1Grj3Pdrlu/wCC/Jql3Cxrrz/BsYylWxL6rjUIpue8sYTw5C5xbYWNiF7OlSxY0pLmvsYZZ5VRB21iwDhBPBIP+l0x/wCv1WRynHAvXj5Mm1aO5t7b3jUS008pBBzB0kQ7y7FXalbcTab/ANMqjjpnMrj7qk8COHn1BI152XZvdpozXki6D8VEs3Sq5qFRp5Od9R/fddg90YyRXqIpZOSC1OF5g3HRZ9Rmjhk3JmlR3ypHd2Zt8NaPEqPAgRlY1ziZvJdpfndXT1cIYlklVdL5LYY9Pka3Wae9dfI11Nn4iMxMExcxIte3svP7YyTWPjz6m3XShjxrHiVepE4XzR4tCEOUVbTSySxtsuaIMLj6E4rbKjb2cToI1I9x/C+j7FlJyil52vv9iiUtkXfkbO8leo8sNRxcYMTJjTReRq9OsORxXq/qel2hkeSOOT9L+NHFlZTyy1dOBAEAQGSjquS6FmJeNF1IanouSJYkrbfkWOhdRCVdCrYQ6qsrllcsltb5JLubiXsdUaHZWvYQ4azlggdtdV73YkG8jT6ffj+5q02oeHmrLa1Q5xB1Xo63EoS8JphnySmSLczCufVdAzOy27e6hpZKCk5P0Ia3FKSXJPcNsdxHG6Owufc2Pspz1Kvwr8/PaYVp4+ZKt0cR4Zfhy/NDB4ZMTlzPLm2tIL7WFj2Xja/G2+9S4fX3/wCSGWCXMTgb6/CeniX1KmDcKNQw40nD7pxJdMEXpz6jsFkx53FclcZOJ5HtbdrFYW1eg9nR5BNM9CHjhPlMr0ceoi40mWd4jmMwxBEESOSRuLs5uNrC7LrYgxRpPqEcmNc6D3yi3qrZZYL9zOqa8ydbu/CuvUxDWYpwot8Nr3gEPqZZIyCLAmDe8d1izaqLtxOSnfQmHxGbRwezRh6TMuYAMaybZa9JxqOOs21NySFDSY5ZMm7yVWMcHJ8EXw+DeAS4BsRDf7p7lfVSyxtJcmuHZ7k1bPOK1Zrc8nTNGmoqSJ7RKwLURUZKT6X/AOx3LBQjtXr/AHNraWMZUrYhoJyClLQIALgBOsEam0ckyavdly4m7Sj09v40YYtrg06eIzUQ3k3MATz1U8OWOTT7fei9LrJEm3dxtGiKj3ucZp2aPzANsegk/RaYY33cVCvaWyWPI/E/T/JFXQ55d3WfPhWWDlXJbCUe9uPQw1qfIdY+qo1cIz0arz2/WmU8xytPys7e8GyPCw0u+cFoPv156q3tSK/RNLmq5/kqhNzb9CIEL5Ak0UQiZcyjRo3oxVdQproUZeJpm3gXwT/4u9iAfoSvY7Iy7Je5p/Pn5FWaG7cvVG5vGLUjfia65Bg3ExyVfbEk9VNJ9H9T0NSl+m0/rt596OEV5p5ZRAEAQBAX0jBXH0J43UrKuMDzXWjilSa9TJWyZGZQ7PxZyYy68OXnprKirt30JS27VXXz+xjYInyUlRxJoF1h6qNcknJqKr2kr3Nwuc5ncmVTcxoKY/3Fe/2R+5Pzt/Y36XbxLL0/0Y8SR4ltL/otmshJZbZrcovKtpLNwsSWGuRqQweV3LmHHv6mbXZtqSJP9pe65ceen7f8rV3cY9EeTLI2cDebF1KIZWpuc2oyo1zXzcETyJuOo5iyjninha4O422ej7j/ABLw+Ny06xFDEQAQ61Oob/I48/8ASb3tOq+ZzaWUOVyjrjRJ8dQ8dj2uJFFrSC0EjxTFwSL5BpANzINhDqY8Mr8jmO+HWzCZ+x0x2GZo9g6E76fqdo6eyqHgNbRF6ZZ92ebYF6ZP4rXB1gGdJKXLsIie9m+GH2fj/Eq1C7JhcvgsOZxqOqyARo0wDcxY91ZjxSnD0RJI8q3g34djadUvBFR5hsRkp0w/O1kzJi5mNSvWjkxYcOyPU3QyQhCl1OfjN8HVyWkkNOrRpPXW89yVZHtDT+afyD1X/aRbFP4iLy4k+nf6rzZ5otNK+b+BQ8l9TE2uczjF3ZgZvYiLd1Ss83llJdWmviVLqbmHrhtFwMl08hYTF5nz9lvwaqGLSyg+XfwLo2rZt1yS1t9T7gsYY/Verhk541T9fodlFpltILZCPBbA2fDHCdBnbroAdfSyyzgv0bXo/wD6TJZYLv8A3r7USrfHEMOGqsZlqcLXB7eVyYA1/D7FR1ON5NNOT44fyLe6jgwyt8s8rzlfIUeXvYJK6cbYJQWyhKBts3MA6TB5hzfcGPrC1aJ/1HH1TL4O6v2r4m1traQq06DBrSDwT1zOzKXaEoz1MskXdpfGizPmjPDjiuqu/wCXwchYzGEAQBAEBc1AVBQ6i8N0UbLlFumZZ/vkuJcF0n6hlGbwrIKytwvlnZ2Rj/BmDHC4QbjiIJtFvlC9nQZ1hd/nkWbVJJWXQXOkXtYakrdqNQ8rujVix7XuJPuhh3vw+KewgOaBE9g487DzTS5dvFXbK80Fkmmyb4qiKNFpA8Z+am11yPmcA4gNtGqmsk5S9F+epmUMbkRrfsUvs5cwDiLYdw3vyjUWKnJz7vlk4yjTieeUKkT0WHl3ZVOJMd3/AIn43C0xSDmVaQGVrKrflb0Dmw73lYHCEnbRTtRK2/HOpH/Zsnr4zo9vDVf6aHq/h/kUjgba+LGMxDBTaKdBtuKnm8TpZ5PDaRYcyrceGG4KKIFtAF7pJPUzeb/yFrz4nJKn0LNtow0sICbkx0XlZFTojt5NmrhG5YjTSLfVVyOUjnNABkD+wot1yiyMF5mFj+Lrf/JUZcori0pGywnUc7eY5gqeOTiaNyR0PtUtDY6fSy+h0utxKKg/odnOMmhRdeF6cZq3EljfJftN7mtp9Hj9HObZY9bkcY92ukq+tfZDJO5J+nH58ST4fCZTWpuOYnDnLMaQRDQNNQtmojeNw9UVSlPO0QfFbPY2hSqNqh1R2YPpQ4OpweEzEEEXsV8HGbcmn0JZNPWJSXXzNXFZYZlmcvFaIdJ9+V1KF82V5trUdvpyYHR6qZU6/kucyAuuNHdqqyxcIFEAQBAEB0MKYZMc1ZHoTRdWq8B5cl3yDTOfKrsiChwy1MSSADHCIFgLfuoKCVlzzyaS9DGHKaK9zNlj3gTqOkaK5blySt9WVOIB81JZUdWSi7D4pzZvGsBaMOdq78ycM0osm24xqVWVqVEy8iS0kBsTE9SYkL1dFLHGDcnzf+jT36uN+RJcRgq9Z9NzA5wpFzKjWuYBmlk/Ob6G4C2d5jg7b6/cojiq9zq+n4iMb2Ujh6VPDvGUhrXNGYkRLgbARrPNV5s+JYqiFjilvsiVR9lhyZIvFS6nW7MDSsJCjIB1K5ZykXhrTzKg5tHdplxL5Ag9rq6WrlNJNLg6pVwYadYt0IWVq2RouqONiXDyuotcnPM0akwqWmdk+DCTP9hcKTcw7uA+amlwWQtmSk43vyUo2pJo7RdQrQ8TzC9rDqGssW31VFkJVNHTxVPNTonkKhbPqw/uteqi5d3Xr90a5Rg4qut8kuxWNpnEZQ5r3ZXM4CSBMQYPOx7aLfCp+G+fNefJcpYtPG4dfaQvA4alUeyi4+G91TKaznfdtaeEAtAtDtXTodF+fZoSxSlF+XHwOJwa4Odt/AihXfTbUbVDDHiM+V1tRPJTxyuNnnamDjMw4J7Bm8RpdLSGkOy5X2hxscw1t3XZX5HMLgnc/wAZiPyrSl/TsqbtGFUkAgCAIC8NtKEkuLNg1MrQFapJRJvhGJ5soXwck+DGFEgVgLo4Fu6cHeBbv7/wnA4M7Hx191dGfBNM2auLp+DlFKKoeSa2cmWxZgZEC98ylKa28dSDbs1BUaeR9/4Ue8T6nbTN7Zm134d7nsNyC0+R1WvT6x4nuSv3k8c1B3V0dHZm92IoGo6mQHVspc4iTwzAB5C91b+tbk5ySdknlUndGDeLb1bE1A6uAHsaG26SXdTfiVeXVOXDVEe9VUkct1U9FXLO2uhzcygr9Qqu+9R3hR2I6BR74OZjqVTPRVynIi5vyLxXJ7+ql3nBJTdFBiOy53o7wuFfnA+qkp3yzm5stdiJ5LjyR9Dm4xh46fqoJx9Dlr0M9A8JUorgnDoX0n39F1Er5MWaE71xYKiv1upx1T/5cjdxyXOqR/nn7qbybXutnXIxl/c+qzZKlJyvk4ptdGUe6dVCqE5bupjzdl3gqsoXJZyy1cOB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xQREhUUEhQWFBUVGBkYGBQVFxYUFRUWGRcXFxgUGBcYHCggGBolHRcUITEiJSkrLjAuFx8zODMsNygtLisBCgoKDg0OGxAQGywkICU0LCw1LDQsLCwvLCwsLCwsLCwsLCwsLCwsLCwsLCwsLCwsLCwsLCwsLCwsLCwsLCwsLP/AABEIALcBFAMBEQACEQEDEQH/xAAcAAEAAQUBAQAAAAAAAAAAAAAABgECAwQFBwj/xAA6EAABAwIDBgQDCAEDBQAAAAABAAIRAyEEEjEFBiJBUWETcYGRBzKhFCNCUrHB4fDRYsLxJDSCouL/xAAbAQEAAwEBAQEAAAAAAAAAAAAAAgMEAQUGB//EADURAAICAQMBBQcDBAEFAAAAAAABAhEDBBIhMQUTIkFRYXGRobHB8BQygSPR4fFCM1KCssL/2gAMAwEAAhEDEQA/APDUAQBAEAQBAEAQBAEAQBAEAQBAEAQBAZsKLqE+ho0y8ZSu2D7rsXwRzRp/ExKRSEAQBAEAQBAEAQBAEAQBAEAQBAEAQBAEAQBAEAQBAEAQBAEAQBAEAQGzhGqvJ0Neljy2XYmnZcg+SzU4242aitMAQBAEAQBAEAQBAEAQBAEAQBAEAQBAEAQBAEAQBAEAQBAEAQBAEAQBAdDAsJFgTrooPHOb8KbPT0lbLftMmLploIcItz8klgnja3KizLNPG6OWpnkBAEAQBAEAQBAEAQBAEAQBAEAQBAEAQBAEAQBAEAQBAEAQBAEAQBAXU2yUJRjbJzuru7XrtBoHwwZl+YgRb8t+q93Binjwxkntv5+h62HDGS56Glvdst+Hqup1KniOygl1+Y79l52sU7uTsnlxxjBpESIWM8VqiiHAgCAIAgCAIAgCAIAgCAIAgCAIAgCAIAgCAIAgCAIAgCAIAgCAIC+nquMnj/celbjVa1TBim15p0/EdLmWqOOVoyzyFh7r6fs9RlgjKfNcfwjYtZKGOMYLk0d/dmNo0g5odmLoc5xJJ4Z19VT2rGLxJpLqRlLO4OWToQNuhXz5kStMsQiEAQBAEAQBAEAQBAEAQBAEAQBAEAQBAEAQBAEAQBAEAQBAEBdFkJVwzL4EwR0C4Xdw3TRZWbB9ApFeWO2VHq/worCng3OLZcazomwy5WXB85Hovd0EJywpPhclmPPHHDhclnxQruqYYEgDjBga/IR/tU9bhSwOvIs/UTyQcX0r7nlAK+eMidFEOBAEAQBAEAQBAEAQBAEAQBAEAQBAEAQBAEAQBAEAQBAEAQBAZ6gs70XPM0TXhl/BkpMBBN7Ba4RgRhHdFv0MNW5soZklK0VPxPg9c+HzgzB0ZbJl9iLfO4r6DSQf6eKuv9lilGC6WzPvkDWoVAQARTMCLAjMbeyungUsUorq7+hbDUz2uNcM8do0Z9ifZfMYsbnfuKIwsxubEd7qki1RahwIAgCAIAgCAIAgCAIAgCAIAgCAIAgCAIAgCAIAgCAIAgCAzj5SuyVSRfH/AKTZu4Zggd/3WyHU1YIpQ95j0cR0U86+RTj8M3E9I3ZxuTCUuIAeIWmYu2/XzC9zTU8S/PMqzRbm69DcxO1hWpPIfwuoP4TlJa6HDTmdbTyWmWJKL+pFKcJV52eZbEolxGVpdAOgnU9l4XZUN0nx7PiXYkqTftNba2DdSfle0tItBEc1i1mF4slNFeVLhroaKyFIQBAEAQBAEAQBAEAQBAEAQBAEAQBAEAQBAEAQBAEAQBAbmzNnvruysBJ6C55/4K06bTzzS8K6FmPGpJtukjf2psOrhwM4HEYgEEyACZg21WvPo5YqlIklw1B2W0WDhmxsmPHC+WbopKKssrMIeeUO19VPNxJr2mfa3O2d7Z2wK1VoMBrTEZpEyeQF1vw6eco+LhFryxUtq5fsOo/dWsymTYC3zCJ1Npv1WyDilsUvlZfDTTyc1X8lu6FFhc9pLwLFzaZFOQQ6CX6gA8ucjoqsOPbuUKV0+nrZRJ4Y8zV+z1I3vqPv3gTAdaXF5DeQzG5Xk9qRlut/nBTqJQlGLiq9hHV5BkCAIAgCAIAgCAIAgCAIAgCAIAgCAIAgCAIAgCAIAgL6IkhGTxpOSTLEIEz+GhZ4tXxCQ0MBgOyZjmsC4XAvyuva7IU3vUfZ9zVp3BJuUbfFL4m/v3VpSzIxjeJ1mA5iIYBmJ10N+5WvW4tsItuzW8zpb4URTxQSLOtFoXnrHCU1J3wVyzp8JMyVq8knKdVdmpytILLSraembq7epU8PRJa6pXLSMggloaXAdm2AvrdehjjPPBK6RfFY8WPvHxfxNrae0sTXpzlp072b850IILpieWnVacemxQtW2yldo7JeFcHmFPFkVRciYBgwbE6Ly463bqVH14fxZJPxXEz7WwNWsXOyOIMAOMkucNdRJK36vTPPGaSrpXvMWZycquyLubBg2IXyMouLafUoKLgCAIAgCAIAgCAIAgCAIAgCAIAgCAIAgCAIAgCAIC+lrPRdSsnBpO2WrhAlfw/qhtV/OQ0DhLjMnQNvMSvd7G2/1L9n3NWn7xqSxX5fc7m+l8mbMDJgPpvpmIA1dqLBelqHjeNJdbLcWPLF/wBS/jZHKbQLwFXjwx60Wya9S+sB+X16qOaMVfAh1uyXbjU25REZ3T7NlaMTS08Wun+SjJgyZslRXC+RINvU/s+HL5zHMesCQ52qYsylJ2vL6F+Ls5StyfRX8DzLZuBzDxspdBdN4giCNPNZsOgXed/5pv8AwULIpLnqei7BZSdRs3Pm4uIyWh34Z1FgOa15XKbUro69VLHUYxXHX2njmMpEvqu/K8zbqTf9PdfKZotznK+j+7Msk5OUqNRZysIAgCAIAgCAIAgCAIAgCAIAgCAIAgCAIAgCAup6/wB6ISh1LUImam3hcfIf32WjDHwSl7iSXhbMRVD6kTt7qYipTqE0iQ+2Ui5But/Z8pKTjHzPS7Ok7kvU6m09sVsQIr1C+DImLdY6fwvW06lJ8l+abWNo1WMsPW/UW+q9bHFeh4uSXF2dGJotPYtvrbSfSFpnGLwtGrBO6JBuK802FzYBdmbJ5LyMGNSwq/U26jVrHjWOK5uzd3xxDjhKhe8nTtc2Fh5qxqMIyaVcHnrPlbbsg+xaL6rnU2mNHRJjkD+g91KCe+UU66P7HYTUepNNkbboYakGVc76jWfIwBrWR1mCXe6rlHJu2WlX0Njw4JVJ82eYV6gecQ5tg52YAm8ZyR5mCvndryLNJe/5mNtVNR6HOWEoCAqgKIAgCAIAgCAIAgCAIAgCAIAgCAIAgCAIDLRHzHoD9bK3HDcpP0ROPFssYyZ7CVWlZFKzPEMHcz+y2QVYa9eSUuIJGKmOITpIWWSqRzGvEjvbq0/+qY0GPvKd/UrZouMnwPU0UVHK17UUxbo9yvbxNRTZHWOuDKfkj8sH31+q248jMGSFxRnw9UljhreZ6yP4WpTvHJEsHBKtx4DMzrgPIy9ZaNT00Xm4tzxUuOpszyxQdtXI2fiTtYfZBSDQ3PUFhrDbk/p7rPlhsVtmJ55TVeRBtl491Gsyo2L8Jm9iQtmVtShNdHwyuEFbi/yySbSc04msW6Pw748wz/5UM0Hup9aL8baxr2Mgmz6eYOHW30XmdlYe8x5Ivz4M7fFs02N4gCvDaadMlFeJWWFcIvhl1Ma+R/ylWSj5liEAgCAIAgMrCCINjyd+xUebsti4yW19fUsewgwV1OyE4OLplq6RCAIAgCAIAgCAIAgCAIDbpNik49TC9HDHbppy9eC1KsbZXB0jUkCBpJ0VGnxuafpwWYoSy+GPBWvQOaCR2i4hWT/dXkcyYJKVMtZSEwecXHWQq5Ri2chBJ1LzOzsDENoYum83DajCRaYDp5q7GqzV6noYko5Wk+tI1sa7NWyj5ZJ9JJ/RbptyyLGZdXLdlo2qdzH5gRpHl9V6cZehya8JjoVYnuP7+6tU6TK8f7jv7A223D0X6F2YEDmZEH0EfVZsOWGzll2XH3k0/YcfeXaZxdbNcNaMrG9BqSe5P6BefqZvJl2roVLFXUtoYEupzFtOf6r18WOcsVOqOOMVI6WxnF9ZmaSX06oJPMlj+L1UZNtx3da+5Y+Mf8/2I7s8RNufRZuymoRfvZlnDdFopjMC/PmFN+UG5ymBeYJi2oXna7Ry/VeBXF8/E6m+L6o51ZsOINjK8vLjeObhLqiLduzLs6lnqsZMZjlnWJsrNLDvMqh68fI7F0zDUZBhUzjtk0JKnRYokSqAogCAqCh2+KMjXzY+6i1XKLYzUltmW1KcLqdkZ43EsXSsIAgCAIAgCAIAgCAq1smBzXUm3SOpW6R1MbSyUw3+yvc1GNYtIoGrPDZBRNnZtIeAHECA655qjBF9x04s3aSEf06m159TWr4hmax+ihuhvMubPjcvCYfEBcFTllHcmVwnFyRsVGRUnvp5K5x8aLJ8Z2y/DM+8LnaEx5Sbx6CFr0ibyb5FPLm5EsxWzZZDGMJJAp+GQc3fUuzecACfNexOMFFvoUxlycja+xKtB33jQ2TMAh0C2pEjmbTyKxd5vVxpoti0ccXnWywRhu3SvpZb3nkYXVQHdVSpVNUQlkSlR1cJjuGMrjbUPI+kL6DT5W4dPmQbbdnT2DVacThsvQtIOoJDh+/1UM0vFD+STd45F+wK+ThdQNQnlfRptaORVuHiG2qf+SWSNq7o3dv7ZzYeoG0HMzOhz5EBxhpzW1iB7LmZOEL931KHj2+ZD95sJ4dWeT2h30Xjdu4duZZF/wAvqinG7iamyYFQE8iCPQrH2ZGLzq2X4kmze3pot8YGk0hpYDEG13ftCu7V0+3Oti6q+Pmcm23ycSF5JWEAQBAAupW6AcISSp0wZKVSLG4UGvQux5K4lyi40J0Nlzf6k/098xfBgUzMEAQBAEAQBAEAQG/sWPFEkN7uiAtOk/6q5o2aHb3y3NI6u2PCaYbVFTvDgNNIcAvQ1G1L91m7UzwdN1/waTnA0w0GRMwLCVn3PZtXQoe2WJRXTqYW0R0C5ixOTMvdopVpRyhSzYXFcnNiXKNrZ9N1aoxjOJ73AAC5LiQAq1lSalJ17Ru3Sts992TulhtmYV1auMxptL6jmtBebXAPLyBA6k6rzNV2zNy24OF6+b+PBS52+DWbhcOzHUsVRZ4jauDq16VPKGvqvbkIaBHzZXHlNucKnP2rmyabu5dbpv2fid1xRK+GSh+Gp7UwQ8ai+l4zPkeMtSmfXuJE9rLBp9Vk0892J9Pg/wC/5RBPa+D5t3k2e7B4mth6plzHRPItIDmuHYtIPqvp9Nre8g5Jdfr5lqkmzn0WdArsEHKRaoo6+ycO1znNcLiDJtA5+1vde9ooY3KUX5c9foRnKuh1dl0m0a7L9SYIMxxRr/YWyWGMennZXLmJpYXbLmvLg1pILgCZMCZtfzWeGs7xNbejaNCx7o1Zrbb2q+o1rMrWhzsxyiJIJueuqx6nWbv6aXmiGTDsrzs2q+zauIw8xdgIBNpAEwOui3a3HHVafav3eX57TLGEscmmRbDHKT1C+TwSeKTfmi/Hwzr7Mxp8WmXEkBzfaRI10svY0usnOSU3/PvLJJU6OVtWhkqubBHY2PZeT2hjUM7SKJ1fBqQsRCggEIKKIcNjENm46AnuI1WzUxUnuj6J/wAV1/uTaNdYyBUOIXKJKTXRlq6RCAIAgCAIAgCAqgJVunsx1Zj/AA6TXO/O4OOWOUhwDbTrK9TRY7g2qs93s7CpYnJJX6vz9hp7VwuUw4CQYNlLUY2nz1IazAovxI7W62zqdWp4fhl5IkC+vMnkB5r09Np8EIeOr9pnnFtbcXCJ5hdyKWU+LkGtqbGiBb8Tgeh5c1KeeCdY4IjDEl1bZHPiBsOhh6IbTpZKmYTJMhpva/FMt5clly/1cLmiycFPC5xohm7eKdhK9PEMgvpuDmgixg3aexEj1XkPSrNjlDoYIQ9T6A2f8Ttn1aYdUqeC4i9N7XOPoWghw/sL57N2fqMbacW6810K3Bo803s38dV2jTxWFJDMOA2nnbAcL55bM5XSRyMdFs0+j3YnCfDb+Hp9ySXkS6n8ZaZpgnCv8SLjO3JPZ0THopLsPPurcq9efp/k73XJ5JvZtF+OxVTEVYD3kCGiAA0BrR3gAXXrYdCtOu7Vv2+8l3ds6uxakYf5GksDjmMib8LbC5m3svpdNkWLS7vT7F8NLOUXN9EdnHbvGlhm1Zc+ow5xIyjMSHPBGsWI9FS5NxW39y59/m/ibsemxNOuX1I7j8cXVAWANIaGty6S4ANPayteaXNenH/l0KNdtbW3p+Mw7X2W/D1Q05eL5Q0kiNACSNZVM4PHkUo9HxX57TLjy2rKYWq6m5hyBxc0lucaZgRI9p9EUdjU2rv5FzbzeBE42GzPgTmOge3KLOygEEjWTr0Wpt7oqPp8zkcGHvN2Wdew85qbNcHljCx8kAODmAGSD+IiOklePPSZISa23fn8yhtHZdu5Xc2XmnTa0XmpSPEAGWIdFyBziVtWmnNRTddPJ309xHerNbbuBAoXLH1GhoLmHPAaALuGnqudoYYfo3uXjVc1ySUJTi2lwiKQvlSqgUOMq1CUeoDEsKDabOhhMK1+UlxaQIkCeZ/he1pdCtSk91NL+5ZGKe13+Wb+9uwGYMsDXl5fJnLlECPrdeJHLGfRUa+0NFHTVzy7+X+yOqR5pRDgQBAEAQBAVQBAXgQhYvCTTchlSoyqxri1jACXBxAl0gWBuV9F2TkxvE4befX339D0NLjlk8N0l8zWxVAeITrBNiZGq7qMdZLR6LwpT9a9TqbubUdhqrnNZne5mVreQJIMmPJT0+N5JNMhqJRjF7vkSB4xuJb97XLAZ4GcNr2OWD7krasOOHlyeLPV0/BwSb4m7t/b8PTxlFv3lOi172iJdSdLo82cXuegXzUMjxOWN+v0KFNxPFKjYEjt9brTie22XxdmQscY5+oH7rZPGpx2tcBtFzqIi0T3IXP0WKuERpIrVplrBMAgiwIPXur3Cor2Ek7MDvmJ9foqJSqbLFwTfdfCuOHFQh7WU61Bpc0A53uxLOHi5BrgfMt6lQ1Grj3Pdrlu/wCC/Jql3Cxrrz/BsYylWxL6rjUIpue8sYTw5C5xbYWNiF7OlSxY0pLmvsYZZ5VRB21iwDhBPBIP+l0x/wCv1WRynHAvXj5Mm1aO5t7b3jUS008pBBzB0kQ7y7FXalbcTab/ANMqjjpnMrj7qk8COHn1BI152XZvdpozXki6D8VEs3Sq5qFRp5Od9R/fddg90YyRXqIpZOSC1OF5g3HRZ9Rmjhk3JmlR3ypHd2Zt8NaPEqPAgRlY1ziZvJdpfndXT1cIYlklVdL5LYY9Pka3Wae9dfI11Nn4iMxMExcxIte3svP7YyTWPjz6m3XShjxrHiVepE4XzR4tCEOUVbTSySxtsuaIMLj6E4rbKjb2cToI1I9x/C+j7FlJyil52vv9iiUtkXfkbO8leo8sNRxcYMTJjTReRq9OsORxXq/qel2hkeSOOT9L+NHFlZTyy1dOBAEAQGSjquS6FmJeNF1IanouSJYkrbfkWOhdRCVdCrYQ6qsrllcsltb5JLubiXsdUaHZWvYQ4azlggdtdV73YkG8jT6ffj+5q02oeHmrLa1Q5xB1Xo63EoS8JphnySmSLczCufVdAzOy27e6hpZKCk5P0Ia3FKSXJPcNsdxHG6Owufc2Pspz1Kvwr8/PaYVp4+ZKt0cR4Zfhy/NDB4ZMTlzPLm2tIL7WFj2Xja/G2+9S4fX3/wCSGWCXMTgb6/CeniX1KmDcKNQw40nD7pxJdMEXpz6jsFkx53FclcZOJ5HtbdrFYW1eg9nR5BNM9CHjhPlMr0ceoi40mWd4jmMwxBEESOSRuLs5uNrC7LrYgxRpPqEcmNc6D3yi3qrZZYL9zOqa8ydbu/CuvUxDWYpwot8Nr3gEPqZZIyCLAmDe8d1izaqLtxOSnfQmHxGbRwezRh6TMuYAMaybZa9JxqOOs21NySFDSY5ZMm7yVWMcHJ8EXw+DeAS4BsRDf7p7lfVSyxtJcmuHZ7k1bPOK1Zrc8nTNGmoqSJ7RKwLURUZKT6X/AOx3LBQjtXr/AHNraWMZUrYhoJyClLQIALgBOsEam0ckyavdly4m7Sj09v40YYtrg06eIzUQ3k3MATz1U8OWOTT7fei9LrJEm3dxtGiKj3ucZp2aPzANsegk/RaYY33cVCvaWyWPI/E/T/JFXQ55d3WfPhWWDlXJbCUe9uPQw1qfIdY+qo1cIz0arz2/WmU8xytPys7e8GyPCw0u+cFoPv156q3tSK/RNLmq5/kqhNzb9CIEL5Ak0UQiZcyjRo3oxVdQproUZeJpm3gXwT/4u9iAfoSvY7Iy7Je5p/Pn5FWaG7cvVG5vGLUjfia65Bg3ExyVfbEk9VNJ9H9T0NSl+m0/rt596OEV5p5ZRAEAQBAX0jBXH0J43UrKuMDzXWjilSa9TJWyZGZQ7PxZyYy68OXnprKirt30JS27VXXz+xjYInyUlRxJoF1h6qNcknJqKr2kr3Nwuc5ncmVTcxoKY/3Fe/2R+5Pzt/Y36XbxLL0/0Y8SR4ltL/otmshJZbZrcovKtpLNwsSWGuRqQweV3LmHHv6mbXZtqSJP9pe65ceen7f8rV3cY9EeTLI2cDebF1KIZWpuc2oyo1zXzcETyJuOo5iyjninha4O422ej7j/ABLw+Ny06xFDEQAQ61Oob/I48/8ASb3tOq+ZzaWUOVyjrjRJ8dQ8dj2uJFFrSC0EjxTFwSL5BpANzINhDqY8Mr8jmO+HWzCZ+x0x2GZo9g6E76fqdo6eyqHgNbRF6ZZ92ebYF6ZP4rXB1gGdJKXLsIie9m+GH2fj/Eq1C7JhcvgsOZxqOqyARo0wDcxY91ZjxSnD0RJI8q3g34djadUvBFR5hsRkp0w/O1kzJi5mNSvWjkxYcOyPU3QyQhCl1OfjN8HVyWkkNOrRpPXW89yVZHtDT+afyD1X/aRbFP4iLy4k+nf6rzZ5otNK+b+BQ8l9TE2uczjF3ZgZvYiLd1Ss83llJdWmviVLqbmHrhtFwMl08hYTF5nz9lvwaqGLSyg+XfwLo2rZt1yS1t9T7gsYY/Verhk541T9fodlFpltILZCPBbA2fDHCdBnbroAdfSyyzgv0bXo/wD6TJZYLv8A3r7USrfHEMOGqsZlqcLXB7eVyYA1/D7FR1ON5NNOT44fyLe6jgwyt8s8rzlfIUeXvYJK6cbYJQWyhKBts3MA6TB5hzfcGPrC1aJ/1HH1TL4O6v2r4m1traQq06DBrSDwT1zOzKXaEoz1MskXdpfGizPmjPDjiuqu/wCXwchYzGEAQBAEBc1AVBQ6i8N0UbLlFumZZ/vkuJcF0n6hlGbwrIKytwvlnZ2Rj/BmDHC4QbjiIJtFvlC9nQZ1hd/nkWbVJJWXQXOkXtYakrdqNQ8rujVix7XuJPuhh3vw+KewgOaBE9g487DzTS5dvFXbK80Fkmmyb4qiKNFpA8Z+am11yPmcA4gNtGqmsk5S9F+epmUMbkRrfsUvs5cwDiLYdw3vyjUWKnJz7vlk4yjTieeUKkT0WHl3ZVOJMd3/AIn43C0xSDmVaQGVrKrflb0Dmw73lYHCEnbRTtRK2/HOpH/Zsnr4zo9vDVf6aHq/h/kUjgba+LGMxDBTaKdBtuKnm8TpZ5PDaRYcyrceGG4KKIFtAF7pJPUzeb/yFrz4nJKn0LNtow0sICbkx0XlZFTojt5NmrhG5YjTSLfVVyOUjnNABkD+wot1yiyMF5mFj+Lrf/JUZcori0pGywnUc7eY5gqeOTiaNyR0PtUtDY6fSy+h0utxKKg/odnOMmhRdeF6cZq3EljfJftN7mtp9Hj9HObZY9bkcY92ukq+tfZDJO5J+nH58ST4fCZTWpuOYnDnLMaQRDQNNQtmojeNw9UVSlPO0QfFbPY2hSqNqh1R2YPpQ4OpweEzEEEXsV8HGbcmn0JZNPWJSXXzNXFZYZlmcvFaIdJ9+V1KF82V5trUdvpyYHR6qZU6/kucyAuuNHdqqyxcIFEAQBAEB0MKYZMc1ZHoTRdWq8B5cl3yDTOfKrsiChwy1MSSADHCIFgLfuoKCVlzzyaS9DGHKaK9zNlj3gTqOkaK5blySt9WVOIB81JZUdWSi7D4pzZvGsBaMOdq78ycM0osm24xqVWVqVEy8iS0kBsTE9SYkL1dFLHGDcnzf+jT36uN+RJcRgq9Z9NzA5wpFzKjWuYBmlk/Ob6G4C2d5jg7b6/cojiq9zq+n4iMb2Ujh6VPDvGUhrXNGYkRLgbARrPNV5s+JYqiFjilvsiVR9lhyZIvFS6nW7MDSsJCjIB1K5ZykXhrTzKg5tHdplxL5Ag9rq6WrlNJNLg6pVwYadYt0IWVq2RouqONiXDyuotcnPM0akwqWmdk+DCTP9hcKTcw7uA+amlwWQtmSk43vyUo2pJo7RdQrQ8TzC9rDqGssW31VFkJVNHTxVPNTonkKhbPqw/uteqi5d3Xr90a5Rg4qut8kuxWNpnEZQ5r3ZXM4CSBMQYPOx7aLfCp+G+fNefJcpYtPG4dfaQvA4alUeyi4+G91TKaznfdtaeEAtAtDtXTodF+fZoSxSlF+XHwOJwa4Odt/AihXfTbUbVDDHiM+V1tRPJTxyuNnnamDjMw4J7Bm8RpdLSGkOy5X2hxscw1t3XZX5HMLgnc/wAZiPyrSl/TsqbtGFUkAgCAIC8NtKEkuLNg1MrQFapJRJvhGJ5soXwck+DGFEgVgLo4Fu6cHeBbv7/wnA4M7Hx191dGfBNM2auLp+DlFKKoeSa2cmWxZgZEC98ylKa28dSDbs1BUaeR9/4Ue8T6nbTN7Zm134d7nsNyC0+R1WvT6x4nuSv3k8c1B3V0dHZm92IoGo6mQHVspc4iTwzAB5C91b+tbk5ySdknlUndGDeLb1bE1A6uAHsaG26SXdTfiVeXVOXDVEe9VUkct1U9FXLO2uhzcygr9Qqu+9R3hR2I6BR74OZjqVTPRVynIi5vyLxXJ7+ql3nBJTdFBiOy53o7wuFfnA+qkp3yzm5stdiJ5LjyR9Dm4xh46fqoJx9Dlr0M9A8JUorgnDoX0n39F1Er5MWaE71xYKiv1upx1T/5cjdxyXOqR/nn7qbybXutnXIxl/c+qzZKlJyvk4ptdGUe6dVCqE5bupjzdl3gqsoXJZyy1cOB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6" name="Picture 10" descr="http://www.disneytouristblog.com/wp-content/uploads/2013/03/new-castle-projection-show-lion-king-bricker-436x640.jpg"/>
          <p:cNvPicPr>
            <a:picLocks noChangeAspect="1" noChangeArrowheads="1"/>
          </p:cNvPicPr>
          <p:nvPr/>
        </p:nvPicPr>
        <p:blipFill>
          <a:blip r:embed="rId4" cstate="print"/>
          <a:srcRect/>
          <a:stretch>
            <a:fillRect/>
          </a:stretch>
        </p:blipFill>
        <p:spPr bwMode="auto">
          <a:xfrm>
            <a:off x="6029325" y="2286000"/>
            <a:ext cx="3114675" cy="4572000"/>
          </a:xfrm>
          <a:prstGeom prst="rect">
            <a:avLst/>
          </a:prstGeom>
          <a:noFill/>
        </p:spPr>
      </p:pic>
      <p:pic>
        <p:nvPicPr>
          <p:cNvPr id="14348" name="Picture 12" descr="http://www.blogcdn.com/www.gadling.com/media/2011/01/disneycastlevines0119lc.jpg"/>
          <p:cNvPicPr>
            <a:picLocks noChangeAspect="1" noChangeArrowheads="1"/>
          </p:cNvPicPr>
          <p:nvPr/>
        </p:nvPicPr>
        <p:blipFill>
          <a:blip r:embed="rId5" cstate="print"/>
          <a:srcRect/>
          <a:stretch>
            <a:fillRect/>
          </a:stretch>
        </p:blipFill>
        <p:spPr bwMode="auto">
          <a:xfrm>
            <a:off x="0" y="2286000"/>
            <a:ext cx="3048000" cy="4572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6000" b="1" dirty="0" smtClean="0">
                <a:solidFill>
                  <a:srgbClr val="FF0000"/>
                </a:solidFill>
                <a:latin typeface="Times New Roman" pitchFamily="18" charset="0"/>
                <a:cs typeface="Times New Roman" pitchFamily="18" charset="0"/>
              </a:rPr>
              <a:t>The Magic, The Memories and You</a:t>
            </a:r>
            <a:endParaRPr lang="en-US" sz="6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3886200"/>
            <a:ext cx="8229600" cy="3429000"/>
          </a:xfrm>
        </p:spPr>
        <p:txBody>
          <a:bodyPr>
            <a:normAutofit/>
          </a:bodyPr>
          <a:lstStyle/>
          <a:p>
            <a:pPr>
              <a:buClr>
                <a:srgbClr val="C00000"/>
              </a:buClr>
              <a:buSzPct val="100000"/>
              <a:buFont typeface="Arial" pitchFamily="34" charset="0"/>
              <a:buChar char="•"/>
            </a:pPr>
            <a:r>
              <a:rPr lang="en-US" sz="3600" dirty="0" smtClean="0">
                <a:latin typeface="Times New Roman" pitchFamily="18" charset="0"/>
                <a:cs typeface="Times New Roman" pitchFamily="18" charset="0"/>
              </a:rPr>
              <a:t>Cinderella's Castle</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January 2011</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12 Projectors</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500 pictures</a:t>
            </a:r>
          </a:p>
          <a:p>
            <a:pPr>
              <a:buClr>
                <a:schemeClr val="bg1"/>
              </a:buClr>
              <a:buFont typeface="Arial" pitchFamily="34" charset="0"/>
              <a:buChar char="•"/>
            </a:pPr>
            <a:endParaRPr lang="en-US" sz="3600" dirty="0" smtClean="0">
              <a:latin typeface="Times New Roman" pitchFamily="18" charset="0"/>
              <a:cs typeface="Times New Roman" pitchFamily="18" charset="0"/>
            </a:endParaRPr>
          </a:p>
          <a:p>
            <a:pPr>
              <a:buClr>
                <a:schemeClr val="bg1"/>
              </a:buClr>
              <a:buFont typeface="Arial" pitchFamily="34" charset="0"/>
              <a:buChar char="•"/>
            </a:pPr>
            <a:endParaRPr lang="en-US" sz="3600" dirty="0">
              <a:latin typeface="Times New Roman" pitchFamily="18" charset="0"/>
              <a:cs typeface="Times New Roman" pitchFamily="18" charset="0"/>
            </a:endParaRPr>
          </a:p>
        </p:txBody>
      </p:sp>
      <p:pic>
        <p:nvPicPr>
          <p:cNvPr id="13314" name="Picture 2" descr="http://www.blogcdn.com/www.gadling.com/media/2011/01/disneycastleshow0119lc.jpg"/>
          <p:cNvPicPr>
            <a:picLocks noChangeAspect="1" noChangeArrowheads="1"/>
          </p:cNvPicPr>
          <p:nvPr/>
        </p:nvPicPr>
        <p:blipFill>
          <a:blip r:embed="rId2" cstate="print"/>
          <a:srcRect/>
          <a:stretch>
            <a:fillRect/>
          </a:stretch>
        </p:blipFill>
        <p:spPr bwMode="auto">
          <a:xfrm>
            <a:off x="4648200" y="3733800"/>
            <a:ext cx="4306482" cy="287346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rgbClr val="FF0000"/>
                </a:solidFill>
                <a:latin typeface="Times New Roman" pitchFamily="18" charset="0"/>
                <a:cs typeface="Times New Roman" pitchFamily="18" charset="0"/>
              </a:rPr>
              <a:t>Celebrate the Magic</a:t>
            </a:r>
            <a:endParaRPr lang="en-US" sz="6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3810000"/>
            <a:ext cx="8229600" cy="3429000"/>
          </a:xfrm>
        </p:spPr>
        <p:txBody>
          <a:bodyPr>
            <a:normAutofit/>
          </a:bodyPr>
          <a:lstStyle/>
          <a:p>
            <a:pPr>
              <a:buClr>
                <a:srgbClr val="C00000"/>
              </a:buClr>
              <a:buSzPct val="100000"/>
              <a:buFont typeface="Arial" pitchFamily="34" charset="0"/>
              <a:buChar char="•"/>
            </a:pPr>
            <a:r>
              <a:rPr lang="en-US" sz="4000" dirty="0" smtClean="0">
                <a:latin typeface="Times New Roman" pitchFamily="18" charset="0"/>
                <a:cs typeface="Times New Roman" pitchFamily="18" charset="0"/>
              </a:rPr>
              <a:t>Cinderella’s castle</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November 2012</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Movies, Music, Disney</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Projection Mapping</a:t>
            </a:r>
          </a:p>
          <a:p>
            <a:pPr>
              <a:buClr>
                <a:schemeClr val="bg1"/>
              </a:buClr>
              <a:buFont typeface="Arial" pitchFamily="34" charset="0"/>
              <a:buChar char="•"/>
            </a:pPr>
            <a:endParaRPr lang="en-US" sz="4000" dirty="0">
              <a:latin typeface="Times New Roman" pitchFamily="18" charset="0"/>
              <a:cs typeface="Times New Roman" pitchFamily="18" charset="0"/>
            </a:endParaRPr>
          </a:p>
        </p:txBody>
      </p:sp>
      <p:pic>
        <p:nvPicPr>
          <p:cNvPr id="12290" name="Picture 2" descr="http://www.disneyeveryday.com/wp-content/uploads/2013/11/Celebrate-the-Magic-Frozen-Disney-Magic-Kingdom-Cinderella-Castle.jpg"/>
          <p:cNvPicPr>
            <a:picLocks noChangeAspect="1" noChangeArrowheads="1"/>
          </p:cNvPicPr>
          <p:nvPr/>
        </p:nvPicPr>
        <p:blipFill>
          <a:blip r:embed="rId2" cstate="print"/>
          <a:srcRect/>
          <a:stretch>
            <a:fillRect/>
          </a:stretch>
        </p:blipFill>
        <p:spPr bwMode="auto">
          <a:xfrm>
            <a:off x="5486400" y="1410511"/>
            <a:ext cx="3657600" cy="5447489"/>
          </a:xfrm>
          <a:prstGeom prst="rect">
            <a:avLst/>
          </a:prstGeom>
          <a:noFill/>
        </p:spPr>
      </p:pic>
      <p:pic>
        <p:nvPicPr>
          <p:cNvPr id="12292" name="Picture 4" descr="http://www.disunplugged.com/wp-content/uploads/2012/11/CelebrateTheMagic-10.jpg"/>
          <p:cNvPicPr>
            <a:picLocks noChangeAspect="1" noChangeArrowheads="1"/>
          </p:cNvPicPr>
          <p:nvPr/>
        </p:nvPicPr>
        <p:blipFill>
          <a:blip r:embed="rId3" cstate="print"/>
          <a:srcRect/>
          <a:stretch>
            <a:fillRect/>
          </a:stretch>
        </p:blipFill>
        <p:spPr bwMode="auto">
          <a:xfrm>
            <a:off x="838200" y="1371600"/>
            <a:ext cx="3757705" cy="248887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err="1" smtClean="0">
                <a:solidFill>
                  <a:srgbClr val="FF0000"/>
                </a:solidFill>
                <a:latin typeface="Times New Roman" pitchFamily="18" charset="0"/>
                <a:cs typeface="Times New Roman" pitchFamily="18" charset="0"/>
              </a:rPr>
              <a:t>Fantasmic</a:t>
            </a:r>
            <a:endParaRPr lang="en-US" sz="6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4419600"/>
            <a:ext cx="8229600" cy="2209800"/>
          </a:xfrm>
        </p:spPr>
        <p:txBody>
          <a:bodyPr>
            <a:normAutofit/>
          </a:bodyPr>
          <a:lstStyle/>
          <a:p>
            <a:pPr>
              <a:buClr>
                <a:srgbClr val="C00000"/>
              </a:buClr>
              <a:buSzPct val="100000"/>
              <a:buFont typeface="Arial" pitchFamily="34" charset="0"/>
              <a:buChar char="•"/>
            </a:pPr>
            <a:r>
              <a:rPr lang="en-US" sz="4000" dirty="0" smtClean="0">
                <a:latin typeface="Times New Roman" pitchFamily="18" charset="0"/>
                <a:cs typeface="Times New Roman" pitchFamily="18" charset="0"/>
              </a:rPr>
              <a:t>1998</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Mickey’s Imagination</a:t>
            </a:r>
          </a:p>
          <a:p>
            <a:pPr>
              <a:buClr>
                <a:srgbClr val="C00000"/>
              </a:buClr>
              <a:buSzPct val="100000"/>
              <a:buFont typeface="Arial" pitchFamily="34" charset="0"/>
              <a:buChar char="•"/>
            </a:pPr>
            <a:r>
              <a:rPr lang="en-US" sz="4000" dirty="0" smtClean="0">
                <a:latin typeface="Times New Roman" pitchFamily="18" charset="0"/>
                <a:cs typeface="Times New Roman" pitchFamily="18" charset="0"/>
              </a:rPr>
              <a:t>1.9 Million gallon Moat</a:t>
            </a:r>
            <a:endParaRPr lang="en-US" sz="4000" dirty="0">
              <a:latin typeface="Times New Roman" pitchFamily="18" charset="0"/>
              <a:cs typeface="Times New Roman" pitchFamily="18" charset="0"/>
            </a:endParaRPr>
          </a:p>
        </p:txBody>
      </p:sp>
      <p:pic>
        <p:nvPicPr>
          <p:cNvPr id="11266" name="Picture 2" descr="http://offtoneverland.com/wp-content/uploads/2012/04/FantastmicMealExperience_02.jpg"/>
          <p:cNvPicPr>
            <a:picLocks noChangeAspect="1" noChangeArrowheads="1"/>
          </p:cNvPicPr>
          <p:nvPr/>
        </p:nvPicPr>
        <p:blipFill>
          <a:blip r:embed="rId2" cstate="print"/>
          <a:srcRect/>
          <a:stretch>
            <a:fillRect/>
          </a:stretch>
        </p:blipFill>
        <p:spPr bwMode="auto">
          <a:xfrm>
            <a:off x="0" y="1447800"/>
            <a:ext cx="4572000" cy="3048000"/>
          </a:xfrm>
          <a:prstGeom prst="rect">
            <a:avLst/>
          </a:prstGeom>
          <a:noFill/>
        </p:spPr>
      </p:pic>
      <p:pic>
        <p:nvPicPr>
          <p:cNvPr id="11268" name="Picture 4" descr="http://2.bp.blogspot.com/_xdkRajLIA_E/TNGHRWq9DbI/AAAAAAAABSk/bBSFb0u5Jzc/s400/IMG_8298.JPG"/>
          <p:cNvPicPr>
            <a:picLocks noChangeAspect="1" noChangeArrowheads="1"/>
          </p:cNvPicPr>
          <p:nvPr/>
        </p:nvPicPr>
        <p:blipFill>
          <a:blip r:embed="rId3" cstate="print"/>
          <a:srcRect/>
          <a:stretch>
            <a:fillRect/>
          </a:stretch>
        </p:blipFill>
        <p:spPr bwMode="auto">
          <a:xfrm>
            <a:off x="4577708" y="1447800"/>
            <a:ext cx="4566292" cy="304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608"/>
            <a:ext cx="8229600" cy="1143000"/>
          </a:xfrm>
        </p:spPr>
        <p:txBody>
          <a:bodyPr>
            <a:noAutofit/>
          </a:bodyPr>
          <a:lstStyle/>
          <a:p>
            <a:r>
              <a:rPr lang="en-US" sz="7200" dirty="0" smtClean="0">
                <a:solidFill>
                  <a:schemeClr val="tx1"/>
                </a:solidFill>
              </a:rPr>
              <a:t>Walt Disney World</a:t>
            </a:r>
            <a:endParaRPr lang="en-US" sz="7200" dirty="0">
              <a:solidFill>
                <a:schemeClr val="tx1"/>
              </a:solidFill>
            </a:endParaRPr>
          </a:p>
        </p:txBody>
      </p:sp>
      <p:sp>
        <p:nvSpPr>
          <p:cNvPr id="3" name="Content Placeholder 2"/>
          <p:cNvSpPr>
            <a:spLocks noGrp="1"/>
          </p:cNvSpPr>
          <p:nvPr>
            <p:ph idx="1"/>
          </p:nvPr>
        </p:nvSpPr>
        <p:spPr>
          <a:xfrm>
            <a:off x="1219200" y="2078872"/>
            <a:ext cx="8229600" cy="4709160"/>
          </a:xfrm>
        </p:spPr>
        <p:txBody>
          <a:bodyPr>
            <a:normAutofit/>
          </a:bodyPr>
          <a:lstStyle/>
          <a:p>
            <a:pPr>
              <a:buNone/>
            </a:pPr>
            <a:r>
              <a:rPr lang="en-US" sz="4000" dirty="0" smtClean="0">
                <a:solidFill>
                  <a:srgbClr val="FF0000"/>
                </a:solidFill>
              </a:rPr>
              <a:t>Where Dreams Come True</a:t>
            </a:r>
          </a:p>
          <a:p>
            <a:pPr>
              <a:buNone/>
            </a:pPr>
            <a:endParaRPr lang="en-US" sz="4000" dirty="0">
              <a:solidFill>
                <a:srgbClr val="FF0000"/>
              </a:solidFill>
            </a:endParaRPr>
          </a:p>
        </p:txBody>
      </p:sp>
      <p:pic>
        <p:nvPicPr>
          <p:cNvPr id="103428" name="Picture 4" descr="http://www.bestorlandovacationpackages.com/media/ecom/prodsm/disney-characters-dinner.jpg"/>
          <p:cNvPicPr>
            <a:picLocks noChangeAspect="1" noChangeArrowheads="1"/>
          </p:cNvPicPr>
          <p:nvPr/>
        </p:nvPicPr>
        <p:blipFill>
          <a:blip r:embed="rId2" cstate="print"/>
          <a:srcRect/>
          <a:stretch>
            <a:fillRect/>
          </a:stretch>
        </p:blipFill>
        <p:spPr bwMode="auto">
          <a:xfrm>
            <a:off x="1796143" y="2819400"/>
            <a:ext cx="5551714" cy="3657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smtClean="0">
                <a:solidFill>
                  <a:schemeClr val="tx1"/>
                </a:solidFill>
                <a:latin typeface="Times New Roman" pitchFamily="18" charset="0"/>
                <a:cs typeface="Times New Roman" pitchFamily="18" charset="0"/>
              </a:rPr>
              <a:t>Disney Future</a:t>
            </a:r>
            <a:endParaRPr lang="en-US" sz="8000" b="1" dirty="0">
              <a:solidFill>
                <a:schemeClr val="tx1"/>
              </a:solidFill>
              <a:latin typeface="Times New Roman" pitchFamily="18" charset="0"/>
              <a:cs typeface="Times New Roman" pitchFamily="18" charset="0"/>
            </a:endParaRPr>
          </a:p>
        </p:txBody>
      </p:sp>
      <p:sp>
        <p:nvSpPr>
          <p:cNvPr id="10242" name="AutoShape 2"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50" name="AutoShape 10"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52" name="AutoShape 12" descr="data:image/jpeg;base64,/9j/4AAQSkZJRgABAQAAAQABAAD/2wCEAAkGBxQSEhMUExQWExUXFxYYFxcXGBQXFxcYFxgXFxUXGBgYHCggGholHBcUITEiJSkrLi4uGh8zODMsNygtLisBCgoKDg0OGxAPGjclHyQwNy83NC80NCwvLyw2NzcsNzQ3NDUsLTcyLDcsKyw0NDYsLzAvKyw0LS0wNC43LCwtLP/AABEIAMIBAwMBIgACEQEDEQH/xAAcAAABBQEBAQAAAAAAAAAAAAAAAgMEBQYBBwj/xABGEAABAwIDBQQGBAwGAgMAAAABAAIRAyEEMUEFElFhcQaBkbETIjKhwdEHFHLwIyQzNEJDUlNi0uHxFRaCoqOyksJjc4P/xAAaAQEAAwEBAQAAAAAAAAAAAAAAAQQFAwIG/8QAKBEBAAICAQIEBgMAAAAAAAAAAAECAxEEBSExQVGhEiIyYdHxExRx/9oADAMBAAIRAxEAPwDyHcMi5IOvlmlEyTvZxYkcDwySqYAgSN63un+t0mnVv8RcXyt4XQcpkAZ3Mco8eXik0t0/okmx5nX4LrmwYMEcyZCd+ruI9U5Xi4i1vigSWC4IgZ5HnFuXFNUgQYnkVIp4ZwG9e14vcRnySaFEgiTMiec/NAmmTBEwbxr9wm6dQ8TxJETwUg0S0xETeZt7kOwz93KQeUHigjtMm9pGkagpQJG6LC8zEG3HwThw7nWgCIjPKJ70fV3mRkB5oENYNbjQjJdayYk55a2AsEo4QmbHS3muDD2uDlaCZ/sgS9mhdeY7u7uXKTZFpNsuGfHuTzKW7bPrlI1SDhyLibideOaBtlMwbXyvHeETBvIM5DWdFM+rkXgEmb6eITZpEi4mc76A6TogY9YETqbRGcfCfclubvQcxcZXH9TZdbh3A2I68uCU2mQJANyD4cTzlAw1+cZnMCALZHqlktN+AjICeEJw4Ug2BMcNOqW1kmItblHLkgZaSBaHASbxGvfKSS2T60Ajic0s0TJETAN+H9F04d5BESZuIOeQ9yBpjpdc8gR3jRKNGDIPO1r/AH0SnYcxG762WZ0811tF+QDshnogam9osLSfGOcIcyRbhGkm+Xh5Jz6qRYg34XP9kp9M2EHjB4cZ8UEdosWm5vF4+55LjGWuDIueiebhp0dxtefkUulRdJmIi/MRCBhpm8iRnNpFoHwQ2rcRAEyn6dEtBJGvLXIhN1Wbtza0Xg+/zQIHtEa6ACBOWvBde3ektiYE6X1g8UVDBJzgCJv3f1RTeN0WJI4C44eXvQOejdoTH35ITRZN5dkMp4IQLNNoFzeOfdbRd3bWbMxmY6DpkmnEgiLTy5c9EswQXGbZZGP7oF4SmHOAm8QQeVtFfBrGsc97g1oIBsTBOQsJOSo8C4Tw0tmOB71b7aP4o/m6n11CDrdpYUA/hbn+B8eELg2hhMzVk6+o/wB1ljkINgNoYWZNQH/RU+S67aOFgRWuNdx/yWOQg17sfhTA9L19Sp3aLhx2Fj8t3blSPJZFCDYfX8L+90I9ip8kDH4SI9IP/Cp8lj0INg7aGFIvV8GP8MkkY3C/vv8AY/5LIoQbD/EML+9GUexU8ckOx2Et+E0/YqfJY9CDXvx2EJ/K56bj/dbNDMdhR+u/2PjyWQQg2AxuEn8r/sePgh2Pwsn8Lnn6lTIc4zWPQg1/13CR+Vg8mVPklf4hhZ/Lc/Yf8ljkINj/AIjhZB9Nkbeo/LwXW7Swv77Wfyb/AJLGoQbA7QwuXpbcNypHkhuPwt/wxv8AwP8Af6qyuHw7nmAFoNnbFAu65QWNF1F3sPMfYf8AEKSMLTvBzM5ELtKgBong1AyzZ7Mgc4ixhUmPo6i97CLLS0R6zeo81R7UBgaDMj76Sgo3Des3IWA16rrmATewAm2ZnK/cuMbmYlo4nhe3FKrgbwsYFso5gIHRQPFw5AiPehJAOgI5SEIG4gXg2sDMxp0SA7QDPMBLfQFiLDjM/fglPBEgWyg6536oHMEyCC6L6/cRCtNrH8UqfapzlxKrMM8B0Zj3xOvuVptk/itSP2qfPVyDIIQhAIQhAIQhAIQhAIQhAIQhAIQhAIQhAIQhAKbs/Z5qHku7MwBqHktNSfTpCPJA5gcA1gEBTmtUOntSkbbwb1+anhAQhCEC6XtDqPNUG0Ksb2fPX76q/o+03qPNZ7aRkE3+5gDp8kFQzJxIscrZcTytC7VeMhkYzOWsjyQBkd4GYEA5+9c9Hc3m8nifuUCCRqH+KEPrEGIHgD7yhA814MDQC9raRHDvXHVGwBM2zjLghlQ7osInlfjAKAWx6wzkCc7eSB3BiCLC2d+JseYhWm2D+KP+1TjxcqXAzJN8j0VztYfibtPWpiOYJlBkUIQgEIQgEIQgEIQgEIQgEIQgEIQgEIQgFIwWGNRwGmqYAlavYmB3WgnNAupT9FStZZWtiHOMkn4La7Uw5dTcG3IBgcbLDEIOLX9lcSXUi033DA6HIeayVOmXGGgknQXK22wtn+hpwfadd3LgO5BYoQkVKrW5uA6kBA9S9odR5rP7XJ3Sc+Hl4clf4dwJbF7jzVJtF0Cb6627+VkFFuR0gWyJGtk4KoMAwB3gm+dkmpLczrpw4D76rtO+VrQ3pzPG0oGpbx8Wk/FcSweNz/q+C6gcLRPQd/8AaEggayBMCLiy4xkyeHCL6eJXJyOYgxM5yLH3oHcM8TujjJkc/wCwVttb80f9qneZBglVeEpQ7SREayPirTbB/FHwIG9T5cckGRQhCAQhCAQhCAQhCAQhCAQhCAQhCAQhCCx2Lhd986BbKiyAqjYGG3WhbDsxsY4uu2lvbgguc6JhreA4yWjvQUz6p3m06bS+o9wa1ozLnGABzXqHZ36MsPTAqYtra9ci4ypt5CIL+rrcgu9lfo/bhMecSKpr0xTcKYc1odTqEtDiSLOJaXgEAWJHM6Ptf2hZgcO+s+5FmNmN55BgToLEk8AURtV4/sdgXggYanT/AIqQNNw/1Mj3yF5XjNi4ylXq0m0K2IpU3ECq1kFzYBBGjyJgxqD0Wu7F9qKjsJiMbjav4N1U+jkDJogim0aF1gP4SeJWlwO1G4ijTr05DKjQ4BwhwnQga9FKN6eOY3FbjZGd87ERnIORGUHVY3F49zidPM96330l4T0eKLh7NVgqRweDu1I4TDD1cV5vV9o9Soelx2axr/rFNu8S1zoI0VjtQxE3ibZ2yVN2b/OqP2vgVc7XtcTOVxc8UFPMjPXM8c7JDnkTMGY6WM94TtUC2ptYd8/fkkzoL3yIHQiQgksaCBBgeHwQoLmjgfED3QuIHmtOdtZ9aJ8Mhmksj1jkDEDn0Si7I2i+YsDrCUxhN9BaL8kDmHYJAFrmCTYanyVrtlxOEfP7VMe8qnpTvgm17Tpx7ldbbb+KP5upn3lBjkIQgEIQgEIQgEIQgEIQgEIQgEIQgE7hWbz2jmk0qZc4NGZIA77L6b2R9HGzcOKR+rsq1KYANR5c7eePacWElszJiLIPHsE0Bo6LZ/Ryfxvd/bpVG/8AV3/qt/8AWqVIPFKixgkl260MlzfbDmgWduDeabhwGYkE5vtTTZhzTx1FrWPpVW78Q1r2vkSQLTPqzrv8kRtvtn0g1gAzvPiV539Jjtn4qqzDYnGVcO6mb7rQaQLw0xUJaYO7F5gb1+C2Gz9ssq0m1qR3mOE9NCDzBkHmF539JXY8YyqKzKhY8gb1pa6BAmMjAF+Sl53EKbtvs6tiMVh9n0G+jw7KbSxzb0vRwN6qHD2h+jxkfxL0TDU206bKbBDGNaxo4BogeSi9hNiup4KnQfUDnUy6Dceq5xO6J0EqX2iwVZlCp9VLX4jdO411gTy4ujIGBMSURPfweU9u631naD6TXR6GiGzmA8uDnf8AYDuWIr7HrNJlhPMXC0uwcG5jXPqT6Sod529O9mTedSSSeqsnuAF1DpDGdnmEYqkCIO98CrnaOfG03tHVIpOpnF0d2J3/AIFK2w3ME5/380FOwwDAve837pRUcf0iOl7f1XW092NZnmE2TPARqLeHFBIDGuvlOlkKMahFoHeL+9CDtQ6HuAyiLfBLw3vEjLLWeCKgLtIIAgCD0MpZeCMtbxnlaUD1BgLgeh3jryjoFZbX/M3xlvU446qvwdQRra09eqsNsR9Ufx3qc58SgyCEIQCEIQCEIQCEIQCEIQCEIQCEIQKYbjS+ma9o+jv6U2E1aOPqbpc7ep1iPVuACx+6IblIMRd0xr4qrTYmHa8kOE+PwQfTZxmHdTdiPSU30gCS9rg5m631iS5s2Gcc+axu2tr4Xa+ExGGwVSap9G7d3HskNqB1i4ZWOWVlltl9kXnAYutSfUp02ifRB1QtrFkOfLJghrRwN44Km+jDtqzZlSuKjXFlb0YLmwS3cL4Maj1zztqiNPSOyPYvH4Bm9Rq0ajHAOdhqvpWEkgSRUg7j4t7MHUcJtftPhGuNPEF+Dqj2qddpEcCHs3mFp0IMFa7Zm2G16bajDMtDgCCJBEixuDGhWP8ApZ7PMxuELxAqUgalN38I/KsP8Met1A5qUeKfgtsYQjeZicO8D/5qcT0BlQ9q9tqLJNM+mqgEMLQRSYeJJgujgBHMLy7Z2CFFgYL6k8TqU86qBmVCdFrP9o9obo3RmVcjFtmJWX7TU/XB0RJjs2fxqj9r4FXO1jcjIzMkTPJU3Zv86o/a+BV1tS7jEh3PhEIKVzchcTnGXE+4p40AQL5CxzHguAOdyFsoINkh1XKcpEjXkOiDm4HXJueRQlbk39cdMkIGi3IADpI156qQ8CNYyiCAJz8ITLnkwAOFunmnKh/az5D2Z80C8M24gyN6+Q1juVptYfib8/aZrOphV7HREC3nI08VYbWI+pvg/pU8+9BkUIQgEIQgEIQgEIQgEIQgEIQgEIQgFa9n3euqpTdk1IqDmg9Rq9t3UsCMHSplr917XVZEbrySdwC+8Q4iTlpyuvo42dhKWCOIfTpNcHvL672tJpgQA1riJFgDAuS5ebbQPsmdLhRDXtGkzGk8eqqzktF5829j4eLLxaxHyzPeZayl2/xFHEYqrTax7atQva2oHepHqsjdcL7gaCOQ75O2/pNqVqYo0qLaTHN3ahcd953o3ww2DRFsieiwr6ibbchRGS2nu/DwfFGoa0rG7cxLhUIDjELY0xYA8B5Kqx+xG1DOqtw+ftGpmGRbWcCDJnqrDG7TFRm6QZ7knauzxSyMnuVaiFn2b/OqP2vgVd7TYQZEEazlBuqTs0Pxqj9r4FXO1pi2RGV/BBUOzLrtvy8tVxlXPegiLdUCg0ZnpwPOUPi8OnhaO4jVA2ylIneA5E3Qn2ARcGfsriBBAJGfie+57kquYgTI+GndkkkE5RAvB06rrmX6aTpnuoJOGrgv5gGOHNWG1RGEqcN6n8VU4WoN7LSw6nRXO2j+KPHB1PzKDHoQhAIQhAIQhAIQhAIQhAIQhAIQhAJdF8OB4FIQg13oTUYHNzjLiq1lyNQpfZ7EWg6KG2n6LGN/ZL/+0iPeFytiie8NDDz7UiK37xB6rRXMGYePV3r5K+q7OY7iOhVDh6rqOKDHH1Z3csw4eqfePeudcNvNcy9RwT3rEtIDu2Ps6HhyPz8ebhXU36OMrctPD5Kyw2L28T6UzwVcrjb7JqWgHwnpKqHNjOyCz7MmMTS6/BW+1HCCM4vwnoqfs1+dUftfAq72m7PQC3GQLoKio4C7YGWgsL92nuSXtAbn3xcwkejJeQbC5t0S2Qc87yeQygoG2tGu9P35ITj6wnM9zrLqBJs644F3xPRFQXHCRqb92t0uo8gEGD3587JsloNuYmIvxugdoAZiTeOSt9sNjCP60viqnBuAlvO5VttgzhH6+tT8zZBkEIQgEIQgEIQgEpkaz3JKEDwczgfFOtqUv2SoiEEo1Kf7JR6Zn7HkoqmbOwRqnkgGVmH9Ceim0KU/qz7ldYTZbWjJT2UANECezHZluI3nVPUY0xaN5xzgTkIjxWwZ2Qwe7Apd+++fOFC2ESKLo0ffvAifBW+FxsZr5XqPJ5H81opeYiPKOzU4+Gk0iZhm9o9lPREOpHeYSAZ9psmJMZjmFne22xX0K9Pca949Qh27YuyItlkPFejYnHA5KThGBzQXesc73hMfV+Rjis5O+vf9FuJSd6ZDaGFDN0tdLXTE5iImfELNdpsKXMDwDYxI45i/HNep4/ZdKs3de0awR6rmzwI6BVWO2a0Yb6sZLQBD4EyDMuA1nPqrXH61X4K1vEzbff8Az1cr8OZtM18GTwOJD6bHm282e8Wd7wVyvjWMzIVrszZW7hX0HPDo3ywkAFrnZbouQAYPis/i9lspkeludCbg9CtXj8uma01jxj3j1VsuG2OImVftnF0ntMEErPCpobjy6HRaHF4Jj/Yam8J2cJ9oq24ofZ5sYqjwLreBVxtWnEkmQLX+SsdnbOZTeyBr71XbWeLzmdIM+CCna6ecEmAONlxxkG5DRbLzQ15vxNzy424rojKGgZi5M/M8kHRQBuA6O5CaF83RylcQOw0m0kczaOqQ127JsdOPQz/RBBAvMxyj3eadwrARYEGNfMTzQKw+eVsyNferXa5Bwj8vap5dSo2ydmVasupt3gN1p9ek0y8wwQ9wzNrawrt+walSm+kWVKcmm7eLS5ouQBItc2zQefoWtPYh4mXVIEX9C+LxAzzuLZ3HELlfsWWCXVHAWv6IwZyPtZIMmhaQdmGn9f8A8Z/mXf8AK7f3/L8mf5kGaQtKey7f3/P8mf5lwdmG/v8A/jP8yDNoWk/yw39//wAZ/mXP8ss/fx1pn+ZBnELSu7LtH6//AIz/ADJP+WWfv5y/VnX/AFIM4rLY+NFMwcirE9mWTHp/+M/zJQ7LtifT2/8ArP8AMgt6GLa4ZqSHqkpbA3csTH/5mP8AsplHBkfrxnH5Mj/2QWVOoWmWuLTxGo4EZEdVLZtV4za13MS0/EKsbS/+UG8eyc/FLt+3/tPzXDLxsWXveu3SmW9PplZnah/dj/yPyV7s7FO9Gx5A9YA2MgLIBzbn0gtyKfw9Q0z6lXd4iCWnqDbwus/ldKpemsUan77WMfLtE/P4Nkccoj8XJVMza8e1uO6At+JQNrsz3W+Lllx0nPWfp94/K1/axeqfit3MCFne3IAwfrCSarN3l6ryTykCFZf42w5AfDvtPvCptrUDiCDVrEtBkMDYYDrABueZkq7xOBmrkra8aiPv+HLNyaTSYr32Z2M/epgxorBN0gxrQA4R0KWajb+tlyK3mcXS9pvUeaodqOsTHExw0mc1etqsBB3puPmqHajwRMwJjhaPegpnuc0TaTn70sUZvla4mI6Dgmy2NYiRzPCeSVSludxnIOZi5OqAph0f3QnW4hka+BPvQgaabnLK8yI7gnGPESTDoOeVpgphw9UZnPh0+SUWAAE6aA8+CB+nVqUwSyo5kxZjntnPdndIk3OfEp87Zfutb6Spa/tvscrX62UXebG6IOt/vwSYEHQgDMaDzQTqe06n7dQ5gfhKkzyJKbftF7v1lQ5S0vcQYiMzcW9wUUDic4NwTGc9M7JQHqxMiM4GQzQPtx5IkSIgRPuXTtAlwuQDeSffZQ+IgRnvZd/RdHtRwEajwQSjjT62Z0zPl4JX+I+ra2uZsoZqRGtsjqI1PFOwdCAMo5jS6CRRxbiMzfT+q4/GkRJvN7e+Pcoz6mo6dYGZXHVQ6Zy9WbX1Oc5IJRx5ixkm9h7IGfRLdjCYuC0i0Z3yUCk/dtrxB+4XRSGZsItcmO9BLONIbaDa5HhY8EHGudkchYRHUqG1kCQYMTlaDYZXlDKckwbQNTbvQTG4x0amYtxJXPrpNp3iJ1ztkCoRfut9kXjgQeusrrQJd5jIc8+SCUMf4jIaDmnBtA3F5Odz4DPJV5bA5wbngfjf3JQcZyjeEgA3tqglsxrtRFp10S3455gAyJN+WkqGJyJnWc8xbwIK6ynuxrrwEWv1QSH4ohs5jjz8UpmKJMzzg35+CghrRc6zoRETxz0XQBLp8/iEEx+LNxYc4PW330XamPcQIk5696iVCbETJy1PA8oQyx1tMaTnaPvkglOxu5mZBvOuiQce50mwv3cu9Rw8yQY05wNQlDOxBkQeUC0HxuglMxTr90TAF7yo1auXETkNIzGpSWtJEAC0yLxItHPJBtBE3kXHDQ8UCmtaLzMRcjQaD3Bca25vM6HIg81yqIzgTvae6UprQBvXNuWeUjkgW7eBynwHwQo7sS4WJE8wZ80IJA06v8youI9ruHkuIQO4T9Lu+KS72WcyJ53QhA/jMu8+SjlxnP8ARHkUIQdoiXj78Er9J3ehCBbh6rOnyQMm9HoQgMGJb4+ZSY/COH8PwCEIGmH1B0PwXQ47ovqUIQOMuG/Z+cIf7A+y7zQhA3iMwNN0fFS2NEZaBCEETEGzeiKOf+ly4hAMyTlBx3WnWTdCEDrhZn2h5pLhn9r4IQgZafb6HzQ8+sOoQhA5WGfQfBMAoQgcxLrD7I9+a7ScZHd8F1CB1+Te7zCZxDj618iI5Z5IQgS4XPU+aEI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54" name="Picture 14" descr="http://1.bp.blogspot.com/-ykUkZA0yTUE/Uj9e_gCQwmI/AAAAAAAAAjo/m7TcxIGeYrM/s1600/walt_disney_dream_quotes.jpg"/>
          <p:cNvPicPr>
            <a:picLocks noChangeAspect="1" noChangeArrowheads="1"/>
          </p:cNvPicPr>
          <p:nvPr/>
        </p:nvPicPr>
        <p:blipFill>
          <a:blip r:embed="rId2" cstate="print"/>
          <a:srcRect/>
          <a:stretch>
            <a:fillRect/>
          </a:stretch>
        </p:blipFill>
        <p:spPr bwMode="auto">
          <a:xfrm>
            <a:off x="1447800" y="1733550"/>
            <a:ext cx="6172200" cy="46291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amlib.com/wp-content/uploads/2013/12/Avatar-Movie-640x960.jpg"/>
          <p:cNvPicPr>
            <a:picLocks noChangeAspect="1" noChangeArrowheads="1"/>
          </p:cNvPicPr>
          <p:nvPr/>
        </p:nvPicPr>
        <p:blipFill>
          <a:blip r:embed="rId2" cstate="print"/>
          <a:srcRect/>
          <a:stretch>
            <a:fillRect/>
          </a:stretch>
        </p:blipFill>
        <p:spPr bwMode="auto">
          <a:xfrm>
            <a:off x="5867400" y="152400"/>
            <a:ext cx="2844799" cy="4267200"/>
          </a:xfrm>
          <a:prstGeom prst="rect">
            <a:avLst/>
          </a:prstGeom>
          <a:noFill/>
        </p:spPr>
      </p:pic>
      <p:sp>
        <p:nvSpPr>
          <p:cNvPr id="2" name="Title 1"/>
          <p:cNvSpPr>
            <a:spLocks noGrp="1"/>
          </p:cNvSpPr>
          <p:nvPr>
            <p:ph type="title"/>
          </p:nvPr>
        </p:nvSpPr>
        <p:spPr>
          <a:xfrm>
            <a:off x="-762000" y="304800"/>
            <a:ext cx="8229600" cy="1143000"/>
          </a:xfrm>
        </p:spPr>
        <p:txBody>
          <a:bodyPr>
            <a:noAutofit/>
          </a:bodyPr>
          <a:lstStyle/>
          <a:p>
            <a:r>
              <a:rPr lang="en-US" sz="11500" b="1" dirty="0" smtClean="0">
                <a:solidFill>
                  <a:srgbClr val="FF0000"/>
                </a:solidFill>
                <a:latin typeface="Times New Roman" pitchFamily="18" charset="0"/>
                <a:cs typeface="Times New Roman" pitchFamily="18" charset="0"/>
              </a:rPr>
              <a:t>Avatar</a:t>
            </a:r>
            <a:endParaRPr lang="en-US" sz="11500" dirty="0">
              <a:solidFill>
                <a:srgbClr val="FF0000"/>
              </a:solidFill>
            </a:endParaRPr>
          </a:p>
        </p:txBody>
      </p:sp>
      <p:sp>
        <p:nvSpPr>
          <p:cNvPr id="3" name="Content Placeholder 2"/>
          <p:cNvSpPr>
            <a:spLocks noGrp="1"/>
          </p:cNvSpPr>
          <p:nvPr>
            <p:ph idx="1"/>
          </p:nvPr>
        </p:nvSpPr>
        <p:spPr>
          <a:xfrm>
            <a:off x="228600" y="3733800"/>
            <a:ext cx="8229600" cy="3581400"/>
          </a:xfrm>
        </p:spPr>
        <p:txBody>
          <a:bodyPr/>
          <a:lstStyle/>
          <a:p>
            <a:pPr>
              <a:buClr>
                <a:srgbClr val="C00000"/>
              </a:buClr>
              <a:buSzPct val="100000"/>
              <a:buFont typeface="Arial" pitchFamily="34" charset="0"/>
              <a:buChar char="•"/>
            </a:pPr>
            <a:r>
              <a:rPr lang="en-US" dirty="0" smtClean="0">
                <a:latin typeface="Times New Roman" pitchFamily="18" charset="0"/>
                <a:cs typeface="Times New Roman" pitchFamily="18" charset="0"/>
              </a:rPr>
              <a:t>Released December 2009</a:t>
            </a:r>
          </a:p>
          <a:p>
            <a:pPr>
              <a:buClr>
                <a:srgbClr val="C00000"/>
              </a:buClr>
              <a:buSzPct val="100000"/>
              <a:buFont typeface="Arial" pitchFamily="34" charset="0"/>
              <a:buChar char="•"/>
            </a:pPr>
            <a:r>
              <a:rPr lang="en-US" dirty="0" smtClean="0">
                <a:latin typeface="Times New Roman" pitchFamily="18" charset="0"/>
                <a:cs typeface="Times New Roman" pitchFamily="18" charset="0"/>
              </a:rPr>
              <a:t>Over two billion dollars world wide</a:t>
            </a:r>
          </a:p>
          <a:p>
            <a:pPr>
              <a:buClr>
                <a:srgbClr val="C00000"/>
              </a:buClr>
              <a:buSzPct val="100000"/>
              <a:buFont typeface="Arial" pitchFamily="34" charset="0"/>
              <a:buChar char="•"/>
            </a:pPr>
            <a:r>
              <a:rPr lang="en-US" dirty="0" smtClean="0">
                <a:latin typeface="Times New Roman" pitchFamily="18" charset="0"/>
                <a:cs typeface="Times New Roman" pitchFamily="18" charset="0"/>
              </a:rPr>
              <a:t>Over 760 million dollars domestic</a:t>
            </a:r>
          </a:p>
          <a:p>
            <a:pPr>
              <a:buClr>
                <a:srgbClr val="C00000"/>
              </a:buClr>
              <a:buSzPct val="100000"/>
              <a:buFont typeface="Arial" pitchFamily="34" charset="0"/>
              <a:buChar char="•"/>
            </a:pPr>
            <a:r>
              <a:rPr lang="en-US" dirty="0" smtClean="0">
                <a:latin typeface="Times New Roman" pitchFamily="18" charset="0"/>
                <a:cs typeface="Times New Roman" pitchFamily="18" charset="0"/>
              </a:rPr>
              <a:t>Most </a:t>
            </a:r>
            <a:r>
              <a:rPr lang="en-US" dirty="0">
                <a:latin typeface="Times New Roman" pitchFamily="18" charset="0"/>
                <a:cs typeface="Times New Roman" pitchFamily="18" charset="0"/>
              </a:rPr>
              <a:t>m</a:t>
            </a:r>
            <a:r>
              <a:rPr lang="en-US" dirty="0" smtClean="0">
                <a:latin typeface="Times New Roman" pitchFamily="18" charset="0"/>
                <a:cs typeface="Times New Roman" pitchFamily="18" charset="0"/>
              </a:rPr>
              <a:t>aking movie ever</a:t>
            </a:r>
          </a:p>
          <a:p>
            <a:pPr>
              <a:buClr>
                <a:srgbClr val="C00000"/>
              </a:buClr>
              <a:buSzPct val="100000"/>
              <a:buFont typeface="Arial" pitchFamily="34" charset="0"/>
              <a:buChar char="•"/>
            </a:pPr>
            <a:r>
              <a:rPr lang="en-US" dirty="0" smtClean="0">
                <a:latin typeface="Times New Roman" pitchFamily="18" charset="0"/>
                <a:cs typeface="Times New Roman" pitchFamily="18" charset="0"/>
              </a:rPr>
              <a:t>3 movies to come</a:t>
            </a:r>
          </a:p>
          <a:p>
            <a:pPr>
              <a:buClr>
                <a:schemeClr val="bg1"/>
              </a:buClr>
              <a:buFont typeface="Arial" pitchFamily="34" charset="0"/>
              <a:buChar char="•"/>
            </a:pPr>
            <a:endParaRPr lang="en-US"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smtClean="0">
                <a:solidFill>
                  <a:srgbClr val="FF0000"/>
                </a:solidFill>
                <a:latin typeface="Times New Roman" pitchFamily="18" charset="0"/>
                <a:cs typeface="Times New Roman" pitchFamily="18" charset="0"/>
              </a:rPr>
              <a:t>Timeline </a:t>
            </a:r>
            <a:endParaRPr lang="en-US" sz="8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4419600"/>
            <a:ext cx="8229600" cy="2743200"/>
          </a:xfrm>
        </p:spPr>
        <p:txBody>
          <a:bodyPr>
            <a:normAutofit/>
          </a:bodyPr>
          <a:lstStyle/>
          <a:p>
            <a:pPr>
              <a:buClr>
                <a:srgbClr val="C00000"/>
              </a:buClr>
              <a:buSzPct val="100000"/>
              <a:buFont typeface="Arial" pitchFamily="34" charset="0"/>
              <a:buChar char="•"/>
            </a:pPr>
            <a:r>
              <a:rPr lang="en-US" sz="3600" dirty="0" smtClean="0">
                <a:latin typeface="Times New Roman" pitchFamily="18" charset="0"/>
                <a:cs typeface="Times New Roman" pitchFamily="18" charset="0"/>
              </a:rPr>
              <a:t>2011</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January 2014</a:t>
            </a:r>
          </a:p>
          <a:p>
            <a:pPr>
              <a:buClr>
                <a:srgbClr val="C00000"/>
              </a:buClr>
              <a:buSzPct val="100000"/>
              <a:buFont typeface="Arial" pitchFamily="34" charset="0"/>
              <a:buChar char="•"/>
            </a:pPr>
            <a:r>
              <a:rPr lang="en-US" sz="3600" dirty="0" smtClean="0">
                <a:latin typeface="Times New Roman" pitchFamily="18" charset="0"/>
                <a:cs typeface="Times New Roman" pitchFamily="18" charset="0"/>
              </a:rPr>
              <a:t>2017</a:t>
            </a:r>
            <a:endParaRPr lang="en-US" sz="3600" dirty="0">
              <a:latin typeface="Times New Roman" pitchFamily="18" charset="0"/>
              <a:cs typeface="Times New Roman" pitchFamily="18" charset="0"/>
            </a:endParaRPr>
          </a:p>
        </p:txBody>
      </p:sp>
      <p:pic>
        <p:nvPicPr>
          <p:cNvPr id="8194" name="Picture 2" descr="http://www.mouseinfo.com/gallery/files/4/1/2/7/avatarland_groundbreaking_01.jpg"/>
          <p:cNvPicPr>
            <a:picLocks noChangeAspect="1" noChangeArrowheads="1"/>
          </p:cNvPicPr>
          <p:nvPr/>
        </p:nvPicPr>
        <p:blipFill>
          <a:blip r:embed="rId2" cstate="print"/>
          <a:srcRect/>
          <a:stretch>
            <a:fillRect/>
          </a:stretch>
        </p:blipFill>
        <p:spPr bwMode="auto">
          <a:xfrm>
            <a:off x="2133600" y="1371600"/>
            <a:ext cx="5715000" cy="38004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1.ytimg.com/vi/o7g0ysACltE/hqdefault.jpg"/>
          <p:cNvPicPr>
            <a:picLocks noChangeAspect="1" noChangeArrowheads="1"/>
          </p:cNvPicPr>
          <p:nvPr/>
        </p:nvPicPr>
        <p:blipFill>
          <a:blip r:embed="rId2" cstate="print"/>
          <a:srcRect/>
          <a:stretch>
            <a:fillRect/>
          </a:stretch>
        </p:blipFill>
        <p:spPr bwMode="auto">
          <a:xfrm>
            <a:off x="-381000" y="0"/>
            <a:ext cx="10287000" cy="7715252"/>
          </a:xfrm>
          <a:prstGeom prst="rect">
            <a:avLst/>
          </a:prstGeom>
          <a:noFill/>
        </p:spPr>
      </p:pic>
      <p:sp>
        <p:nvSpPr>
          <p:cNvPr id="2" name="Title 1"/>
          <p:cNvSpPr>
            <a:spLocks noGrp="1"/>
          </p:cNvSpPr>
          <p:nvPr>
            <p:ph type="title"/>
          </p:nvPr>
        </p:nvSpPr>
        <p:spPr>
          <a:xfrm>
            <a:off x="533400" y="0"/>
            <a:ext cx="8229600" cy="1143000"/>
          </a:xfrm>
        </p:spPr>
        <p:txBody>
          <a:bodyPr>
            <a:normAutofit/>
          </a:bodyPr>
          <a:lstStyle/>
          <a:p>
            <a:r>
              <a:rPr lang="en-US" sz="6600" b="1" dirty="0" smtClean="0">
                <a:solidFill>
                  <a:schemeClr val="tx1"/>
                </a:solidFill>
                <a:latin typeface="Times New Roman" pitchFamily="18" charset="0"/>
                <a:cs typeface="Times New Roman" pitchFamily="18" charset="0"/>
              </a:rPr>
              <a:t>What to Expect </a:t>
            </a:r>
            <a:endParaRPr lang="en-US" sz="66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3657600"/>
            <a:ext cx="8229600" cy="3200400"/>
          </a:xfrm>
        </p:spPr>
        <p:txBody>
          <a:bodyPr/>
          <a:lstStyle/>
          <a:p>
            <a:pPr>
              <a:buClr>
                <a:schemeClr val="bg1"/>
              </a:buClr>
              <a:buFont typeface="Arial" pitchFamily="34" charset="0"/>
              <a:buChar char="•"/>
            </a:pPr>
            <a:r>
              <a:rPr lang="en-US" dirty="0" smtClean="0">
                <a:solidFill>
                  <a:srgbClr val="FFFF00"/>
                </a:solidFill>
                <a:latin typeface="Times New Roman" pitchFamily="18" charset="0"/>
                <a:cs typeface="Times New Roman" pitchFamily="18" charset="0"/>
              </a:rPr>
              <a:t>Animal Kingdom</a:t>
            </a:r>
          </a:p>
          <a:p>
            <a:pPr>
              <a:buClr>
                <a:schemeClr val="bg1"/>
              </a:buClr>
              <a:buFont typeface="Arial" pitchFamily="34" charset="0"/>
              <a:buChar char="•"/>
            </a:pPr>
            <a:r>
              <a:rPr lang="en-US" dirty="0" smtClean="0">
                <a:solidFill>
                  <a:srgbClr val="FFFF00"/>
                </a:solidFill>
                <a:latin typeface="Times New Roman" pitchFamily="18" charset="0"/>
                <a:cs typeface="Times New Roman" pitchFamily="18" charset="0"/>
              </a:rPr>
              <a:t>Goodbye Mickey’s Retreat</a:t>
            </a:r>
          </a:p>
          <a:p>
            <a:pPr>
              <a:buClr>
                <a:schemeClr val="bg1"/>
              </a:buClr>
              <a:buFont typeface="Arial" pitchFamily="34" charset="0"/>
              <a:buChar char="•"/>
            </a:pPr>
            <a:r>
              <a:rPr lang="en-US" dirty="0" smtClean="0">
                <a:solidFill>
                  <a:srgbClr val="FFFF00"/>
                </a:solidFill>
                <a:latin typeface="Times New Roman" pitchFamily="18" charset="0"/>
                <a:cs typeface="Times New Roman" pitchFamily="18" charset="0"/>
              </a:rPr>
              <a:t>Pandora</a:t>
            </a:r>
          </a:p>
          <a:p>
            <a:pPr>
              <a:buClr>
                <a:schemeClr val="bg1"/>
              </a:buClr>
              <a:buFont typeface="Arial" pitchFamily="34" charset="0"/>
              <a:buChar char="•"/>
            </a:pPr>
            <a:r>
              <a:rPr lang="en-US" dirty="0" smtClean="0">
                <a:solidFill>
                  <a:srgbClr val="FFFF00"/>
                </a:solidFill>
                <a:latin typeface="Times New Roman" pitchFamily="18" charset="0"/>
                <a:cs typeface="Times New Roman" pitchFamily="18" charset="0"/>
              </a:rPr>
              <a:t>Attractions</a:t>
            </a:r>
          </a:p>
          <a:p>
            <a:pPr>
              <a:buClr>
                <a:schemeClr val="bg1"/>
              </a:buClr>
              <a:buFont typeface="Arial" pitchFamily="34" charset="0"/>
              <a:buChar char="•"/>
            </a:pPr>
            <a:r>
              <a:rPr lang="en-US" dirty="0" smtClean="0">
                <a:solidFill>
                  <a:srgbClr val="FFFF00"/>
                </a:solidFill>
                <a:latin typeface="Times New Roman" pitchFamily="18" charset="0"/>
                <a:cs typeface="Times New Roman" pitchFamily="18" charset="0"/>
              </a:rPr>
              <a:t>Entertainment</a:t>
            </a:r>
          </a:p>
          <a:p>
            <a:pPr>
              <a:buClr>
                <a:schemeClr val="bg1"/>
              </a:buClr>
              <a:buFont typeface="Arial" pitchFamily="34" charset="0"/>
              <a:buChar char="•"/>
            </a:pPr>
            <a:endParaRPr lang="en-US" dirty="0">
              <a:solidFill>
                <a:srgbClr val="FFFF00"/>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cdn-www.mania.com/content_pics/000007/37/73/1eb71b58dce70996_large.jpg"/>
          <p:cNvPicPr>
            <a:picLocks noChangeAspect="1" noChangeArrowheads="1"/>
          </p:cNvPicPr>
          <p:nvPr/>
        </p:nvPicPr>
        <p:blipFill>
          <a:blip r:embed="rId2" cstate="print"/>
          <a:srcRect/>
          <a:stretch>
            <a:fillRect/>
          </a:stretch>
        </p:blipFill>
        <p:spPr bwMode="auto">
          <a:xfrm>
            <a:off x="0" y="0"/>
            <a:ext cx="9067799" cy="685799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1.ytimg.com/vi/8oJ8CjnshVg/hqdefault.jpg"/>
          <p:cNvPicPr>
            <a:picLocks noChangeAspect="1" noChangeArrowheads="1"/>
          </p:cNvPicPr>
          <p:nvPr/>
        </p:nvPicPr>
        <p:blipFill>
          <a:blip r:embed="rId2" cstate="print"/>
          <a:srcRect/>
          <a:stretch>
            <a:fillRect/>
          </a:stretch>
        </p:blipFill>
        <p:spPr bwMode="auto">
          <a:xfrm>
            <a:off x="914400" y="228600"/>
            <a:ext cx="7239000" cy="5429251"/>
          </a:xfrm>
          <a:prstGeom prst="rect">
            <a:avLst/>
          </a:prstGeom>
          <a:noFill/>
        </p:spPr>
      </p:pic>
      <p:sp>
        <p:nvSpPr>
          <p:cNvPr id="2" name="Title 1"/>
          <p:cNvSpPr>
            <a:spLocks noGrp="1"/>
          </p:cNvSpPr>
          <p:nvPr>
            <p:ph type="title"/>
          </p:nvPr>
        </p:nvSpPr>
        <p:spPr>
          <a:xfrm>
            <a:off x="304800" y="-152400"/>
            <a:ext cx="8229600" cy="1143000"/>
          </a:xfrm>
        </p:spPr>
        <p:txBody>
          <a:bodyPr>
            <a:normAutofit/>
          </a:bodyPr>
          <a:lstStyle/>
          <a:p>
            <a:r>
              <a:rPr lang="en-US" sz="5400" b="1" dirty="0">
                <a:solidFill>
                  <a:srgbClr val="FF0000"/>
                </a:solidFill>
                <a:latin typeface="Times New Roman" pitchFamily="18" charset="0"/>
                <a:cs typeface="Times New Roman" pitchFamily="18" charset="0"/>
              </a:rPr>
              <a:t>W</a:t>
            </a:r>
            <a:r>
              <a:rPr lang="en-US" sz="5400" b="1" dirty="0" smtClean="0">
                <a:solidFill>
                  <a:srgbClr val="FF0000"/>
                </a:solidFill>
                <a:latin typeface="Times New Roman" pitchFamily="18" charset="0"/>
                <a:cs typeface="Times New Roman" pitchFamily="18" charset="0"/>
              </a:rPr>
              <a:t>hy?</a:t>
            </a:r>
            <a:endParaRPr lang="en-US" sz="54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4953000"/>
            <a:ext cx="8229600" cy="2286000"/>
          </a:xfrm>
        </p:spPr>
        <p:txBody>
          <a:bodyPr/>
          <a:lstStyle/>
          <a:p>
            <a:pPr>
              <a:buClr>
                <a:srgbClr val="C00000"/>
              </a:buClr>
              <a:buSzPct val="100000"/>
              <a:buFont typeface="Arial" pitchFamily="34" charset="0"/>
              <a:buChar char="•"/>
            </a:pPr>
            <a:r>
              <a:rPr lang="en-US" dirty="0" smtClean="0">
                <a:latin typeface="Times New Roman" pitchFamily="18" charset="0"/>
                <a:cs typeface="Times New Roman" pitchFamily="18" charset="0"/>
              </a:rPr>
              <a:t>Fits the message and environment of Animal Kingdom</a:t>
            </a:r>
          </a:p>
          <a:p>
            <a:pPr>
              <a:buClr>
                <a:srgbClr val="C00000"/>
              </a:buClr>
              <a:buSzPct val="100000"/>
              <a:buFont typeface="Arial" pitchFamily="34" charset="0"/>
              <a:buChar char="•"/>
            </a:pPr>
            <a:r>
              <a:rPr lang="en-US" dirty="0" smtClean="0">
                <a:latin typeface="Times New Roman" pitchFamily="18" charset="0"/>
                <a:cs typeface="Times New Roman" pitchFamily="18" charset="0"/>
              </a:rPr>
              <a:t>Allow the park to be open late</a:t>
            </a:r>
          </a:p>
          <a:p>
            <a:pPr>
              <a:buClr>
                <a:schemeClr val="tx1"/>
              </a:buClr>
              <a:buFont typeface="Arial" pitchFamily="34" charset="0"/>
              <a:buChar char="•"/>
            </a:pPr>
            <a:endParaRPr lang="en-US"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Autofit/>
          </a:bodyPr>
          <a:lstStyle/>
          <a:p>
            <a:r>
              <a:rPr lang="en-US" sz="8800" b="1" dirty="0" smtClean="0">
                <a:solidFill>
                  <a:srgbClr val="FF0000"/>
                </a:solidFill>
                <a:latin typeface="Times New Roman" pitchFamily="18" charset="0"/>
                <a:cs typeface="Times New Roman" pitchFamily="18" charset="0"/>
              </a:rPr>
              <a:t>Facts</a:t>
            </a:r>
            <a:endParaRPr lang="en-US" sz="8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4800600"/>
            <a:ext cx="8229600" cy="2286000"/>
          </a:xfrm>
        </p:spPr>
        <p:txBody>
          <a:bodyPr/>
          <a:lstStyle/>
          <a:p>
            <a:pPr>
              <a:buClr>
                <a:srgbClr val="C00000"/>
              </a:buClr>
              <a:buSzPct val="100000"/>
              <a:buFont typeface="Arial" pitchFamily="34" charset="0"/>
              <a:buChar char="•"/>
            </a:pPr>
            <a:r>
              <a:rPr lang="en-US" dirty="0" smtClean="0">
                <a:latin typeface="Times New Roman" pitchFamily="18" charset="0"/>
                <a:cs typeface="Times New Roman" pitchFamily="18" charset="0"/>
              </a:rPr>
              <a:t>500 million</a:t>
            </a:r>
          </a:p>
          <a:p>
            <a:pPr>
              <a:buClr>
                <a:srgbClr val="C00000"/>
              </a:buClr>
              <a:buSzPct val="100000"/>
              <a:buFont typeface="Arial" pitchFamily="34" charset="0"/>
              <a:buChar char="•"/>
            </a:pPr>
            <a:r>
              <a:rPr lang="en-US" dirty="0" smtClean="0">
                <a:latin typeface="Times New Roman" pitchFamily="18" charset="0"/>
                <a:cs typeface="Times New Roman" pitchFamily="18" charset="0"/>
              </a:rPr>
              <a:t>Disney has exclusive global rights</a:t>
            </a:r>
          </a:p>
          <a:p>
            <a:pPr>
              <a:buClr>
                <a:srgbClr val="C00000"/>
              </a:buClr>
              <a:buSzPct val="100000"/>
              <a:buFont typeface="Arial" pitchFamily="34" charset="0"/>
              <a:buChar char="•"/>
            </a:pPr>
            <a:r>
              <a:rPr lang="en-US" dirty="0" smtClean="0">
                <a:latin typeface="Times New Roman" pitchFamily="18" charset="0"/>
                <a:cs typeface="Times New Roman" pitchFamily="18" charset="0"/>
              </a:rPr>
              <a:t>Balloons</a:t>
            </a:r>
          </a:p>
        </p:txBody>
      </p:sp>
      <p:pic>
        <p:nvPicPr>
          <p:cNvPr id="5122" name="Picture 2" descr="http://www.mcmbuzz.com/wp-content/uploads/2013/10/Avatar2.jpg"/>
          <p:cNvPicPr>
            <a:picLocks noChangeAspect="1" noChangeArrowheads="1"/>
          </p:cNvPicPr>
          <p:nvPr/>
        </p:nvPicPr>
        <p:blipFill>
          <a:blip r:embed="rId2" cstate="print"/>
          <a:srcRect/>
          <a:stretch>
            <a:fillRect/>
          </a:stretch>
        </p:blipFill>
        <p:spPr bwMode="auto">
          <a:xfrm>
            <a:off x="1600200" y="1371600"/>
            <a:ext cx="6172200" cy="347584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insidethemagic.net/wp-content/uploads/2013/03/DS-Town-Center-and-Landing-550x309.jpg"/>
          <p:cNvPicPr>
            <a:picLocks noChangeAspect="1" noChangeArrowheads="1"/>
          </p:cNvPicPr>
          <p:nvPr/>
        </p:nvPicPr>
        <p:blipFill>
          <a:blip r:embed="rId2" cstate="print"/>
          <a:srcRect/>
          <a:stretch>
            <a:fillRect/>
          </a:stretch>
        </p:blipFill>
        <p:spPr bwMode="auto">
          <a:xfrm>
            <a:off x="0" y="0"/>
            <a:ext cx="4572000" cy="2568633"/>
          </a:xfrm>
          <a:prstGeom prst="rect">
            <a:avLst/>
          </a:prstGeom>
          <a:noFill/>
        </p:spPr>
      </p:pic>
      <p:pic>
        <p:nvPicPr>
          <p:cNvPr id="34820" name="Picture 4" descr="http://www.insidethemagic.net/wp-content/uploads/2013/03/DS-Waterfront-550x309.jpg"/>
          <p:cNvPicPr>
            <a:picLocks noChangeAspect="1" noChangeArrowheads="1"/>
          </p:cNvPicPr>
          <p:nvPr/>
        </p:nvPicPr>
        <p:blipFill>
          <a:blip r:embed="rId3" cstate="print"/>
          <a:srcRect/>
          <a:stretch>
            <a:fillRect/>
          </a:stretch>
        </p:blipFill>
        <p:spPr bwMode="auto">
          <a:xfrm>
            <a:off x="0" y="4267200"/>
            <a:ext cx="4637349" cy="2605347"/>
          </a:xfrm>
          <a:prstGeom prst="rect">
            <a:avLst/>
          </a:prstGeom>
          <a:noFill/>
        </p:spPr>
      </p:pic>
      <p:pic>
        <p:nvPicPr>
          <p:cNvPr id="34822" name="Picture 6" descr="http://www.insidethemagic.net/wp-content/uploads/2013/03/DS-Marketplace-Causeway-550x309.jpg"/>
          <p:cNvPicPr>
            <a:picLocks noChangeAspect="1" noChangeArrowheads="1"/>
          </p:cNvPicPr>
          <p:nvPr/>
        </p:nvPicPr>
        <p:blipFill>
          <a:blip r:embed="rId4" cstate="print"/>
          <a:srcRect/>
          <a:stretch>
            <a:fillRect/>
          </a:stretch>
        </p:blipFill>
        <p:spPr bwMode="auto">
          <a:xfrm>
            <a:off x="4532544" y="0"/>
            <a:ext cx="4611456" cy="2590800"/>
          </a:xfrm>
          <a:prstGeom prst="rect">
            <a:avLst/>
          </a:prstGeom>
          <a:noFill/>
        </p:spPr>
      </p:pic>
      <p:pic>
        <p:nvPicPr>
          <p:cNvPr id="34824" name="Picture 8" descr="http://www.insidethemagic.net/wp-content/uploads/2013/03/DS-West-Side-Elevated-Areas-550x309.jpg"/>
          <p:cNvPicPr>
            <a:picLocks noChangeAspect="1" noChangeArrowheads="1"/>
          </p:cNvPicPr>
          <p:nvPr/>
        </p:nvPicPr>
        <p:blipFill>
          <a:blip r:embed="rId5" cstate="print"/>
          <a:srcRect/>
          <a:stretch>
            <a:fillRect/>
          </a:stretch>
        </p:blipFill>
        <p:spPr bwMode="auto">
          <a:xfrm>
            <a:off x="4532542" y="4267200"/>
            <a:ext cx="4611458" cy="2590801"/>
          </a:xfrm>
          <a:prstGeom prst="rect">
            <a:avLst/>
          </a:prstGeom>
          <a:noFill/>
        </p:spPr>
      </p:pic>
      <p:sp>
        <p:nvSpPr>
          <p:cNvPr id="8" name="TextBox 7"/>
          <p:cNvSpPr txBox="1"/>
          <p:nvPr/>
        </p:nvSpPr>
        <p:spPr>
          <a:xfrm>
            <a:off x="762000" y="2667000"/>
            <a:ext cx="8153400" cy="1446550"/>
          </a:xfrm>
          <a:prstGeom prst="rect">
            <a:avLst/>
          </a:prstGeom>
          <a:noFill/>
        </p:spPr>
        <p:txBody>
          <a:bodyPr wrap="square" rtlCol="0">
            <a:spAutoFit/>
          </a:bodyPr>
          <a:lstStyle/>
          <a:p>
            <a:r>
              <a:rPr lang="en-US" sz="8800" b="1" dirty="0" smtClean="0">
                <a:latin typeface="Times New Roman" pitchFamily="18" charset="0"/>
                <a:cs typeface="Times New Roman" pitchFamily="18" charset="0"/>
              </a:rPr>
              <a:t>Disney Springs</a:t>
            </a:r>
            <a:endParaRPr lang="en-US" sz="8800"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7200" b="1" dirty="0" smtClean="0">
                <a:solidFill>
                  <a:srgbClr val="FF0000"/>
                </a:solidFill>
                <a:latin typeface="Times New Roman" pitchFamily="18" charset="0"/>
                <a:cs typeface="Times New Roman" pitchFamily="18" charset="0"/>
              </a:rPr>
              <a:t>Downtown Disney</a:t>
            </a:r>
            <a:endParaRPr lang="en-US" sz="72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4361182"/>
            <a:ext cx="8229600" cy="2666999"/>
          </a:xfrm>
        </p:spPr>
        <p:txBody>
          <a:bodyPr/>
          <a:lstStyle/>
          <a:p>
            <a:pPr>
              <a:buClr>
                <a:srgbClr val="C00000"/>
              </a:buClr>
              <a:buSzPct val="100000"/>
              <a:buFont typeface="Arial" pitchFamily="34" charset="0"/>
              <a:buChar char="•"/>
            </a:pPr>
            <a:r>
              <a:rPr lang="en-US" dirty="0" smtClean="0">
                <a:latin typeface="Times New Roman" pitchFamily="18" charset="0"/>
                <a:cs typeface="Times New Roman" pitchFamily="18" charset="0"/>
              </a:rPr>
              <a:t>Redone in 1995</a:t>
            </a:r>
          </a:p>
          <a:p>
            <a:pPr lvl="0" fontAlgn="base">
              <a:buClr>
                <a:srgbClr val="C00000"/>
              </a:buClr>
              <a:buSzPct val="100000"/>
              <a:buFont typeface="Arial" pitchFamily="34" charset="0"/>
              <a:buChar char="•"/>
            </a:pPr>
            <a:r>
              <a:rPr lang="en-US" dirty="0" smtClean="0">
                <a:latin typeface="Times New Roman" pitchFamily="18" charset="0"/>
                <a:cs typeface="Times New Roman" pitchFamily="18" charset="0"/>
              </a:rPr>
              <a:t>Originally </a:t>
            </a:r>
            <a:r>
              <a:rPr lang="en-US" dirty="0">
                <a:latin typeface="Times New Roman" pitchFamily="18" charset="0"/>
                <a:cs typeface="Times New Roman" pitchFamily="18" charset="0"/>
              </a:rPr>
              <a:t>Lake Buena Vista Shopping Village </a:t>
            </a:r>
            <a:r>
              <a:rPr lang="en-US" dirty="0" smtClean="0">
                <a:latin typeface="Times New Roman" pitchFamily="18" charset="0"/>
                <a:cs typeface="Times New Roman" pitchFamily="18" charset="0"/>
              </a:rPr>
              <a:t>in </a:t>
            </a:r>
            <a:r>
              <a:rPr lang="en-US" dirty="0">
                <a:latin typeface="Times New Roman" pitchFamily="18" charset="0"/>
                <a:cs typeface="Times New Roman" pitchFamily="18" charset="0"/>
              </a:rPr>
              <a:t>1975</a:t>
            </a:r>
          </a:p>
          <a:p>
            <a:pPr lvl="0" fontAlgn="base">
              <a:buClr>
                <a:srgbClr val="C00000"/>
              </a:buClr>
              <a:buSzPct val="100000"/>
              <a:buFont typeface="Arial" pitchFamily="34" charset="0"/>
              <a:buChar char="•"/>
            </a:pPr>
            <a:r>
              <a:rPr lang="en-US" dirty="0">
                <a:latin typeface="Times New Roman" pitchFamily="18" charset="0"/>
                <a:cs typeface="Times New Roman" pitchFamily="18" charset="0"/>
              </a:rPr>
              <a:t>Disney Village Marketplace in 1989</a:t>
            </a:r>
          </a:p>
          <a:p>
            <a:pPr>
              <a:buClr>
                <a:schemeClr val="bg1"/>
              </a:buClr>
              <a:buFont typeface="Arial" pitchFamily="34" charset="0"/>
              <a:buChar char="•"/>
            </a:pPr>
            <a:endParaRPr lang="en-US" dirty="0">
              <a:latin typeface="Times New Roman" pitchFamily="18" charset="0"/>
              <a:cs typeface="Times New Roman" pitchFamily="18" charset="0"/>
            </a:endParaRPr>
          </a:p>
        </p:txBody>
      </p:sp>
      <p:pic>
        <p:nvPicPr>
          <p:cNvPr id="4098" name="Picture 2" descr="A view across a lake at sunset of Downtown Disney at Walt Disney World Resort"/>
          <p:cNvPicPr>
            <a:picLocks noChangeAspect="1" noChangeArrowheads="1"/>
          </p:cNvPicPr>
          <p:nvPr/>
        </p:nvPicPr>
        <p:blipFill>
          <a:blip r:embed="rId2" cstate="print"/>
          <a:srcRect/>
          <a:stretch>
            <a:fillRect/>
          </a:stretch>
        </p:blipFill>
        <p:spPr bwMode="auto">
          <a:xfrm>
            <a:off x="762000" y="1295400"/>
            <a:ext cx="7467600" cy="298704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FF0000"/>
                </a:solidFill>
                <a:latin typeface="Times New Roman" pitchFamily="18" charset="0"/>
                <a:cs typeface="Times New Roman" pitchFamily="18" charset="0"/>
              </a:rPr>
              <a:t>Disney Springs</a:t>
            </a:r>
            <a:endParaRPr lang="en-US" sz="6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3352800"/>
            <a:ext cx="8229600" cy="3657600"/>
          </a:xfrm>
        </p:spPr>
        <p:txBody>
          <a:bodyPr/>
          <a:lstStyle/>
          <a:p>
            <a:pPr>
              <a:buClr>
                <a:srgbClr val="C00000"/>
              </a:buClr>
              <a:buSzPct val="100000"/>
              <a:buFont typeface="Arial" pitchFamily="34" charset="0"/>
              <a:buChar char="•"/>
            </a:pPr>
            <a:r>
              <a:rPr lang="en-US" dirty="0" smtClean="0">
                <a:latin typeface="Times New Roman" pitchFamily="18" charset="0"/>
                <a:cs typeface="Times New Roman" pitchFamily="18" charset="0"/>
              </a:rPr>
              <a:t>2016</a:t>
            </a:r>
          </a:p>
          <a:p>
            <a:pPr>
              <a:buClr>
                <a:srgbClr val="C00000"/>
              </a:buClr>
              <a:buSzPct val="100000"/>
              <a:buFont typeface="Arial" pitchFamily="34" charset="0"/>
              <a:buChar char="•"/>
            </a:pPr>
            <a:r>
              <a:rPr lang="en-US" dirty="0" smtClean="0">
                <a:latin typeface="Times New Roman" pitchFamily="18" charset="0"/>
                <a:cs typeface="Times New Roman" pitchFamily="18" charset="0"/>
              </a:rPr>
              <a:t>Pleasure Island</a:t>
            </a:r>
          </a:p>
          <a:p>
            <a:pPr>
              <a:buClr>
                <a:srgbClr val="C00000"/>
              </a:buClr>
              <a:buSzPct val="100000"/>
              <a:buFont typeface="Arial" pitchFamily="34" charset="0"/>
              <a:buChar char="•"/>
            </a:pPr>
            <a:r>
              <a:rPr lang="en-US" dirty="0" smtClean="0">
                <a:latin typeface="Times New Roman" pitchFamily="18" charset="0"/>
                <a:cs typeface="Times New Roman" pitchFamily="18" charset="0"/>
              </a:rPr>
              <a:t>Family Environment</a:t>
            </a:r>
          </a:p>
          <a:p>
            <a:pPr>
              <a:buClr>
                <a:srgbClr val="C00000"/>
              </a:buClr>
              <a:buSzPct val="100000"/>
              <a:buFont typeface="Arial" pitchFamily="34" charset="0"/>
              <a:buChar char="•"/>
            </a:pPr>
            <a:r>
              <a:rPr lang="en-US" dirty="0" smtClean="0">
                <a:latin typeface="Times New Roman" pitchFamily="18" charset="0"/>
                <a:cs typeface="Times New Roman" pitchFamily="18" charset="0"/>
              </a:rPr>
              <a:t>From 75 to 150</a:t>
            </a:r>
          </a:p>
          <a:p>
            <a:pPr>
              <a:buClr>
                <a:srgbClr val="C00000"/>
              </a:buClr>
              <a:buSzPct val="100000"/>
              <a:buFont typeface="Arial" pitchFamily="34" charset="0"/>
              <a:buChar char="•"/>
            </a:pPr>
            <a:r>
              <a:rPr lang="en-US" dirty="0" smtClean="0">
                <a:latin typeface="Times New Roman" pitchFamily="18" charset="0"/>
                <a:cs typeface="Times New Roman" pitchFamily="18" charset="0"/>
              </a:rPr>
              <a:t>4,000 new jobs, 1200 construction jobs</a:t>
            </a:r>
          </a:p>
          <a:p>
            <a:pPr>
              <a:buClr>
                <a:srgbClr val="C00000"/>
              </a:buClr>
              <a:buSzPct val="100000"/>
              <a:buFont typeface="Arial" pitchFamily="34" charset="0"/>
              <a:buChar char="•"/>
            </a:pPr>
            <a:r>
              <a:rPr lang="en-US" dirty="0" smtClean="0">
                <a:latin typeface="Times New Roman" pitchFamily="18" charset="0"/>
                <a:cs typeface="Times New Roman" pitchFamily="18" charset="0"/>
              </a:rPr>
              <a:t>Twin Garage, 6,000 spots, 85 million dollars</a:t>
            </a:r>
            <a:endParaRPr lang="en-US" dirty="0">
              <a:latin typeface="Times New Roman" pitchFamily="18" charset="0"/>
              <a:cs typeface="Times New Roman" pitchFamily="18" charset="0"/>
            </a:endParaRPr>
          </a:p>
        </p:txBody>
      </p:sp>
      <p:pic>
        <p:nvPicPr>
          <p:cNvPr id="3074" name="Picture 2" descr="http://parksandresorts.wdpromedia.com/media/disneyparks/blog/wp-content/uploads/2013/03/dts1178466SMALL.jpg"/>
          <p:cNvPicPr>
            <a:picLocks noChangeAspect="1" noChangeArrowheads="1"/>
          </p:cNvPicPr>
          <p:nvPr/>
        </p:nvPicPr>
        <p:blipFill>
          <a:blip r:embed="rId2" cstate="print"/>
          <a:srcRect/>
          <a:stretch>
            <a:fillRect/>
          </a:stretch>
        </p:blipFill>
        <p:spPr bwMode="auto">
          <a:xfrm>
            <a:off x="3657600" y="1600200"/>
            <a:ext cx="5238750" cy="29432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solidFill>
                  <a:schemeClr val="tx1"/>
                </a:solidFill>
              </a:rPr>
              <a:t>Where no matter how old you are…</a:t>
            </a:r>
            <a:endParaRPr lang="en-US" sz="5400" dirty="0">
              <a:solidFill>
                <a:schemeClr val="tx1"/>
              </a:solidFill>
            </a:endParaRPr>
          </a:p>
        </p:txBody>
      </p:sp>
      <p:pic>
        <p:nvPicPr>
          <p:cNvPr id="104452" name="Picture 4" descr="https://fbcdn-sphotos-g-a.akamaihd.net/hphotos-ak-prn2/t1/1507555_732260366786239_1633220397_n.jpg"/>
          <p:cNvPicPr>
            <a:picLocks noChangeAspect="1" noChangeArrowheads="1"/>
          </p:cNvPicPr>
          <p:nvPr/>
        </p:nvPicPr>
        <p:blipFill>
          <a:blip r:embed="rId2" cstate="print"/>
          <a:srcRect/>
          <a:stretch>
            <a:fillRect/>
          </a:stretch>
        </p:blipFill>
        <p:spPr bwMode="auto">
          <a:xfrm>
            <a:off x="0" y="2286000"/>
            <a:ext cx="5079999" cy="3810000"/>
          </a:xfrm>
          <a:prstGeom prst="rect">
            <a:avLst/>
          </a:prstGeom>
          <a:noFill/>
        </p:spPr>
      </p:pic>
      <p:pic>
        <p:nvPicPr>
          <p:cNvPr id="104454" name="Picture 6" descr="https://scontent-a.xx.fbcdn.net/hphotos-prn2/t1/1393812_10202318377141461_517701478_n.jpg"/>
          <p:cNvPicPr>
            <a:picLocks noChangeAspect="1" noChangeArrowheads="1"/>
          </p:cNvPicPr>
          <p:nvPr/>
        </p:nvPicPr>
        <p:blipFill>
          <a:blip r:embed="rId3" cstate="print"/>
          <a:srcRect/>
          <a:stretch>
            <a:fillRect/>
          </a:stretch>
        </p:blipFill>
        <p:spPr bwMode="auto">
          <a:xfrm>
            <a:off x="5105400" y="1600200"/>
            <a:ext cx="4038600" cy="541488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b="1" dirty="0" smtClean="0">
                <a:solidFill>
                  <a:srgbClr val="FF0000"/>
                </a:solidFill>
                <a:latin typeface="Times New Roman" pitchFamily="18" charset="0"/>
                <a:cs typeface="Times New Roman" pitchFamily="18" charset="0"/>
              </a:rPr>
              <a:t>Break Down</a:t>
            </a:r>
            <a:endParaRPr lang="en-US" sz="6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3581400"/>
            <a:ext cx="8229600" cy="3505200"/>
          </a:xfrm>
        </p:spPr>
        <p:txBody>
          <a:bodyPr/>
          <a:lstStyle/>
          <a:p>
            <a:pPr lvl="0" fontAlgn="base">
              <a:buClr>
                <a:srgbClr val="C00000"/>
              </a:buClr>
              <a:buSzPct val="100000"/>
              <a:buFont typeface="Arial" pitchFamily="34" charset="0"/>
              <a:buChar char="•"/>
            </a:pPr>
            <a:r>
              <a:rPr lang="en-US" dirty="0">
                <a:latin typeface="Times New Roman" pitchFamily="18" charset="0"/>
                <a:cs typeface="Times New Roman" pitchFamily="18" charset="0"/>
              </a:rPr>
              <a:t>Town center – retail </a:t>
            </a:r>
          </a:p>
          <a:p>
            <a:pPr lvl="0" fontAlgn="base">
              <a:buClr>
                <a:srgbClr val="C00000"/>
              </a:buClr>
              <a:buSzPct val="100000"/>
              <a:buFont typeface="Arial" pitchFamily="34" charset="0"/>
              <a:buChar char="•"/>
            </a:pPr>
            <a:r>
              <a:rPr lang="en-US" dirty="0">
                <a:latin typeface="Times New Roman" pitchFamily="18" charset="0"/>
                <a:cs typeface="Times New Roman" pitchFamily="18" charset="0"/>
              </a:rPr>
              <a:t>Waterfront – restaurant </a:t>
            </a:r>
          </a:p>
          <a:p>
            <a:pPr lvl="0" fontAlgn="base">
              <a:buClr>
                <a:srgbClr val="C00000"/>
              </a:buClr>
              <a:buSzPct val="100000"/>
              <a:buFont typeface="Arial" pitchFamily="34" charset="0"/>
              <a:buChar char="•"/>
            </a:pPr>
            <a:r>
              <a:rPr lang="en-US" dirty="0">
                <a:latin typeface="Times New Roman" pitchFamily="18" charset="0"/>
                <a:cs typeface="Times New Roman" pitchFamily="18" charset="0"/>
              </a:rPr>
              <a:t>Marketplace- family area, going to be connected to rest of area by a bridge </a:t>
            </a:r>
          </a:p>
          <a:p>
            <a:pPr>
              <a:buClr>
                <a:srgbClr val="C00000"/>
              </a:buClr>
              <a:buSzPct val="100000"/>
              <a:buFont typeface="Arial" pitchFamily="34" charset="0"/>
              <a:buChar char="•"/>
            </a:pPr>
            <a:r>
              <a:rPr lang="en-US" dirty="0">
                <a:latin typeface="Times New Roman" pitchFamily="18" charset="0"/>
                <a:cs typeface="Times New Roman" pitchFamily="18" charset="0"/>
              </a:rPr>
              <a:t>West side- live entertainment</a:t>
            </a:r>
          </a:p>
        </p:txBody>
      </p:sp>
      <p:pic>
        <p:nvPicPr>
          <p:cNvPr id="2050" name="Picture 2" descr="http://www.mouseplanet.info/gallery/d/157205-1/disney-springs_Full_18438.jpg"/>
          <p:cNvPicPr>
            <a:picLocks noChangeAspect="1" noChangeArrowheads="1"/>
          </p:cNvPicPr>
          <p:nvPr/>
        </p:nvPicPr>
        <p:blipFill>
          <a:blip r:embed="rId2" cstate="print"/>
          <a:srcRect/>
          <a:stretch>
            <a:fillRect/>
          </a:stretch>
        </p:blipFill>
        <p:spPr bwMode="auto">
          <a:xfrm>
            <a:off x="4558531" y="1371600"/>
            <a:ext cx="4585469" cy="31130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6000" b="1" dirty="0" smtClean="0">
                <a:solidFill>
                  <a:srgbClr val="FF0000"/>
                </a:solidFill>
                <a:latin typeface="Times New Roman" pitchFamily="18" charset="0"/>
                <a:cs typeface="Times New Roman" pitchFamily="18" charset="0"/>
              </a:rPr>
              <a:t>Seven Dwarf Mine Train</a:t>
            </a:r>
            <a:endParaRPr lang="en-US" sz="6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3657600"/>
            <a:ext cx="8229600" cy="3505200"/>
          </a:xfrm>
        </p:spPr>
        <p:txBody>
          <a:bodyPr/>
          <a:lstStyle/>
          <a:p>
            <a:pPr lvl="0" fontAlgn="base">
              <a:buClr>
                <a:srgbClr val="FF0000"/>
              </a:buClr>
              <a:buSzPct val="100000"/>
              <a:buFont typeface="Arial" pitchFamily="34" charset="0"/>
              <a:buChar char="•"/>
            </a:pPr>
            <a:r>
              <a:rPr lang="en-US" dirty="0">
                <a:latin typeface="Times New Roman" pitchFamily="18" charset="0"/>
                <a:cs typeface="Times New Roman" pitchFamily="18" charset="0"/>
              </a:rPr>
              <a:t>Family </a:t>
            </a:r>
            <a:r>
              <a:rPr lang="en-US" dirty="0" smtClean="0">
                <a:latin typeface="Times New Roman" pitchFamily="18" charset="0"/>
                <a:cs typeface="Times New Roman" pitchFamily="18" charset="0"/>
              </a:rPr>
              <a:t>roller coaster</a:t>
            </a:r>
            <a:endParaRPr lang="en-US" dirty="0">
              <a:latin typeface="Times New Roman" pitchFamily="18" charset="0"/>
              <a:cs typeface="Times New Roman" pitchFamily="18" charset="0"/>
            </a:endParaRPr>
          </a:p>
          <a:p>
            <a:pPr lvl="0" fontAlgn="base">
              <a:buClr>
                <a:srgbClr val="FF0000"/>
              </a:buClr>
              <a:buSzPct val="100000"/>
              <a:buFont typeface="Arial" pitchFamily="34" charset="0"/>
              <a:buChar char="•"/>
            </a:pPr>
            <a:r>
              <a:rPr lang="en-US" dirty="0">
                <a:latin typeface="Times New Roman" pitchFamily="18" charset="0"/>
                <a:cs typeface="Times New Roman" pitchFamily="18" charset="0"/>
              </a:rPr>
              <a:t>E</a:t>
            </a:r>
            <a:r>
              <a:rPr lang="en-US" dirty="0" smtClean="0">
                <a:latin typeface="Times New Roman" pitchFamily="18" charset="0"/>
                <a:cs typeface="Times New Roman" pitchFamily="18" charset="0"/>
              </a:rPr>
              <a:t>yes </a:t>
            </a:r>
            <a:r>
              <a:rPr lang="en-US" dirty="0">
                <a:latin typeface="Times New Roman" pitchFamily="18" charset="0"/>
                <a:cs typeface="Times New Roman" pitchFamily="18" charset="0"/>
              </a:rPr>
              <a:t>of the dwarfs</a:t>
            </a:r>
          </a:p>
          <a:p>
            <a:pPr lvl="0" fontAlgn="base">
              <a:buClr>
                <a:srgbClr val="FF0000"/>
              </a:buClr>
              <a:buSzPct val="100000"/>
              <a:buFont typeface="Arial" pitchFamily="34" charset="0"/>
              <a:buChar char="•"/>
            </a:pPr>
            <a:r>
              <a:rPr lang="en-US" dirty="0" smtClean="0">
                <a:latin typeface="Times New Roman" pitchFamily="18" charset="0"/>
                <a:cs typeface="Times New Roman" pitchFamily="18" charset="0"/>
              </a:rPr>
              <a:t>2014</a:t>
            </a:r>
            <a:endParaRPr lang="en-US" dirty="0">
              <a:latin typeface="Times New Roman" pitchFamily="18" charset="0"/>
              <a:cs typeface="Times New Roman" pitchFamily="18" charset="0"/>
            </a:endParaRPr>
          </a:p>
          <a:p>
            <a:pPr lvl="0" fontAlgn="base">
              <a:buClr>
                <a:srgbClr val="FF0000"/>
              </a:buClr>
              <a:buSzPct val="100000"/>
              <a:buFont typeface="Arial" pitchFamily="34" charset="0"/>
              <a:buChar char="•"/>
            </a:pPr>
            <a:r>
              <a:rPr lang="en-US" dirty="0" smtClean="0">
                <a:latin typeface="Times New Roman" pitchFamily="18" charset="0"/>
                <a:cs typeface="Times New Roman" pitchFamily="18" charset="0"/>
              </a:rPr>
              <a:t>Indoor </a:t>
            </a:r>
            <a:r>
              <a:rPr lang="en-US" dirty="0">
                <a:latin typeface="Times New Roman" pitchFamily="18" charset="0"/>
                <a:cs typeface="Times New Roman" pitchFamily="18" charset="0"/>
              </a:rPr>
              <a:t>and outdoor</a:t>
            </a:r>
          </a:p>
          <a:p>
            <a:pPr lvl="0" fontAlgn="base">
              <a:buClr>
                <a:srgbClr val="FF0000"/>
              </a:buClr>
              <a:buSzPct val="100000"/>
              <a:buFont typeface="Arial" pitchFamily="34" charset="0"/>
              <a:buChar char="•"/>
            </a:pPr>
            <a:r>
              <a:rPr lang="en-US" dirty="0">
                <a:latin typeface="Times New Roman" pitchFamily="18" charset="0"/>
                <a:cs typeface="Times New Roman" pitchFamily="18" charset="0"/>
              </a:rPr>
              <a:t>New </a:t>
            </a:r>
            <a:r>
              <a:rPr lang="en-US" dirty="0" smtClean="0">
                <a:latin typeface="Times New Roman" pitchFamily="18" charset="0"/>
                <a:cs typeface="Times New Roman" pitchFamily="18" charset="0"/>
              </a:rPr>
              <a:t>technology</a:t>
            </a:r>
            <a:endParaRPr lang="en-US" dirty="0">
              <a:latin typeface="Times New Roman" pitchFamily="18" charset="0"/>
              <a:cs typeface="Times New Roman" pitchFamily="18" charset="0"/>
            </a:endParaRPr>
          </a:p>
          <a:p>
            <a:pPr>
              <a:buClr>
                <a:schemeClr val="bg1"/>
              </a:buClr>
              <a:buFont typeface="Arial" pitchFamily="34" charset="0"/>
              <a:buChar char="•"/>
            </a:pPr>
            <a:endParaRPr lang="en-US" dirty="0">
              <a:latin typeface="Times New Roman" pitchFamily="18" charset="0"/>
              <a:cs typeface="Times New Roman" pitchFamily="18" charset="0"/>
            </a:endParaRPr>
          </a:p>
        </p:txBody>
      </p:sp>
      <p:pic>
        <p:nvPicPr>
          <p:cNvPr id="1028" name="Picture 4" descr="http://thedisneyblog.com/wp-content/uploads/2014/02/01-seven-dwarfs-mine-train-17-med.jpg"/>
          <p:cNvPicPr>
            <a:picLocks noChangeAspect="1" noChangeArrowheads="1"/>
          </p:cNvPicPr>
          <p:nvPr/>
        </p:nvPicPr>
        <p:blipFill>
          <a:blip r:embed="rId2" cstate="print"/>
          <a:srcRect/>
          <a:stretch>
            <a:fillRect/>
          </a:stretch>
        </p:blipFill>
        <p:spPr bwMode="auto">
          <a:xfrm>
            <a:off x="4953000" y="990600"/>
            <a:ext cx="3886200" cy="2914650"/>
          </a:xfrm>
          <a:prstGeom prst="rect">
            <a:avLst/>
          </a:prstGeom>
          <a:noFill/>
        </p:spPr>
      </p:pic>
      <p:pic>
        <p:nvPicPr>
          <p:cNvPr id="1030" name="Picture 6" descr="http://www.themainstreetmouse.com/wp-content/uploads/2013/03/pardon-278x300.jpg"/>
          <p:cNvPicPr>
            <a:picLocks noChangeAspect="1" noChangeArrowheads="1"/>
          </p:cNvPicPr>
          <p:nvPr/>
        </p:nvPicPr>
        <p:blipFill>
          <a:blip r:embed="rId3" cstate="print"/>
          <a:srcRect/>
          <a:stretch>
            <a:fillRect/>
          </a:stretch>
        </p:blipFill>
        <p:spPr bwMode="auto">
          <a:xfrm>
            <a:off x="1219200" y="1295400"/>
            <a:ext cx="2153666" cy="232410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873405"/>
            <a:ext cx="3914775" cy="29325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lt Disney World Resort - Disney in Florida Commer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7" y="23813"/>
            <a:ext cx="9177867" cy="6834187"/>
          </a:xfrm>
          <a:prstGeom prst="rect">
            <a:avLst/>
          </a:prstGeom>
        </p:spPr>
      </p:pic>
    </p:spTree>
    <p:extLst>
      <p:ext uri="{BB962C8B-B14F-4D97-AF65-F5344CB8AC3E}">
        <p14:creationId xmlns:p14="http://schemas.microsoft.com/office/powerpoint/2010/main" val="26750320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a:noAutofit/>
          </a:bodyPr>
          <a:lstStyle/>
          <a:p>
            <a:r>
              <a:rPr lang="en-US" sz="9600" dirty="0" smtClean="0">
                <a:solidFill>
                  <a:schemeClr val="tx1"/>
                </a:solidFill>
              </a:rPr>
              <a:t>Thank You</a:t>
            </a:r>
            <a:endParaRPr lang="en-US" sz="9600" dirty="0">
              <a:solidFill>
                <a:schemeClr val="tx1"/>
              </a:solidFill>
            </a:endParaRPr>
          </a:p>
        </p:txBody>
      </p:sp>
      <p:sp>
        <p:nvSpPr>
          <p:cNvPr id="4" name="TextBox 3"/>
          <p:cNvSpPr txBox="1"/>
          <p:nvPr/>
        </p:nvSpPr>
        <p:spPr>
          <a:xfrm>
            <a:off x="1981200" y="1828800"/>
            <a:ext cx="5715000" cy="1446550"/>
          </a:xfrm>
          <a:prstGeom prst="rect">
            <a:avLst/>
          </a:prstGeom>
          <a:noFill/>
        </p:spPr>
        <p:txBody>
          <a:bodyPr wrap="square" rtlCol="0">
            <a:spAutoFit/>
          </a:bodyPr>
          <a:lstStyle/>
          <a:p>
            <a:r>
              <a:rPr lang="en-US" sz="4400" dirty="0" smtClean="0"/>
              <a:t>From all of us from Disney World to you!</a:t>
            </a:r>
            <a:endParaRPr lang="en-US" sz="4400" dirty="0"/>
          </a:p>
        </p:txBody>
      </p:sp>
      <p:pic>
        <p:nvPicPr>
          <p:cNvPr id="107522" name="Picture 2" descr="http://www.intercot.com/infocentral/characters/images/characters7.jpg"/>
          <p:cNvPicPr>
            <a:picLocks noChangeAspect="1" noChangeArrowheads="1"/>
          </p:cNvPicPr>
          <p:nvPr/>
        </p:nvPicPr>
        <p:blipFill>
          <a:blip r:embed="rId3" cstate="print"/>
          <a:srcRect/>
          <a:stretch>
            <a:fillRect/>
          </a:stretch>
        </p:blipFill>
        <p:spPr bwMode="auto">
          <a:xfrm>
            <a:off x="1905000" y="3276600"/>
            <a:ext cx="5105400" cy="331851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5400" dirty="0" smtClean="0">
                <a:solidFill>
                  <a:schemeClr val="tx1"/>
                </a:solidFill>
              </a:rPr>
              <a:t>You’re always a kid at Disney World!</a:t>
            </a:r>
            <a:endParaRPr lang="en-US" sz="5400" dirty="0">
              <a:solidFill>
                <a:schemeClr val="tx1"/>
              </a:solidFill>
            </a:endParaRPr>
          </a:p>
        </p:txBody>
      </p:sp>
      <p:pic>
        <p:nvPicPr>
          <p:cNvPr id="4" name="Picture 2" descr="C:\Users\Nick\Pictures\Disney\SAM_1727.JPG"/>
          <p:cNvPicPr>
            <a:picLocks noChangeAspect="1" noChangeArrowheads="1"/>
          </p:cNvPicPr>
          <p:nvPr/>
        </p:nvPicPr>
        <p:blipFill>
          <a:blip r:embed="rId2" cstate="print"/>
          <a:srcRect/>
          <a:stretch>
            <a:fillRect/>
          </a:stretch>
        </p:blipFill>
        <p:spPr bwMode="auto">
          <a:xfrm>
            <a:off x="609600" y="1905000"/>
            <a:ext cx="3714750" cy="4953000"/>
          </a:xfrm>
          <a:prstGeom prst="rect">
            <a:avLst/>
          </a:prstGeom>
          <a:noFill/>
        </p:spPr>
      </p:pic>
      <p:pic>
        <p:nvPicPr>
          <p:cNvPr id="105474" name="Picture 2" descr="C:\Users\Nick\Pictures\Disney\SAM_1729.JPG"/>
          <p:cNvPicPr>
            <a:picLocks noChangeAspect="1" noChangeArrowheads="1"/>
          </p:cNvPicPr>
          <p:nvPr/>
        </p:nvPicPr>
        <p:blipFill>
          <a:blip r:embed="rId3" cstate="print"/>
          <a:srcRect/>
          <a:stretch>
            <a:fillRect/>
          </a:stretch>
        </p:blipFill>
        <p:spPr bwMode="auto">
          <a:xfrm>
            <a:off x="4267200" y="1879600"/>
            <a:ext cx="3733800" cy="4978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5995</TotalTime>
  <Words>1741</Words>
  <Application>Microsoft Macintosh PowerPoint</Application>
  <PresentationFormat>On-screen Show (4:3)</PresentationFormat>
  <Paragraphs>262</Paragraphs>
  <Slides>83</Slides>
  <Notes>12</Notes>
  <HiddenSlides>0</HiddenSlides>
  <MMClips>3</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Apex</vt:lpstr>
      <vt:lpstr>PowerPoint Presentation</vt:lpstr>
      <vt:lpstr>PowerPoint Presentation</vt:lpstr>
      <vt:lpstr>PowerPoint Presentation</vt:lpstr>
      <vt:lpstr>PowerPoint Presentation</vt:lpstr>
      <vt:lpstr>Walt Disney World</vt:lpstr>
      <vt:lpstr>Agenda</vt:lpstr>
      <vt:lpstr>Walt Disney World</vt:lpstr>
      <vt:lpstr>Where no matter how old you are…</vt:lpstr>
      <vt:lpstr>You’re always a kid at Disney World!</vt:lpstr>
      <vt:lpstr>PowerPoint Presentation</vt:lpstr>
      <vt:lpstr>Disney world Past</vt:lpstr>
      <vt:lpstr>Breaking Ground</vt:lpstr>
      <vt:lpstr>Continuing His Legacy</vt:lpstr>
      <vt:lpstr>Epcot</vt:lpstr>
      <vt:lpstr>Disney Hollywood Studios</vt:lpstr>
      <vt:lpstr>Animal Kingdom</vt:lpstr>
      <vt:lpstr>Disney’s Typhoon Lagoon</vt:lpstr>
      <vt:lpstr>Disney’s Blizzard Beach</vt:lpstr>
      <vt:lpstr>Disney</vt:lpstr>
      <vt:lpstr>Disney’s Boardwalk</vt:lpstr>
      <vt:lpstr>Disney’s ESPN worldwide of sports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it means being apart of Disneys  team</vt:lpstr>
      <vt:lpstr>Human Resources in Disney world </vt:lpstr>
      <vt:lpstr>PowerPoint Presentation</vt:lpstr>
      <vt:lpstr>Opportunities working HR for Disney</vt:lpstr>
      <vt:lpstr>PowerPoint Presentation</vt:lpstr>
      <vt:lpstr>Disney World</vt:lpstr>
      <vt:lpstr>Six Flags</vt:lpstr>
      <vt:lpstr>Universal Parks </vt:lpstr>
      <vt:lpstr>Sea World</vt:lpstr>
      <vt:lpstr>PowerPoint Presentation</vt:lpstr>
      <vt:lpstr>Disney Financial </vt:lpstr>
      <vt:lpstr>Stocks</vt:lpstr>
      <vt:lpstr>Disney Parks</vt:lpstr>
      <vt:lpstr>Movies</vt:lpstr>
      <vt:lpstr>PowerPoint Presentation</vt:lpstr>
      <vt:lpstr>PowerPoint Presentation</vt:lpstr>
      <vt:lpstr>Disney World PR</vt:lpstr>
      <vt:lpstr>Disney World PR</vt:lpstr>
      <vt:lpstr>Disney Technology</vt:lpstr>
      <vt:lpstr>Magic Bands</vt:lpstr>
      <vt:lpstr>Fast Pass +</vt:lpstr>
      <vt:lpstr>MyDisneyExperience</vt:lpstr>
      <vt:lpstr>Glow with the Show</vt:lpstr>
      <vt:lpstr>Disney Projection </vt:lpstr>
      <vt:lpstr>The Magic, The Memories and You</vt:lpstr>
      <vt:lpstr>Celebrate the Magic</vt:lpstr>
      <vt:lpstr>Fantasmic</vt:lpstr>
      <vt:lpstr>Disney Future</vt:lpstr>
      <vt:lpstr>Avatar</vt:lpstr>
      <vt:lpstr>Timeline </vt:lpstr>
      <vt:lpstr>What to Expect </vt:lpstr>
      <vt:lpstr>PowerPoint Presentation</vt:lpstr>
      <vt:lpstr>Why?</vt:lpstr>
      <vt:lpstr>Facts</vt:lpstr>
      <vt:lpstr>PowerPoint Presentation</vt:lpstr>
      <vt:lpstr>Downtown Disney</vt:lpstr>
      <vt:lpstr>Disney Springs</vt:lpstr>
      <vt:lpstr>Break Down</vt:lpstr>
      <vt:lpstr>Seven Dwarf Mine Train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Disney Technology</dc:title>
  <dc:creator>Nick</dc:creator>
  <cp:lastModifiedBy>cheryl Alkurdi</cp:lastModifiedBy>
  <cp:revision>106</cp:revision>
  <dcterms:created xsi:type="dcterms:W3CDTF">2014-02-18T16:17:54Z</dcterms:created>
  <dcterms:modified xsi:type="dcterms:W3CDTF">2015-09-14T03:25:37Z</dcterms:modified>
</cp:coreProperties>
</file>