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68" r:id="rId2"/>
    <p:sldId id="269" r:id="rId3"/>
    <p:sldId id="267" r:id="rId4"/>
    <p:sldId id="259" r:id="rId5"/>
    <p:sldId id="260" r:id="rId6"/>
    <p:sldId id="261" r:id="rId7"/>
    <p:sldId id="266" r:id="rId8"/>
    <p:sldId id="265" r:id="rId9"/>
    <p:sldId id="264" r:id="rId10"/>
    <p:sldId id="263" r:id="rId11"/>
    <p:sldId id="270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25"/>
    <p:restoredTop sz="93651"/>
  </p:normalViewPr>
  <p:slideViewPr>
    <p:cSldViewPr snapToGrid="0" snapToObjects="1">
      <p:cViewPr varScale="1">
        <p:scale>
          <a:sx n="49" d="100"/>
          <a:sy n="49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267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38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108" y="277912"/>
            <a:ext cx="7688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ct val="25000"/>
            </a:pPr>
            <a:r>
              <a:rPr lang="en-US" sz="4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MS-Digital Innovation in Marketing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-541866" y="1440416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200" b="1" dirty="0">
                <a:solidFill>
                  <a:schemeClr val="bg1"/>
                </a:solidFill>
              </a:rPr>
              <a:t>Business Analyst:</a:t>
            </a:r>
            <a:endParaRPr lang="en-US" sz="2400" b="1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/>
            <a:endParaRPr lang="en-US" sz="2400" b="1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/>
            <a: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Shawn </a:t>
            </a:r>
            <a:r>
              <a:rPr lang="en-US"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Niederriter</a:t>
            </a:r>
            <a:endParaRPr lang="en-US" sz="2400" b="1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/>
            <a:endParaRPr lang="en-US" sz="2400" b="1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Malik 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Donald</a:t>
            </a:r>
          </a:p>
          <a:p>
            <a:pPr lvl="0" algn="ctr"/>
            <a:endParaRPr lang="en-US" sz="2400" b="1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/>
            <a: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</a:t>
            </a:r>
            <a:r>
              <a:rPr lang="en-US"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Canavati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algn="ctr"/>
            <a:endParaRPr lang="en-US" sz="2400" b="1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/>
            <a: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Khaled Alkurdi</a:t>
            </a:r>
          </a:p>
        </p:txBody>
      </p:sp>
    </p:spTree>
    <p:extLst>
      <p:ext uri="{BB962C8B-B14F-4D97-AF65-F5344CB8AC3E}">
        <p14:creationId xmlns:p14="http://schemas.microsoft.com/office/powerpoint/2010/main" val="2066044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555800" y="0"/>
            <a:ext cx="11295015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resources do we need to sustain this solution?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343" y="0"/>
            <a:ext cx="11751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0417" y="79125"/>
            <a:ext cx="40687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i="1" dirty="0" smtClean="0">
                <a:latin typeface="Calibri"/>
                <a:ea typeface="Calibri"/>
                <a:cs typeface="Calibri"/>
                <a:sym typeface="Calibri"/>
              </a:rPr>
              <a:t>Why our solution?</a:t>
            </a:r>
            <a:endParaRPr lang="en-US" sz="4000" b="1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305" y="761362"/>
            <a:ext cx="94249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31800">
              <a:lnSpc>
                <a:spcPct val="150000"/>
              </a:lnSpc>
              <a:buClr>
                <a:schemeClr val="dk1"/>
              </a:buClr>
              <a:buSzPct val="10000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 efficient. </a:t>
            </a:r>
          </a:p>
          <a:p>
            <a:pPr marL="457200" lvl="0" indent="-431800">
              <a:lnSpc>
                <a:spcPct val="150000"/>
              </a:lnSpc>
              <a:buClr>
                <a:schemeClr val="dk1"/>
              </a:buClr>
              <a:buSzPct val="10000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Easy back-end integration.</a:t>
            </a:r>
          </a:p>
          <a:p>
            <a:pPr marL="457200" lvl="0" indent="-431800">
              <a:lnSpc>
                <a:spcPct val="150000"/>
              </a:lnSpc>
              <a:buClr>
                <a:schemeClr val="dk1"/>
              </a:buClr>
              <a:buSzPct val="10000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Enable administrators to focus on day-to-day operations.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4" y="88647"/>
            <a:ext cx="11971867" cy="67693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54431" y="88647"/>
            <a:ext cx="1646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Q&amp;A</a:t>
            </a:r>
            <a:endParaRPr lang="en-US" sz="5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0" y="2857499"/>
            <a:ext cx="4639733" cy="347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1170">
            <a:off x="220132" y="57778"/>
            <a:ext cx="684590" cy="1198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6189">
            <a:off x="11209425" y="1102307"/>
            <a:ext cx="779639" cy="1364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634">
            <a:off x="10658322" y="0"/>
            <a:ext cx="798287" cy="1397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32793">
            <a:off x="7000461" y="5486164"/>
            <a:ext cx="389704" cy="6819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634">
            <a:off x="8338456" y="5238367"/>
            <a:ext cx="535520" cy="8149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9875">
            <a:off x="3762438" y="4253692"/>
            <a:ext cx="448756" cy="7853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360">
            <a:off x="2498662" y="4649237"/>
            <a:ext cx="420016" cy="7350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10904">
            <a:off x="6043731" y="4909270"/>
            <a:ext cx="487575" cy="8532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634">
            <a:off x="3759211" y="3232355"/>
            <a:ext cx="375655" cy="6573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011">
            <a:off x="3907355" y="5459234"/>
            <a:ext cx="420016" cy="73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18673" y="291868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Problem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331" y="1991410"/>
            <a:ext cx="102446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b="1" dirty="0" smtClean="0"/>
              <a:t>Current website fails to engage students and Alumni.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b="1" dirty="0" smtClean="0"/>
              <a:t>Current community lacks fluid engagement. 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b="1" dirty="0" smtClean="0"/>
              <a:t>Current site lacks incentives for continued </a:t>
            </a:r>
            <a:r>
              <a:rPr lang="en-US" sz="2400" b="1" dirty="0" err="1" smtClean="0"/>
              <a:t>particapation</a:t>
            </a:r>
            <a:r>
              <a:rPr lang="en-US" sz="2400" b="1" dirty="0" smtClean="0"/>
              <a:t>. 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063" y="0"/>
            <a:ext cx="4758267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93" y="15311"/>
            <a:ext cx="5082068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7354514">
            <a:off x="1143496" y="139761"/>
            <a:ext cx="1490133" cy="17272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504534" y="2988472"/>
            <a:ext cx="3102928" cy="911677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60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533"/>
            <a:ext cx="12192000" cy="69765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63558" y="362579"/>
            <a:ext cx="2864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ct val="25000"/>
            </a:pPr>
            <a:r>
              <a:rPr lang="en-US" sz="3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Stakeholders </a:t>
            </a:r>
            <a:endParaRPr lang="en-US" sz="36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82800" y="4549676"/>
            <a:ext cx="9245599" cy="2308324"/>
          </a:xfrm>
          <a:prstGeom prst="rect">
            <a:avLst/>
          </a:prstGeom>
          <a:effectLst>
            <a:glow rad="139700">
              <a:schemeClr val="accent1">
                <a:lumMod val="50000"/>
              </a:schemeClr>
            </a:glow>
            <a:outerShdw dist="50800" sx="1000" sy="1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-US" sz="3200" b="1" dirty="0"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Administrators (Joe Allegra, Amy </a:t>
            </a:r>
            <a:r>
              <a:rPr lang="en-US" sz="3200" b="1" dirty="0">
                <a:effectLst>
                  <a:outerShdw dist="50800" sx="25000" sy="25000" algn="ctr" rotWithShape="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Lavin</a:t>
            </a:r>
            <a:r>
              <a:rPr lang="en-US" sz="3200" b="1" dirty="0" smtClean="0"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endParaRPr lang="en-US" sz="3200" b="1" dirty="0"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>
              <a:lnSpc>
                <a:spcPct val="150000"/>
              </a:lnSpc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-US" sz="3200" b="1" dirty="0"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Prospective Students, Current Students, Alumni</a:t>
            </a:r>
          </a:p>
          <a:p>
            <a:pPr marL="457200" lvl="0" indent="-457200">
              <a:lnSpc>
                <a:spcPct val="150000"/>
              </a:lnSpc>
              <a:buClr>
                <a:schemeClr val="dk1"/>
              </a:buClr>
            </a:pPr>
            <a:endParaRPr lang="en-US" sz="3200" b="1" dirty="0">
              <a:solidFill>
                <a:schemeClr val="lt1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6762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147250"/>
            <a:ext cx="12192000" cy="68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/>
          <p:nvPr/>
        </p:nvSpPr>
        <p:spPr>
          <a:xfrm>
            <a:off x="7161257" y="0"/>
            <a:ext cx="39360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Prospective Student</a:t>
            </a:r>
          </a:p>
        </p:txBody>
      </p:sp>
      <p:sp>
        <p:nvSpPr>
          <p:cNvPr id="107" name="Shape 107"/>
          <p:cNvSpPr/>
          <p:nvPr/>
        </p:nvSpPr>
        <p:spPr>
          <a:xfrm>
            <a:off x="8037274" y="559756"/>
            <a:ext cx="24489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Polly</a:t>
            </a:r>
            <a:r>
              <a:rPr lang="en-US" sz="3200" b="0" cap="none">
                <a:latin typeface="Calibri"/>
                <a:ea typeface="Calibri"/>
                <a:cs typeface="Calibri"/>
                <a:sym typeface="Calibri"/>
              </a:rPr>
              <a:t> Peterson</a:t>
            </a:r>
          </a:p>
        </p:txBody>
      </p:sp>
      <p:sp>
        <p:nvSpPr>
          <p:cNvPr id="108" name="Shape 108"/>
          <p:cNvSpPr/>
          <p:nvPr/>
        </p:nvSpPr>
        <p:spPr>
          <a:xfrm>
            <a:off x="7014025" y="2458950"/>
            <a:ext cx="2562000" cy="212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:26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Education: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NC State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Design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GPA: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3.74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GMAT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:700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Children: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none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Marital Status: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married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7014025" y="1542100"/>
            <a:ext cx="4653000" cy="106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1800" b="1"/>
              <a:t>“After 4 years as a web designer I am motivated  to improve my skillset to take my career to the next level”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9656125" y="2491850"/>
            <a:ext cx="2302200" cy="223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Experience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4 years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Freelance web designer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alary: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$55,000-$65,000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Hobbies: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Photography, Blogging, Travel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729691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/>
          <p:nvPr/>
        </p:nvSpPr>
        <p:spPr>
          <a:xfrm>
            <a:off x="4780003" y="132194"/>
            <a:ext cx="6096000" cy="132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Current Student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4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6800649" y="737933"/>
            <a:ext cx="20547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rgbClr val="53575C"/>
                </a:solidFill>
                <a:latin typeface="Calibri"/>
                <a:ea typeface="Calibri"/>
                <a:cs typeface="Calibri"/>
                <a:sym typeface="Calibri"/>
              </a:rPr>
              <a:t>Kyle Collins</a:t>
            </a:r>
          </a:p>
        </p:txBody>
      </p:sp>
      <p:sp>
        <p:nvSpPr>
          <p:cNvPr id="118" name="Shape 118"/>
          <p:cNvSpPr/>
          <p:nvPr/>
        </p:nvSpPr>
        <p:spPr>
          <a:xfrm>
            <a:off x="7067874" y="2753500"/>
            <a:ext cx="2724000" cy="230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:28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Education: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Virginia Tech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Accounting &amp;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Systems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GPA: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3.55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Experience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6 years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Employer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Amazon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Salary: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$72,000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5616550" y="1387126"/>
            <a:ext cx="4279800" cy="120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1800" b="1"/>
              <a:t>“I am looking to build a better future for me and my family and through the DIM program at Temple I hope to achieve better career prospects ”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9791875" y="2806300"/>
            <a:ext cx="2253000" cy="22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b="1"/>
              <a:t>Salary:</a:t>
            </a:r>
            <a:r>
              <a:rPr lang="en-US" sz="1800"/>
              <a:t> $72,000</a:t>
            </a:r>
          </a:p>
          <a:p>
            <a:pPr lvl="0">
              <a:spcBef>
                <a:spcPts val="0"/>
              </a:spcBef>
              <a:buNone/>
            </a:pPr>
            <a:r>
              <a:rPr lang="en-US" sz="1800" b="1"/>
              <a:t>Hobbies: </a:t>
            </a:r>
            <a:r>
              <a:rPr lang="en-US" sz="1800"/>
              <a:t>Football, Deer hunting. </a:t>
            </a:r>
          </a:p>
          <a:p>
            <a:pPr lvl="0">
              <a:spcBef>
                <a:spcPts val="0"/>
              </a:spcBef>
              <a:buNone/>
            </a:pPr>
            <a:r>
              <a:rPr lang="en-US" sz="1800" b="1"/>
              <a:t>Employer: </a:t>
            </a:r>
            <a:r>
              <a:rPr lang="en-US" sz="1800"/>
              <a:t>Amazon</a:t>
            </a:r>
          </a:p>
          <a:p>
            <a:pPr lvl="0">
              <a:spcBef>
                <a:spcPts val="0"/>
              </a:spcBef>
              <a:buNone/>
            </a:pPr>
            <a:r>
              <a:rPr lang="en-US" sz="1800" b="1"/>
              <a:t>Marital Status: </a:t>
            </a:r>
            <a:r>
              <a:rPr lang="en-US" sz="1800"/>
              <a:t>Married</a:t>
            </a:r>
          </a:p>
          <a:p>
            <a:pPr lvl="0">
              <a:spcBef>
                <a:spcPts val="0"/>
              </a:spcBef>
              <a:buNone/>
            </a:pPr>
            <a:r>
              <a:rPr lang="en-US" sz="1800" b="1"/>
              <a:t>Children:</a:t>
            </a:r>
            <a:r>
              <a:rPr lang="en-US" sz="1800"/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326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/>
          <p:nvPr/>
        </p:nvSpPr>
        <p:spPr>
          <a:xfrm>
            <a:off x="2090849" y="102771"/>
            <a:ext cx="15168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Alumni</a:t>
            </a:r>
          </a:p>
        </p:txBody>
      </p:sp>
      <p:sp>
        <p:nvSpPr>
          <p:cNvPr id="127" name="Shape 127"/>
          <p:cNvSpPr/>
          <p:nvPr/>
        </p:nvSpPr>
        <p:spPr>
          <a:xfrm>
            <a:off x="1550704" y="636550"/>
            <a:ext cx="25971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rgbClr val="53575C"/>
                </a:solidFill>
                <a:latin typeface="Calibri"/>
                <a:ea typeface="Calibri"/>
                <a:cs typeface="Calibri"/>
                <a:sym typeface="Calibri"/>
              </a:rPr>
              <a:t>Allison</a:t>
            </a:r>
            <a:r>
              <a:rPr lang="en-US" sz="3200" b="0" cap="none">
                <a:solidFill>
                  <a:srgbClr val="53575C"/>
                </a:solidFill>
                <a:latin typeface="Calibri"/>
                <a:ea typeface="Calibri"/>
                <a:cs typeface="Calibri"/>
                <a:sym typeface="Calibri"/>
              </a:rPr>
              <a:t> Adams</a:t>
            </a:r>
          </a:p>
        </p:txBody>
      </p:sp>
      <p:sp>
        <p:nvSpPr>
          <p:cNvPr id="128" name="Shape 128"/>
          <p:cNvSpPr/>
          <p:nvPr/>
        </p:nvSpPr>
        <p:spPr>
          <a:xfrm>
            <a:off x="1023350" y="2111475"/>
            <a:ext cx="5698500" cy="346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:31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Education: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University of Arkansas, Temple University DIM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Experience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7 years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Employer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Walmart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Salary: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$115,000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Hobbies: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Tennis, Puzzles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Marital Status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Married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Children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3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839400" y="1130825"/>
            <a:ext cx="4019700" cy="115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b="1"/>
              <a:t>“I love the DIM program at Temple  and I want to give back to the program that gave me so much”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colorTemperature colorTemp="11500"/>
                    </a14:imgEffect>
                    <a14:imgEffect>
                      <a14:saturation sat="236000"/>
                    </a14:imgEffect>
                    <a14:imgEffect>
                      <a14:brightnessContrast bright="-3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15401" y="210179"/>
            <a:ext cx="20377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ct val="25000"/>
            </a:pPr>
            <a:r>
              <a:rPr lang="en-US" sz="4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44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ig idea</a:t>
            </a:r>
            <a:endParaRPr lang="en-US" sz="44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466" y="1730964"/>
            <a:ext cx="65362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chemeClr val="tx1"/>
              </a:buClr>
              <a:buSzPct val="100000"/>
              <a:buFont typeface="Courier New" charset="0"/>
              <a:buChar char="o"/>
            </a:pPr>
            <a:r>
              <a:rPr lang="en-US" sz="2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Create </a:t>
            </a:r>
            <a:r>
              <a:rPr lang="en-US" sz="24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an active community.</a:t>
            </a:r>
            <a:endParaRPr lang="en-US" sz="24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lnSpc>
                <a:spcPct val="150000"/>
              </a:lnSpc>
              <a:buClr>
                <a:schemeClr val="tx1"/>
              </a:buClr>
              <a:buSzPct val="100000"/>
              <a:buFont typeface="Courier New" charset="0"/>
              <a:buChar char="o"/>
            </a:pPr>
            <a:r>
              <a:rPr lang="en-US" sz="2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Give Opportunities for prospective </a:t>
            </a:r>
            <a:r>
              <a:rPr lang="en-US" sz="24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students.</a:t>
            </a:r>
          </a:p>
          <a:p>
            <a:pPr marL="342900" lvl="0" indent="-342900">
              <a:lnSpc>
                <a:spcPct val="150000"/>
              </a:lnSpc>
              <a:buClr>
                <a:schemeClr val="tx1"/>
              </a:buClr>
              <a:buSzPct val="100000"/>
              <a:buFont typeface="Courier New" charset="0"/>
              <a:buChar char="o"/>
            </a:pPr>
            <a:r>
              <a:rPr lang="en-US" sz="24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Create </a:t>
            </a:r>
            <a:r>
              <a:rPr lang="en-US" sz="2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networking </a:t>
            </a:r>
            <a:r>
              <a:rPr lang="en-US" sz="24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opportunities.</a:t>
            </a:r>
            <a:endParaRPr lang="en-US" sz="24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lnSpc>
                <a:spcPct val="150000"/>
              </a:lnSpc>
              <a:buClr>
                <a:schemeClr val="tx1"/>
              </a:buClr>
              <a:buSzPct val="100000"/>
              <a:buFont typeface="Courier New" charset="0"/>
              <a:buChar char="o"/>
            </a:pPr>
            <a:r>
              <a:rPr lang="en-US" sz="2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en-US" sz="24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ob posting.</a:t>
            </a:r>
            <a:endParaRPr lang="en-US" sz="24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tx1"/>
              </a:buClr>
              <a:buFont typeface="Courier New" charset="0"/>
              <a:buChar char="o"/>
            </a:pPr>
            <a:endParaRPr lang="en-US" sz="18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tx1"/>
              </a:buClr>
              <a:buFont typeface="Courier New" charset="0"/>
              <a:buChar char="o"/>
            </a:pPr>
            <a:endParaRPr lang="en-US" sz="18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50777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" y="0"/>
            <a:ext cx="12193411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21146" y="477957"/>
            <a:ext cx="3916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ct val="25000"/>
            </a:pPr>
            <a:r>
              <a:rPr lang="en-US" sz="3600" b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Active Community</a:t>
            </a:r>
            <a:endParaRPr lang="en-US" sz="36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411" y="2248577"/>
            <a:ext cx="76369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 meaningful interactions. </a:t>
            </a:r>
          </a:p>
          <a:p>
            <a:pPr marL="457200" lvl="0" indent="-457200">
              <a:buClr>
                <a:schemeClr val="dk1"/>
              </a:buClr>
            </a:pPr>
            <a:endParaRPr lang="en-US" sz="24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Offer a glimpse inside of our community. </a:t>
            </a:r>
            <a:endParaRPr lang="en-US" sz="24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>
              <a:buClr>
                <a:schemeClr val="dk1"/>
              </a:buClr>
            </a:pPr>
            <a:endParaRPr lang="en-US" sz="24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Connect current students with Alumni.</a:t>
            </a:r>
            <a:endParaRPr lang="en-US" sz="24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>
              <a:buClr>
                <a:schemeClr val="dk1"/>
              </a:buClr>
            </a:pPr>
            <a:endParaRPr lang="en-US" sz="24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Engage alumni through real world experience. </a:t>
            </a:r>
            <a:endParaRPr lang="en-US" sz="24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045164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/>
          <p:nvPr/>
        </p:nvSpPr>
        <p:spPr>
          <a:xfrm>
            <a:off x="553195" y="150982"/>
            <a:ext cx="10793018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b="1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if the solution was a tap away?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344</Words>
  <Application>Microsoft Macintosh PowerPoint</Application>
  <PresentationFormat>Widescreen</PresentationFormat>
  <Paragraphs>78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Courier New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Khaled A Alkurdi</cp:lastModifiedBy>
  <cp:revision>30</cp:revision>
  <cp:lastPrinted>2016-12-06T18:09:04Z</cp:lastPrinted>
  <dcterms:modified xsi:type="dcterms:W3CDTF">2016-12-06T18:33:27Z</dcterms:modified>
</cp:coreProperties>
</file>