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4"/>
  </p:notesMasterIdLst>
  <p:sldIdLst>
    <p:sldId id="258" r:id="rId2"/>
    <p:sldId id="263" r:id="rId3"/>
    <p:sldId id="269" r:id="rId4"/>
    <p:sldId id="259" r:id="rId5"/>
    <p:sldId id="265" r:id="rId6"/>
    <p:sldId id="267" r:id="rId7"/>
    <p:sldId id="270" r:id="rId8"/>
    <p:sldId id="262" r:id="rId9"/>
    <p:sldId id="266" r:id="rId10"/>
    <p:sldId id="264" r:id="rId11"/>
    <p:sldId id="268" r:id="rId12"/>
    <p:sldId id="27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76377" autoAdjust="0"/>
  </p:normalViewPr>
  <p:slideViewPr>
    <p:cSldViewPr>
      <p:cViewPr>
        <p:scale>
          <a:sx n="76" d="100"/>
          <a:sy n="76" d="100"/>
        </p:scale>
        <p:origin x="-1206" y="78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24"/>
    </p:cViewPr>
  </p:sorterViewPr>
  <p:notesViewPr>
    <p:cSldViewPr>
      <p:cViewPr varScale="1">
        <p:scale>
          <a:sx n="56" d="100"/>
          <a:sy n="56" d="100"/>
        </p:scale>
        <p:origin x="-283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48EC27-CE18-49DB-868D-DB92DD4FD79E}" type="datetimeFigureOut">
              <a:rPr lang="en-US" smtClean="0"/>
              <a:t>12/6/2013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D6E1E9-1166-47EF-950D-E6A4196EF9AF}" type="slidenum">
              <a:rPr lang="en-US" smtClean="0"/>
              <a:t>‹#›</a:t>
            </a:fld>
            <a:endParaRPr lang="en-US"/>
          </a:p>
        </p:txBody>
      </p:sp>
    </p:spTree>
    <p:extLst>
      <p:ext uri="{BB962C8B-B14F-4D97-AF65-F5344CB8AC3E}">
        <p14:creationId xmlns:p14="http://schemas.microsoft.com/office/powerpoint/2010/main" val="382521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n-lt"/>
                <a:ea typeface="+mn-ea"/>
                <a:cs typeface="+mn-cs"/>
              </a:rPr>
              <a:t>Land and Sea</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The Ordovician Period lasted about 45 million years, taking place between 490 million</a:t>
            </a:r>
            <a:r>
              <a:rPr lang="en-US" sz="1200" b="0" i="0" kern="1200" baseline="0" dirty="0" smtClean="0">
                <a:solidFill>
                  <a:schemeClr val="tx1"/>
                </a:solidFill>
                <a:effectLst/>
                <a:latin typeface="+mn-lt"/>
                <a:ea typeface="+mn-ea"/>
                <a:cs typeface="+mn-cs"/>
              </a:rPr>
              <a:t> to 443 million years ago.</a:t>
            </a: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During this period,</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ancient oceans separated the barren continents of </a:t>
            </a:r>
            <a:r>
              <a:rPr lang="en-US" sz="1200" kern="1200" dirty="0" err="1" smtClean="0">
                <a:solidFill>
                  <a:schemeClr val="tx1"/>
                </a:solidFill>
                <a:latin typeface="+mn-lt"/>
                <a:ea typeface="+mn-ea"/>
                <a:cs typeface="+mn-cs"/>
              </a:rPr>
              <a:t>Laurentia</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Baltica</a:t>
            </a:r>
            <a:r>
              <a:rPr lang="en-US" sz="1200" kern="1200" dirty="0" smtClean="0">
                <a:solidFill>
                  <a:schemeClr val="tx1"/>
                </a:solidFill>
                <a:latin typeface="+mn-lt"/>
                <a:ea typeface="+mn-ea"/>
                <a:cs typeface="+mn-cs"/>
              </a:rPr>
              <a:t>, Siberia and </a:t>
            </a:r>
            <a:r>
              <a:rPr lang="en-US" sz="1200" kern="1200" dirty="0" err="1" smtClean="0">
                <a:solidFill>
                  <a:schemeClr val="tx1"/>
                </a:solidFill>
                <a:latin typeface="+mn-lt"/>
                <a:ea typeface="+mn-ea"/>
                <a:cs typeface="+mn-cs"/>
              </a:rPr>
              <a:t>Gondwana</a:t>
            </a:r>
            <a:r>
              <a:rPr lang="en-US" sz="1200" kern="1200" dirty="0" smtClean="0">
                <a:solidFill>
                  <a:schemeClr val="tx1"/>
                </a:solidFill>
                <a:latin typeface="+mn-lt"/>
                <a:ea typeface="+mn-ea"/>
                <a:cs typeface="+mn-cs"/>
              </a:rPr>
              <a:t>. </a:t>
            </a:r>
            <a:r>
              <a:rPr lang="en-US" sz="1200" b="0" i="0" kern="1200" dirty="0" smtClean="0">
                <a:solidFill>
                  <a:schemeClr val="tx1"/>
                </a:solidFill>
                <a:effectLst/>
                <a:latin typeface="+mn-lt"/>
                <a:ea typeface="+mn-ea"/>
                <a:cs typeface="+mn-cs"/>
              </a:rPr>
              <a:t>The area north of the tropics was almost entirely ocean, and most of the world's land was collected into the southern supercontinent </a:t>
            </a:r>
            <a:r>
              <a:rPr lang="en-US" sz="1200" b="0" i="0" kern="1200" dirty="0" err="1" smtClean="0">
                <a:solidFill>
                  <a:schemeClr val="tx1"/>
                </a:solidFill>
                <a:effectLst/>
                <a:latin typeface="+mn-lt"/>
                <a:ea typeface="+mn-ea"/>
                <a:cs typeface="+mn-cs"/>
              </a:rPr>
              <a:t>Gondwana</a:t>
            </a:r>
            <a:r>
              <a:rPr lang="en-US" sz="1200" b="0" i="0" kern="1200" dirty="0" smtClean="0">
                <a:solidFill>
                  <a:schemeClr val="tx1"/>
                </a:solidFill>
                <a:effectLst/>
                <a:latin typeface="+mn-lt"/>
                <a:ea typeface="+mn-ea"/>
                <a:cs typeface="+mn-cs"/>
              </a:rPr>
              <a:t>. Throughout the Ordovician, </a:t>
            </a:r>
            <a:r>
              <a:rPr lang="en-US" sz="1200" b="0" i="0" kern="1200" dirty="0" err="1" smtClean="0">
                <a:solidFill>
                  <a:schemeClr val="tx1"/>
                </a:solidFill>
                <a:effectLst/>
                <a:latin typeface="+mn-lt"/>
                <a:ea typeface="+mn-ea"/>
                <a:cs typeface="+mn-cs"/>
              </a:rPr>
              <a:t>Gondwana</a:t>
            </a:r>
            <a:r>
              <a:rPr lang="en-US" sz="1200" b="0" i="0" kern="1200" dirty="0" smtClean="0">
                <a:solidFill>
                  <a:schemeClr val="tx1"/>
                </a:solidFill>
                <a:effectLst/>
                <a:latin typeface="+mn-lt"/>
                <a:ea typeface="+mn-ea"/>
                <a:cs typeface="+mn-cs"/>
              </a:rPr>
              <a:t> shifted towards the South Pole and much of it was submerged underwater.</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0" dirty="0"/>
          </a:p>
        </p:txBody>
      </p:sp>
      <p:sp>
        <p:nvSpPr>
          <p:cNvPr id="4" name="Slide Number Placeholder 3"/>
          <p:cNvSpPr>
            <a:spLocks noGrp="1"/>
          </p:cNvSpPr>
          <p:nvPr>
            <p:ph type="sldNum" sz="quarter" idx="10"/>
          </p:nvPr>
        </p:nvSpPr>
        <p:spPr/>
        <p:txBody>
          <a:bodyPr/>
          <a:lstStyle/>
          <a:p>
            <a:fld id="{9BD6E1E9-1166-47EF-950D-E6A4196EF9AF}" type="slidenum">
              <a:rPr lang="en-US" smtClean="0"/>
              <a:t>1</a:t>
            </a:fld>
            <a:endParaRPr lang="en-US"/>
          </a:p>
        </p:txBody>
      </p:sp>
    </p:spTree>
    <p:extLst>
      <p:ext uri="{BB962C8B-B14F-4D97-AF65-F5344CB8AC3E}">
        <p14:creationId xmlns:p14="http://schemas.microsoft.com/office/powerpoint/2010/main" val="42146769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tx1"/>
                </a:solidFill>
                <a:effectLst/>
                <a:latin typeface="+mn-lt"/>
                <a:ea typeface="+mn-ea"/>
                <a:cs typeface="+mn-cs"/>
              </a:rPr>
              <a:t>Glaciation</a:t>
            </a:r>
            <a:r>
              <a:rPr lang="en-US" sz="1200" b="1" i="0" kern="1200" baseline="0" dirty="0" smtClean="0">
                <a:solidFill>
                  <a:schemeClr val="tx1"/>
                </a:solidFill>
                <a:effectLst/>
                <a:latin typeface="+mn-lt"/>
                <a:ea typeface="+mn-ea"/>
                <a:cs typeface="+mn-cs"/>
              </a:rPr>
              <a:t> leads to Mass Extinction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The freezing</a:t>
            </a:r>
            <a:r>
              <a:rPr lang="en-US" sz="1200" b="0" i="0" kern="1200" baseline="0" dirty="0" smtClean="0">
                <a:solidFill>
                  <a:schemeClr val="tx1"/>
                </a:solidFill>
                <a:effectLst/>
                <a:latin typeface="+mn-lt"/>
                <a:ea typeface="+mn-ea"/>
                <a:cs typeface="+mn-cs"/>
              </a:rPr>
              <a:t> conditions that seized the planet toward the end of the Ordovician halted the colonization of life on land. </a:t>
            </a:r>
            <a:r>
              <a:rPr lang="en-US" sz="1200" b="0" i="0" kern="1200" dirty="0" smtClean="0">
                <a:solidFill>
                  <a:schemeClr val="tx1"/>
                </a:solidFill>
                <a:effectLst/>
                <a:latin typeface="+mn-lt"/>
                <a:ea typeface="+mn-ea"/>
                <a:cs typeface="+mn-cs"/>
              </a:rPr>
              <a:t>When the continent </a:t>
            </a:r>
            <a:r>
              <a:rPr lang="en-US" sz="1200" b="0" i="0" kern="1200" dirty="0" err="1" smtClean="0">
                <a:solidFill>
                  <a:schemeClr val="tx1"/>
                </a:solidFill>
                <a:effectLst/>
                <a:latin typeface="+mn-lt"/>
                <a:ea typeface="+mn-ea"/>
                <a:cs typeface="+mn-cs"/>
              </a:rPr>
              <a:t>Gondwana</a:t>
            </a:r>
            <a:r>
              <a:rPr lang="en-US" sz="1200" b="0" i="0" kern="1200" dirty="0" smtClean="0">
                <a:solidFill>
                  <a:schemeClr val="tx1"/>
                </a:solidFill>
                <a:effectLst/>
                <a:latin typeface="+mn-lt"/>
                <a:ea typeface="+mn-ea"/>
                <a:cs typeface="+mn-cs"/>
              </a:rPr>
              <a:t> finally settled on the South Pole during the Upper Ordovician, massive glaciers formed, causing sea levels to drop and highly populated shallow seas to drain.</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Global cooling, glaciation, and falling sea levels eliminated habitats along the continental shelves. </a:t>
            </a:r>
            <a:r>
              <a:rPr lang="en-US" sz="1200" b="0" i="0" kern="1200" baseline="0" dirty="0" smtClean="0">
                <a:solidFill>
                  <a:schemeClr val="tx1"/>
                </a:solidFill>
                <a:effectLst/>
                <a:latin typeface="+mn-lt"/>
                <a:ea typeface="+mn-ea"/>
                <a:cs typeface="+mn-cs"/>
              </a:rPr>
              <a:t>This resulted in the second largest mass extinction of all time </a:t>
            </a:r>
            <a:r>
              <a:rPr lang="en-US" sz="1200" b="0" i="0" kern="1200" dirty="0" smtClean="0">
                <a:solidFill>
                  <a:schemeClr val="tx1"/>
                </a:solidFill>
                <a:effectLst/>
                <a:latin typeface="+mn-lt"/>
                <a:ea typeface="+mn-ea"/>
                <a:cs typeface="+mn-cs"/>
              </a:rPr>
              <a:t>in which 60% of all marine invertebrate genera and 25% of all families went extinct.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dirty="0" smtClean="0"/>
          </a:p>
          <a:p>
            <a:endParaRPr lang="en-US" sz="1200" kern="1200" dirty="0" smtClean="0">
              <a:solidFill>
                <a:schemeClr val="tx1"/>
              </a:solidFill>
              <a:latin typeface="+mn-lt"/>
              <a:ea typeface="+mn-ea"/>
              <a:cs typeface="+mn-cs"/>
            </a:endParaRPr>
          </a:p>
          <a:p>
            <a:r>
              <a:rPr lang="en-US" sz="1200" kern="1200" dirty="0" err="1" smtClean="0">
                <a:solidFill>
                  <a:schemeClr val="tx1"/>
                </a:solidFill>
                <a:latin typeface="+mn-lt"/>
                <a:ea typeface="+mn-ea"/>
                <a:cs typeface="+mn-cs"/>
              </a:rPr>
              <a:t>Scotese</a:t>
            </a:r>
            <a:r>
              <a:rPr lang="en-US" sz="1200" kern="1200" dirty="0" smtClean="0">
                <a:solidFill>
                  <a:schemeClr val="tx1"/>
                </a:solidFill>
                <a:latin typeface="+mn-lt"/>
                <a:ea typeface="+mn-ea"/>
                <a:cs typeface="+mn-cs"/>
              </a:rPr>
              <a:t>, C.R., “Ancient Oceans Separate the Continents”, </a:t>
            </a:r>
            <a:r>
              <a:rPr lang="en-US" b="0" dirty="0" smtClean="0"/>
              <a:t>Plate tectonic maps and Continental drift </a:t>
            </a:r>
            <a:r>
              <a:rPr lang="en-US" b="0" dirty="0" err="1" smtClean="0"/>
              <a:t>animations,PALEOMAP</a:t>
            </a:r>
            <a:r>
              <a:rPr lang="en-US" b="0" dirty="0" smtClean="0"/>
              <a:t> Project (www.scotese.com) November</a:t>
            </a:r>
            <a:r>
              <a:rPr lang="en-US" b="0" baseline="0" dirty="0" smtClean="0"/>
              <a:t> 23, 2013.</a:t>
            </a:r>
          </a:p>
          <a:p>
            <a:r>
              <a:rPr lang="en-US" sz="1200" b="0" i="0" kern="1200" dirty="0" smtClean="0">
                <a:solidFill>
                  <a:schemeClr val="tx1"/>
                </a:solidFill>
                <a:effectLst/>
                <a:latin typeface="+mn-lt"/>
                <a:ea typeface="+mn-ea"/>
                <a:cs typeface="+mn-cs"/>
              </a:rPr>
              <a:t>Ordovician–Silurian extinction event kills more than 60% of marine species as </a:t>
            </a:r>
            <a:r>
              <a:rPr lang="en-US" sz="1200" b="0" i="0" kern="1200" dirty="0" err="1" smtClean="0">
                <a:solidFill>
                  <a:schemeClr val="tx1"/>
                </a:solidFill>
                <a:effectLst/>
                <a:latin typeface="+mn-lt"/>
                <a:ea typeface="+mn-ea"/>
                <a:cs typeface="+mn-cs"/>
              </a:rPr>
              <a:t>Gondwana</a:t>
            </a:r>
            <a:r>
              <a:rPr lang="en-US" sz="1200" b="0" i="0" kern="1200" dirty="0" smtClean="0">
                <a:solidFill>
                  <a:schemeClr val="tx1"/>
                </a:solidFill>
                <a:effectLst/>
                <a:latin typeface="+mn-lt"/>
                <a:ea typeface="+mn-ea"/>
                <a:cs typeface="+mn-cs"/>
              </a:rPr>
              <a:t> moves into the south polar region.  Global cooling, glaciation and falling sea levels eliminate habitats along the continental shelves.</a:t>
            </a:r>
            <a:endParaRPr lang="en-US" dirty="0"/>
          </a:p>
        </p:txBody>
      </p:sp>
      <p:sp>
        <p:nvSpPr>
          <p:cNvPr id="4" name="Slide Number Placeholder 3"/>
          <p:cNvSpPr>
            <a:spLocks noGrp="1"/>
          </p:cNvSpPr>
          <p:nvPr>
            <p:ph type="sldNum" sz="quarter" idx="10"/>
          </p:nvPr>
        </p:nvSpPr>
        <p:spPr/>
        <p:txBody>
          <a:bodyPr/>
          <a:lstStyle/>
          <a:p>
            <a:fld id="{9BD6E1E9-1166-47EF-950D-E6A4196EF9AF}" type="slidenum">
              <a:rPr lang="en-US" smtClean="0"/>
              <a:t>10</a:t>
            </a:fld>
            <a:endParaRPr lang="en-US"/>
          </a:p>
        </p:txBody>
      </p:sp>
    </p:spTree>
    <p:extLst>
      <p:ext uri="{BB962C8B-B14F-4D97-AF65-F5344CB8AC3E}">
        <p14:creationId xmlns:p14="http://schemas.microsoft.com/office/powerpoint/2010/main" val="10634195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end of the Ordovician was one of the coldest times in Earth’s history</a:t>
            </a:r>
            <a:r>
              <a:rPr lang="en-US" sz="1200" kern="1200" baseline="0" dirty="0" smtClean="0">
                <a:solidFill>
                  <a:schemeClr val="tx1"/>
                </a:solidFill>
                <a:latin typeface="+mn-lt"/>
                <a:ea typeface="+mn-ea"/>
                <a:cs typeface="+mn-cs"/>
              </a:rPr>
              <a:t> as i</a:t>
            </a:r>
            <a:r>
              <a:rPr lang="en-US" sz="1200" kern="1200" dirty="0" smtClean="0">
                <a:solidFill>
                  <a:schemeClr val="tx1"/>
                </a:solidFill>
                <a:latin typeface="+mn-lt"/>
                <a:ea typeface="+mn-ea"/>
                <a:cs typeface="+mn-cs"/>
              </a:rPr>
              <a:t>ce covered much of the southern region of </a:t>
            </a:r>
            <a:r>
              <a:rPr lang="en-US" sz="1200" kern="1200" dirty="0" err="1" smtClean="0">
                <a:solidFill>
                  <a:schemeClr val="tx1"/>
                </a:solidFill>
                <a:latin typeface="+mn-lt"/>
                <a:ea typeface="+mn-ea"/>
                <a:cs typeface="+mn-cs"/>
              </a:rPr>
              <a:t>Gondwana</a:t>
            </a:r>
            <a:r>
              <a:rPr lang="en-US" sz="1200" kern="1200" dirty="0" smtClean="0">
                <a:solidFill>
                  <a:schemeClr val="tx1"/>
                </a:solidFill>
                <a:latin typeface="+mn-lt"/>
                <a:ea typeface="+mn-ea"/>
                <a:cs typeface="+mn-cs"/>
              </a:rPr>
              <a:t>. No major groups were</a:t>
            </a:r>
            <a:r>
              <a:rPr lang="en-US" sz="1200" kern="1200" baseline="0" dirty="0" smtClean="0">
                <a:solidFill>
                  <a:schemeClr val="tx1"/>
                </a:solidFill>
                <a:latin typeface="+mn-lt"/>
                <a:ea typeface="+mn-ea"/>
                <a:cs typeface="+mn-cs"/>
              </a:rPr>
              <a:t> completely lost during the mass extinction.</a:t>
            </a:r>
            <a:r>
              <a:rPr lang="en-US" sz="1200" kern="1200" dirty="0" smtClean="0">
                <a:solidFill>
                  <a:schemeClr val="tx1"/>
                </a:solidFill>
                <a:latin typeface="+mn-lt"/>
                <a:ea typeface="+mn-ea"/>
                <a:cs typeface="+mn-cs"/>
              </a:rPr>
              <a:t> Those</a:t>
            </a:r>
            <a:r>
              <a:rPr lang="en-US" sz="1200" kern="1200" baseline="0" dirty="0" smtClean="0">
                <a:solidFill>
                  <a:schemeClr val="tx1"/>
                </a:solidFill>
                <a:latin typeface="+mn-lt"/>
                <a:ea typeface="+mn-ea"/>
                <a:cs typeface="+mn-cs"/>
              </a:rPr>
              <a:t> populations that could find food, avoid predators and reproduce in the new environment survived and continued into the next period.</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BD6E1E9-1166-47EF-950D-E6A4196EF9AF}" type="slidenum">
              <a:rPr lang="en-US" smtClean="0"/>
              <a:t>11</a:t>
            </a:fld>
            <a:endParaRPr lang="en-US"/>
          </a:p>
        </p:txBody>
      </p:sp>
    </p:spTree>
    <p:extLst>
      <p:ext uri="{BB962C8B-B14F-4D97-AF65-F5344CB8AC3E}">
        <p14:creationId xmlns:p14="http://schemas.microsoft.com/office/powerpoint/2010/main" val="3789743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Climate</a:t>
            </a:r>
          </a:p>
          <a:p>
            <a:r>
              <a:rPr lang="en-US" dirty="0" smtClean="0"/>
              <a:t>Widespread </a:t>
            </a:r>
            <a:r>
              <a:rPr lang="en-US" dirty="0"/>
              <a:t>volcanic activity drove Co2 levels 14 to 16 times higher than they are today. These high levels of carbon dioxide contributed to the greenhouse effect that caused temperatures from the equator to the poles to remain warm.</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9BD6E1E9-1166-47EF-950D-E6A4196EF9AF}" type="slidenum">
              <a:rPr lang="en-US" smtClean="0"/>
              <a:t>2</a:t>
            </a:fld>
            <a:endParaRPr lang="en-US"/>
          </a:p>
        </p:txBody>
      </p:sp>
    </p:spTree>
    <p:extLst>
      <p:ext uri="{BB962C8B-B14F-4D97-AF65-F5344CB8AC3E}">
        <p14:creationId xmlns:p14="http://schemas.microsoft.com/office/powerpoint/2010/main" val="4009930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From the Lower to Middle Ordovician, the Earth experienced a mild tropical climate — the weather was warm and the atmosphere contained a lot of moisture. A</a:t>
            </a:r>
            <a:r>
              <a:rPr lang="en-US" dirty="0" smtClean="0"/>
              <a:t>bove</a:t>
            </a:r>
            <a:r>
              <a:rPr lang="en-US" baseline="0" dirty="0" smtClean="0"/>
              <a:t> sea level, on the barren continents, there was no life. Below sea level, however, the rich ocean environment supported a growing biological ecosystem.</a:t>
            </a:r>
            <a:endParaRPr lang="en-US" dirty="0" smtClean="0"/>
          </a:p>
          <a:p>
            <a:endParaRPr lang="en-US" dirty="0"/>
          </a:p>
        </p:txBody>
      </p:sp>
      <p:sp>
        <p:nvSpPr>
          <p:cNvPr id="4" name="Slide Number Placeholder 3"/>
          <p:cNvSpPr>
            <a:spLocks noGrp="1"/>
          </p:cNvSpPr>
          <p:nvPr>
            <p:ph type="sldNum" sz="quarter" idx="10"/>
          </p:nvPr>
        </p:nvSpPr>
        <p:spPr/>
        <p:txBody>
          <a:bodyPr/>
          <a:lstStyle/>
          <a:p>
            <a:fld id="{9BD6E1E9-1166-47EF-950D-E6A4196EF9AF}" type="slidenum">
              <a:rPr lang="en-US" smtClean="0"/>
              <a:t>3</a:t>
            </a:fld>
            <a:endParaRPr lang="en-US"/>
          </a:p>
        </p:txBody>
      </p:sp>
    </p:spTree>
    <p:extLst>
      <p:ext uri="{BB962C8B-B14F-4D97-AF65-F5344CB8AC3E}">
        <p14:creationId xmlns:p14="http://schemas.microsoft.com/office/powerpoint/2010/main" val="3523166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err="1" smtClean="0"/>
              <a:t>Ordivician</a:t>
            </a:r>
            <a:r>
              <a:rPr lang="en-US" b="1" dirty="0" smtClean="0"/>
              <a:t> Life</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a vivid</a:t>
            </a:r>
            <a:r>
              <a:rPr lang="en-US" baseline="0" dirty="0" smtClean="0"/>
              <a:t> display of adaptive radiation, m</a:t>
            </a:r>
            <a:r>
              <a:rPr lang="en-US" dirty="0" smtClean="0"/>
              <a:t>ore </a:t>
            </a:r>
            <a:r>
              <a:rPr lang="en-US" baseline="0" dirty="0" smtClean="0"/>
              <a:t>and more variations of life emerged, developed, and thrived in the hospitable and bountiful ocean. Creatures that made their first appearance in the Cambrian period, like trilobites and </a:t>
            </a:r>
            <a:r>
              <a:rPr lang="en-US" baseline="0" dirty="0" err="1" smtClean="0"/>
              <a:t>conodants</a:t>
            </a:r>
            <a:r>
              <a:rPr lang="en-US" baseline="0" dirty="0" smtClean="0"/>
              <a:t> diversified during the Ordovician period as new species emerged in sympatric speciation. Ordovician plants, animals, and microorganisms occupied their ideal niches in this complex marine ecosystem.</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9BD6E1E9-1166-47EF-950D-E6A4196EF9AF}" type="slidenum">
              <a:rPr lang="en-US" smtClean="0"/>
              <a:t>4</a:t>
            </a:fld>
            <a:endParaRPr lang="en-US"/>
          </a:p>
        </p:txBody>
      </p:sp>
    </p:spTree>
    <p:extLst>
      <p:ext uri="{BB962C8B-B14F-4D97-AF65-F5344CB8AC3E}">
        <p14:creationId xmlns:p14="http://schemas.microsoft.com/office/powerpoint/2010/main" val="12813120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the shallow seas surrounding</a:t>
            </a:r>
            <a:r>
              <a:rPr lang="en-US" baseline="0" dirty="0" smtClean="0"/>
              <a:t> the continents, this marine life flourished. On the reefs that were dominated by algae and sponges, many creatures including </a:t>
            </a:r>
            <a:r>
              <a:rPr lang="en-US" baseline="0" dirty="0" err="1" smtClean="0"/>
              <a:t>rugose</a:t>
            </a:r>
            <a:r>
              <a:rPr lang="en-US" baseline="0" dirty="0" smtClean="0"/>
              <a:t> coral and crinoids made their first appearance. </a:t>
            </a:r>
            <a:r>
              <a:rPr lang="en-US" sz="1200" b="0" i="0" kern="1200" dirty="0" smtClean="0">
                <a:solidFill>
                  <a:schemeClr val="tx1"/>
                </a:solidFill>
                <a:effectLst/>
                <a:latin typeface="+mn-lt"/>
                <a:ea typeface="+mn-ea"/>
                <a:cs typeface="+mn-cs"/>
              </a:rPr>
              <a:t>Crinoids, or sea lilies, were relatives of sea stars. They had a long</a:t>
            </a:r>
            <a:r>
              <a:rPr lang="en-US" sz="1200" b="0" i="0" kern="1200" baseline="0" dirty="0" smtClean="0">
                <a:solidFill>
                  <a:schemeClr val="tx1"/>
                </a:solidFill>
                <a:effectLst/>
                <a:latin typeface="+mn-lt"/>
                <a:ea typeface="+mn-ea"/>
                <a:cs typeface="+mn-cs"/>
              </a:rPr>
              <a:t> stem-like structure that a</a:t>
            </a:r>
            <a:r>
              <a:rPr lang="en-US" sz="1200" b="0" i="0" kern="1200" dirty="0" smtClean="0">
                <a:solidFill>
                  <a:schemeClr val="tx1"/>
                </a:solidFill>
                <a:effectLst/>
                <a:latin typeface="+mn-lt"/>
                <a:ea typeface="+mn-ea"/>
                <a:cs typeface="+mn-cs"/>
              </a:rPr>
              <a:t>nchored to the sea bottom.</a:t>
            </a:r>
            <a:r>
              <a:rPr lang="en-US" sz="1200" b="0" i="0" kern="1200" baseline="0" dirty="0" smtClean="0">
                <a:solidFill>
                  <a:schemeClr val="tx1"/>
                </a:solidFill>
                <a:effectLst/>
                <a:latin typeface="+mn-lt"/>
                <a:ea typeface="+mn-ea"/>
                <a:cs typeface="+mn-cs"/>
              </a:rPr>
              <a:t> T</a:t>
            </a:r>
            <a:r>
              <a:rPr lang="en-US" sz="1200" b="0" i="0" kern="1200" dirty="0" smtClean="0">
                <a:solidFill>
                  <a:schemeClr val="tx1"/>
                </a:solidFill>
                <a:effectLst/>
                <a:latin typeface="+mn-lt"/>
                <a:ea typeface="+mn-ea"/>
                <a:cs typeface="+mn-cs"/>
              </a:rPr>
              <a:t>hey collected food particles with feathery arms that waved in the ocean currents</a:t>
            </a:r>
            <a:r>
              <a:rPr lang="en-US" sz="1200" b="0" i="0" kern="1200" baseline="0" dirty="0" smtClean="0">
                <a:solidFill>
                  <a:schemeClr val="tx1"/>
                </a:solidFill>
                <a:effectLst/>
                <a:latin typeface="+mn-lt"/>
                <a:ea typeface="+mn-ea"/>
                <a:cs typeface="+mn-cs"/>
              </a:rPr>
              <a:t>. D</a:t>
            </a:r>
            <a:r>
              <a:rPr lang="en-US" baseline="0" dirty="0" smtClean="0"/>
              <a:t>uring global disturbances due to tectonic plate shifts, tropical cyclones, and volcanic eruptions, there were periods of complete reef collapse. However, the nutrient rich ocean quickly incubated new populations of the most environmentally “fit” species. And, diverse species radiated away from the shallow seas toward the deeper ocean. </a:t>
            </a:r>
          </a:p>
          <a:p>
            <a:endParaRPr lang="en-US" sz="1200" b="0" i="0" kern="1200" dirty="0" smtClean="0">
              <a:solidFill>
                <a:schemeClr val="tx1"/>
              </a:solidFill>
              <a:effectLst/>
              <a:latin typeface="+mn-lt"/>
              <a:ea typeface="+mn-ea"/>
              <a:cs typeface="+mn-cs"/>
            </a:endParaRPr>
          </a:p>
          <a:p>
            <a:endParaRPr lang="en-US" baseline="0" dirty="0" smtClean="0"/>
          </a:p>
        </p:txBody>
      </p:sp>
      <p:sp>
        <p:nvSpPr>
          <p:cNvPr id="4" name="Slide Number Placeholder 3"/>
          <p:cNvSpPr>
            <a:spLocks noGrp="1"/>
          </p:cNvSpPr>
          <p:nvPr>
            <p:ph type="sldNum" sz="quarter" idx="10"/>
          </p:nvPr>
        </p:nvSpPr>
        <p:spPr/>
        <p:txBody>
          <a:bodyPr/>
          <a:lstStyle/>
          <a:p>
            <a:fld id="{9BD6E1E9-1166-47EF-950D-E6A4196EF9AF}" type="slidenum">
              <a:rPr lang="en-US" smtClean="0"/>
              <a:t>5</a:t>
            </a:fld>
            <a:endParaRPr lang="en-US"/>
          </a:p>
        </p:txBody>
      </p:sp>
    </p:spTree>
    <p:extLst>
      <p:ext uri="{BB962C8B-B14F-4D97-AF65-F5344CB8AC3E}">
        <p14:creationId xmlns:p14="http://schemas.microsoft.com/office/powerpoint/2010/main" val="2693047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i="0" kern="1200" dirty="0" smtClean="0">
                <a:solidFill>
                  <a:schemeClr val="tx1"/>
                </a:solidFill>
                <a:effectLst/>
                <a:latin typeface="+mn-lt"/>
                <a:ea typeface="+mn-ea"/>
                <a:cs typeface="+mn-cs"/>
              </a:rPr>
              <a:t>Specific Characteristics of Living</a:t>
            </a:r>
            <a:r>
              <a:rPr lang="en-US" sz="1200" b="1" i="0" kern="1200" baseline="0" dirty="0" smtClean="0">
                <a:solidFill>
                  <a:schemeClr val="tx1"/>
                </a:solidFill>
                <a:effectLst/>
                <a:latin typeface="+mn-lt"/>
                <a:ea typeface="+mn-ea"/>
                <a:cs typeface="+mn-cs"/>
              </a:rPr>
              <a:t> Things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1" kern="1200" dirty="0" smtClean="0">
                <a:solidFill>
                  <a:schemeClr val="tx1"/>
                </a:solidFill>
                <a:effectLst/>
                <a:latin typeface="+mn-lt"/>
                <a:ea typeface="+mn-ea"/>
                <a:cs typeface="+mn-cs"/>
              </a:rPr>
              <a:t>Mollusks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During the Ordovician a major radiation of mollusks also occurred, with thousands of species of mollusks appearing in the fossil record of that time. Mollusks of the time included shelled </a:t>
            </a:r>
            <a:r>
              <a:rPr lang="en-US" sz="1200" b="0" i="0" u="none" strike="noStrike" kern="1200" dirty="0" smtClean="0">
                <a:solidFill>
                  <a:schemeClr val="tx1"/>
                </a:solidFill>
                <a:effectLst/>
                <a:latin typeface="+mn-lt"/>
                <a:ea typeface="+mn-ea"/>
                <a:cs typeface="+mn-cs"/>
              </a:rPr>
              <a:t>bivalves, snails, </a:t>
            </a:r>
            <a:r>
              <a:rPr lang="en-US" sz="1200" b="0" i="0" kern="1200" dirty="0" smtClean="0">
                <a:solidFill>
                  <a:schemeClr val="tx1"/>
                </a:solidFill>
                <a:effectLst/>
                <a:latin typeface="+mn-lt"/>
                <a:ea typeface="+mn-ea"/>
                <a:cs typeface="+mn-cs"/>
              </a:rPr>
              <a:t>squids</a:t>
            </a:r>
            <a:r>
              <a:rPr lang="en-US" sz="1200" b="0" i="0" kern="1200" baseline="0" dirty="0" smtClean="0">
                <a:solidFill>
                  <a:schemeClr val="tx1"/>
                </a:solidFill>
                <a:effectLst/>
                <a:latin typeface="+mn-lt"/>
                <a:ea typeface="+mn-ea"/>
                <a:cs typeface="+mn-cs"/>
              </a:rPr>
              <a:t> and </a:t>
            </a:r>
            <a:r>
              <a:rPr lang="en-US" sz="1200" b="0" i="0" u="none" strike="noStrike" kern="1200" dirty="0" err="1" smtClean="0">
                <a:solidFill>
                  <a:schemeClr val="tx1"/>
                </a:solidFill>
                <a:effectLst/>
                <a:latin typeface="+mn-lt"/>
                <a:ea typeface="+mn-ea"/>
                <a:cs typeface="+mn-cs"/>
              </a:rPr>
              <a:t>nautiloids</a:t>
            </a:r>
            <a:r>
              <a:rPr lang="en-US" sz="1200" b="0" i="0" u="none" strike="noStrike" kern="1200" dirty="0" smtClean="0">
                <a:solidFill>
                  <a:schemeClr val="tx1"/>
                </a:solidFill>
                <a:effectLst/>
                <a:latin typeface="+mn-lt"/>
                <a:ea typeface="+mn-ea"/>
                <a:cs typeface="+mn-cs"/>
              </a:rPr>
              <a:t>.</a:t>
            </a:r>
            <a:r>
              <a:rPr lang="en-US" sz="1200" b="0" i="0" kern="120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rPr>
              <a:t>Some mollusks</a:t>
            </a:r>
            <a:r>
              <a:rPr lang="en-US" sz="1200" b="0" i="0" u="none" strike="noStrike"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developed buoyancy which</a:t>
            </a:r>
            <a:r>
              <a:rPr lang="en-US" sz="1200" b="0" i="0" kern="1200" baseline="0" dirty="0" smtClean="0">
                <a:solidFill>
                  <a:schemeClr val="tx1"/>
                </a:solidFill>
                <a:effectLst/>
                <a:latin typeface="+mn-lt"/>
                <a:ea typeface="+mn-ea"/>
                <a:cs typeface="+mn-cs"/>
              </a:rPr>
              <a:t> enabled them to</a:t>
            </a:r>
            <a:r>
              <a:rPr lang="en-US" sz="1200" b="0" i="0" kern="1200" dirty="0" smtClean="0">
                <a:solidFill>
                  <a:schemeClr val="tx1"/>
                </a:solidFill>
                <a:effectLst/>
                <a:latin typeface="+mn-lt"/>
                <a:ea typeface="+mn-ea"/>
                <a:cs typeface="+mn-cs"/>
              </a:rPr>
              <a:t> float. </a:t>
            </a:r>
            <a:endParaRPr lang="en-US" sz="1200" b="0" i="0" u="none" strike="noStrike"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BD6E1E9-1166-47EF-950D-E6A4196EF9AF}" type="slidenum">
              <a:rPr lang="en-US" smtClean="0"/>
              <a:t>6</a:t>
            </a:fld>
            <a:endParaRPr lang="en-US"/>
          </a:p>
        </p:txBody>
      </p:sp>
    </p:spTree>
    <p:extLst>
      <p:ext uri="{BB962C8B-B14F-4D97-AF65-F5344CB8AC3E}">
        <p14:creationId xmlns:p14="http://schemas.microsoft.com/office/powerpoint/2010/main" val="2395432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top predator of the Ordovician seas was a Mollusk.</a:t>
            </a:r>
            <a:r>
              <a:rPr lang="en-US" baseline="0" dirty="0" smtClean="0"/>
              <a:t> The</a:t>
            </a:r>
            <a:r>
              <a:rPr lang="en-US" dirty="0" smtClean="0"/>
              <a:t> </a:t>
            </a:r>
            <a:r>
              <a:rPr lang="en-US" dirty="0" err="1" smtClean="0"/>
              <a:t>nautiloid</a:t>
            </a:r>
            <a:r>
              <a:rPr lang="en-US" dirty="0" smtClean="0"/>
              <a:t>,</a:t>
            </a:r>
            <a:r>
              <a:rPr lang="en-US" baseline="0" dirty="0" smtClean="0"/>
              <a:t> </a:t>
            </a:r>
            <a:r>
              <a:rPr lang="en-US" baseline="0" dirty="0" err="1" smtClean="0"/>
              <a:t>orthocone</a:t>
            </a:r>
            <a:r>
              <a:rPr lang="en-US" baseline="0" dirty="0" smtClean="0"/>
              <a:t> was also the largest animal growing up to </a:t>
            </a:r>
            <a:r>
              <a:rPr lang="en-US" dirty="0" smtClean="0"/>
              <a:t>11 meters long (36 feet).</a:t>
            </a:r>
            <a:r>
              <a:rPr lang="en-US" baseline="0" dirty="0" smtClean="0"/>
              <a:t> </a:t>
            </a:r>
          </a:p>
          <a:p>
            <a:r>
              <a:rPr lang="en-US" baseline="0" dirty="0" smtClean="0"/>
              <a:t>Its </a:t>
            </a:r>
            <a:r>
              <a:rPr lang="en-US" baseline="0" dirty="0" err="1" smtClean="0"/>
              <a:t>tentacled</a:t>
            </a:r>
            <a:r>
              <a:rPr lang="en-US" baseline="0" dirty="0" smtClean="0"/>
              <a:t>, fleshy body occupied one end of it’s long cone-shaped shell. The </a:t>
            </a:r>
            <a:r>
              <a:rPr lang="en-US" baseline="0" dirty="0" err="1" smtClean="0"/>
              <a:t>orthocone</a:t>
            </a:r>
            <a:r>
              <a:rPr lang="en-US" baseline="0" dirty="0" smtClean="0"/>
              <a:t> used a fleshy tube running the length of it’s cone in order to move. It accomplished this by blowing air in the opposite direction it wanted to go. To move vertically, it adjusted the amount of seawater in the chambers of its shell. This carnivore feasted on fish and arthropods (sea scorpions) by seizing the prey with its tentacles and ripping it apart with its beak-like mouth.</a:t>
            </a:r>
          </a:p>
        </p:txBody>
      </p:sp>
      <p:sp>
        <p:nvSpPr>
          <p:cNvPr id="4" name="Slide Number Placeholder 3"/>
          <p:cNvSpPr>
            <a:spLocks noGrp="1"/>
          </p:cNvSpPr>
          <p:nvPr>
            <p:ph type="sldNum" sz="quarter" idx="10"/>
          </p:nvPr>
        </p:nvSpPr>
        <p:spPr/>
        <p:txBody>
          <a:bodyPr/>
          <a:lstStyle/>
          <a:p>
            <a:fld id="{9BD6E1E9-1166-47EF-950D-E6A4196EF9AF}" type="slidenum">
              <a:rPr lang="en-US" smtClean="0"/>
              <a:t>7</a:t>
            </a:fld>
            <a:endParaRPr lang="en-US"/>
          </a:p>
        </p:txBody>
      </p:sp>
    </p:spTree>
    <p:extLst>
      <p:ext uri="{BB962C8B-B14F-4D97-AF65-F5344CB8AC3E}">
        <p14:creationId xmlns:p14="http://schemas.microsoft.com/office/powerpoint/2010/main" val="9654403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1" kern="1200" dirty="0" smtClean="0">
                <a:solidFill>
                  <a:schemeClr val="tx1"/>
                </a:solidFill>
                <a:effectLst/>
                <a:latin typeface="+mn-lt"/>
                <a:ea typeface="+mn-ea"/>
                <a:cs typeface="+mn-cs"/>
              </a:rPr>
              <a:t>First Vertebrates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err="1" smtClean="0">
                <a:solidFill>
                  <a:schemeClr val="tx1"/>
                </a:solidFill>
                <a:effectLst/>
                <a:latin typeface="+mn-lt"/>
                <a:ea typeface="+mn-ea"/>
                <a:cs typeface="+mn-cs"/>
              </a:rPr>
              <a:t>Ostracoderms</a:t>
            </a:r>
            <a:r>
              <a:rPr lang="en-US" sz="1200" b="0" i="0" kern="1200" baseline="0" dirty="0" smtClean="0">
                <a:solidFill>
                  <a:schemeClr val="tx1"/>
                </a:solidFill>
                <a:effectLst/>
                <a:latin typeface="+mn-lt"/>
                <a:ea typeface="+mn-ea"/>
                <a:cs typeface="+mn-cs"/>
              </a:rPr>
              <a:t> </a:t>
            </a:r>
            <a:r>
              <a:rPr lang="en-US" sz="1200" b="0" i="0" kern="1200" dirty="0" smtClean="0">
                <a:solidFill>
                  <a:schemeClr val="tx1"/>
                </a:solidFill>
                <a:effectLst/>
                <a:latin typeface="+mn-lt"/>
                <a:ea typeface="+mn-ea"/>
                <a:cs typeface="+mn-cs"/>
              </a:rPr>
              <a:t>were jawless</a:t>
            </a:r>
            <a:r>
              <a:rPr lang="en-US" sz="1200" b="0" i="0" kern="1200" baseline="0" dirty="0" smtClean="0">
                <a:solidFill>
                  <a:schemeClr val="tx1"/>
                </a:solidFill>
                <a:effectLst/>
                <a:latin typeface="+mn-lt"/>
                <a:ea typeface="+mn-ea"/>
                <a:cs typeface="+mn-cs"/>
              </a:rPr>
              <a:t> fishes and </a:t>
            </a:r>
            <a:r>
              <a:rPr lang="en-US" sz="1200" b="0" i="0" kern="1200" dirty="0" smtClean="0">
                <a:solidFill>
                  <a:schemeClr val="tx1"/>
                </a:solidFill>
                <a:effectLst/>
                <a:latin typeface="+mn-lt"/>
                <a:ea typeface="+mn-ea"/>
                <a:cs typeface="+mn-cs"/>
              </a:rPr>
              <a:t>one of the oldest</a:t>
            </a:r>
            <a:r>
              <a:rPr lang="en-US" sz="1200" b="0" i="0" kern="1200" baseline="0" dirty="0" smtClean="0">
                <a:solidFill>
                  <a:schemeClr val="tx1"/>
                </a:solidFill>
                <a:effectLst/>
                <a:latin typeface="+mn-lt"/>
                <a:ea typeface="+mn-ea"/>
                <a:cs typeface="+mn-cs"/>
              </a:rPr>
              <a:t> and most primitive chordates. They </a:t>
            </a:r>
            <a:r>
              <a:rPr lang="en-US" sz="1200" b="0" i="0" kern="1200" dirty="0" smtClean="0">
                <a:solidFill>
                  <a:schemeClr val="tx1"/>
                </a:solidFill>
                <a:effectLst/>
                <a:latin typeface="+mn-lt"/>
                <a:ea typeface="+mn-ea"/>
                <a:cs typeface="+mn-cs"/>
              </a:rPr>
              <a:t>were small, often less than 1 foot (30 cm) long. They were probably slow, bottom-dwelling animals.</a:t>
            </a:r>
            <a:r>
              <a:rPr lang="en-US" sz="1200" b="0" i="0" kern="1200" baseline="0" dirty="0" smtClean="0">
                <a:solidFill>
                  <a:schemeClr val="tx1"/>
                </a:solidFill>
                <a:effectLst/>
                <a:latin typeface="+mn-lt"/>
                <a:ea typeface="+mn-ea"/>
                <a:cs typeface="+mn-cs"/>
              </a:rPr>
              <a:t> </a:t>
            </a:r>
            <a:r>
              <a:rPr lang="en-US" sz="1200" b="0" i="0" kern="1200" dirty="0" smtClean="0">
                <a:solidFill>
                  <a:srgbClr val="FF0000"/>
                </a:solidFill>
                <a:effectLst/>
                <a:latin typeface="+mn-lt"/>
                <a:ea typeface="+mn-ea"/>
                <a:cs typeface="+mn-cs"/>
              </a:rPr>
              <a:t>Large bony shields</a:t>
            </a:r>
            <a:r>
              <a:rPr lang="en-US" sz="1200" b="0" i="0" kern="1200" baseline="0" dirty="0" smtClean="0">
                <a:solidFill>
                  <a:srgbClr val="FF0000"/>
                </a:solidFill>
                <a:effectLst/>
                <a:latin typeface="+mn-lt"/>
                <a:ea typeface="+mn-ea"/>
                <a:cs typeface="+mn-cs"/>
              </a:rPr>
              <a:t> covered their heads and their mouths were permanently open</a:t>
            </a:r>
            <a:r>
              <a:rPr lang="en-US" sz="1200" b="0" i="0" kern="1200" dirty="0" smtClean="0">
                <a:solidFill>
                  <a:schemeClr val="tx1"/>
                </a:solidFill>
                <a:effectLst/>
                <a:latin typeface="+mn-lt"/>
                <a:ea typeface="+mn-ea"/>
                <a:cs typeface="+mn-cs"/>
              </a:rPr>
              <a:t>. They used their muscular gill pouch to create a suction that pulled in small and slow moving prey.</a:t>
            </a:r>
          </a:p>
          <a:p>
            <a:endParaRPr lang="en-US" dirty="0"/>
          </a:p>
        </p:txBody>
      </p:sp>
      <p:sp>
        <p:nvSpPr>
          <p:cNvPr id="4" name="Slide Number Placeholder 3"/>
          <p:cNvSpPr>
            <a:spLocks noGrp="1"/>
          </p:cNvSpPr>
          <p:nvPr>
            <p:ph type="sldNum" sz="quarter" idx="10"/>
          </p:nvPr>
        </p:nvSpPr>
        <p:spPr/>
        <p:txBody>
          <a:bodyPr/>
          <a:lstStyle/>
          <a:p>
            <a:fld id="{9BD6E1E9-1166-47EF-950D-E6A4196EF9AF}" type="slidenum">
              <a:rPr lang="en-US" smtClean="0"/>
              <a:t>8</a:t>
            </a:fld>
            <a:endParaRPr lang="en-US"/>
          </a:p>
        </p:txBody>
      </p:sp>
    </p:spTree>
    <p:extLst>
      <p:ext uri="{BB962C8B-B14F-4D97-AF65-F5344CB8AC3E}">
        <p14:creationId xmlns:p14="http://schemas.microsoft.com/office/powerpoint/2010/main" val="35969396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1" kern="1200" dirty="0" smtClean="0">
                <a:solidFill>
                  <a:schemeClr val="tx1"/>
                </a:solidFill>
                <a:effectLst/>
                <a:latin typeface="+mn-lt"/>
                <a:ea typeface="+mn-ea"/>
                <a:cs typeface="+mn-cs"/>
              </a:rPr>
              <a:t>Life Moves</a:t>
            </a:r>
            <a:r>
              <a:rPr lang="en-US" sz="1200" b="0" i="1" kern="1200" baseline="0" dirty="0" smtClean="0">
                <a:solidFill>
                  <a:schemeClr val="tx1"/>
                </a:solidFill>
                <a:effectLst/>
                <a:latin typeface="+mn-lt"/>
                <a:ea typeface="+mn-ea"/>
                <a:cs typeface="+mn-cs"/>
              </a:rPr>
              <a:t> to Land</a:t>
            </a:r>
            <a:endParaRPr lang="en-US" sz="1200" b="0" i="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Land was first colonized during the </a:t>
            </a:r>
            <a:r>
              <a:rPr lang="en-US" sz="1200" b="0" i="0" kern="1200" dirty="0" err="1" smtClean="0">
                <a:solidFill>
                  <a:schemeClr val="tx1"/>
                </a:solidFill>
                <a:effectLst/>
                <a:latin typeface="+mn-lt"/>
                <a:ea typeface="+mn-ea"/>
                <a:cs typeface="+mn-cs"/>
              </a:rPr>
              <a:t>Ordivician</a:t>
            </a:r>
            <a:r>
              <a:rPr lang="en-US" sz="1200" b="0" i="0" kern="1200" dirty="0" smtClean="0">
                <a:solidFill>
                  <a:schemeClr val="tx1"/>
                </a:solidFill>
                <a:effectLst/>
                <a:latin typeface="+mn-lt"/>
                <a:ea typeface="+mn-ea"/>
                <a:cs typeface="+mn-cs"/>
              </a:rPr>
              <a:t> by primitive </a:t>
            </a:r>
            <a:r>
              <a:rPr lang="en-US" sz="1200" b="0" i="0" u="none" strike="noStrike" kern="1200" dirty="0" smtClean="0">
                <a:solidFill>
                  <a:schemeClr val="tx1"/>
                </a:solidFill>
                <a:effectLst/>
                <a:latin typeface="+mn-lt"/>
                <a:ea typeface="+mn-ea"/>
                <a:cs typeface="+mn-cs"/>
              </a:rPr>
              <a:t>liverwort</a:t>
            </a:r>
            <a:r>
              <a:rPr lang="en-US" sz="1200" b="0" i="0" kern="1200" dirty="0" smtClean="0">
                <a:solidFill>
                  <a:schemeClr val="tx1"/>
                </a:solidFill>
                <a:effectLst/>
                <a:latin typeface="+mn-lt"/>
                <a:ea typeface="+mn-ea"/>
                <a:cs typeface="+mn-cs"/>
              </a:rPr>
              <a:t> moss plants and </a:t>
            </a:r>
            <a:r>
              <a:rPr lang="en-US" sz="1200" b="0" i="0" u="none" strike="noStrike" kern="1200" dirty="0" smtClean="0">
                <a:solidFill>
                  <a:schemeClr val="tx1"/>
                </a:solidFill>
                <a:effectLst/>
                <a:latin typeface="+mn-lt"/>
                <a:ea typeface="+mn-ea"/>
                <a:cs typeface="+mn-cs"/>
              </a:rPr>
              <a:t>fungi. </a:t>
            </a:r>
            <a:r>
              <a:rPr lang="en-US" sz="1200" b="0" i="0" u="none" strike="noStrike" kern="1200" smtClean="0">
                <a:solidFill>
                  <a:schemeClr val="tx1"/>
                </a:solidFill>
                <a:effectLst/>
                <a:latin typeface="+mn-lt"/>
                <a:ea typeface="+mn-ea"/>
                <a:cs typeface="+mn-cs"/>
              </a:rPr>
              <a:t>Liverworts</a:t>
            </a:r>
            <a:r>
              <a:rPr lang="en-US" sz="1200" b="0" i="0" u="none" strike="noStrike" kern="1200" baseline="0" smtClean="0">
                <a:solidFill>
                  <a:schemeClr val="tx1"/>
                </a:solidFill>
                <a:effectLst/>
                <a:latin typeface="+mn-lt"/>
                <a:ea typeface="+mn-ea"/>
                <a:cs typeface="+mn-cs"/>
              </a:rPr>
              <a:t> </a:t>
            </a:r>
            <a:r>
              <a:rPr lang="en-US" sz="1200" b="0" i="0" u="none" strike="noStrike" kern="1200" baseline="0" dirty="0" smtClean="0">
                <a:solidFill>
                  <a:schemeClr val="tx1"/>
                </a:solidFill>
                <a:effectLst/>
                <a:latin typeface="+mn-lt"/>
                <a:ea typeface="+mn-ea"/>
                <a:cs typeface="+mn-cs"/>
              </a:rPr>
              <a:t>are seedless moss plants that can survive on bare rock. Moss is a terrific first colonizer because its dying tissue helps to build soil which creates a growing medium for subsequent plants. </a:t>
            </a:r>
            <a:r>
              <a:rPr lang="en-US" sz="1200" b="0" i="0" u="none" strike="noStrike" kern="1200" dirty="0" smtClean="0">
                <a:solidFill>
                  <a:schemeClr val="tx1"/>
                </a:solidFill>
                <a:effectLst/>
                <a:latin typeface="+mn-lt"/>
                <a:ea typeface="+mn-ea"/>
                <a:cs typeface="+mn-cs"/>
              </a:rPr>
              <a:t>Fungi are known</a:t>
            </a:r>
            <a:r>
              <a:rPr lang="en-US" sz="1200" b="0" i="0" u="none" strike="noStrike" kern="1200" baseline="0" dirty="0" smtClean="0">
                <a:solidFill>
                  <a:schemeClr val="tx1"/>
                </a:solidFill>
                <a:effectLst/>
                <a:latin typeface="+mn-lt"/>
                <a:ea typeface="+mn-ea"/>
                <a:cs typeface="+mn-cs"/>
              </a:rPr>
              <a:t> to form symbiotic relationships with other living organisms.</a:t>
            </a:r>
            <a:endParaRPr lang="en-US" sz="1200" b="0" i="0" u="none" strike="noStrike"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BD6E1E9-1166-47EF-950D-E6A4196EF9AF}" type="slidenum">
              <a:rPr lang="en-US" smtClean="0"/>
              <a:t>9</a:t>
            </a:fld>
            <a:endParaRPr lang="en-US"/>
          </a:p>
        </p:txBody>
      </p:sp>
    </p:spTree>
    <p:extLst>
      <p:ext uri="{BB962C8B-B14F-4D97-AF65-F5344CB8AC3E}">
        <p14:creationId xmlns:p14="http://schemas.microsoft.com/office/powerpoint/2010/main" val="3891694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322A58-0E07-49CF-91D6-A5B4284A5BF0}" type="datetimeFigureOut">
              <a:rPr lang="en-US" smtClean="0"/>
              <a:t>12/6/2013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E2F26E-00D2-43D4-BA75-3CE7FC960F55}" type="slidenum">
              <a:rPr lang="en-US" smtClean="0"/>
              <a:t>‹#›</a:t>
            </a:fld>
            <a:endParaRPr lang="en-US"/>
          </a:p>
        </p:txBody>
      </p:sp>
    </p:spTree>
    <p:extLst>
      <p:ext uri="{BB962C8B-B14F-4D97-AF65-F5344CB8AC3E}">
        <p14:creationId xmlns:p14="http://schemas.microsoft.com/office/powerpoint/2010/main" val="1850537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322A58-0E07-49CF-91D6-A5B4284A5BF0}" type="datetimeFigureOut">
              <a:rPr lang="en-US" smtClean="0"/>
              <a:t>12/6/2013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E2F26E-00D2-43D4-BA75-3CE7FC960F55}" type="slidenum">
              <a:rPr lang="en-US" smtClean="0"/>
              <a:t>‹#›</a:t>
            </a:fld>
            <a:endParaRPr lang="en-US"/>
          </a:p>
        </p:txBody>
      </p:sp>
    </p:spTree>
    <p:extLst>
      <p:ext uri="{BB962C8B-B14F-4D97-AF65-F5344CB8AC3E}">
        <p14:creationId xmlns:p14="http://schemas.microsoft.com/office/powerpoint/2010/main" val="764951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322A58-0E07-49CF-91D6-A5B4284A5BF0}" type="datetimeFigureOut">
              <a:rPr lang="en-US" smtClean="0"/>
              <a:t>12/6/2013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E2F26E-00D2-43D4-BA75-3CE7FC960F55}" type="slidenum">
              <a:rPr lang="en-US" smtClean="0"/>
              <a:t>‹#›</a:t>
            </a:fld>
            <a:endParaRPr lang="en-US"/>
          </a:p>
        </p:txBody>
      </p:sp>
    </p:spTree>
    <p:extLst>
      <p:ext uri="{BB962C8B-B14F-4D97-AF65-F5344CB8AC3E}">
        <p14:creationId xmlns:p14="http://schemas.microsoft.com/office/powerpoint/2010/main" val="2149548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322A58-0E07-49CF-91D6-A5B4284A5BF0}" type="datetimeFigureOut">
              <a:rPr lang="en-US" smtClean="0"/>
              <a:t>12/6/2013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E2F26E-00D2-43D4-BA75-3CE7FC960F55}" type="slidenum">
              <a:rPr lang="en-US" smtClean="0"/>
              <a:t>‹#›</a:t>
            </a:fld>
            <a:endParaRPr lang="en-US"/>
          </a:p>
        </p:txBody>
      </p:sp>
    </p:spTree>
    <p:extLst>
      <p:ext uri="{BB962C8B-B14F-4D97-AF65-F5344CB8AC3E}">
        <p14:creationId xmlns:p14="http://schemas.microsoft.com/office/powerpoint/2010/main" val="889024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322A58-0E07-49CF-91D6-A5B4284A5BF0}" type="datetimeFigureOut">
              <a:rPr lang="en-US" smtClean="0"/>
              <a:t>12/6/2013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E2F26E-00D2-43D4-BA75-3CE7FC960F55}" type="slidenum">
              <a:rPr lang="en-US" smtClean="0"/>
              <a:t>‹#›</a:t>
            </a:fld>
            <a:endParaRPr lang="en-US"/>
          </a:p>
        </p:txBody>
      </p:sp>
    </p:spTree>
    <p:extLst>
      <p:ext uri="{BB962C8B-B14F-4D97-AF65-F5344CB8AC3E}">
        <p14:creationId xmlns:p14="http://schemas.microsoft.com/office/powerpoint/2010/main" val="2269137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322A58-0E07-49CF-91D6-A5B4284A5BF0}" type="datetimeFigureOut">
              <a:rPr lang="en-US" smtClean="0"/>
              <a:t>12/6/2013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E2F26E-00D2-43D4-BA75-3CE7FC960F55}" type="slidenum">
              <a:rPr lang="en-US" smtClean="0"/>
              <a:t>‹#›</a:t>
            </a:fld>
            <a:endParaRPr lang="en-US"/>
          </a:p>
        </p:txBody>
      </p:sp>
    </p:spTree>
    <p:extLst>
      <p:ext uri="{BB962C8B-B14F-4D97-AF65-F5344CB8AC3E}">
        <p14:creationId xmlns:p14="http://schemas.microsoft.com/office/powerpoint/2010/main" val="2509343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322A58-0E07-49CF-91D6-A5B4284A5BF0}" type="datetimeFigureOut">
              <a:rPr lang="en-US" smtClean="0"/>
              <a:t>12/6/2013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E2F26E-00D2-43D4-BA75-3CE7FC960F55}" type="slidenum">
              <a:rPr lang="en-US" smtClean="0"/>
              <a:t>‹#›</a:t>
            </a:fld>
            <a:endParaRPr lang="en-US"/>
          </a:p>
        </p:txBody>
      </p:sp>
    </p:spTree>
    <p:extLst>
      <p:ext uri="{BB962C8B-B14F-4D97-AF65-F5344CB8AC3E}">
        <p14:creationId xmlns:p14="http://schemas.microsoft.com/office/powerpoint/2010/main" val="29999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322A58-0E07-49CF-91D6-A5B4284A5BF0}" type="datetimeFigureOut">
              <a:rPr lang="en-US" smtClean="0"/>
              <a:t>12/6/2013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E2F26E-00D2-43D4-BA75-3CE7FC960F55}" type="slidenum">
              <a:rPr lang="en-US" smtClean="0"/>
              <a:t>‹#›</a:t>
            </a:fld>
            <a:endParaRPr lang="en-US"/>
          </a:p>
        </p:txBody>
      </p:sp>
    </p:spTree>
    <p:extLst>
      <p:ext uri="{BB962C8B-B14F-4D97-AF65-F5344CB8AC3E}">
        <p14:creationId xmlns:p14="http://schemas.microsoft.com/office/powerpoint/2010/main" val="2412329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322A58-0E07-49CF-91D6-A5B4284A5BF0}" type="datetimeFigureOut">
              <a:rPr lang="en-US" smtClean="0"/>
              <a:t>12/6/2013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E2F26E-00D2-43D4-BA75-3CE7FC960F55}" type="slidenum">
              <a:rPr lang="en-US" smtClean="0"/>
              <a:t>‹#›</a:t>
            </a:fld>
            <a:endParaRPr lang="en-US"/>
          </a:p>
        </p:txBody>
      </p:sp>
    </p:spTree>
    <p:extLst>
      <p:ext uri="{BB962C8B-B14F-4D97-AF65-F5344CB8AC3E}">
        <p14:creationId xmlns:p14="http://schemas.microsoft.com/office/powerpoint/2010/main" val="2626605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322A58-0E07-49CF-91D6-A5B4284A5BF0}" type="datetimeFigureOut">
              <a:rPr lang="en-US" smtClean="0"/>
              <a:t>12/6/2013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E2F26E-00D2-43D4-BA75-3CE7FC960F55}" type="slidenum">
              <a:rPr lang="en-US" smtClean="0"/>
              <a:t>‹#›</a:t>
            </a:fld>
            <a:endParaRPr lang="en-US"/>
          </a:p>
        </p:txBody>
      </p:sp>
    </p:spTree>
    <p:extLst>
      <p:ext uri="{BB962C8B-B14F-4D97-AF65-F5344CB8AC3E}">
        <p14:creationId xmlns:p14="http://schemas.microsoft.com/office/powerpoint/2010/main" val="100431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322A58-0E07-49CF-91D6-A5B4284A5BF0}" type="datetimeFigureOut">
              <a:rPr lang="en-US" smtClean="0"/>
              <a:t>12/6/2013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E2F26E-00D2-43D4-BA75-3CE7FC960F55}" type="slidenum">
              <a:rPr lang="en-US" smtClean="0"/>
              <a:t>‹#›</a:t>
            </a:fld>
            <a:endParaRPr lang="en-US"/>
          </a:p>
        </p:txBody>
      </p:sp>
    </p:spTree>
    <p:extLst>
      <p:ext uri="{BB962C8B-B14F-4D97-AF65-F5344CB8AC3E}">
        <p14:creationId xmlns:p14="http://schemas.microsoft.com/office/powerpoint/2010/main" val="207181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322A58-0E07-49CF-91D6-A5B4284A5BF0}" type="datetimeFigureOut">
              <a:rPr lang="en-US" smtClean="0"/>
              <a:t>12/6/2013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E2F26E-00D2-43D4-BA75-3CE7FC960F55}" type="slidenum">
              <a:rPr lang="en-US" smtClean="0"/>
              <a:t>‹#›</a:t>
            </a:fld>
            <a:endParaRPr lang="en-US"/>
          </a:p>
        </p:txBody>
      </p:sp>
    </p:spTree>
    <p:extLst>
      <p:ext uri="{BB962C8B-B14F-4D97-AF65-F5344CB8AC3E}">
        <p14:creationId xmlns:p14="http://schemas.microsoft.com/office/powerpoint/2010/main" val="2117554495"/>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7.JPG"/></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55734"/>
            <a:ext cx="9144000" cy="5638800"/>
          </a:xfrm>
          <a:prstGeom prst="rect">
            <a:avLst/>
          </a:prstGeom>
        </p:spPr>
      </p:pic>
      <p:sp>
        <p:nvSpPr>
          <p:cNvPr id="3" name="TextBox 2"/>
          <p:cNvSpPr txBox="1"/>
          <p:nvPr/>
        </p:nvSpPr>
        <p:spPr>
          <a:xfrm>
            <a:off x="1747630" y="-237624"/>
            <a:ext cx="5216621" cy="1661993"/>
          </a:xfrm>
          <a:prstGeom prst="rect">
            <a:avLst/>
          </a:prstGeom>
          <a:noFill/>
        </p:spPr>
        <p:txBody>
          <a:bodyPr wrap="none" rtlCol="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lnSpc>
                <a:spcPct val="150000"/>
              </a:lnSpc>
            </a:pPr>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alibri" panose="020F0502020204030204" pitchFamily="34" charset="0"/>
              </a:rPr>
              <a:t>The Ordovician Period </a:t>
            </a:r>
          </a:p>
          <a:p>
            <a:pPr algn="ctr">
              <a:lnSpc>
                <a:spcPct val="150000"/>
              </a:lnSpc>
            </a:pPr>
            <a:r>
              <a:rPr lang="en-US" sz="3200" b="1" dirty="0" smtClean="0">
                <a:ln>
                  <a:prstDash val="solid"/>
                </a:ln>
                <a:effectLst>
                  <a:outerShdw blurRad="88000" dist="50800" dir="5040000" algn="tl">
                    <a:schemeClr val="accent4">
                      <a:tint val="80000"/>
                      <a:satMod val="250000"/>
                      <a:alpha val="45000"/>
                    </a:schemeClr>
                  </a:outerShdw>
                </a:effectLst>
              </a:rPr>
              <a:t>490 to 443 Mya</a:t>
            </a:r>
            <a:endParaRPr lang="en-US" sz="3200" b="1" dirty="0">
              <a:ln>
                <a:prstDash val="solid"/>
              </a:ln>
              <a:effectLst>
                <a:outerShdw blurRad="88000" dist="50800" dir="5040000" algn="tl">
                  <a:schemeClr val="accent4">
                    <a:tint val="80000"/>
                    <a:satMod val="250000"/>
                    <a:alpha val="45000"/>
                  </a:schemeClr>
                </a:outerShdw>
              </a:effectLst>
            </a:endParaRPr>
          </a:p>
        </p:txBody>
      </p:sp>
    </p:spTree>
    <p:extLst>
      <p:ext uri="{BB962C8B-B14F-4D97-AF65-F5344CB8AC3E}">
        <p14:creationId xmlns:p14="http://schemas.microsoft.com/office/powerpoint/2010/main" val="35626536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914400"/>
            <a:ext cx="7543800" cy="4162425"/>
          </a:xfrm>
          <a:prstGeom prst="rect">
            <a:avLst/>
          </a:prstGeom>
        </p:spPr>
      </p:pic>
      <p:sp>
        <p:nvSpPr>
          <p:cNvPr id="3" name="TextBox 2"/>
          <p:cNvSpPr txBox="1"/>
          <p:nvPr/>
        </p:nvSpPr>
        <p:spPr>
          <a:xfrm>
            <a:off x="662188" y="52615"/>
            <a:ext cx="8155246" cy="646331"/>
          </a:xfrm>
          <a:prstGeom prst="rect">
            <a:avLst/>
          </a:prstGeom>
          <a:noFill/>
        </p:spPr>
        <p:txBody>
          <a:bodyPr wrap="none" rtlCol="0">
            <a:spAutoFit/>
          </a:bodyPr>
          <a:lstStyle/>
          <a:p>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Glaciation leads to Mass Extinction</a:t>
            </a:r>
            <a:endParaRPr lang="en-US"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4" name="TextBox 3"/>
          <p:cNvSpPr txBox="1"/>
          <p:nvPr/>
        </p:nvSpPr>
        <p:spPr>
          <a:xfrm>
            <a:off x="1980146" y="5257800"/>
            <a:ext cx="5519331" cy="1200329"/>
          </a:xfrm>
          <a:prstGeom prst="rect">
            <a:avLst/>
          </a:prstGeom>
          <a:noFill/>
        </p:spPr>
        <p:txBody>
          <a:bodyPr wrap="none" rtlCol="0">
            <a:spAutoFit/>
          </a:bodyPr>
          <a:lstStyle/>
          <a:p>
            <a:pPr algn="ctr"/>
            <a:r>
              <a:rPr lang="en-US" sz="2400" dirty="0" smtClean="0"/>
              <a:t>Co2 levels, global temperatures drop.</a:t>
            </a:r>
          </a:p>
          <a:p>
            <a:pPr algn="ctr"/>
            <a:r>
              <a:rPr lang="en-US" sz="2400" dirty="0" smtClean="0"/>
              <a:t>Glaciers form causing sea levels to drop. </a:t>
            </a:r>
          </a:p>
          <a:p>
            <a:pPr algn="ctr"/>
            <a:r>
              <a:rPr lang="en-US" sz="2400" dirty="0" smtClean="0"/>
              <a:t>Highly populated shallow seas are drained.</a:t>
            </a:r>
            <a:endParaRPr lang="en-US" sz="2400" dirty="0"/>
          </a:p>
        </p:txBody>
      </p:sp>
    </p:spTree>
    <p:extLst>
      <p:ext uri="{BB962C8B-B14F-4D97-AF65-F5344CB8AC3E}">
        <p14:creationId xmlns:p14="http://schemas.microsoft.com/office/powerpoint/2010/main" val="36971269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295400"/>
            <a:ext cx="8915400" cy="5162550"/>
          </a:xfrm>
          <a:prstGeom prst="rect">
            <a:avLst/>
          </a:prstGeom>
        </p:spPr>
      </p:pic>
      <p:sp>
        <p:nvSpPr>
          <p:cNvPr id="2" name="TextBox 1"/>
          <p:cNvSpPr txBox="1"/>
          <p:nvPr/>
        </p:nvSpPr>
        <p:spPr>
          <a:xfrm>
            <a:off x="762000" y="89231"/>
            <a:ext cx="7449412" cy="1200329"/>
          </a:xfrm>
          <a:prstGeom prst="rect">
            <a:avLst/>
          </a:prstGeom>
          <a:noFill/>
        </p:spPr>
        <p:txBody>
          <a:bodyPr wrap="none" rtlCol="0">
            <a:spAutoFit/>
          </a:bodyPr>
          <a:lstStyle/>
          <a:p>
            <a:pPr algn="ctr"/>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THE BEST SUITED </a:t>
            </a:r>
          </a:p>
          <a:p>
            <a:pPr algn="ctr"/>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TO THE NEW ENVIRONMENT SURVIVE</a:t>
            </a:r>
            <a:endParaRPr lang="en-US"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7912450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References</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Content Placeholder 2"/>
          <p:cNvSpPr>
            <a:spLocks noGrp="1"/>
          </p:cNvSpPr>
          <p:nvPr>
            <p:ph idx="1"/>
          </p:nvPr>
        </p:nvSpPr>
        <p:spPr>
          <a:xfrm>
            <a:off x="76200" y="1066800"/>
            <a:ext cx="8991600" cy="5791200"/>
          </a:xfrm>
        </p:spPr>
        <p:txBody>
          <a:bodyPr>
            <a:noAutofit/>
          </a:bodyPr>
          <a:lstStyle/>
          <a:p>
            <a:r>
              <a:rPr lang="en-US" sz="1800" dirty="0" err="1"/>
              <a:t>Advilson</a:t>
            </a:r>
            <a:r>
              <a:rPr lang="en-US" sz="1800" dirty="0"/>
              <a:t>, Christina, Jennifer </a:t>
            </a:r>
            <a:r>
              <a:rPr lang="en-US" sz="1800" dirty="0" err="1"/>
              <a:t>Bie</a:t>
            </a:r>
            <a:r>
              <a:rPr lang="en-US" sz="1800" dirty="0"/>
              <a:t>, and </a:t>
            </a:r>
            <a:r>
              <a:rPr lang="en-US" sz="1800" dirty="0" err="1"/>
              <a:t>Chirag</a:t>
            </a:r>
            <a:r>
              <a:rPr lang="en-US" sz="1800" dirty="0"/>
              <a:t> Patel. "The Ordovician Period." </a:t>
            </a:r>
            <a:r>
              <a:rPr lang="en-US" sz="1800" i="1" dirty="0"/>
              <a:t>The Ordovician Period</a:t>
            </a:r>
            <a:r>
              <a:rPr lang="en-US" sz="1800" dirty="0"/>
              <a:t>. University of California Museum of Paleontology. Web. 16 Nov. 2013. &lt;http://www.ucmp.berkeley.edu/ordovician/ordovician.php&gt;.</a:t>
            </a:r>
          </a:p>
          <a:p>
            <a:r>
              <a:rPr lang="en-US" sz="1800" i="1" dirty="0"/>
              <a:t>BBC News</a:t>
            </a:r>
            <a:r>
              <a:rPr lang="en-US" sz="1800" dirty="0"/>
              <a:t>. BBC, </a:t>
            </a:r>
            <a:r>
              <a:rPr lang="en-US" sz="1800" dirty="0" err="1"/>
              <a:t>n.d.</a:t>
            </a:r>
            <a:r>
              <a:rPr lang="en-US" sz="1800" dirty="0"/>
              <a:t> Web. 3 Dec. 2013. &lt;http://www.bbc.co.uk/science/seamonsters/factfiles/giantorthocone.shtml&gt;.</a:t>
            </a:r>
          </a:p>
          <a:p>
            <a:r>
              <a:rPr lang="en-US" sz="1800" dirty="0"/>
              <a:t>"Mollusks." </a:t>
            </a:r>
            <a:r>
              <a:rPr lang="en-US" sz="1800" i="1" dirty="0"/>
              <a:t>Fossil Groups -</a:t>
            </a:r>
            <a:r>
              <a:rPr lang="en-US" sz="1800" dirty="0"/>
              <a:t>. </a:t>
            </a:r>
            <a:r>
              <a:rPr lang="en-US" sz="1800" dirty="0" err="1"/>
              <a:t>N.p</a:t>
            </a:r>
            <a:r>
              <a:rPr lang="en-US" sz="1800" dirty="0"/>
              <a:t>., </a:t>
            </a:r>
            <a:r>
              <a:rPr lang="en-US" sz="1800" dirty="0" err="1"/>
              <a:t>n.d.</a:t>
            </a:r>
            <a:r>
              <a:rPr lang="en-US" sz="1800" dirty="0"/>
              <a:t> Web. 01 Dec. 2013. &lt;http://geology.er.usgs.gov/paleo/mollusks.shtml&gt;.</a:t>
            </a:r>
          </a:p>
          <a:p>
            <a:r>
              <a:rPr lang="en-US" sz="1800" dirty="0"/>
              <a:t>"Ordovician Period." </a:t>
            </a:r>
            <a:r>
              <a:rPr lang="en-US" sz="1800" i="1" dirty="0"/>
              <a:t>National Geographic</a:t>
            </a:r>
            <a:r>
              <a:rPr lang="en-US" sz="1800" dirty="0"/>
              <a:t>. </a:t>
            </a:r>
            <a:r>
              <a:rPr lang="en-US" sz="1800" dirty="0" err="1"/>
              <a:t>N.p</a:t>
            </a:r>
            <a:r>
              <a:rPr lang="en-US" sz="1800" dirty="0"/>
              <a:t>., </a:t>
            </a:r>
            <a:r>
              <a:rPr lang="en-US" sz="1800" dirty="0" err="1"/>
              <a:t>n.d.</a:t>
            </a:r>
            <a:r>
              <a:rPr lang="en-US" sz="1800" dirty="0"/>
              <a:t> Web. 03 Dec. 2013. &lt;http://science.nationalgeographic.com/science/prehistoric-world/ordovician/&gt;.</a:t>
            </a:r>
          </a:p>
          <a:p>
            <a:r>
              <a:rPr lang="en-US" sz="1800" dirty="0"/>
              <a:t>"</a:t>
            </a:r>
            <a:r>
              <a:rPr lang="en-US" sz="1800" dirty="0" err="1"/>
              <a:t>Ostracoderm</a:t>
            </a:r>
            <a:r>
              <a:rPr lang="en-US" sz="1800" dirty="0"/>
              <a:t>." </a:t>
            </a:r>
            <a:r>
              <a:rPr lang="en-US" sz="1800" i="1" dirty="0"/>
              <a:t>- New World Encyclopedia</a:t>
            </a:r>
            <a:r>
              <a:rPr lang="en-US" sz="1800" dirty="0"/>
              <a:t>. </a:t>
            </a:r>
            <a:r>
              <a:rPr lang="en-US" sz="1800" dirty="0" err="1"/>
              <a:t>N.p</a:t>
            </a:r>
            <a:r>
              <a:rPr lang="en-US" sz="1800" dirty="0"/>
              <a:t>., </a:t>
            </a:r>
            <a:r>
              <a:rPr lang="en-US" sz="1800" dirty="0" err="1"/>
              <a:t>n.d.</a:t>
            </a:r>
            <a:r>
              <a:rPr lang="en-US" sz="1800" dirty="0"/>
              <a:t> Web. 30 Nov. 2013. &lt;http://www.newworldencyclopedia.org/entry/Ostracoderm&gt;.</a:t>
            </a:r>
          </a:p>
          <a:p>
            <a:r>
              <a:rPr lang="en-US" sz="1800" dirty="0"/>
              <a:t>"</a:t>
            </a:r>
            <a:r>
              <a:rPr lang="en-US" sz="1800" dirty="0" err="1"/>
              <a:t>Paleoclimate</a:t>
            </a:r>
            <a:r>
              <a:rPr lang="en-US" sz="1800" dirty="0"/>
              <a:t>." </a:t>
            </a:r>
            <a:r>
              <a:rPr lang="en-US" sz="1800" i="1" dirty="0"/>
              <a:t>Encyclopedia Britannica Online</a:t>
            </a:r>
            <a:r>
              <a:rPr lang="en-US" sz="1800" dirty="0"/>
              <a:t>. Encyclopedia Britannica, </a:t>
            </a:r>
            <a:r>
              <a:rPr lang="en-US" sz="1800" dirty="0" err="1"/>
              <a:t>n.d.</a:t>
            </a:r>
            <a:r>
              <a:rPr lang="en-US" sz="1800" dirty="0"/>
              <a:t> Web. 23 Nov. 2013. &lt;http://www.britannica.com/EBchecked/topic/431581/Ordovician-Period/258446/Paleoclimate&gt;.</a:t>
            </a:r>
          </a:p>
          <a:p>
            <a:r>
              <a:rPr lang="en-US" sz="1800" i="1" dirty="0"/>
              <a:t>PBS</a:t>
            </a:r>
            <a:r>
              <a:rPr lang="en-US" sz="1800" dirty="0"/>
              <a:t>. PBS, </a:t>
            </a:r>
            <a:r>
              <a:rPr lang="en-US" sz="1800" dirty="0" err="1"/>
              <a:t>n.d.</a:t>
            </a:r>
            <a:r>
              <a:rPr lang="en-US" sz="1800" dirty="0"/>
              <a:t> Web. 23 Nov. 2013. &lt;http://www.pbs.org/wgbh/nova/link/hist_03.html&gt;.</a:t>
            </a:r>
          </a:p>
          <a:p>
            <a:r>
              <a:rPr lang="en-US" sz="1800" dirty="0" err="1"/>
              <a:t>Scotese</a:t>
            </a:r>
            <a:r>
              <a:rPr lang="en-US" sz="1800" dirty="0"/>
              <a:t>, C.R., “Ancient Oceans Separate the Continents”, Plate tectonic maps and Continental drift </a:t>
            </a:r>
            <a:r>
              <a:rPr lang="en-US" sz="1800" dirty="0" err="1"/>
              <a:t>animations,PALEOMAP</a:t>
            </a:r>
            <a:r>
              <a:rPr lang="en-US" sz="1800" dirty="0"/>
              <a:t> Project (www.scotese.com) November 23, 2013.</a:t>
            </a:r>
          </a:p>
          <a:p>
            <a:r>
              <a:rPr lang="en-US" sz="1800" dirty="0"/>
              <a:t>"THE ORDOVICIAN PERIOD488 TO 443 Million Years Ago." </a:t>
            </a:r>
            <a:r>
              <a:rPr lang="en-US" sz="1800" i="1" dirty="0"/>
              <a:t>History of Earth</a:t>
            </a:r>
            <a:r>
              <a:rPr lang="en-US" sz="1800" dirty="0"/>
              <a:t>. </a:t>
            </a:r>
            <a:r>
              <a:rPr lang="en-US" sz="1800" dirty="0" err="1"/>
              <a:t>N.p</a:t>
            </a:r>
            <a:r>
              <a:rPr lang="en-US" sz="1800" dirty="0"/>
              <a:t>., </a:t>
            </a:r>
            <a:r>
              <a:rPr lang="en-US" sz="1800" dirty="0" err="1"/>
              <a:t>n.d.</a:t>
            </a:r>
            <a:r>
              <a:rPr lang="en-US" sz="1800" dirty="0"/>
              <a:t> Web. 01 Dec. 2013. &lt;http://www.corzakinteractive.com/earth-life-history/412_ordovician.htm&gt;.</a:t>
            </a:r>
          </a:p>
        </p:txBody>
      </p:sp>
    </p:spTree>
    <p:extLst>
      <p:ext uri="{BB962C8B-B14F-4D97-AF65-F5344CB8AC3E}">
        <p14:creationId xmlns:p14="http://schemas.microsoft.com/office/powerpoint/2010/main" val="40751704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211580"/>
            <a:ext cx="8915400" cy="5646420"/>
          </a:xfrm>
          <a:prstGeom prst="rect">
            <a:avLst/>
          </a:prstGeom>
        </p:spPr>
      </p:pic>
      <p:sp>
        <p:nvSpPr>
          <p:cNvPr id="3" name="TextBox 2"/>
          <p:cNvSpPr txBox="1"/>
          <p:nvPr/>
        </p:nvSpPr>
        <p:spPr>
          <a:xfrm>
            <a:off x="281126" y="228600"/>
            <a:ext cx="8657948" cy="584775"/>
          </a:xfrm>
          <a:prstGeom prst="rect">
            <a:avLst/>
          </a:prstGeom>
          <a:noFill/>
        </p:spPr>
        <p:txBody>
          <a:bodyPr wrap="none" rtlCol="0">
            <a:spAutoFit/>
          </a:bodyPr>
          <a:lstStyle/>
          <a:p>
            <a:pPr algn="ctr"/>
            <a:r>
              <a:rPr lang="en-US"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alibri" panose="020F0502020204030204" pitchFamily="34" charset="0"/>
              </a:rPr>
              <a:t>Average Temperature and Atmospheric CO2</a:t>
            </a:r>
            <a:endParaRPr lang="en-US"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alibri" panose="020F0502020204030204" pitchFamily="34" charset="0"/>
            </a:endParaRPr>
          </a:p>
        </p:txBody>
      </p:sp>
    </p:spTree>
    <p:extLst>
      <p:ext uri="{BB962C8B-B14F-4D97-AF65-F5344CB8AC3E}">
        <p14:creationId xmlns:p14="http://schemas.microsoft.com/office/powerpoint/2010/main" val="13340209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295400"/>
            <a:ext cx="9144000" cy="5562600"/>
          </a:xfrm>
          <a:prstGeom prst="rect">
            <a:avLst/>
          </a:prstGeom>
        </p:spPr>
      </p:pic>
      <p:sp>
        <p:nvSpPr>
          <p:cNvPr id="3" name="TextBox 2"/>
          <p:cNvSpPr txBox="1"/>
          <p:nvPr/>
        </p:nvSpPr>
        <p:spPr>
          <a:xfrm>
            <a:off x="2127203" y="228600"/>
            <a:ext cx="4737194" cy="707886"/>
          </a:xfrm>
          <a:prstGeom prst="rect">
            <a:avLst/>
          </a:prstGeom>
          <a:noFill/>
        </p:spPr>
        <p:txBody>
          <a:bodyPr wrap="none" rtlCol="0">
            <a:spAutoFit/>
          </a:bodyPr>
          <a:lstStyle/>
          <a:p>
            <a:r>
              <a:rPr lang="en-US" sz="40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Ordivician</a:t>
            </a:r>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Climate</a:t>
            </a:r>
            <a:endParaRPr lang="en-US"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4947277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5715000"/>
          </a:xfrm>
          <a:prstGeom prst="rect">
            <a:avLst/>
          </a:prstGeom>
        </p:spPr>
      </p:pic>
      <p:sp>
        <p:nvSpPr>
          <p:cNvPr id="3" name="TextBox 2"/>
          <p:cNvSpPr txBox="1"/>
          <p:nvPr/>
        </p:nvSpPr>
        <p:spPr>
          <a:xfrm>
            <a:off x="2839233" y="103257"/>
            <a:ext cx="3728906" cy="707886"/>
          </a:xfrm>
          <a:prstGeom prst="rect">
            <a:avLst/>
          </a:prstGeom>
          <a:noFill/>
        </p:spPr>
        <p:txBody>
          <a:bodyPr wrap="none" rtlCol="0">
            <a:spAutoFit/>
          </a:bodyPr>
          <a:lstStyle/>
          <a:p>
            <a:r>
              <a:rPr lang="en-US" sz="40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Ordivician</a:t>
            </a:r>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Life</a:t>
            </a:r>
            <a:endParaRPr lang="en-US"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4691597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66800"/>
            <a:ext cx="9144000" cy="5791200"/>
          </a:xfrm>
          <a:prstGeom prst="rect">
            <a:avLst/>
          </a:prstGeom>
        </p:spPr>
      </p:pic>
      <p:sp>
        <p:nvSpPr>
          <p:cNvPr id="3" name="TextBox 2"/>
          <p:cNvSpPr txBox="1"/>
          <p:nvPr/>
        </p:nvSpPr>
        <p:spPr>
          <a:xfrm>
            <a:off x="2679655" y="152400"/>
            <a:ext cx="3784690" cy="707886"/>
          </a:xfrm>
          <a:prstGeom prst="rect">
            <a:avLst/>
          </a:prstGeom>
          <a:noFill/>
        </p:spPr>
        <p:txBody>
          <a:bodyPr wrap="none" rtlCol="0">
            <a:spAutoFit/>
          </a:bodyPr>
          <a:lstStyle/>
          <a:p>
            <a:r>
              <a:rPr lang="en-US" sz="4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Primitive Reefs</a:t>
            </a:r>
            <a:endParaRPr lang="en-US" sz="4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888564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85152" y="841948"/>
            <a:ext cx="4758847" cy="3044252"/>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025646"/>
            <a:ext cx="4724400" cy="2832354"/>
          </a:xfrm>
          <a:prstGeom prst="rect">
            <a:avLst/>
          </a:prstGeom>
        </p:spPr>
      </p:pic>
      <p:sp>
        <p:nvSpPr>
          <p:cNvPr id="6" name="TextBox 5"/>
          <p:cNvSpPr txBox="1"/>
          <p:nvPr/>
        </p:nvSpPr>
        <p:spPr>
          <a:xfrm>
            <a:off x="249463" y="141962"/>
            <a:ext cx="8742137" cy="584775"/>
          </a:xfrm>
          <a:prstGeom prst="rect">
            <a:avLst/>
          </a:prstGeom>
          <a:noFill/>
        </p:spPr>
        <p:txBody>
          <a:bodyPr wrap="none" rtlCol="0">
            <a:spAutoFit/>
          </a:bodyPr>
          <a:lstStyle/>
          <a:p>
            <a:r>
              <a:rPr lang="en-US"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Major evolutionary radiation of Mollusks</a:t>
            </a:r>
            <a:endParaRPr lang="en-US"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8" name="TextBox 7"/>
          <p:cNvSpPr txBox="1"/>
          <p:nvPr/>
        </p:nvSpPr>
        <p:spPr>
          <a:xfrm>
            <a:off x="1524309" y="1905000"/>
            <a:ext cx="1271502" cy="769441"/>
          </a:xfrm>
          <a:prstGeom prst="rect">
            <a:avLst/>
          </a:prstGeom>
          <a:noFill/>
        </p:spPr>
        <p:txBody>
          <a:bodyPr wrap="none" rtlCol="0">
            <a:spAutoFit/>
          </a:bodyPr>
          <a:lstStyle/>
          <a:p>
            <a:r>
              <a:rPr lang="en-US" sz="4400" dirty="0" smtClean="0"/>
              <a:t>Snail</a:t>
            </a:r>
            <a:endParaRPr lang="en-US" sz="4400" dirty="0"/>
          </a:p>
        </p:txBody>
      </p:sp>
      <p:sp>
        <p:nvSpPr>
          <p:cNvPr id="9" name="TextBox 8"/>
          <p:cNvSpPr txBox="1"/>
          <p:nvPr/>
        </p:nvSpPr>
        <p:spPr>
          <a:xfrm>
            <a:off x="6096000" y="5070656"/>
            <a:ext cx="1650132" cy="707886"/>
          </a:xfrm>
          <a:prstGeom prst="rect">
            <a:avLst/>
          </a:prstGeom>
          <a:noFill/>
        </p:spPr>
        <p:txBody>
          <a:bodyPr wrap="none" rtlCol="0">
            <a:spAutoFit/>
          </a:bodyPr>
          <a:lstStyle/>
          <a:p>
            <a:r>
              <a:rPr lang="en-US" sz="4000" dirty="0" smtClean="0"/>
              <a:t>Bivalve</a:t>
            </a:r>
            <a:endParaRPr lang="en-US" sz="4000" dirty="0"/>
          </a:p>
        </p:txBody>
      </p:sp>
    </p:spTree>
    <p:extLst>
      <p:ext uri="{BB962C8B-B14F-4D97-AF65-F5344CB8AC3E}">
        <p14:creationId xmlns:p14="http://schemas.microsoft.com/office/powerpoint/2010/main" val="7063040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514600"/>
            <a:ext cx="9144000" cy="4333745"/>
          </a:xfrm>
          <a:prstGeom prst="rect">
            <a:avLst/>
          </a:prstGeom>
        </p:spPr>
      </p:pic>
      <p:sp>
        <p:nvSpPr>
          <p:cNvPr id="3" name="TextBox 2"/>
          <p:cNvSpPr txBox="1"/>
          <p:nvPr/>
        </p:nvSpPr>
        <p:spPr>
          <a:xfrm>
            <a:off x="457200" y="217541"/>
            <a:ext cx="8561062" cy="646331"/>
          </a:xfrm>
          <a:prstGeom prst="rect">
            <a:avLst/>
          </a:prstGeom>
          <a:noFill/>
        </p:spPr>
        <p:txBody>
          <a:bodyPr wrap="none" rtlCol="0">
            <a:spAutoFit/>
          </a:bodyPr>
          <a:lstStyle/>
          <a:p>
            <a:r>
              <a:rPr lang="en-US" sz="3600" b="1" cap="all"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Orthocone</a:t>
            </a:r>
            <a:r>
              <a:rPr lang="en-US"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sz="3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Ordovician Top Predator</a:t>
            </a:r>
            <a:endParaRPr lang="en-US" sz="3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4" name="TextBox 3"/>
          <p:cNvSpPr txBox="1"/>
          <p:nvPr/>
        </p:nvSpPr>
        <p:spPr>
          <a:xfrm>
            <a:off x="228600" y="1066800"/>
            <a:ext cx="2802370" cy="1015663"/>
          </a:xfrm>
          <a:prstGeom prst="rect">
            <a:avLst/>
          </a:prstGeom>
          <a:noFill/>
        </p:spPr>
        <p:txBody>
          <a:bodyPr wrap="none" rtlCol="0">
            <a:spAutoFit/>
          </a:bodyPr>
          <a:lstStyle/>
          <a:p>
            <a:pPr marL="285750" indent="-285750">
              <a:buFont typeface="Arial" panose="020B0604020202020204" pitchFamily="34" charset="0"/>
              <a:buChar char="•"/>
            </a:pPr>
            <a:r>
              <a:rPr lang="en-US" sz="2400" dirty="0" smtClean="0"/>
              <a:t>Mollusk - </a:t>
            </a:r>
            <a:r>
              <a:rPr lang="en-US" sz="2400" dirty="0" err="1" smtClean="0"/>
              <a:t>nautiloid</a:t>
            </a:r>
            <a:endParaRPr lang="en-US" sz="2400" dirty="0" smtClean="0"/>
          </a:p>
          <a:p>
            <a:pPr marL="285750" indent="-285750">
              <a:lnSpc>
                <a:spcPct val="150000"/>
              </a:lnSpc>
              <a:buFont typeface="Arial" panose="020B0604020202020204" pitchFamily="34" charset="0"/>
              <a:buChar char="•"/>
            </a:pPr>
            <a:r>
              <a:rPr lang="en-US" sz="2400" dirty="0" smtClean="0"/>
              <a:t>Largest animal </a:t>
            </a:r>
            <a:endParaRPr lang="en-US" sz="2400" dirty="0"/>
          </a:p>
        </p:txBody>
      </p:sp>
      <p:sp>
        <p:nvSpPr>
          <p:cNvPr id="5" name="TextBox 4"/>
          <p:cNvSpPr txBox="1"/>
          <p:nvPr/>
        </p:nvSpPr>
        <p:spPr>
          <a:xfrm>
            <a:off x="5884229" y="1066798"/>
            <a:ext cx="3301225" cy="1015663"/>
          </a:xfrm>
          <a:prstGeom prst="rect">
            <a:avLst/>
          </a:prstGeom>
          <a:noFill/>
        </p:spPr>
        <p:txBody>
          <a:bodyPr wrap="none" rtlCol="0">
            <a:spAutoFit/>
          </a:bodyPr>
          <a:lstStyle/>
          <a:p>
            <a:pPr marL="285750" indent="-285750">
              <a:buFont typeface="Arial" panose="020B0604020202020204" pitchFamily="34" charset="0"/>
              <a:buChar char="•"/>
            </a:pPr>
            <a:r>
              <a:rPr lang="en-US" sz="2400" dirty="0"/>
              <a:t>Carnivore</a:t>
            </a:r>
          </a:p>
          <a:p>
            <a:pPr marL="285750" indent="-285750">
              <a:lnSpc>
                <a:spcPct val="150000"/>
              </a:lnSpc>
              <a:buFont typeface="Arial" panose="020B0604020202020204" pitchFamily="34" charset="0"/>
              <a:buChar char="•"/>
            </a:pPr>
            <a:r>
              <a:rPr lang="en-US" sz="2400" dirty="0" smtClean="0"/>
              <a:t>Prey – </a:t>
            </a:r>
            <a:r>
              <a:rPr lang="en-US" sz="2400" dirty="0" smtClean="0"/>
              <a:t>fish, </a:t>
            </a:r>
            <a:r>
              <a:rPr lang="en-US" sz="2400" dirty="0" smtClean="0"/>
              <a:t>arthropods</a:t>
            </a:r>
            <a:endParaRPr lang="en-US" sz="2400" dirty="0"/>
          </a:p>
        </p:txBody>
      </p:sp>
      <p:sp>
        <p:nvSpPr>
          <p:cNvPr id="6" name="TextBox 5"/>
          <p:cNvSpPr txBox="1"/>
          <p:nvPr/>
        </p:nvSpPr>
        <p:spPr>
          <a:xfrm>
            <a:off x="3447653" y="1066799"/>
            <a:ext cx="2229906" cy="1015663"/>
          </a:xfrm>
          <a:prstGeom prst="rect">
            <a:avLst/>
          </a:prstGeom>
          <a:noFill/>
        </p:spPr>
        <p:txBody>
          <a:bodyPr wrap="none" rtlCol="0">
            <a:spAutoFit/>
          </a:bodyPr>
          <a:lstStyle/>
          <a:p>
            <a:pPr marL="285750" indent="-285750">
              <a:buFont typeface="Arial" panose="020B0604020202020204" pitchFamily="34" charset="0"/>
              <a:buChar char="•"/>
            </a:pPr>
            <a:r>
              <a:rPr lang="en-US" sz="2400" dirty="0"/>
              <a:t>Jet propulsion</a:t>
            </a:r>
          </a:p>
          <a:p>
            <a:pPr marL="285750" indent="-285750">
              <a:lnSpc>
                <a:spcPct val="150000"/>
              </a:lnSpc>
              <a:buFont typeface="Arial" panose="020B0604020202020204" pitchFamily="34" charset="0"/>
              <a:buChar char="•"/>
            </a:pPr>
            <a:r>
              <a:rPr lang="en-US" sz="2400" dirty="0" smtClean="0"/>
              <a:t>Buoyancy</a:t>
            </a:r>
            <a:endParaRPr lang="en-US" sz="2400" dirty="0"/>
          </a:p>
        </p:txBody>
      </p:sp>
    </p:spTree>
    <p:extLst>
      <p:ext uri="{BB962C8B-B14F-4D97-AF65-F5344CB8AC3E}">
        <p14:creationId xmlns:p14="http://schemas.microsoft.com/office/powerpoint/2010/main" val="242636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00200" y="395280"/>
            <a:ext cx="7658100" cy="6499254"/>
          </a:xfrm>
          <a:prstGeom prst="rect">
            <a:avLst/>
          </a:prstGeom>
        </p:spPr>
      </p:pic>
      <p:sp>
        <p:nvSpPr>
          <p:cNvPr id="3" name="TextBox 2"/>
          <p:cNvSpPr txBox="1"/>
          <p:nvPr/>
        </p:nvSpPr>
        <p:spPr>
          <a:xfrm>
            <a:off x="2473369" y="219915"/>
            <a:ext cx="4038600" cy="769441"/>
          </a:xfrm>
          <a:prstGeom prst="rect">
            <a:avLst/>
          </a:prstGeom>
          <a:noFill/>
        </p:spPr>
        <p:txBody>
          <a:bodyPr wrap="square" rtlCol="0">
            <a:spAutoFit/>
          </a:bodyPr>
          <a:lstStyle/>
          <a:p>
            <a:pPr algn="ctr"/>
            <a:r>
              <a:rPr lang="en-US" sz="4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Jawless Fish</a:t>
            </a:r>
            <a:endPar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5" name="TextBox 4"/>
          <p:cNvSpPr txBox="1"/>
          <p:nvPr/>
        </p:nvSpPr>
        <p:spPr>
          <a:xfrm>
            <a:off x="228600" y="1828800"/>
            <a:ext cx="3886200" cy="2954655"/>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2800" dirty="0" smtClean="0"/>
              <a:t>Less </a:t>
            </a:r>
            <a:r>
              <a:rPr lang="en-US" sz="2400" dirty="0" smtClean="0"/>
              <a:t>than</a:t>
            </a:r>
            <a:r>
              <a:rPr lang="en-US" sz="2800" dirty="0" smtClean="0"/>
              <a:t> one foot long</a:t>
            </a:r>
          </a:p>
          <a:p>
            <a:pPr marL="285750" indent="-285750">
              <a:lnSpc>
                <a:spcPct val="150000"/>
              </a:lnSpc>
              <a:buFont typeface="Arial" panose="020B0604020202020204" pitchFamily="34" charset="0"/>
              <a:buChar char="•"/>
            </a:pPr>
            <a:r>
              <a:rPr lang="en-US" sz="2800" dirty="0" smtClean="0"/>
              <a:t>First true vertebrates.</a:t>
            </a:r>
          </a:p>
          <a:p>
            <a:pPr marL="285750" indent="-285750">
              <a:lnSpc>
                <a:spcPct val="150000"/>
              </a:lnSpc>
              <a:buFont typeface="Arial" panose="020B0604020202020204" pitchFamily="34" charset="0"/>
              <a:buChar char="•"/>
            </a:pPr>
            <a:r>
              <a:rPr lang="en-US" sz="2800" dirty="0" smtClean="0"/>
              <a:t>Mouths permanently open.</a:t>
            </a:r>
          </a:p>
          <a:p>
            <a:pPr marL="285750" indent="-285750">
              <a:buFont typeface="Arial" panose="020B0604020202020204" pitchFamily="34" charset="0"/>
              <a:buChar char="•"/>
            </a:pPr>
            <a:endParaRPr lang="en-US" dirty="0" smtClean="0"/>
          </a:p>
        </p:txBody>
      </p:sp>
      <p:sp>
        <p:nvSpPr>
          <p:cNvPr id="4" name="TextBox 3"/>
          <p:cNvSpPr txBox="1"/>
          <p:nvPr/>
        </p:nvSpPr>
        <p:spPr>
          <a:xfrm>
            <a:off x="838200" y="1305580"/>
            <a:ext cx="2628348" cy="646331"/>
          </a:xfrm>
          <a:prstGeom prst="rect">
            <a:avLst/>
          </a:prstGeom>
          <a:noFill/>
        </p:spPr>
        <p:txBody>
          <a:bodyPr wrap="none" rtlCol="0">
            <a:spAutoFit/>
          </a:bodyPr>
          <a:lstStyle/>
          <a:p>
            <a:r>
              <a:rPr lang="en-US" sz="3600" dirty="0" err="1" smtClean="0"/>
              <a:t>Ostracoderm</a:t>
            </a:r>
            <a:endParaRPr lang="en-US" sz="3600" dirty="0"/>
          </a:p>
        </p:txBody>
      </p:sp>
    </p:spTree>
    <p:extLst>
      <p:ext uri="{BB962C8B-B14F-4D97-AF65-F5344CB8AC3E}">
        <p14:creationId xmlns:p14="http://schemas.microsoft.com/office/powerpoint/2010/main" val="3066486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822" y="990601"/>
            <a:ext cx="4891621" cy="5877838"/>
          </a:xfrm>
          <a:prstGeom prst="rect">
            <a:avLst/>
          </a:prstGeom>
        </p:spPr>
      </p:pic>
      <p:sp>
        <p:nvSpPr>
          <p:cNvPr id="4" name="TextBox 3"/>
          <p:cNvSpPr txBox="1"/>
          <p:nvPr/>
        </p:nvSpPr>
        <p:spPr>
          <a:xfrm>
            <a:off x="340000" y="131523"/>
            <a:ext cx="8597610" cy="523220"/>
          </a:xfrm>
          <a:prstGeom prst="rect">
            <a:avLst/>
          </a:prstGeom>
          <a:noFill/>
        </p:spPr>
        <p:txBody>
          <a:bodyPr wrap="none" rtlCol="0">
            <a:spAutoFit/>
          </a:bodyPr>
          <a:lstStyle/>
          <a:p>
            <a:pPr algn="ctr"/>
            <a:r>
              <a:rPr lang="en-US"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Primitive Moss and Fungi Colonize Barren Land</a:t>
            </a:r>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7" name="TextBox 6"/>
          <p:cNvSpPr txBox="1"/>
          <p:nvPr/>
        </p:nvSpPr>
        <p:spPr>
          <a:xfrm>
            <a:off x="5065955" y="2094131"/>
            <a:ext cx="3900555" cy="3220562"/>
          </a:xfrm>
          <a:prstGeom prst="rect">
            <a:avLst/>
          </a:prstGeom>
          <a:noFill/>
        </p:spPr>
        <p:txBody>
          <a:bodyPr wrap="none" rtlCol="0">
            <a:spAutoFit/>
          </a:bodyPr>
          <a:lstStyle/>
          <a:p>
            <a:pPr marL="285750" indent="-285750">
              <a:lnSpc>
                <a:spcPct val="300000"/>
              </a:lnSpc>
              <a:buFont typeface="Arial" panose="020B0604020202020204" pitchFamily="34" charset="0"/>
              <a:buChar char="•"/>
            </a:pPr>
            <a:r>
              <a:rPr lang="en-US" sz="2400" dirty="0" smtClean="0"/>
              <a:t>Seedless Plants</a:t>
            </a:r>
          </a:p>
          <a:p>
            <a:pPr marL="285750" indent="-285750">
              <a:lnSpc>
                <a:spcPct val="300000"/>
              </a:lnSpc>
              <a:buFont typeface="Arial" panose="020B0604020202020204" pitchFamily="34" charset="0"/>
              <a:buChar char="•"/>
            </a:pPr>
            <a:r>
              <a:rPr lang="en-US" sz="2400" dirty="0" smtClean="0"/>
              <a:t>Can survive on bare rock</a:t>
            </a:r>
          </a:p>
          <a:p>
            <a:pPr marL="285750" indent="-285750">
              <a:lnSpc>
                <a:spcPct val="300000"/>
              </a:lnSpc>
              <a:buFont typeface="Arial" panose="020B0604020202020204" pitchFamily="34" charset="0"/>
              <a:buChar char="•"/>
            </a:pPr>
            <a:r>
              <a:rPr lang="en-US" sz="2400" dirty="0" smtClean="0"/>
              <a:t>Dying tissue helps build soil</a:t>
            </a:r>
          </a:p>
        </p:txBody>
      </p:sp>
      <p:sp>
        <p:nvSpPr>
          <p:cNvPr id="8" name="TextBox 7"/>
          <p:cNvSpPr txBox="1"/>
          <p:nvPr/>
        </p:nvSpPr>
        <p:spPr>
          <a:xfrm>
            <a:off x="5943600" y="1447800"/>
            <a:ext cx="2145267" cy="646331"/>
          </a:xfrm>
          <a:prstGeom prst="rect">
            <a:avLst/>
          </a:prstGeom>
          <a:noFill/>
        </p:spPr>
        <p:txBody>
          <a:bodyPr wrap="none" rtlCol="0">
            <a:spAutoFit/>
          </a:bodyPr>
          <a:lstStyle/>
          <a:p>
            <a:r>
              <a:rPr lang="en-US" sz="3600" dirty="0" smtClean="0"/>
              <a:t>Liverworts</a:t>
            </a:r>
            <a:endParaRPr lang="en-US" sz="3600" dirty="0"/>
          </a:p>
        </p:txBody>
      </p:sp>
    </p:spTree>
    <p:extLst>
      <p:ext uri="{BB962C8B-B14F-4D97-AF65-F5344CB8AC3E}">
        <p14:creationId xmlns:p14="http://schemas.microsoft.com/office/powerpoint/2010/main" val="10305842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829</TotalTime>
  <Words>950</Words>
  <Application>Microsoft Office PowerPoint</Application>
  <PresentationFormat>On-screen Show (4:3)</PresentationFormat>
  <Paragraphs>80</Paragraphs>
  <Slides>12</Slides>
  <Notes>11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vt:lpstr>
    </vt:vector>
  </TitlesOfParts>
  <Company>Community College of Philadelphia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CCP</dc:creator>
  <cp:lastModifiedBy>Kitty</cp:lastModifiedBy>
  <cp:revision>68</cp:revision>
  <dcterms:created xsi:type="dcterms:W3CDTF">2013-11-23T18:59:12Z</dcterms:created>
  <dcterms:modified xsi:type="dcterms:W3CDTF">2013-12-07T02:12:59Z</dcterms:modified>
</cp:coreProperties>
</file>