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63" r:id="rId6"/>
    <p:sldId id="270" r:id="rId7"/>
    <p:sldId id="258" r:id="rId8"/>
    <p:sldId id="259" r:id="rId9"/>
    <p:sldId id="260" r:id="rId10"/>
    <p:sldId id="268" r:id="rId11"/>
    <p:sldId id="269" r:id="rId12"/>
    <p:sldId id="266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0764" autoAdjust="0"/>
  </p:normalViewPr>
  <p:slideViewPr>
    <p:cSldViewPr>
      <p:cViewPr varScale="1">
        <p:scale>
          <a:sx n="55" d="100"/>
          <a:sy n="55" d="100"/>
        </p:scale>
        <p:origin x="-15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0"/>
    </p:cViewPr>
  </p:outlineViewPr>
  <p:notesTextViewPr>
    <p:cViewPr>
      <p:scale>
        <a:sx n="100" d="100"/>
        <a:sy n="100" d="100"/>
      </p:scale>
      <p:origin x="0" y="1284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itty\Downloads\DI_03_E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5915740311873462E-2"/>
          <c:y val="6.5224793044044133E-2"/>
          <c:w val="0.83259019316559013"/>
          <c:h val="0.78498293515358364"/>
        </c:manualLayout>
      </c:layout>
      <c:lineChart>
        <c:grouping val="standard"/>
        <c:ser>
          <c:idx val="2"/>
          <c:order val="0"/>
          <c:spPr>
            <a:ln w="25400">
              <a:solidFill>
                <a:srgbClr val="993300"/>
              </a:solidFill>
              <a:prstDash val="solid"/>
            </a:ln>
          </c:spPr>
          <c:marker>
            <c:symbol val="none"/>
          </c:marker>
          <c:dPt>
            <c:idx val="7"/>
            <c:spPr>
              <a:ln w="25400">
                <a:solidFill>
                  <a:srgbClr val="993300"/>
                </a:solidFill>
                <a:prstDash val="lgDash"/>
              </a:ln>
            </c:spPr>
          </c:dPt>
          <c:dPt>
            <c:idx val="8"/>
            <c:spPr>
              <a:ln w="25400">
                <a:solidFill>
                  <a:srgbClr val="993300"/>
                </a:solidFill>
                <a:prstDash val="lgDash"/>
              </a:ln>
            </c:spPr>
          </c:dPt>
          <c:dPt>
            <c:idx val="9"/>
            <c:spPr>
              <a:ln w="25400">
                <a:solidFill>
                  <a:srgbClr val="993300"/>
                </a:solidFill>
                <a:prstDash val="lgDash"/>
              </a:ln>
            </c:spPr>
          </c:dPt>
          <c:dPt>
            <c:idx val="10"/>
            <c:spPr>
              <a:ln w="25400">
                <a:solidFill>
                  <a:srgbClr val="993300"/>
                </a:solidFill>
                <a:prstDash val="lgDash"/>
              </a:ln>
            </c:spPr>
          </c:dPt>
          <c:cat>
            <c:strRef>
              <c:f>Data!$A$9:$A$19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2009*</c:v>
                </c:pt>
                <c:pt idx="9">
                  <c:v>2010*</c:v>
                </c:pt>
                <c:pt idx="10">
                  <c:v>2011*</c:v>
                </c:pt>
              </c:strCache>
            </c:strRef>
          </c:cat>
          <c:val>
            <c:numRef>
              <c:f>Data!$B$9:$B$19</c:f>
              <c:numCache>
                <c:formatCode>#,##0</c:formatCode>
                <c:ptCount val="11"/>
                <c:pt idx="0">
                  <c:v>120.3</c:v>
                </c:pt>
                <c:pt idx="1">
                  <c:v>121.7</c:v>
                </c:pt>
                <c:pt idx="2">
                  <c:v>124.1</c:v>
                </c:pt>
                <c:pt idx="3">
                  <c:v>122.4</c:v>
                </c:pt>
                <c:pt idx="4">
                  <c:v>123.6</c:v>
                </c:pt>
                <c:pt idx="5">
                  <c:v>123.5</c:v>
                </c:pt>
                <c:pt idx="6">
                  <c:v>121</c:v>
                </c:pt>
                <c:pt idx="7">
                  <c:v>118</c:v>
                </c:pt>
                <c:pt idx="8">
                  <c:v>107.79058933928893</c:v>
                </c:pt>
                <c:pt idx="9">
                  <c:v>119.79531778187282</c:v>
                </c:pt>
                <c:pt idx="10">
                  <c:v>124.45007271224127</c:v>
                </c:pt>
              </c:numCache>
            </c:numRef>
          </c:val>
        </c:ser>
        <c:marker val="1"/>
        <c:axId val="56305536"/>
        <c:axId val="56307072"/>
      </c:lineChart>
      <c:catAx>
        <c:axId val="56305536"/>
        <c:scaling>
          <c:orientation val="minMax"/>
        </c:scaling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307072"/>
        <c:crossesAt val="15"/>
        <c:auto val="1"/>
        <c:lblAlgn val="ctr"/>
        <c:lblOffset val="100"/>
        <c:tickLblSkip val="1"/>
        <c:tickMarkSkip val="1"/>
      </c:catAx>
      <c:valAx>
        <c:axId val="56307072"/>
        <c:scaling>
          <c:orientation val="minMax"/>
          <c:max val="150"/>
          <c:min val="100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,##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305536"/>
        <c:crosses val="autoZero"/>
        <c:crossBetween val="midCat"/>
        <c:majorUnit val="10"/>
        <c:minorUnit val="1"/>
      </c:valAx>
      <c:spPr>
        <a:solidFill>
          <a:srgbClr val="FFFFCC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0.55942</cdr:x>
      <cdr:y>0.93152</cdr:y>
    </cdr:from>
    <cdr:to>
      <cdr:x>0.92188</cdr:x>
      <cdr:y>0.9827</cdr:y>
    </cdr:to>
    <cdr:sp macro="" textlink="">
      <cdr:nvSpPr>
        <cdr:cNvPr id="156673" name="Text Box 1"/>
        <cdr:cNvSpPr txBox="1">
          <a:spLocks xmlns:a="http://schemas.openxmlformats.org/drawingml/2006/main" noChangeArrowheads="1" noTextEdit="1"/>
        </cdr:cNvSpPr>
      </cdr:nvSpPr>
      <cdr:spPr bwMode="auto">
        <a:xfrm xmlns:a="http://schemas.openxmlformats.org/drawingml/2006/main">
          <a:off x="2387151" y="2564215"/>
          <a:ext cx="1546674" cy="1408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r>
            <a:rPr lang="sv-SE" sz="800" b="1" i="1" u="none" strike="noStrike">
              <a:solidFill>
                <a:srgbClr val="993300"/>
              </a:solidFill>
              <a:latin typeface="Arial" pitchFamily="34" charset="0"/>
              <a:cs typeface="Arial" pitchFamily="34" charset="0"/>
            </a:rPr>
            <a:t>Data up to and including 2011</a:t>
          </a:r>
          <a:endParaRPr lang="sv-SE" sz="8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0.01114</cdr:x>
      <cdr:y>0.93159</cdr:y>
    </cdr:from>
    <cdr:to>
      <cdr:x>0.31619</cdr:x>
      <cdr:y>0.98276</cdr:y>
    </cdr:to>
    <cdr:sp macro="" textlink="">
      <cdr:nvSpPr>
        <cdr:cNvPr id="15667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2576449"/>
          <a:ext cx="1304620" cy="1413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0" bIns="22860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Source: Statistics Sweden</a:t>
          </a:r>
        </a:p>
        <a:p xmlns:a="http://schemas.openxmlformats.org/drawingml/2006/main">
          <a:pPr algn="l" rtl="0">
            <a:defRPr sz="1000"/>
          </a:pPr>
          <a:endParaRPr lang="sv-SE" sz="800" b="0" i="0" strike="noStrike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194BA-B882-4474-9AF7-8B3B92516DA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10020-0F0E-4589-B18E-291B51703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344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One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Price Levels in Sweden are high.</a:t>
            </a:r>
          </a:p>
          <a:p>
            <a:pPr algn="l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twenty-seven countries in the European Union, Sweden’s price levels are currently fifth highest.  </a:t>
            </a:r>
          </a:p>
          <a:p>
            <a:pPr algn="l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Consumer Price Index graph compares price levels to the European Union average. It covers the years leading up to the 2008 Global Financial and Economic Crisis. </a:t>
            </a:r>
          </a:p>
          <a:p>
            <a:pPr algn="l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graph sets the EU average CPI at 100 and it shows that in the years leading up to the Crisis, Sweden consistently hovered at about 20% above average.</a:t>
            </a:r>
          </a:p>
          <a:p>
            <a:pPr algn="l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Prices in the United States at that same time were generally lower than Sweden’s but they rose and fell dramatically.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fontAlgn="base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base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Ten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Municipal planning often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stops new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grocery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stores from entering the local markets.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municipality must approve new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entrants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into their markets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instance, a new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food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store would have to apply for permission to open their business.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Municipalities hire consultants to evaluate the effects the new food store would have on their town.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food store has to pay for these costs even though they might be turned away and denied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entrance.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process discourages entrepreneurs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entering the market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 result, the market share is held by just a few companies.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European grocery chain ICA Maxi holds a 50% market share.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11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 enough competition, businesses don’t have to keep their prices low in order to attract more customers.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price comparison, a typical grocery bag full of basic food products costs almost ten dollars more in Sweden than it would in the U.S.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12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Sweden’s housing market is controlled by Regional Rent Tribunals.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rental rates are set by the pro-tenant Tribunals.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rent ceilings make it impossible for investors to cover their costs and make a profit.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Fewer investors lower the supply of rental housing.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high demand and low supply leads to black market subletting, where tenants illegally lease out their apartments to the highest bidders.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13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rental market has been so tightly controlled, investors have been attracted to purchasing and reselling property.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increase in demand along with an overall shortage of property, real estate prices have been steadily rising since the mid 1990’s.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created a bubble in Sweden’s real estate market.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Currently, 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bubble is beginning to burst and prices are now falling.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14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Sweden’s housing shortage and high demand is reflected in this price comparison.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2500 square foot single family home in the University town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Upsalla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Sweden costs over a million dollars.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comparable home in the college town of Ithaca, New York costs less than half of that.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Overall,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always analyzing their economy.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are currently paying close attention to the effects of their social goals on their open markets and price levels.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changes in restrictions have recently been put in place.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Rental rate ceilings have been increased to attract more investors which would improve the housing supply.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municipalities have been encouraged to consider healthy competition when reviewing retail business applications.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Ultimately, it is not likely that Sweden will abandon their national goals in favor of lower prices.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Two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So, although Sweden’s price levels are high, they are fairly stable. During the Economic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Crisis,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Sweden’s price levels fell with a short-lived recession but quickly rose again to their typical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level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purchases of exports by the rest of the globe explains the small recession.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the high level of prices is a concern to Sweden, they are most interested in keeping their prices stable.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nation uses many economic strategies to make this happen. 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strategy is inflation targeting. They set a target inflation rate and manipulate the interest rate to keep prices from rising or falling too drastically. The long-term inflation target goal is 2%.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 also works to achieve fiscal responsibility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imposing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spending ceilings on the government budget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Three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many economic factors that contribute to Sweden’s high price levels, the most notable are due to government interventionism.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government controls and affects certain markets to achieve specific socialistic goals.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instance, because of the oil crisis of the 1970’s, Sweden developed a plan to become more energy independent and responsible.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decades they invested heavily in their own alternative power sources such as hydroelectric power plants, wind energy farms, and bio-fuel factories.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Once the alternatives were available, oil consumption was reduced because alternatives make the demand for oil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more elastic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 has effectively reduced their consumption of oil from 77% in 1970 to 32% today.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Four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1991, to ensure further reduction in oil consumption, Sweden imposed a Carbon Dioxide Tax on fossil fuels.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highest percentage tax is applied to oil and oil products like gasoline.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Bio-fuels are not taxed at all. As a result, Ethanol is more attractive to consumers because it is priced 30% cheaper than gasoline.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 uses other financial incentives to promote their alternative energy plan.  For instance, cars using renewable fuels are exempt from parking fees and tolls.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demand for oil is shrinking and the demand for alternative fuels is increasing, Sweden is confident  that they will be an “oil-free nation”  by the year 2020.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Five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does this all mean at the pump?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August,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2011 price comparison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 that the cost of a gallon of gas in Sweden is more than twice as high as a gallon of gas in the United States.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Six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Swedish people have a long history of heavy drinking, the government has decided to use economic means to reduce alcohol consumption.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government believes that alcohol sales for the purpose of profit would increase alcohol use.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Sweden holds a monopoly on all sales of alcohol hoping to eliminate any competitive advertising that might encourage people to drink.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state-owned monopoly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 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Systembolaget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Seven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Systembolaget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sets and controls the prices. On top of the purchase price, the state imposes high taxes on every alcoholic product.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the product proof increases, so does the tax percentage.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Lower proof items like beer and wine are taxed at a lower rate and are more affordable than higher proof items like whiskey or vodka.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Selling alcohol at higher prices hasn’t really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reduced the amount of drinking in Sweden.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Swede’s get around the high prices 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taking a short ferry trip to Denmark or Germany where they can buy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 liquor at a much lower price.</a:t>
            </a: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Eight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price comparison shows that a one-liter bottle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Absolut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vodka  costs far less in the United States than it does in Sweden.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 though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Absolut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made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Sweden, the price is 66% less 4,000 miles away.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Nine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Taxes aren’t the only way that the well meaning government of Sweden affects price levels.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Non-tariff barriers affect some Retail Food Markets and the Housing Rental Market.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barriers increase prices by inadvertently reducing free market competition.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0020-0F0E-4589-B18E-291B517030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BA103-908D-4DE7-AC5B-4BF36A3285A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4F431-1806-4B25-B726-5C321FB2E4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001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1997 to 2008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Comparative Price Levels Prior to the Global Financial and Economic Crisis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3124200" cy="41910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</a:rPr>
              <a:t>The European Union average CPI is 100. </a:t>
            </a:r>
          </a:p>
          <a:p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Price levels in Sweden have consistently hovered at about 20% above EU average.</a:t>
            </a:r>
          </a:p>
          <a:p>
            <a:r>
              <a:rPr lang="en-US" sz="2600" b="1" dirty="0" smtClean="0">
                <a:solidFill>
                  <a:srgbClr val="0070C0"/>
                </a:solidFill>
              </a:rPr>
              <a:t>Prices in the U.S. were volatile.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http://www.scb.se/Statistik/OV/OV0011/2009M10b/OV0011_2009M10b_DI_53_EN_Prisniva_land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362200"/>
            <a:ext cx="55054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62400" y="1828800"/>
            <a:ext cx="4165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CPI – Consumer Price Index</a:t>
            </a:r>
            <a:endParaRPr lang="en-US" sz="2800" b="1" i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Municipal Planning Curbs Efficient Competition among Grocery Markets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733800" cy="48768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New retailers must be approved by municipalities.</a:t>
            </a:r>
          </a:p>
          <a:p>
            <a:r>
              <a:rPr lang="en-US" sz="3000" b="1" dirty="0" smtClean="0"/>
              <a:t>Approval process discourages entrepreneurs.</a:t>
            </a:r>
          </a:p>
          <a:p>
            <a:r>
              <a:rPr lang="en-US" sz="3000" b="1" dirty="0" smtClean="0"/>
              <a:t>Lack of competition exerts no force to drive prices down.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Max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5800" y="1828800"/>
            <a:ext cx="4419600" cy="3370766"/>
          </a:xfrm>
        </p:spPr>
      </p:pic>
      <p:sp>
        <p:nvSpPr>
          <p:cNvPr id="6" name="TextBox 5"/>
          <p:cNvSpPr txBox="1"/>
          <p:nvPr/>
        </p:nvSpPr>
        <p:spPr>
          <a:xfrm>
            <a:off x="4387841" y="5257800"/>
            <a:ext cx="48492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ICA Maxi Retailing Corporation </a:t>
            </a:r>
          </a:p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Holds a 50% market share.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Price Comparison Grocery Basket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Swedish Basket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Milk	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5.68 </a:t>
            </a:r>
            <a:r>
              <a:rPr lang="en-US" sz="2200" b="1" dirty="0" smtClean="0"/>
              <a:t>gallon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Eggs	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4.06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dz.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Coffee	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6.43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Beef	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5.50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Chicken	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1.50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Apples	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3.13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>
                <a:solidFill>
                  <a:srgbClr val="0070C0"/>
                </a:solidFill>
              </a:rPr>
              <a:t>Us Basket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Milk	</a:t>
            </a:r>
            <a:r>
              <a:rPr lang="en-US" sz="2800" b="1" dirty="0" smtClean="0">
                <a:solidFill>
                  <a:srgbClr val="0070C0"/>
                </a:solidFill>
              </a:rPr>
              <a:t>3.71 </a:t>
            </a:r>
            <a:r>
              <a:rPr lang="en-US" sz="2200" b="1" dirty="0" smtClean="0"/>
              <a:t>gallon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Eggs	</a:t>
            </a:r>
            <a:r>
              <a:rPr lang="en-US" sz="2800" b="1" dirty="0" smtClean="0">
                <a:solidFill>
                  <a:srgbClr val="0070C0"/>
                </a:solidFill>
              </a:rPr>
              <a:t>1.71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dz.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Coffee	</a:t>
            </a:r>
            <a:r>
              <a:rPr lang="en-US" sz="2800" b="1" dirty="0" smtClean="0">
                <a:solidFill>
                  <a:srgbClr val="0070C0"/>
                </a:solidFill>
              </a:rPr>
              <a:t>5.77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Beef	</a:t>
            </a:r>
            <a:r>
              <a:rPr lang="en-US" sz="2800" b="1" dirty="0" smtClean="0">
                <a:solidFill>
                  <a:srgbClr val="0070C0"/>
                </a:solidFill>
              </a:rPr>
              <a:t>3.21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Chicken	</a:t>
            </a:r>
            <a:r>
              <a:rPr lang="en-US" sz="2800" b="1" dirty="0" smtClean="0">
                <a:solidFill>
                  <a:srgbClr val="0070C0"/>
                </a:solidFill>
              </a:rPr>
              <a:t>1.29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lvl="1">
              <a:lnSpc>
                <a:spcPct val="160000"/>
              </a:lnSpc>
              <a:buNone/>
            </a:pPr>
            <a:r>
              <a:rPr lang="en-US" sz="2800" b="1" dirty="0" smtClean="0"/>
              <a:t>Apples	</a:t>
            </a:r>
            <a:r>
              <a:rPr lang="en-US" sz="2800" b="1" dirty="0" smtClean="0">
                <a:solidFill>
                  <a:srgbClr val="0070C0"/>
                </a:solidFill>
              </a:rPr>
              <a:t>1.52</a:t>
            </a:r>
            <a:r>
              <a:rPr lang="en-US" sz="2800" b="1" dirty="0" smtClean="0"/>
              <a:t> </a:t>
            </a:r>
            <a:r>
              <a:rPr lang="en-US" sz="2200" b="1" dirty="0" smtClean="0"/>
              <a:t>per lb.</a:t>
            </a:r>
          </a:p>
          <a:p>
            <a:pPr algn="ctr">
              <a:buNone/>
            </a:pP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Regional Rent Tribunals Dictate Price Ceilings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Strict pro-tenant controls keep rental rates down.</a:t>
            </a:r>
          </a:p>
          <a:p>
            <a:r>
              <a:rPr lang="en-US" sz="3200" b="1" dirty="0" smtClean="0"/>
              <a:t>Price ceilings limit supplier’s returns on investment.</a:t>
            </a:r>
          </a:p>
          <a:p>
            <a:r>
              <a:rPr lang="en-US" sz="3200" b="1" dirty="0" smtClean="0"/>
              <a:t>Suppliers can’t afford to invest with low returns. </a:t>
            </a:r>
          </a:p>
          <a:p>
            <a:r>
              <a:rPr lang="en-US" sz="3200" b="1" dirty="0" smtClean="0"/>
              <a:t>Shortages create black market sub-leasing at above market prices.</a:t>
            </a:r>
          </a:p>
          <a:p>
            <a:endParaRPr lang="en-US" dirty="0"/>
          </a:p>
        </p:txBody>
      </p:sp>
      <p:pic>
        <p:nvPicPr>
          <p:cNvPr id="6" name="Content Placeholder 5" descr="rental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53000" y="1554058"/>
            <a:ext cx="3733800" cy="502876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Housing Shortages Push Prices Up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Demand for individual ownership of real estate has increased.</a:t>
            </a:r>
          </a:p>
          <a:p>
            <a:r>
              <a:rPr lang="en-US" b="1" dirty="0" smtClean="0"/>
              <a:t>Increased demand along with shortage of housing supply has pushed prices up since the mid 1990’s.</a:t>
            </a:r>
          </a:p>
          <a:p>
            <a:r>
              <a:rPr lang="en-US" b="1" dirty="0" smtClean="0"/>
              <a:t>Real estate bubble is now bursting.</a:t>
            </a:r>
          </a:p>
          <a:p>
            <a:endParaRPr lang="en-US" dirty="0"/>
          </a:p>
        </p:txBody>
      </p:sp>
      <p:pic>
        <p:nvPicPr>
          <p:cNvPr id="9" name="Content Placeholder 8" descr="http://www.globalpropertyguide.com/template/assets/img/sweden-overview-2011.gif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00200"/>
            <a:ext cx="403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Price Comparison Single Family House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16001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Upsalla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 Sweden</a:t>
            </a:r>
          </a:p>
          <a:p>
            <a:pPr algn="ctr">
              <a:buNone/>
            </a:pPr>
            <a:r>
              <a:rPr lang="en-US" b="1" dirty="0" smtClean="0"/>
              <a:t>2500 sq. ft.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$1,047,816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419600"/>
            <a:ext cx="3048000" cy="1295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Ithaca, New York</a:t>
            </a:r>
          </a:p>
          <a:p>
            <a:pPr algn="ctr">
              <a:buNone/>
            </a:pPr>
            <a:r>
              <a:rPr lang="en-US" b="1" dirty="0" smtClean="0"/>
              <a:t>2500 sq. ft.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$425,000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441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ith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3962400"/>
            <a:ext cx="4953000" cy="2743200"/>
          </a:xfrm>
          <a:prstGeom prst="rect">
            <a:avLst/>
          </a:prstGeom>
        </p:spPr>
      </p:pic>
      <p:pic>
        <p:nvPicPr>
          <p:cNvPr id="10" name="Picture 9" descr="upsalla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1371600"/>
            <a:ext cx="4953000" cy="243840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2133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Although Sweden’s Price Levels are High, They are Fairly Stable </a:t>
            </a:r>
            <a:b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b="1" dirty="0" smtClean="0"/>
              <a:t> </a:t>
            </a:r>
            <a:r>
              <a:rPr lang="en-US" sz="3100" b="1" dirty="0" smtClean="0"/>
              <a:t>This CPI graph reflects the short-lived recession caused by the 2008 Global Financial and Economic Crisis</a:t>
            </a:r>
            <a:endParaRPr lang="en-US" sz="3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Dia1Eng"/>
          <p:cNvGraphicFramePr>
            <a:graphicFrameLocks noGrp="1"/>
          </p:cNvGraphicFramePr>
          <p:nvPr>
            <p:ph sz="half" idx="1"/>
          </p:nvPr>
        </p:nvGraphicFramePr>
        <p:xfrm>
          <a:off x="609600" y="2590800"/>
          <a:ext cx="4572000" cy="368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2438400"/>
            <a:ext cx="32766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6">
                    <a:lumMod val="75000"/>
                  </a:schemeClr>
                </a:solidFill>
              </a:rPr>
              <a:t>Nation uses economic strategies to keep </a:t>
            </a:r>
            <a:r>
              <a:rPr lang="en-US" sz="2600" b="1" i="1" u="sng" dirty="0" smtClean="0">
                <a:solidFill>
                  <a:schemeClr val="accent6">
                    <a:lumMod val="75000"/>
                  </a:schemeClr>
                </a:solidFill>
              </a:rPr>
              <a:t>prices stable </a:t>
            </a:r>
          </a:p>
          <a:p>
            <a:endParaRPr lang="en-US" sz="2600" b="1" dirty="0" smtClean="0"/>
          </a:p>
          <a:p>
            <a:r>
              <a:rPr lang="en-US" sz="2600" b="1" dirty="0" smtClean="0"/>
              <a:t>Inflation Targeting</a:t>
            </a:r>
          </a:p>
          <a:p>
            <a:endParaRPr lang="en-US" sz="2600" b="1" dirty="0" smtClean="0"/>
          </a:p>
          <a:p>
            <a:r>
              <a:rPr lang="en-US" sz="2600" b="1" dirty="0" smtClean="0"/>
              <a:t>Fiscal Responsibility</a:t>
            </a:r>
          </a:p>
          <a:p>
            <a:endParaRPr lang="en-US" sz="2600" b="1" dirty="0" smtClean="0"/>
          </a:p>
          <a:p>
            <a:r>
              <a:rPr lang="en-US" sz="2600" b="1" dirty="0" smtClean="0"/>
              <a:t>Conservative Spending Ceilings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National Environmental Goals Affect Energy Product Prices</a:t>
            </a:r>
            <a:endParaRPr lang="en-US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828800"/>
            <a:ext cx="4648200" cy="4419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Desire to be energy independent led to heavy investment in alternative energy sources.</a:t>
            </a:r>
          </a:p>
          <a:p>
            <a:r>
              <a:rPr lang="en-US" b="1" dirty="0" smtClean="0"/>
              <a:t>With alternative energy sources available, oil consumption is reduced.</a:t>
            </a:r>
          </a:p>
          <a:p>
            <a:r>
              <a:rPr lang="en-US" b="1" dirty="0" smtClean="0"/>
              <a:t>Percentage of Sweden’s energy coming from oil has decreased from 77% in 1970 to less than 32% today.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pic>
        <p:nvPicPr>
          <p:cNvPr id="9" name="Picture 8" descr="windfar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896762"/>
            <a:ext cx="3581400" cy="4427838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Targeted Tax Structures Ensure Complete Reduction of Oil Consumption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7848600" cy="914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Sweden is now confident they can be an </a:t>
            </a:r>
          </a:p>
          <a:p>
            <a:pPr algn="ctr">
              <a:buNone/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“oil-free nation” by the year 2020.</a:t>
            </a:r>
            <a:endParaRPr lang="en-US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" y="3352800"/>
            <a:ext cx="8001000" cy="3200400"/>
          </a:xfrm>
        </p:spPr>
        <p:txBody>
          <a:bodyPr>
            <a:normAutofit lnSpcReduction="10000"/>
          </a:bodyPr>
          <a:lstStyle/>
          <a:p>
            <a:r>
              <a:rPr lang="en-US" sz="3000" b="1" dirty="0" smtClean="0"/>
              <a:t>In 1991, Sweden added a Carbon Dioxide tax to fossil fuels. The highest percentage tax is levied on oil.</a:t>
            </a:r>
          </a:p>
          <a:p>
            <a:r>
              <a:rPr lang="en-US" sz="3000" b="1" dirty="0" smtClean="0"/>
              <a:t>Bio-fuels are not taxed and, therefore, are relatively less expensive.</a:t>
            </a:r>
          </a:p>
          <a:p>
            <a:r>
              <a:rPr lang="en-US" sz="3000" b="1" dirty="0" smtClean="0"/>
              <a:t>Renewable energy vehicles are exempt from tolls and parking fees.</a:t>
            </a:r>
          </a:p>
          <a:p>
            <a:endParaRPr lang="en-US" sz="3500" b="1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Price Comparison One Gallon of Gasoline Using August, 2011 Prices</a:t>
            </a:r>
            <a:endParaRPr lang="en-US" dirty="0"/>
          </a:p>
        </p:txBody>
      </p:sp>
      <p:pic>
        <p:nvPicPr>
          <p:cNvPr id="5" name="Content Placeholder 4" descr="stations_photo_kjetil_alsvik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3505200"/>
            <a:ext cx="4133495" cy="2667000"/>
          </a:xfrm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267200" y="1676400"/>
          <a:ext cx="4191000" cy="1432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97000"/>
                <a:gridCol w="1397000"/>
                <a:gridCol w="13970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Price Sweden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Price </a:t>
                      </a:r>
                    </a:p>
                    <a:p>
                      <a:pPr algn="ctr"/>
                      <a:r>
                        <a:rPr lang="en-US" sz="2000" dirty="0" smtClean="0"/>
                        <a:t>USA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</a:t>
                      </a:r>
                      <a:r>
                        <a:rPr lang="en-US" sz="2000" baseline="0" dirty="0" smtClean="0"/>
                        <a:t> Gallon Average</a:t>
                      </a:r>
                      <a:endParaRPr lang="en-US" sz="2000" b="1" dirty="0"/>
                    </a:p>
                  </a:txBody>
                  <a:tcPr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$8.22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$3.56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981200"/>
            <a:ext cx="335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Levied taxes increase prices which </a:t>
            </a:r>
          </a:p>
          <a:p>
            <a:pPr algn="ctr"/>
            <a:r>
              <a:rPr lang="en-US" sz="3600" b="1" dirty="0" smtClean="0"/>
              <a:t>reduces</a:t>
            </a:r>
          </a:p>
          <a:p>
            <a:pPr algn="ctr"/>
            <a:r>
              <a:rPr lang="en-US" sz="3600" b="1" dirty="0" smtClean="0"/>
              <a:t>demand for fossil fuels.</a:t>
            </a:r>
            <a:endParaRPr lang="en-US" sz="36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National Goal to Reduce Alcohol Consumption Affects Liquor Prices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Swede’s are notoriously heavy drinkers.</a:t>
            </a:r>
          </a:p>
          <a:p>
            <a:r>
              <a:rPr lang="en-US" b="1" dirty="0" smtClean="0"/>
              <a:t>State believes that private companies selling alcohol for profit will encourage consumption.</a:t>
            </a:r>
          </a:p>
          <a:p>
            <a:r>
              <a:rPr lang="en-US" b="1" dirty="0" smtClean="0"/>
              <a:t>Government uses a non-profit nationally owned monopoly on alcohol as an attempt to control consumption.</a:t>
            </a:r>
          </a:p>
          <a:p>
            <a:endParaRPr lang="en-US" sz="3000" dirty="0"/>
          </a:p>
        </p:txBody>
      </p:sp>
      <p:pic>
        <p:nvPicPr>
          <p:cNvPr id="6" name="Content Placeholder 5" descr="drinker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53000" y="1637819"/>
            <a:ext cx="3810000" cy="43819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</a:rPr>
              <a:t>Systembolaget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 Monopoly Controls Alcohol Prices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Content Placeholder 10" descr="1Systembolaget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676400"/>
            <a:ext cx="4495799" cy="48768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876800" y="1524000"/>
            <a:ext cx="4038600" cy="5105400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High taxes based on alcohol content attempt to reduce demand.</a:t>
            </a:r>
          </a:p>
          <a:p>
            <a:r>
              <a:rPr lang="en-US" sz="2600" b="1" dirty="0" smtClean="0"/>
              <a:t>As the product proof increases, so does the tax percentages.</a:t>
            </a:r>
          </a:p>
          <a:p>
            <a:r>
              <a:rPr lang="en-US" sz="2600" b="1" dirty="0" smtClean="0"/>
              <a:t>Hard liquor is relatively more expensive than beer or wine.</a:t>
            </a:r>
          </a:p>
          <a:p>
            <a:r>
              <a:rPr lang="en-US" sz="2600" b="1" dirty="0" smtClean="0"/>
              <a:t>Ferry trips to buy liquor in Denmark and Germany are common.</a:t>
            </a:r>
            <a:endParaRPr lang="en-US" sz="26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82000" cy="132715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Price Comparison One </a:t>
            </a:r>
            <a:r>
              <a:rPr lang="en-US" sz="4000" dirty="0"/>
              <a:t>L</a:t>
            </a:r>
            <a:r>
              <a:rPr lang="en-US" sz="4000" dirty="0" smtClean="0"/>
              <a:t>iter Bottle of </a:t>
            </a:r>
            <a:r>
              <a:rPr lang="en-US" sz="4000" dirty="0" err="1" smtClean="0"/>
              <a:t>Absolut</a:t>
            </a:r>
            <a:r>
              <a:rPr lang="en-US" sz="4000" dirty="0" smtClean="0"/>
              <a:t> Vodka</a:t>
            </a:r>
            <a:endParaRPr lang="en-US" sz="4000" dirty="0"/>
          </a:p>
        </p:txBody>
      </p:sp>
      <p:pic>
        <p:nvPicPr>
          <p:cNvPr id="8" name="Content Placeholder 7" descr="VS_Group_VS_Absolut_Spirits_Absolut_Vodka_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752600"/>
            <a:ext cx="4343400" cy="4724400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1828800"/>
            <a:ext cx="4191000" cy="4538663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err="1" smtClean="0">
                <a:solidFill>
                  <a:schemeClr val="accent6">
                    <a:lumMod val="75000"/>
                  </a:schemeClr>
                </a:solidFill>
              </a:rPr>
              <a:t>Systembolaget</a:t>
            </a:r>
            <a:endParaRPr lang="en-US" sz="40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4000" b="1" dirty="0" smtClean="0"/>
              <a:t>$36.19 </a:t>
            </a:r>
          </a:p>
          <a:p>
            <a:pPr algn="ctr"/>
            <a:r>
              <a:rPr lang="en-US" sz="2800" dirty="0" smtClean="0"/>
              <a:t>(239SEK)</a:t>
            </a:r>
          </a:p>
          <a:p>
            <a:pPr lvl="0" algn="ctr"/>
            <a:r>
              <a:rPr lang="en-US" sz="4000" b="1" i="1" dirty="0" smtClean="0">
                <a:solidFill>
                  <a:srgbClr val="0070C0"/>
                </a:solidFill>
              </a:rPr>
              <a:t>Pennsylvania State Store</a:t>
            </a:r>
          </a:p>
          <a:p>
            <a:pPr lvl="0" algn="ctr"/>
            <a:r>
              <a:rPr lang="en-US" sz="4000" b="1" dirty="0" smtClean="0">
                <a:solidFill>
                  <a:prstClr val="black"/>
                </a:solidFill>
              </a:rPr>
              <a:t>$23.95</a:t>
            </a:r>
          </a:p>
          <a:p>
            <a:pPr algn="ctr"/>
            <a:endParaRPr lang="en-US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Poor Competition Plays a Role in Sweden’s High Prices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 smtClean="0"/>
              <a:t>Non-Tariff Barriers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 algn="ctr">
              <a:buNone/>
            </a:pPr>
            <a:r>
              <a:rPr lang="en-US" b="1" dirty="0" smtClean="0"/>
              <a:t>Municipal Planning Restricts Number of Retailers in Markets </a:t>
            </a:r>
            <a:r>
              <a:rPr lang="en-US" dirty="0" smtClean="0"/>
              <a:t>	</a:t>
            </a: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Government Controlled Housing Rental Market Returns Low Yields for Private Investors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2342</TotalTime>
  <Words>1139</Words>
  <Application>Microsoft Office PowerPoint</Application>
  <PresentationFormat>On-screen Show (4:3)</PresentationFormat>
  <Paragraphs>255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1997 to 2008 Comparative Price Levels Prior to the Global Financial and Economic Crisis </vt:lpstr>
      <vt:lpstr>Although Sweden’s Price Levels are High, They are Fairly Stable   This CPI graph reflects the short-lived recession caused by the 2008 Global Financial and Economic Crisis</vt:lpstr>
      <vt:lpstr>National Environmental Goals Affect Energy Product Prices</vt:lpstr>
      <vt:lpstr>Targeted Tax Structures Ensure Complete Reduction of Oil Consumption</vt:lpstr>
      <vt:lpstr>Price Comparison One Gallon of Gasoline Using August, 2011 Prices</vt:lpstr>
      <vt:lpstr>National Goal to Reduce Alcohol Consumption Affects Liquor Prices</vt:lpstr>
      <vt:lpstr>Systembolaget Monopoly Controls Alcohol Prices</vt:lpstr>
      <vt:lpstr>Price Comparison One Liter Bottle of Absolut Vodka</vt:lpstr>
      <vt:lpstr>Poor Competition Plays a Role in Sweden’s High Prices</vt:lpstr>
      <vt:lpstr>Municipal Planning Curbs Efficient Competition among Grocery Markets</vt:lpstr>
      <vt:lpstr>Price Comparison Grocery Basket</vt:lpstr>
      <vt:lpstr>Regional Rent Tribunals Dictate Price Ceilings</vt:lpstr>
      <vt:lpstr>Housing Shortages Push Prices Up</vt:lpstr>
      <vt:lpstr>Price Comparison Single Family House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Price Levels The ratio between Purchasing Power Parities and market exchange rate for each country</dc:title>
  <dc:creator>Kathleen Beck</dc:creator>
  <cp:lastModifiedBy>Kathleen Beck</cp:lastModifiedBy>
  <cp:revision>195</cp:revision>
  <dcterms:created xsi:type="dcterms:W3CDTF">2012-04-09T23:48:50Z</dcterms:created>
  <dcterms:modified xsi:type="dcterms:W3CDTF">2012-04-24T21:04:14Z</dcterms:modified>
</cp:coreProperties>
</file>