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5952485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0548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3436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0500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0944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8731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94522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7433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997075" y="1095856"/>
            <a:ext cx="6400799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4800" b="1"/>
            </a:lvl1pPr>
            <a:lvl2pPr>
              <a:spcBef>
                <a:spcPts val="0"/>
              </a:spcBef>
              <a:buSzPct val="100000"/>
              <a:defRPr sz="4800" b="1"/>
            </a:lvl2pPr>
            <a:lvl3pPr>
              <a:spcBef>
                <a:spcPts val="0"/>
              </a:spcBef>
              <a:buSzPct val="100000"/>
              <a:defRPr sz="4800" b="1"/>
            </a:lvl3pPr>
            <a:lvl4pPr>
              <a:spcBef>
                <a:spcPts val="0"/>
              </a:spcBef>
              <a:buSzPct val="100000"/>
              <a:defRPr sz="4800" b="1"/>
            </a:lvl4pPr>
            <a:lvl5pPr>
              <a:spcBef>
                <a:spcPts val="0"/>
              </a:spcBef>
              <a:buSzPct val="100000"/>
              <a:defRPr sz="4800" b="1"/>
            </a:lvl5pPr>
            <a:lvl6pPr>
              <a:spcBef>
                <a:spcPts val="0"/>
              </a:spcBef>
              <a:buSzPct val="100000"/>
              <a:defRPr sz="4800" b="1"/>
            </a:lvl6pPr>
            <a:lvl7pPr>
              <a:spcBef>
                <a:spcPts val="0"/>
              </a:spcBef>
              <a:buSzPct val="100000"/>
              <a:defRPr sz="4800" b="1"/>
            </a:lvl7pPr>
            <a:lvl8pPr>
              <a:spcBef>
                <a:spcPts val="0"/>
              </a:spcBef>
              <a:buSzPct val="100000"/>
              <a:defRPr sz="4800" b="1"/>
            </a:lvl8pPr>
            <a:lvl9pPr>
              <a:spcBef>
                <a:spcPts val="0"/>
              </a:spcBef>
              <a:buSzPct val="100000"/>
              <a:defRPr sz="4800" b="1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997075" y="2251802"/>
            <a:ext cx="6400799" cy="871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1pPr>
            <a:lvl2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2pPr>
            <a:lvl3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3pPr>
            <a:lvl4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4pPr>
            <a:lvl5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5pPr>
            <a:lvl6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6pPr>
            <a:lvl7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7pPr>
            <a:lvl8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8pPr>
            <a:lvl9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/>
          <p:nvPr/>
        </p:nvSpPr>
        <p:spPr>
          <a:xfrm>
            <a:off x="0" y="0"/>
            <a:ext cx="3135299" cy="5143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3175" y="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3175" y="1916906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400" y="0"/>
                </a:moveTo>
                <a:lnTo>
                  <a:pt x="0" y="0"/>
                </a:lnTo>
                <a:lnTo>
                  <a:pt x="0" y="514"/>
                </a:lnTo>
                <a:lnTo>
                  <a:pt x="2" y="514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3175" y="1307306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52400" y="1307306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152400" y="3226593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830" y="0"/>
                </a:moveTo>
                <a:lnTo>
                  <a:pt x="398" y="0"/>
                </a:ln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152400" y="2614612"/>
            <a:ext cx="1317625" cy="611981"/>
          </a:xfrm>
          <a:custGeom>
            <a:avLst/>
            <a:gdLst/>
            <a:ahLst/>
            <a:cxnLst/>
            <a:rect l="0" t="0" r="0" b="0"/>
            <a:pathLst>
              <a:path w="830" h="514" extrusionOk="0">
                <a:moveTo>
                  <a:pt x="432" y="0"/>
                </a:moveTo>
                <a:lnTo>
                  <a:pt x="0" y="0"/>
                </a:lnTo>
                <a:lnTo>
                  <a:pt x="398" y="514"/>
                </a:lnTo>
                <a:lnTo>
                  <a:pt x="830" y="514"/>
                </a:lnTo>
                <a:lnTo>
                  <a:pt x="432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984250" y="2614612"/>
            <a:ext cx="1322387" cy="611981"/>
          </a:xfrm>
          <a:custGeom>
            <a:avLst/>
            <a:gdLst/>
            <a:ahLst/>
            <a:cxnLst/>
            <a:rect l="0" t="0" r="0" b="0"/>
            <a:pathLst>
              <a:path w="833" h="514" extrusionOk="0">
                <a:moveTo>
                  <a:pt x="399" y="514"/>
                </a:moveTo>
                <a:lnTo>
                  <a:pt x="833" y="514"/>
                </a:lnTo>
                <a:lnTo>
                  <a:pt x="435" y="0"/>
                </a:lnTo>
                <a:lnTo>
                  <a:pt x="0" y="0"/>
                </a:lnTo>
                <a:lnTo>
                  <a:pt x="399" y="514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3175" y="2614612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984250" y="4533900"/>
            <a:ext cx="1322387" cy="6096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399" y="0"/>
                </a:moveTo>
                <a:lnTo>
                  <a:pt x="0" y="512"/>
                </a:ln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984250" y="3924300"/>
            <a:ext cx="1322387" cy="6096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435" y="0"/>
                </a:moveTo>
                <a:lnTo>
                  <a:pt x="0" y="0"/>
                </a:lnTo>
                <a:lnTo>
                  <a:pt x="399" y="512"/>
                </a:lnTo>
                <a:lnTo>
                  <a:pt x="833" y="512"/>
                </a:lnTo>
                <a:lnTo>
                  <a:pt x="435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1820863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434" y="0"/>
                </a:moveTo>
                <a:lnTo>
                  <a:pt x="0" y="0"/>
                </a:lnTo>
                <a:lnTo>
                  <a:pt x="398" y="512"/>
                </a:lnTo>
                <a:lnTo>
                  <a:pt x="830" y="512"/>
                </a:lnTo>
                <a:lnTo>
                  <a:pt x="434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3175" y="6096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152400" y="1916906"/>
            <a:ext cx="1317625" cy="611981"/>
          </a:xfrm>
          <a:custGeom>
            <a:avLst/>
            <a:gdLst/>
            <a:ahLst/>
            <a:cxnLst/>
            <a:rect l="0" t="0" r="0" b="0"/>
            <a:pathLst>
              <a:path w="830" h="514" extrusionOk="0">
                <a:moveTo>
                  <a:pt x="0" y="514"/>
                </a:moveTo>
                <a:lnTo>
                  <a:pt x="432" y="514"/>
                </a:lnTo>
                <a:lnTo>
                  <a:pt x="830" y="0"/>
                </a:lnTo>
                <a:lnTo>
                  <a:pt x="398" y="0"/>
                </a:lnTo>
                <a:lnTo>
                  <a:pt x="0" y="514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984250" y="3226593"/>
            <a:ext cx="1322387" cy="6096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0" y="512"/>
                </a:move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lnTo>
                  <a:pt x="0" y="512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3175" y="3226593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1820863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4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52400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3175" y="45339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3175" y="39243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152400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8397875" y="2017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8397875" y="612225"/>
            <a:ext cx="746125" cy="607183"/>
          </a:xfrm>
          <a:custGeom>
            <a:avLst/>
            <a:gdLst/>
            <a:ahLst/>
            <a:cxnLst/>
            <a:rect l="0" t="0" r="0" b="0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6" name="Shape 56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/>
          <p:nvPr/>
        </p:nvSpPr>
        <p:spPr>
          <a:xfrm>
            <a:off x="3175" y="2614612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3175" y="3226593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152400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152400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1574800" y="3320653"/>
            <a:ext cx="5486399" cy="513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74" name="Shape 74"/>
          <p:cNvSpPr/>
          <p:nvPr/>
        </p:nvSpPr>
        <p:spPr>
          <a:xfrm>
            <a:off x="3175" y="2614612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3175" y="3226593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152400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152400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890DA"/>
            </a:gs>
            <a:gs pos="100000">
              <a:schemeClr val="dk2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3200">
                <a:solidFill>
                  <a:schemeClr val="lt1"/>
                </a:solidFill>
              </a:defRPr>
            </a:lvl1pPr>
            <a:lvl2pPr>
              <a:spcBef>
                <a:spcPts val="560"/>
              </a:spcBef>
              <a:buClr>
                <a:schemeClr val="lt1"/>
              </a:buClr>
              <a:buSzPct val="100000"/>
              <a:defRPr sz="28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4pPr>
            <a:lvl5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5pPr>
            <a:lvl6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6pPr>
            <a:lvl7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7pPr>
            <a:lvl8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8pPr>
            <a:lvl9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0"/>
            <a:ext cx="3135299" cy="5143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" name="Shape 8"/>
          <p:cNvSpPr/>
          <p:nvPr/>
        </p:nvSpPr>
        <p:spPr>
          <a:xfrm>
            <a:off x="3175" y="45339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3175" y="39243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8397875" y="2017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8397875" y="612225"/>
            <a:ext cx="746125" cy="607183"/>
          </a:xfrm>
          <a:custGeom>
            <a:avLst/>
            <a:gdLst/>
            <a:ahLst/>
            <a:cxnLst/>
            <a:rect l="0" t="0" r="0" b="0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1997075" y="1095856"/>
            <a:ext cx="6400799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Blueberry Software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>
            <a:off x="1997075" y="2251802"/>
            <a:ext cx="6400799" cy="871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IT Security Audit Results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0" y="205975"/>
            <a:ext cx="4255200" cy="791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Results: Good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2400" y="997975"/>
            <a:ext cx="6539199" cy="3937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Strong Areas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Security Organization</a:t>
            </a:r>
          </a:p>
          <a:p>
            <a:pPr marL="914400" lvl="1" indent="-406400" rtl="0">
              <a:spcBef>
                <a:spcPts val="0"/>
              </a:spcBef>
              <a:buClr>
                <a:schemeClr val="lt1"/>
              </a:buClr>
              <a:buSzPct val="87500"/>
              <a:buFont typeface="Courier New"/>
              <a:buChar char="o"/>
            </a:pPr>
            <a:r>
              <a:rPr lang="en"/>
              <a:t>Strong and organized security infrastructure</a:t>
            </a:r>
          </a:p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Access Control &amp; A.C. Procedures</a:t>
            </a:r>
          </a:p>
          <a:p>
            <a:pPr marL="914400" lvl="1" indent="-406400" rtl="0">
              <a:spcBef>
                <a:spcPts val="0"/>
              </a:spcBef>
              <a:buClr>
                <a:schemeClr val="lt1"/>
              </a:buClr>
              <a:buSzPct val="87500"/>
              <a:buFont typeface="Courier New"/>
              <a:buChar char="o"/>
            </a:pPr>
            <a:r>
              <a:rPr lang="en"/>
              <a:t>Strong password controls/Rotation</a:t>
            </a:r>
          </a:p>
          <a:p>
            <a:pPr marL="914400" lvl="1" indent="-406400" rtl="0">
              <a:spcBef>
                <a:spcPts val="0"/>
              </a:spcBef>
              <a:buClr>
                <a:schemeClr val="lt1"/>
              </a:buClr>
              <a:buSzPct val="87500"/>
              <a:buFont typeface="Courier New"/>
              <a:buChar char="o"/>
            </a:pPr>
            <a:r>
              <a:rPr lang="en"/>
              <a:t>Files well-protected</a:t>
            </a:r>
          </a:p>
          <a:p>
            <a:pPr marL="914400" lvl="1" indent="-406400" rtl="0">
              <a:spcBef>
                <a:spcPts val="0"/>
              </a:spcBef>
              <a:buClr>
                <a:schemeClr val="lt1"/>
              </a:buClr>
              <a:buSzPct val="87500"/>
              <a:buFont typeface="Courier New"/>
              <a:buChar char="o"/>
            </a:pPr>
            <a:r>
              <a:rPr lang="en"/>
              <a:t>Procedures in place for authorization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Strong Areas (Cont’d)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Vendor Management</a:t>
            </a:r>
          </a:p>
          <a:p>
            <a:pPr marL="914400" lvl="1" indent="-406400" rtl="0">
              <a:spcBef>
                <a:spcPts val="0"/>
              </a:spcBef>
              <a:buClr>
                <a:schemeClr val="lt1"/>
              </a:buClr>
              <a:buSzPct val="87500"/>
              <a:buFont typeface="Courier New"/>
              <a:buChar char="o"/>
            </a:pPr>
            <a:r>
              <a:rPr lang="en"/>
              <a:t>Management must approve third-party connectivity</a:t>
            </a:r>
          </a:p>
          <a:p>
            <a:pPr marL="914400" lvl="1" indent="-406400" rtl="0">
              <a:spcBef>
                <a:spcPts val="0"/>
              </a:spcBef>
              <a:buClr>
                <a:schemeClr val="lt1"/>
              </a:buClr>
              <a:buSzPct val="87500"/>
              <a:buFont typeface="Courier New"/>
              <a:buChar char="o"/>
            </a:pPr>
            <a:r>
              <a:rPr lang="en"/>
              <a:t>Third-party connections are monitored</a:t>
            </a:r>
          </a:p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Virus Protection</a:t>
            </a:r>
          </a:p>
          <a:p>
            <a:pPr marL="914400" lvl="1" indent="-406400" rtl="0">
              <a:spcBef>
                <a:spcPts val="0"/>
              </a:spcBef>
              <a:buClr>
                <a:schemeClr val="lt1"/>
              </a:buClr>
              <a:buSzPct val="87500"/>
              <a:buFont typeface="Courier New"/>
              <a:buChar char="o"/>
            </a:pPr>
            <a:r>
              <a:rPr lang="en"/>
              <a:t>Protection/Detection software on all devices</a:t>
            </a:r>
          </a:p>
          <a:p>
            <a:pPr marL="914400" lvl="1" indent="-406400" rtl="0">
              <a:spcBef>
                <a:spcPts val="0"/>
              </a:spcBef>
              <a:buClr>
                <a:schemeClr val="lt1"/>
              </a:buClr>
              <a:buSzPct val="87500"/>
              <a:buFont typeface="Courier New"/>
              <a:buChar char="o"/>
            </a:pPr>
            <a:r>
              <a:rPr lang="en"/>
              <a:t>E-mail attachments pre-screened</a:t>
            </a:r>
          </a:p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Strong Security Policies/Standards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Weak Areas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Computer and Network Management</a:t>
            </a:r>
          </a:p>
          <a:p>
            <a:pPr marL="914400" lvl="1" indent="-406400" rtl="0">
              <a:spcBef>
                <a:spcPts val="0"/>
              </a:spcBef>
              <a:buClr>
                <a:schemeClr val="lt1"/>
              </a:buClr>
              <a:buSzPct val="87500"/>
              <a:buFont typeface="Courier New"/>
              <a:buChar char="o"/>
            </a:pPr>
            <a:r>
              <a:rPr lang="en"/>
              <a:t>Vulnerabilities/Exploits not prioritized</a:t>
            </a:r>
          </a:p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Compliance</a:t>
            </a:r>
          </a:p>
          <a:p>
            <a:pPr marL="914400" lvl="1" indent="-406400" rtl="0">
              <a:spcBef>
                <a:spcPts val="0"/>
              </a:spcBef>
              <a:buClr>
                <a:schemeClr val="lt1"/>
              </a:buClr>
              <a:buSzPct val="87500"/>
              <a:buFont typeface="Courier New"/>
              <a:buChar char="o"/>
            </a:pPr>
            <a:r>
              <a:rPr lang="en"/>
              <a:t>No compliance checks in place</a:t>
            </a:r>
          </a:p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Business Continuity &amp; B.C. Plans</a:t>
            </a:r>
          </a:p>
          <a:p>
            <a:pPr marL="914400" lvl="1" indent="-406400" rtl="0">
              <a:spcBef>
                <a:spcPts val="0"/>
              </a:spcBef>
              <a:buClr>
                <a:schemeClr val="lt1"/>
              </a:buClr>
              <a:buSzPct val="87500"/>
              <a:buFont typeface="Courier New"/>
              <a:buChar char="o"/>
            </a:pPr>
            <a:r>
              <a:rPr lang="en"/>
              <a:t>Backup procedures not documented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Weak Areas (Cont’d)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Patch Management Processes</a:t>
            </a:r>
          </a:p>
          <a:p>
            <a:pPr marL="914400" lvl="1" indent="-406400" rtl="0">
              <a:spcBef>
                <a:spcPts val="0"/>
              </a:spcBef>
              <a:buClr>
                <a:schemeClr val="lt1"/>
              </a:buClr>
              <a:buSzPct val="87500"/>
              <a:buFont typeface="Courier New"/>
              <a:buChar char="o"/>
            </a:pPr>
            <a:r>
              <a:rPr lang="en"/>
              <a:t>High priority patches take 48 hours for implementation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Security Testing</a:t>
            </a:r>
          </a:p>
          <a:p>
            <a:pPr marL="914400" lvl="1" indent="-406400">
              <a:spcBef>
                <a:spcPts val="0"/>
              </a:spcBef>
              <a:buClr>
                <a:schemeClr val="lt1"/>
              </a:buClr>
              <a:buSzPct val="87500"/>
              <a:buFont typeface="Courier New"/>
              <a:buChar char="o"/>
            </a:pPr>
            <a:r>
              <a:rPr lang="en"/>
              <a:t>Security Test results not well-documented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Suggested Improvements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Identify and prioritize patches daily</a:t>
            </a:r>
          </a:p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Enforce policy compliance w/ checking tools</a:t>
            </a:r>
          </a:p>
          <a:p>
            <a:pPr marL="914400" lvl="1" indent="-406400" rtl="0">
              <a:spcBef>
                <a:spcPts val="0"/>
              </a:spcBef>
              <a:buClr>
                <a:schemeClr val="lt1"/>
              </a:buClr>
              <a:buSzPct val="87500"/>
              <a:buFont typeface="Courier New"/>
              <a:buChar char="o"/>
            </a:pPr>
            <a:r>
              <a:rPr lang="en"/>
              <a:t>e.g. eTrust</a:t>
            </a:r>
          </a:p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Document Restore/Backup procedures</a:t>
            </a:r>
          </a:p>
          <a:p>
            <a:pPr marL="457200" lvl="0" indent="-4318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Produce and Retain written results of Security Tests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teps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On-screen Show (16:9)</PresentationFormat>
  <Paragraphs>38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Courier New</vt:lpstr>
      <vt:lpstr>steps</vt:lpstr>
      <vt:lpstr>Blueberry Software</vt:lpstr>
      <vt:lpstr>Results: Good</vt:lpstr>
      <vt:lpstr>Strong Areas</vt:lpstr>
      <vt:lpstr>Strong Areas (Cont’d)</vt:lpstr>
      <vt:lpstr>Weak Areas</vt:lpstr>
      <vt:lpstr>Weak Areas (Cont’d)</vt:lpstr>
      <vt:lpstr>Suggested Improvements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Blueberry Software</dc:title>
  <dc:creator>Kevin Auriemma</dc:creator>
  <cp:lastModifiedBy>Kevin Auriemma</cp:lastModifiedBy>
  <cp:revision>1</cp:revision>
  <dcterms:modified xsi:type="dcterms:W3CDTF">2015-04-27T21:34:34Z</dcterms:modified>
</cp:coreProperties>
</file>