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embeddedFontLst>
    <p:embeddedFont>
      <p:font typeface="Roboto Slab"/>
      <p:regular r:id="rId13"/>
      <p:bold r:id="rId14"/>
    </p:embeddedFon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5E9079E1-1B84-4F5B-86A6-59E23C9E1454}">
  <a:tblStyle styleId="{5E9079E1-1B84-4F5B-86A6-59E23C9E145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RobotoSlab-regular.fntdata"/><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Roboto-regular.fntdata"/><Relationship Id="rId14" Type="http://schemas.openxmlformats.org/officeDocument/2006/relationships/font" Target="fonts/RobotoSlab-bold.fntdata"/><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font" Target="fonts/Roboto-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441b1d4b17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41b1d4b17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Keeping our goals generic so it can be adjusted to most </a:t>
            </a:r>
            <a:r>
              <a:rPr lang="en" sz="1000"/>
              <a:t>mini markets and have our project to be affordable for the business who cannot afford a costly system. Give customers the ability to easily place an order without the need of physically walking into a store, for elderly, people without cars, or even placing orders for other people. We also need to consider the cyber risks such as data breaches of personal information such as names and addresses. </a:t>
            </a:r>
            <a:endParaRPr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441b1d4b17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441b1d4b17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454dbfdd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54dbfdd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454dbfdd1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454dbfdd1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441b1d4b17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441b1d4b17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drive.google.com/file/d/1cT3IaMkn_I4YN-IK9w3o4R0BT40hntyw/view"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LimitList</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Ahmad, Anna, Ian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Overview</a:t>
            </a:r>
            <a:endParaRPr/>
          </a:p>
        </p:txBody>
      </p:sp>
      <p:sp>
        <p:nvSpPr>
          <p:cNvPr id="70" name="Google Shape;70;p14"/>
          <p:cNvSpPr txBox="1"/>
          <p:nvPr>
            <p:ph idx="1" type="body"/>
          </p:nvPr>
        </p:nvSpPr>
        <p:spPr>
          <a:xfrm>
            <a:off x="387900" y="1489825"/>
            <a:ext cx="77154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Goals</a:t>
            </a:r>
            <a:endParaRPr/>
          </a:p>
          <a:p>
            <a:pPr indent="-342900" lvl="0" marL="457200" rtl="0" algn="l">
              <a:spcBef>
                <a:spcPts val="1600"/>
              </a:spcBef>
              <a:spcAft>
                <a:spcPts val="0"/>
              </a:spcAft>
              <a:buSzPts val="1800"/>
              <a:buChar char="●"/>
            </a:pPr>
            <a:r>
              <a:rPr lang="en"/>
              <a:t>Scaleable</a:t>
            </a:r>
            <a:endParaRPr/>
          </a:p>
          <a:p>
            <a:pPr indent="-342900" lvl="0" marL="457200" rtl="0" algn="l">
              <a:spcBef>
                <a:spcPts val="0"/>
              </a:spcBef>
              <a:spcAft>
                <a:spcPts val="0"/>
              </a:spcAft>
              <a:buSzPts val="1800"/>
              <a:buChar char="●"/>
            </a:pPr>
            <a:r>
              <a:rPr lang="en"/>
              <a:t>Affordable</a:t>
            </a:r>
            <a:endParaRPr/>
          </a:p>
          <a:p>
            <a:pPr indent="-342900" lvl="0" marL="457200" rtl="0" algn="l">
              <a:spcBef>
                <a:spcPts val="0"/>
              </a:spcBef>
              <a:spcAft>
                <a:spcPts val="0"/>
              </a:spcAft>
              <a:buSzPts val="1800"/>
              <a:buChar char="●"/>
            </a:pPr>
            <a:r>
              <a:rPr lang="en"/>
              <a:t>Customer benefits</a:t>
            </a:r>
            <a:endParaRPr/>
          </a:p>
          <a:p>
            <a:pPr indent="0" lvl="0" marL="0" rtl="0" algn="l">
              <a:spcBef>
                <a:spcPts val="1600"/>
              </a:spcBef>
              <a:spcAft>
                <a:spcPts val="0"/>
              </a:spcAft>
              <a:buNone/>
            </a:pPr>
            <a:r>
              <a:rPr lang="en"/>
              <a:t>Risks</a:t>
            </a:r>
            <a:endParaRPr/>
          </a:p>
          <a:p>
            <a:pPr indent="-342900" lvl="0" marL="457200" rtl="0" algn="l">
              <a:spcBef>
                <a:spcPts val="1600"/>
              </a:spcBef>
              <a:spcAft>
                <a:spcPts val="0"/>
              </a:spcAft>
              <a:buSzPts val="1800"/>
              <a:buChar char="●"/>
            </a:pPr>
            <a:r>
              <a:rPr lang="en"/>
              <a:t>Data breaches</a:t>
            </a:r>
            <a:endParaRPr/>
          </a:p>
          <a:p>
            <a:pPr indent="0" lvl="0" marL="457200" rtl="0" algn="l">
              <a:spcBef>
                <a:spcPts val="1600"/>
              </a:spcBef>
              <a:spcAft>
                <a:spcPts val="1600"/>
              </a:spcAft>
              <a:buNone/>
            </a:pPr>
            <a:r>
              <a:t/>
            </a:r>
            <a:endParaRPr/>
          </a:p>
        </p:txBody>
      </p:sp>
      <p:pic>
        <p:nvPicPr>
          <p:cNvPr id="71" name="Google Shape;71;p14"/>
          <p:cNvPicPr preferRelativeResize="0"/>
          <p:nvPr/>
        </p:nvPicPr>
        <p:blipFill>
          <a:blip r:embed="rId3">
            <a:alphaModFix/>
          </a:blip>
          <a:stretch>
            <a:fillRect/>
          </a:stretch>
        </p:blipFill>
        <p:spPr>
          <a:xfrm>
            <a:off x="3403125" y="964413"/>
            <a:ext cx="5143500" cy="32146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Income Assumptions</a:t>
            </a:r>
            <a:endParaRPr/>
          </a:p>
        </p:txBody>
      </p:sp>
      <p:graphicFrame>
        <p:nvGraphicFramePr>
          <p:cNvPr id="77" name="Google Shape;77;p15"/>
          <p:cNvGraphicFramePr/>
          <p:nvPr/>
        </p:nvGraphicFramePr>
        <p:xfrm>
          <a:off x="906050" y="1485975"/>
          <a:ext cx="3000000" cy="3000000"/>
        </p:xfrm>
        <a:graphic>
          <a:graphicData uri="http://schemas.openxmlformats.org/drawingml/2006/table">
            <a:tbl>
              <a:tblPr>
                <a:noFill/>
                <a:tableStyleId>{5E9079E1-1B84-4F5B-86A6-59E23C9E1454}</a:tableStyleId>
              </a:tblPr>
              <a:tblGrid>
                <a:gridCol w="2413000"/>
                <a:gridCol w="2413000"/>
                <a:gridCol w="2413000"/>
              </a:tblGrid>
              <a:tr h="381000">
                <a:tc>
                  <a:txBody>
                    <a:bodyPr>
                      <a:noAutofit/>
                    </a:bodyPr>
                    <a:lstStyle/>
                    <a:p>
                      <a:pPr indent="0" lvl="0" marL="0" rtl="0" algn="l">
                        <a:spcBef>
                          <a:spcPts val="0"/>
                        </a:spcBef>
                        <a:spcAft>
                          <a:spcPts val="0"/>
                        </a:spcAft>
                        <a:buNone/>
                      </a:pPr>
                      <a:r>
                        <a:rPr b="1" lang="en">
                          <a:solidFill>
                            <a:srgbClr val="FFFFFF"/>
                          </a:solidFill>
                        </a:rPr>
                        <a:t>First Year</a:t>
                      </a:r>
                      <a:endParaRPr b="1">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b="1" lang="en">
                          <a:solidFill>
                            <a:srgbClr val="FFFFFF"/>
                          </a:solidFill>
                        </a:rPr>
                        <a:t>Second Year</a:t>
                      </a:r>
                      <a:endParaRPr b="1">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b="1" lang="en">
                          <a:solidFill>
                            <a:srgbClr val="FFFFFF"/>
                          </a:solidFill>
                        </a:rPr>
                        <a:t>Third Year</a:t>
                      </a:r>
                      <a:endParaRPr b="1">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a:solidFill>
                            <a:srgbClr val="FFFFFF"/>
                          </a:solidFill>
                        </a:rPr>
                        <a:t>100 customers per day</a:t>
                      </a:r>
                      <a:endParaRPr>
                        <a:solidFill>
                          <a:srgbClr val="FFFFFF"/>
                        </a:solidFill>
                      </a:endParaRPr>
                    </a:p>
                    <a:p>
                      <a:pPr indent="0" lvl="0" marL="0" rtl="0" algn="l">
                        <a:spcBef>
                          <a:spcPts val="0"/>
                        </a:spcBef>
                        <a:spcAft>
                          <a:spcPts val="0"/>
                        </a:spcAft>
                        <a:buNone/>
                      </a:pPr>
                      <a:r>
                        <a:rPr lang="en">
                          <a:solidFill>
                            <a:srgbClr val="FFFFFF"/>
                          </a:solidFill>
                        </a:rPr>
                        <a:t>$65 per customer </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250 customers per day </a:t>
                      </a:r>
                      <a:endParaRPr>
                        <a:solidFill>
                          <a:srgbClr val="FFFFFF"/>
                        </a:solidFill>
                      </a:endParaRPr>
                    </a:p>
                    <a:p>
                      <a:pPr indent="0" lvl="0" marL="0" rtl="0" algn="l">
                        <a:spcBef>
                          <a:spcPts val="0"/>
                        </a:spcBef>
                        <a:spcAft>
                          <a:spcPts val="0"/>
                        </a:spcAft>
                        <a:buNone/>
                      </a:pPr>
                      <a:r>
                        <a:rPr lang="en">
                          <a:solidFill>
                            <a:srgbClr val="FFFFFF"/>
                          </a:solidFill>
                        </a:rPr>
                        <a:t>$65 per customer</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370 customers per day </a:t>
                      </a:r>
                      <a:endParaRPr>
                        <a:solidFill>
                          <a:srgbClr val="FFFFFF"/>
                        </a:solidFill>
                      </a:endParaRPr>
                    </a:p>
                    <a:p>
                      <a:pPr indent="0" lvl="0" marL="0" rtl="0" algn="l">
                        <a:spcBef>
                          <a:spcPts val="0"/>
                        </a:spcBef>
                        <a:spcAft>
                          <a:spcPts val="0"/>
                        </a:spcAft>
                        <a:buNone/>
                      </a:pPr>
                      <a:r>
                        <a:rPr lang="en">
                          <a:solidFill>
                            <a:srgbClr val="FFFFFF"/>
                          </a:solidFill>
                        </a:rPr>
                        <a:t>$65 per customer</a:t>
                      </a:r>
                      <a:endParaRPr>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a:solidFill>
                            <a:srgbClr val="FFFFFF"/>
                          </a:solidFill>
                        </a:rPr>
                        <a:t>10% service charge per order</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10% service charge per order</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10% service charge per order</a:t>
                      </a:r>
                      <a:endParaRPr>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a:solidFill>
                            <a:srgbClr val="FFFFFF"/>
                          </a:solidFill>
                        </a:rPr>
                        <a:t>15 markets hosted</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35 markets hosted</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45 markets hosted</a:t>
                      </a:r>
                      <a:endParaRPr>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a:solidFill>
                            <a:srgbClr val="FFFFFF"/>
                          </a:solidFill>
                        </a:rPr>
                        <a:t>$99/month per store</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$99/month per store</a:t>
                      </a:r>
                      <a:endParaRPr>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a:solidFill>
                            <a:srgbClr val="FFFFFF"/>
                          </a:solidFill>
                        </a:rPr>
                        <a:t>$99/month per store</a:t>
                      </a:r>
                      <a:endParaRPr>
                        <a:solidFill>
                          <a:srgbClr val="FFFFFF"/>
                        </a:solidFill>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Cost Assumptions</a:t>
            </a:r>
            <a:endParaRPr/>
          </a:p>
        </p:txBody>
      </p:sp>
      <p:graphicFrame>
        <p:nvGraphicFramePr>
          <p:cNvPr id="83" name="Google Shape;83;p16"/>
          <p:cNvGraphicFramePr/>
          <p:nvPr/>
        </p:nvGraphicFramePr>
        <p:xfrm>
          <a:off x="952500" y="1482150"/>
          <a:ext cx="3000000" cy="3000000"/>
        </p:xfrm>
        <a:graphic>
          <a:graphicData uri="http://schemas.openxmlformats.org/drawingml/2006/table">
            <a:tbl>
              <a:tblPr>
                <a:noFill/>
                <a:tableStyleId>{5E9079E1-1B84-4F5B-86A6-59E23C9E1454}</a:tableStyleId>
              </a:tblPr>
              <a:tblGrid>
                <a:gridCol w="4583200"/>
                <a:gridCol w="2655800"/>
              </a:tblGrid>
              <a:tr h="381000">
                <a:tc>
                  <a:txBody>
                    <a:bodyPr>
                      <a:noAutofit/>
                    </a:bodyPr>
                    <a:lstStyle/>
                    <a:p>
                      <a:pPr indent="0" lvl="0" marL="0" rtl="0" algn="l">
                        <a:spcBef>
                          <a:spcPts val="0"/>
                        </a:spcBef>
                        <a:spcAft>
                          <a:spcPts val="0"/>
                        </a:spcAft>
                        <a:buNone/>
                      </a:pPr>
                      <a:r>
                        <a:rPr lang="en" sz="2400">
                          <a:solidFill>
                            <a:srgbClr val="FFFFFF"/>
                          </a:solidFill>
                        </a:rPr>
                        <a:t>Mobile application developer </a:t>
                      </a:r>
                      <a:endParaRPr sz="2400">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sz="2400">
                          <a:solidFill>
                            <a:srgbClr val="FFFFFF"/>
                          </a:solidFill>
                        </a:rPr>
                        <a:t> $   85,377</a:t>
                      </a:r>
                      <a:endParaRPr sz="2400">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sz="2400">
                          <a:solidFill>
                            <a:srgbClr val="FFFFFF"/>
                          </a:solidFill>
                        </a:rPr>
                        <a:t>Project Manager</a:t>
                      </a:r>
                      <a:endParaRPr sz="2400">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sz="2400">
                          <a:solidFill>
                            <a:srgbClr val="FFFFFF"/>
                          </a:solidFill>
                        </a:rPr>
                        <a:t> $   85,281</a:t>
                      </a:r>
                      <a:endParaRPr sz="2400">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sz="2400">
                          <a:solidFill>
                            <a:srgbClr val="FFFFFF"/>
                          </a:solidFill>
                        </a:rPr>
                        <a:t>Marketing Manager</a:t>
                      </a:r>
                      <a:endParaRPr sz="2400">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sz="2400">
                          <a:solidFill>
                            <a:srgbClr val="FFFFFF"/>
                          </a:solidFill>
                        </a:rPr>
                        <a:t> $   75,249</a:t>
                      </a:r>
                      <a:endParaRPr sz="2400">
                        <a:solidFill>
                          <a:srgbClr val="FFFFFF"/>
                        </a:solidFill>
                      </a:endParaRPr>
                    </a:p>
                  </a:txBody>
                  <a:tcPr marT="91425" marB="91425" marR="91425" marL="91425"/>
                </a:tc>
              </a:tr>
              <a:tr h="381000">
                <a:tc>
                  <a:txBody>
                    <a:bodyPr>
                      <a:noAutofit/>
                    </a:bodyPr>
                    <a:lstStyle/>
                    <a:p>
                      <a:pPr indent="0" lvl="0" marL="0" rtl="0" algn="l">
                        <a:spcBef>
                          <a:spcPts val="0"/>
                        </a:spcBef>
                        <a:spcAft>
                          <a:spcPts val="0"/>
                        </a:spcAft>
                        <a:buNone/>
                      </a:pPr>
                      <a:r>
                        <a:rPr lang="en" sz="2400">
                          <a:solidFill>
                            <a:srgbClr val="FFFFFF"/>
                          </a:solidFill>
                        </a:rPr>
                        <a:t>Sales Manager</a:t>
                      </a:r>
                      <a:endParaRPr sz="2400">
                        <a:solidFill>
                          <a:srgbClr val="FFFFFF"/>
                        </a:solidFill>
                      </a:endParaRPr>
                    </a:p>
                  </a:txBody>
                  <a:tcPr marT="91425" marB="91425" marR="91425" marL="91425"/>
                </a:tc>
                <a:tc>
                  <a:txBody>
                    <a:bodyPr>
                      <a:noAutofit/>
                    </a:bodyPr>
                    <a:lstStyle/>
                    <a:p>
                      <a:pPr indent="0" lvl="0" marL="0" rtl="0" algn="l">
                        <a:spcBef>
                          <a:spcPts val="0"/>
                        </a:spcBef>
                        <a:spcAft>
                          <a:spcPts val="0"/>
                        </a:spcAft>
                        <a:buNone/>
                      </a:pPr>
                      <a:r>
                        <a:rPr lang="en" sz="2400">
                          <a:solidFill>
                            <a:srgbClr val="FFFFFF"/>
                          </a:solidFill>
                        </a:rPr>
                        <a:t> $   67,114</a:t>
                      </a:r>
                      <a:endParaRPr sz="2400">
                        <a:solidFill>
                          <a:srgbClr val="FFFFFF"/>
                        </a:solidFill>
                      </a:endParaRPr>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Financial Analysis</a:t>
            </a:r>
            <a:endParaRPr/>
          </a:p>
        </p:txBody>
      </p:sp>
      <p:pic>
        <p:nvPicPr>
          <p:cNvPr id="89" name="Google Shape;89;p17"/>
          <p:cNvPicPr preferRelativeResize="0"/>
          <p:nvPr/>
        </p:nvPicPr>
        <p:blipFill>
          <a:blip r:embed="rId3">
            <a:alphaModFix/>
          </a:blip>
          <a:stretch>
            <a:fillRect/>
          </a:stretch>
        </p:blipFill>
        <p:spPr>
          <a:xfrm>
            <a:off x="1083012" y="1086075"/>
            <a:ext cx="6977975" cy="3742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Prototype</a:t>
            </a:r>
            <a:endParaRPr/>
          </a:p>
        </p:txBody>
      </p:sp>
      <p:pic>
        <p:nvPicPr>
          <p:cNvPr id="95" name="Google Shape;95;p18" title="Video.mov">
            <a:hlinkClick r:id="rId3"/>
          </p:cNvPr>
          <p:cNvPicPr preferRelativeResize="0"/>
          <p:nvPr/>
        </p:nvPicPr>
        <p:blipFill>
          <a:blip r:embed="rId4">
            <a:alphaModFix/>
          </a:blip>
          <a:stretch>
            <a:fillRect/>
          </a:stretch>
        </p:blipFill>
        <p:spPr>
          <a:xfrm>
            <a:off x="2114450" y="1144125"/>
            <a:ext cx="5332500" cy="39993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