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8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F4D"/>
    <a:srgbClr val="426E5D"/>
    <a:srgbClr val="A3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8468" tIns="49234" rIns="98468" bIns="4923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8468" tIns="49234" rIns="98468" bIns="49234" rtlCol="0"/>
          <a:lstStyle>
            <a:lvl1pPr algn="r">
              <a:defRPr sz="1300"/>
            </a:lvl1pPr>
          </a:lstStyle>
          <a:p>
            <a:fld id="{825BE9A5-F0BF-416D-94B4-E14FCBCF4B16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68" tIns="49234" rIns="98468" bIns="4923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8468" tIns="49234" rIns="98468" bIns="4923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8468" tIns="49234" rIns="98468" bIns="4923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8468" tIns="49234" rIns="98468" bIns="49234" rtlCol="0" anchor="b"/>
          <a:lstStyle>
            <a:lvl1pPr algn="r">
              <a:defRPr sz="1300"/>
            </a:lvl1pPr>
          </a:lstStyle>
          <a:p>
            <a:fld id="{87E56965-D8CB-479E-BB9B-8DFF25020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2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22889" y="4846320"/>
            <a:ext cx="321111" cy="201168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822889" y="0"/>
            <a:ext cx="32111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400"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8854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822889" y="0"/>
            <a:ext cx="32111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400"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Elbow Connector 180"/>
          <p:cNvCxnSpPr>
            <a:stCxn id="17" idx="2"/>
            <a:endCxn id="12" idx="0"/>
          </p:cNvCxnSpPr>
          <p:nvPr/>
        </p:nvCxnSpPr>
        <p:spPr>
          <a:xfrm rot="5400000">
            <a:off x="1084009" y="3941505"/>
            <a:ext cx="1675606" cy="804584"/>
          </a:xfrm>
          <a:prstGeom prst="bentConnector3">
            <a:avLst>
              <a:gd name="adj1" fmla="val 8814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32"/>
          <p:cNvSpPr>
            <a:spLocks noChangeArrowheads="1"/>
          </p:cNvSpPr>
          <p:nvPr/>
        </p:nvSpPr>
        <p:spPr bwMode="auto">
          <a:xfrm>
            <a:off x="1752604" y="1066800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3501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Co-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: MIS 2502</a:t>
            </a:r>
            <a:endParaRPr lang="en-US" sz="8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7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Data-centric</a:t>
            </a: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Application</a:t>
            </a: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Development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Rectangle 133"/>
          <p:cNvSpPr>
            <a:spLocks noChangeArrowheads="1"/>
          </p:cNvSpPr>
          <p:nvPr/>
        </p:nvSpPr>
        <p:spPr bwMode="auto">
          <a:xfrm>
            <a:off x="1752602" y="3733800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35xx</a:t>
            </a:r>
          </a:p>
          <a:p>
            <a:pPr algn="ctr" eaLnBrk="0" hangingPunct="0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: Varies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MIS Elective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Rectangle 134"/>
          <p:cNvSpPr>
            <a:spLocks noChangeArrowheads="1"/>
          </p:cNvSpPr>
          <p:nvPr/>
        </p:nvSpPr>
        <p:spPr bwMode="auto">
          <a:xfrm>
            <a:off x="152402" y="3733800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3535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Req’s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: 3504</a:t>
            </a:r>
            <a:endParaRPr lang="en-US" sz="8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7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Leading Global</a:t>
            </a: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Digital Projects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Rectangle 135"/>
          <p:cNvSpPr>
            <a:spLocks noChangeArrowheads="1"/>
          </p:cNvSpPr>
          <p:nvPr/>
        </p:nvSpPr>
        <p:spPr bwMode="auto">
          <a:xfrm>
            <a:off x="981637" y="5181600"/>
            <a:ext cx="1075765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4596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Req’s</a:t>
            </a:r>
            <a:r>
              <a:rPr lang="en-US" sz="800" i="1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2501,3535 &amp;</a:t>
            </a:r>
          </a:p>
          <a:p>
            <a:pPr algn="ctr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 3501</a:t>
            </a:r>
            <a:endParaRPr lang="en-US" sz="8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7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IT Value and</a:t>
            </a: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Service Delivery 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Rectangle 130"/>
          <p:cNvSpPr>
            <a:spLocks noChangeArrowheads="1"/>
          </p:cNvSpPr>
          <p:nvPr/>
        </p:nvSpPr>
        <p:spPr bwMode="auto">
          <a:xfrm>
            <a:off x="152400" y="1066800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2502</a:t>
            </a:r>
          </a:p>
          <a:p>
            <a:pPr algn="ctr" eaLnBrk="0" hangingPunct="0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: MIS 2101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Data Analytics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4" name="Elbow Connector 180"/>
          <p:cNvCxnSpPr>
            <a:stCxn id="15" idx="2"/>
            <a:endCxn id="11" idx="0"/>
          </p:cNvCxnSpPr>
          <p:nvPr/>
        </p:nvCxnSpPr>
        <p:spPr>
          <a:xfrm rot="16200000" flipH="1">
            <a:off x="609601" y="3619499"/>
            <a:ext cx="228600" cy="2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32"/>
          <p:cNvSpPr>
            <a:spLocks noChangeArrowheads="1"/>
          </p:cNvSpPr>
          <p:nvPr/>
        </p:nvSpPr>
        <p:spPr bwMode="auto">
          <a:xfrm>
            <a:off x="152400" y="2438400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3504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: MIS 2502</a:t>
            </a:r>
            <a:endParaRPr lang="en-US" sz="8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7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Digital Design</a:t>
            </a: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and Innovation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6" name="Straight Arrow Connector 15"/>
          <p:cNvCxnSpPr>
            <a:stCxn id="13" idx="3"/>
            <a:endCxn id="9" idx="1"/>
          </p:cNvCxnSpPr>
          <p:nvPr/>
        </p:nvCxnSpPr>
        <p:spPr>
          <a:xfrm>
            <a:off x="1295400" y="1600200"/>
            <a:ext cx="457204" cy="0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32"/>
          <p:cNvSpPr>
            <a:spLocks noChangeArrowheads="1"/>
          </p:cNvSpPr>
          <p:nvPr/>
        </p:nvSpPr>
        <p:spPr bwMode="auto">
          <a:xfrm>
            <a:off x="1752604" y="2439194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2501</a:t>
            </a:r>
          </a:p>
          <a:p>
            <a:pPr algn="ctr" eaLnBrk="0" hangingPunct="0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: MIS 2101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 Enterprise  IT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Architecture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0" name="Elbow Connector 180"/>
          <p:cNvCxnSpPr/>
          <p:nvPr/>
        </p:nvCxnSpPr>
        <p:spPr>
          <a:xfrm rot="5400000">
            <a:off x="571502" y="2285206"/>
            <a:ext cx="304800" cy="158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180"/>
          <p:cNvCxnSpPr>
            <a:stCxn id="11" idx="2"/>
            <a:endCxn id="12" idx="0"/>
          </p:cNvCxnSpPr>
          <p:nvPr/>
        </p:nvCxnSpPr>
        <p:spPr>
          <a:xfrm rot="16200000" flipH="1">
            <a:off x="931211" y="4593291"/>
            <a:ext cx="381000" cy="79561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180"/>
          <p:cNvCxnSpPr/>
          <p:nvPr/>
        </p:nvCxnSpPr>
        <p:spPr>
          <a:xfrm rot="5400000">
            <a:off x="571502" y="2286000"/>
            <a:ext cx="304800" cy="158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5122" y="533400"/>
            <a:ext cx="2692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MIS Program</a:t>
            </a:r>
            <a:endParaRPr lang="en-US" dirty="0"/>
          </a:p>
        </p:txBody>
      </p:sp>
      <p:cxnSp>
        <p:nvCxnSpPr>
          <p:cNvPr id="23" name="Elbow Connector 180"/>
          <p:cNvCxnSpPr/>
          <p:nvPr/>
        </p:nvCxnSpPr>
        <p:spPr>
          <a:xfrm rot="5400000">
            <a:off x="2209006" y="2285206"/>
            <a:ext cx="304800" cy="158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180"/>
          <p:cNvCxnSpPr>
            <a:stCxn id="27" idx="2"/>
            <a:endCxn id="31" idx="0"/>
          </p:cNvCxnSpPr>
          <p:nvPr/>
        </p:nvCxnSpPr>
        <p:spPr>
          <a:xfrm rot="5400000">
            <a:off x="5084111" y="4588809"/>
            <a:ext cx="381000" cy="804582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32"/>
          <p:cNvSpPr>
            <a:spLocks noChangeArrowheads="1"/>
          </p:cNvSpPr>
          <p:nvPr/>
        </p:nvSpPr>
        <p:spPr bwMode="auto">
          <a:xfrm>
            <a:off x="5105404" y="1066800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3501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Co-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: MIS 2502</a:t>
            </a:r>
            <a:endParaRPr lang="en-US" sz="8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7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Data-centric</a:t>
            </a: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Application</a:t>
            </a: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Development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" name="Rectangle 133"/>
          <p:cNvSpPr>
            <a:spLocks noChangeArrowheads="1"/>
          </p:cNvSpPr>
          <p:nvPr/>
        </p:nvSpPr>
        <p:spPr bwMode="auto">
          <a:xfrm>
            <a:off x="5105402" y="3733800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>MIS 3502</a:t>
            </a:r>
          </a:p>
          <a:p>
            <a:pPr algn="ctr" eaLnBrk="0" hangingPunct="0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: 3501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rgbClr val="FF0000"/>
                </a:solidFill>
                <a:latin typeface="Calibri" pitchFamily="34" charset="0"/>
              </a:rPr>
              <a:t>Application</a:t>
            </a:r>
          </a:p>
          <a:p>
            <a:pPr algn="ctr" eaLnBrk="0" hangingPunct="0"/>
            <a:r>
              <a:rPr lang="en-US" sz="1000" dirty="0" smtClean="0">
                <a:solidFill>
                  <a:srgbClr val="FF0000"/>
                </a:solidFill>
                <a:latin typeface="Calibri" pitchFamily="34" charset="0"/>
              </a:rPr>
              <a:t>Integration &amp;</a:t>
            </a:r>
          </a:p>
          <a:p>
            <a:pPr algn="ctr" eaLnBrk="0" hangingPunct="0"/>
            <a:r>
              <a:rPr lang="en-US" sz="1000" dirty="0" smtClean="0">
                <a:solidFill>
                  <a:srgbClr val="FF0000"/>
                </a:solidFill>
                <a:latin typeface="Calibri" pitchFamily="34" charset="0"/>
              </a:rPr>
              <a:t>Evaluation</a:t>
            </a:r>
            <a:endParaRPr lang="en-US" sz="1000" dirty="0">
              <a:solidFill>
                <a:srgbClr val="FF0000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8" name="Rectangle 134"/>
          <p:cNvSpPr>
            <a:spLocks noChangeArrowheads="1"/>
          </p:cNvSpPr>
          <p:nvPr/>
        </p:nvSpPr>
        <p:spPr bwMode="auto">
          <a:xfrm>
            <a:off x="3505202" y="3733800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3535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800" i="1" dirty="0" smtClean="0">
                <a:solidFill>
                  <a:srgbClr val="FF0000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rgbClr val="FF0000"/>
                </a:solidFill>
                <a:latin typeface="Calibri" pitchFamily="34" charset="0"/>
              </a:rPr>
              <a:t>Req’s</a:t>
            </a:r>
            <a:r>
              <a:rPr lang="en-US" sz="800" i="1" dirty="0" smtClean="0">
                <a:solidFill>
                  <a:srgbClr val="FF0000"/>
                </a:solidFill>
                <a:latin typeface="Calibri" pitchFamily="34" charset="0"/>
              </a:rPr>
              <a:t>: 35xx</a:t>
            </a:r>
            <a:endParaRPr lang="en-US" sz="800" i="1" dirty="0">
              <a:solidFill>
                <a:srgbClr val="FF0000"/>
              </a:solidFill>
              <a:latin typeface="Calibri" pitchFamily="34" charset="0"/>
            </a:endParaRPr>
          </a:p>
          <a:p>
            <a:pPr algn="ctr" eaLnBrk="0" hangingPunct="0"/>
            <a:endParaRPr lang="en-US" sz="7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Leading Global</a:t>
            </a: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Digital Projects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Rectangle 135"/>
          <p:cNvSpPr>
            <a:spLocks noChangeArrowheads="1"/>
          </p:cNvSpPr>
          <p:nvPr/>
        </p:nvSpPr>
        <p:spPr bwMode="auto">
          <a:xfrm>
            <a:off x="4334437" y="5181600"/>
            <a:ext cx="1075765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4596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Req’s</a:t>
            </a:r>
            <a:r>
              <a:rPr lang="en-US" sz="800" i="1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2501,3535 &amp;</a:t>
            </a:r>
          </a:p>
          <a:p>
            <a:pPr algn="ctr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800" i="1" dirty="0" smtClean="0">
                <a:solidFill>
                  <a:srgbClr val="FF0000"/>
                </a:solidFill>
                <a:latin typeface="Calibri" pitchFamily="34" charset="0"/>
              </a:rPr>
              <a:t>3502</a:t>
            </a:r>
            <a:endParaRPr lang="en-US" sz="800" i="1" dirty="0">
              <a:solidFill>
                <a:srgbClr val="FF0000"/>
              </a:solidFill>
              <a:latin typeface="Calibri" pitchFamily="34" charset="0"/>
            </a:endParaRPr>
          </a:p>
          <a:p>
            <a:pPr algn="ctr" eaLnBrk="0" hangingPunct="0"/>
            <a:endParaRPr lang="en-US" sz="7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IT Value and</a:t>
            </a: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Service Delivery 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" name="Rectangle 130"/>
          <p:cNvSpPr>
            <a:spLocks noChangeArrowheads="1"/>
          </p:cNvSpPr>
          <p:nvPr/>
        </p:nvSpPr>
        <p:spPr bwMode="auto">
          <a:xfrm>
            <a:off x="3505200" y="1066800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2502</a:t>
            </a:r>
          </a:p>
          <a:p>
            <a:pPr algn="ctr" eaLnBrk="0" hangingPunct="0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: MIS 2101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Data Analytics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3" name="Elbow Connector 180"/>
          <p:cNvCxnSpPr>
            <a:stCxn id="34" idx="2"/>
            <a:endCxn id="28" idx="0"/>
          </p:cNvCxnSpPr>
          <p:nvPr/>
        </p:nvCxnSpPr>
        <p:spPr>
          <a:xfrm rot="16200000" flipH="1">
            <a:off x="3962401" y="3619499"/>
            <a:ext cx="228600" cy="2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32"/>
          <p:cNvSpPr>
            <a:spLocks noChangeArrowheads="1"/>
          </p:cNvSpPr>
          <p:nvPr/>
        </p:nvSpPr>
        <p:spPr bwMode="auto">
          <a:xfrm>
            <a:off x="3505200" y="2438400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>MIS 35xx</a:t>
            </a:r>
            <a:endParaRPr lang="en-US" sz="1400" dirty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: MIS 2502</a:t>
            </a:r>
            <a:endParaRPr lang="en-US" sz="8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7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000" dirty="0" smtClean="0">
                <a:solidFill>
                  <a:srgbClr val="FF0000"/>
                </a:solidFill>
                <a:latin typeface="Calibri" pitchFamily="34" charset="0"/>
              </a:rPr>
              <a:t>Digital Solutions</a:t>
            </a:r>
          </a:p>
          <a:p>
            <a:pPr algn="ctr" eaLnBrk="0" hangingPunct="0"/>
            <a:r>
              <a:rPr lang="en-US" sz="1000" dirty="0" smtClean="0">
                <a:solidFill>
                  <a:srgbClr val="FF0000"/>
                </a:solidFill>
                <a:latin typeface="Calibri" pitchFamily="34" charset="0"/>
              </a:rPr>
              <a:t>Studio</a:t>
            </a:r>
            <a:endParaRPr lang="en-US" sz="1000" dirty="0">
              <a:solidFill>
                <a:srgbClr val="FF0000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5" name="Straight Arrow Connector 34"/>
          <p:cNvCxnSpPr>
            <a:stCxn id="32" idx="3"/>
            <a:endCxn id="26" idx="1"/>
          </p:cNvCxnSpPr>
          <p:nvPr/>
        </p:nvCxnSpPr>
        <p:spPr>
          <a:xfrm>
            <a:off x="4648200" y="1600200"/>
            <a:ext cx="457204" cy="0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132"/>
          <p:cNvSpPr>
            <a:spLocks noChangeArrowheads="1"/>
          </p:cNvSpPr>
          <p:nvPr/>
        </p:nvSpPr>
        <p:spPr bwMode="auto">
          <a:xfrm>
            <a:off x="5105404" y="2439194"/>
            <a:ext cx="1143000" cy="1066800"/>
          </a:xfrm>
          <a:prstGeom prst="round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en-US" sz="1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MIS 2501</a:t>
            </a:r>
          </a:p>
          <a:p>
            <a:pPr algn="ctr" eaLnBrk="0" hangingPunct="0"/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Pre-</a:t>
            </a:r>
            <a:r>
              <a:rPr lang="en-US" sz="800" i="1" dirty="0" err="1" smtClean="0">
                <a:solidFill>
                  <a:schemeClr val="tx1"/>
                </a:solidFill>
                <a:latin typeface="Calibri" pitchFamily="34" charset="0"/>
              </a:rPr>
              <a:t>Req</a:t>
            </a:r>
            <a:r>
              <a:rPr lang="en-US" sz="800" i="1" dirty="0" smtClean="0">
                <a:solidFill>
                  <a:schemeClr val="tx1"/>
                </a:solidFill>
                <a:latin typeface="Calibri" pitchFamily="34" charset="0"/>
              </a:rPr>
              <a:t>: MIS 2101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 Enterprise  IT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</a:rPr>
              <a:t>Architecture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0" hangingPunct="0"/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8" name="Elbow Connector 180"/>
          <p:cNvCxnSpPr/>
          <p:nvPr/>
        </p:nvCxnSpPr>
        <p:spPr>
          <a:xfrm rot="5400000">
            <a:off x="3924302" y="2285206"/>
            <a:ext cx="304800" cy="158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180"/>
          <p:cNvCxnSpPr>
            <a:stCxn id="28" idx="2"/>
            <a:endCxn id="31" idx="0"/>
          </p:cNvCxnSpPr>
          <p:nvPr/>
        </p:nvCxnSpPr>
        <p:spPr>
          <a:xfrm rot="16200000" flipH="1">
            <a:off x="4284011" y="4593291"/>
            <a:ext cx="381000" cy="79561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180"/>
          <p:cNvCxnSpPr/>
          <p:nvPr/>
        </p:nvCxnSpPr>
        <p:spPr>
          <a:xfrm rot="5400000">
            <a:off x="3924302" y="2286000"/>
            <a:ext cx="304800" cy="158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707922" y="381000"/>
            <a:ext cx="26928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Future MIS Program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Changes in Red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42" name="Elbow Connector 180"/>
          <p:cNvCxnSpPr/>
          <p:nvPr/>
        </p:nvCxnSpPr>
        <p:spPr>
          <a:xfrm rot="5400000">
            <a:off x="5561806" y="2285206"/>
            <a:ext cx="304800" cy="158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180"/>
          <p:cNvCxnSpPr>
            <a:stCxn id="37" idx="2"/>
            <a:endCxn id="27" idx="0"/>
          </p:cNvCxnSpPr>
          <p:nvPr/>
        </p:nvCxnSpPr>
        <p:spPr>
          <a:xfrm rot="5400000">
            <a:off x="5563000" y="3619896"/>
            <a:ext cx="227806" cy="2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6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1669</TotalTime>
  <Words>144</Words>
  <Application>Microsoft Office PowerPoint</Application>
  <PresentationFormat>On-screen Show (4:3)</PresentationFormat>
  <Paragraphs>131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Essential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Media: Reaching and Engaging Citizens</dc:title>
  <dc:creator>Munir Mandviwalla</dc:creator>
  <cp:lastModifiedBy>Microsoft account</cp:lastModifiedBy>
  <cp:revision>105</cp:revision>
  <cp:lastPrinted>2015-07-20T15:03:03Z</cp:lastPrinted>
  <dcterms:created xsi:type="dcterms:W3CDTF">2010-09-28T21:04:40Z</dcterms:created>
  <dcterms:modified xsi:type="dcterms:W3CDTF">2015-09-09T23:41:15Z</dcterms:modified>
</cp:coreProperties>
</file>