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9" r:id="rId2"/>
    <p:sldId id="265" r:id="rId3"/>
    <p:sldId id="271" r:id="rId4"/>
    <p:sldId id="259" r:id="rId5"/>
    <p:sldId id="267" r:id="rId6"/>
    <p:sldId id="278" r:id="rId7"/>
    <p:sldId id="268" r:id="rId8"/>
    <p:sldId id="279" r:id="rId9"/>
    <p:sldId id="260" r:id="rId10"/>
    <p:sldId id="276" r:id="rId11"/>
    <p:sldId id="280" r:id="rId12"/>
    <p:sldId id="263" r:id="rId13"/>
    <p:sldId id="264" r:id="rId14"/>
    <p:sldId id="272" r:id="rId15"/>
    <p:sldId id="277" r:id="rId16"/>
    <p:sldId id="270" r:id="rId17"/>
    <p:sldId id="283" r:id="rId18"/>
    <p:sldId id="281" r:id="rId19"/>
    <p:sldId id="282" r:id="rId20"/>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F4D"/>
    <a:srgbClr val="426E5D"/>
    <a:srgbClr val="A3263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798" y="3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BABA4-6834-4CF7-A617-B81ACB05A32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2B5C88B-BDC5-468F-B553-4636D2BDAE3A}">
      <dgm:prSet phldrT="[Text]"/>
      <dgm:spPr/>
      <dgm:t>
        <a:bodyPr/>
        <a:lstStyle/>
        <a:p>
          <a:r>
            <a:rPr lang="en-US" dirty="0" smtClean="0"/>
            <a:t>Engage Alumni</a:t>
          </a:r>
          <a:endParaRPr lang="en-US" dirty="0"/>
        </a:p>
      </dgm:t>
    </dgm:pt>
    <dgm:pt modelId="{9994B207-F0B3-45BF-9ED8-B954C31F6F80}" type="parTrans" cxnId="{FE62DFB8-4070-4159-AAEE-300413C434AC}">
      <dgm:prSet/>
      <dgm:spPr/>
      <dgm:t>
        <a:bodyPr/>
        <a:lstStyle/>
        <a:p>
          <a:endParaRPr lang="en-US"/>
        </a:p>
      </dgm:t>
    </dgm:pt>
    <dgm:pt modelId="{2D63DCEB-91F7-460F-B628-12EAF19C62A7}" type="sibTrans" cxnId="{FE62DFB8-4070-4159-AAEE-300413C434AC}">
      <dgm:prSet/>
      <dgm:spPr/>
      <dgm:t>
        <a:bodyPr/>
        <a:lstStyle/>
        <a:p>
          <a:endParaRPr lang="en-US"/>
        </a:p>
      </dgm:t>
    </dgm:pt>
    <dgm:pt modelId="{04DE33B9-EDA0-4B9D-B608-A345D5521CC7}">
      <dgm:prSet phldrT="[Text]"/>
      <dgm:spPr/>
      <dgm:t>
        <a:bodyPr/>
        <a:lstStyle/>
        <a:p>
          <a:r>
            <a:rPr lang="en-US" dirty="0" smtClean="0"/>
            <a:t>Some learning outcomes in MIS are timeless but the world in which we apply these basic lessons is changing rapidly</a:t>
          </a:r>
          <a:endParaRPr lang="en-US" dirty="0"/>
        </a:p>
      </dgm:t>
    </dgm:pt>
    <dgm:pt modelId="{2D620E95-B61F-417D-A3CC-CB448203910A}" type="parTrans" cxnId="{B423F547-CF28-4F77-8540-49BA6880C840}">
      <dgm:prSet/>
      <dgm:spPr/>
      <dgm:t>
        <a:bodyPr/>
        <a:lstStyle/>
        <a:p>
          <a:endParaRPr lang="en-US"/>
        </a:p>
      </dgm:t>
    </dgm:pt>
    <dgm:pt modelId="{034A22E1-C193-487D-850D-71CDE23C2AC5}" type="sibTrans" cxnId="{B423F547-CF28-4F77-8540-49BA6880C840}">
      <dgm:prSet/>
      <dgm:spPr/>
      <dgm:t>
        <a:bodyPr/>
        <a:lstStyle/>
        <a:p>
          <a:endParaRPr lang="en-US"/>
        </a:p>
      </dgm:t>
    </dgm:pt>
    <dgm:pt modelId="{934984EA-6B6E-43EA-8B92-EAE5BE1F709F}">
      <dgm:prSet phldrT="[Text]"/>
      <dgm:spPr/>
      <dgm:t>
        <a:bodyPr/>
        <a:lstStyle/>
        <a:p>
          <a:r>
            <a:rPr lang="en-US" dirty="0" smtClean="0"/>
            <a:t>IS 2009</a:t>
          </a:r>
          <a:endParaRPr lang="en-US" dirty="0"/>
        </a:p>
      </dgm:t>
    </dgm:pt>
    <dgm:pt modelId="{33C849DC-3421-4462-9BC8-4B743E6E544F}" type="parTrans" cxnId="{4E9FDB1D-F8E7-46F5-A16C-A18403184F9C}">
      <dgm:prSet/>
      <dgm:spPr/>
      <dgm:t>
        <a:bodyPr/>
        <a:lstStyle/>
        <a:p>
          <a:endParaRPr lang="en-US"/>
        </a:p>
      </dgm:t>
    </dgm:pt>
    <dgm:pt modelId="{E47F1E09-2FA0-449E-8ABB-CC45C786B60C}" type="sibTrans" cxnId="{4E9FDB1D-F8E7-46F5-A16C-A18403184F9C}">
      <dgm:prSet/>
      <dgm:spPr/>
      <dgm:t>
        <a:bodyPr/>
        <a:lstStyle/>
        <a:p>
          <a:endParaRPr lang="en-US"/>
        </a:p>
      </dgm:t>
    </dgm:pt>
    <dgm:pt modelId="{76505FC3-187C-4294-9242-CF9C383B75D3}">
      <dgm:prSet phldrT="[Text]"/>
      <dgm:spPr/>
      <dgm:t>
        <a:bodyPr/>
        <a:lstStyle/>
        <a:p>
          <a:r>
            <a:rPr lang="en-US" dirty="0" smtClean="0"/>
            <a:t>Faculty compares current curriculum to IS 2009 – Model Curriculum from AIS</a:t>
          </a:r>
          <a:endParaRPr lang="en-US" dirty="0"/>
        </a:p>
      </dgm:t>
    </dgm:pt>
    <dgm:pt modelId="{F71CD0AC-5B0D-424A-A525-6130399867D1}" type="parTrans" cxnId="{7C7F5B07-B4D8-4187-88D3-7462D597AF13}">
      <dgm:prSet/>
      <dgm:spPr/>
      <dgm:t>
        <a:bodyPr/>
        <a:lstStyle/>
        <a:p>
          <a:endParaRPr lang="en-US"/>
        </a:p>
      </dgm:t>
    </dgm:pt>
    <dgm:pt modelId="{97791609-BF43-4BA7-A964-A0C16C178502}" type="sibTrans" cxnId="{7C7F5B07-B4D8-4187-88D3-7462D597AF13}">
      <dgm:prSet/>
      <dgm:spPr/>
      <dgm:t>
        <a:bodyPr/>
        <a:lstStyle/>
        <a:p>
          <a:endParaRPr lang="en-US"/>
        </a:p>
      </dgm:t>
    </dgm:pt>
    <dgm:pt modelId="{895E0B0C-5738-45A9-B591-96691B9834AB}">
      <dgm:prSet phldrT="[Text]"/>
      <dgm:spPr/>
      <dgm:t>
        <a:bodyPr/>
        <a:lstStyle/>
        <a:p>
          <a:r>
            <a:rPr lang="en-US" dirty="0" smtClean="0"/>
            <a:t>Domains &amp; Topics</a:t>
          </a:r>
          <a:endParaRPr lang="en-US" dirty="0"/>
        </a:p>
      </dgm:t>
    </dgm:pt>
    <dgm:pt modelId="{411E42C1-1EBB-418B-AA98-FE632172FD5F}" type="parTrans" cxnId="{16E711A6-B907-433B-9AF0-89484B41E8FB}">
      <dgm:prSet/>
      <dgm:spPr/>
      <dgm:t>
        <a:bodyPr/>
        <a:lstStyle/>
        <a:p>
          <a:endParaRPr lang="en-US"/>
        </a:p>
      </dgm:t>
    </dgm:pt>
    <dgm:pt modelId="{5936183A-74E7-4B4A-9FCD-3BD784084968}" type="sibTrans" cxnId="{16E711A6-B907-433B-9AF0-89484B41E8FB}">
      <dgm:prSet/>
      <dgm:spPr/>
      <dgm:t>
        <a:bodyPr/>
        <a:lstStyle/>
        <a:p>
          <a:endParaRPr lang="en-US"/>
        </a:p>
      </dgm:t>
    </dgm:pt>
    <dgm:pt modelId="{73E810F6-65B6-4F0F-9EBD-2058BC7AEFD4}">
      <dgm:prSet phldrT="[Text]"/>
      <dgm:spPr/>
      <dgm:t>
        <a:bodyPr/>
        <a:lstStyle/>
        <a:p>
          <a:r>
            <a:rPr lang="en-US" dirty="0" smtClean="0"/>
            <a:t>Faculty creates list of domains and topics to be included in the next generation curriculum</a:t>
          </a:r>
          <a:endParaRPr lang="en-US" dirty="0"/>
        </a:p>
      </dgm:t>
    </dgm:pt>
    <dgm:pt modelId="{EE213FF2-2087-48D9-8DBF-F7D6AE31BC4E}" type="parTrans" cxnId="{493ACD47-A03E-40F6-89E4-53F03BD30F99}">
      <dgm:prSet/>
      <dgm:spPr/>
      <dgm:t>
        <a:bodyPr/>
        <a:lstStyle/>
        <a:p>
          <a:endParaRPr lang="en-US"/>
        </a:p>
      </dgm:t>
    </dgm:pt>
    <dgm:pt modelId="{C49F52A4-063B-4013-9745-FE69E0955B2D}" type="sibTrans" cxnId="{493ACD47-A03E-40F6-89E4-53F03BD30F99}">
      <dgm:prSet/>
      <dgm:spPr/>
      <dgm:t>
        <a:bodyPr/>
        <a:lstStyle/>
        <a:p>
          <a:endParaRPr lang="en-US"/>
        </a:p>
      </dgm:t>
    </dgm:pt>
    <dgm:pt modelId="{410C5667-6152-4A2F-9252-30DD18D7CB0B}">
      <dgm:prSet phldrT="[Text]"/>
      <dgm:spPr/>
      <dgm:t>
        <a:bodyPr/>
        <a:lstStyle/>
        <a:p>
          <a:r>
            <a:rPr lang="en-US" dirty="0" smtClean="0"/>
            <a:t>The rest of the world is finally catching up to where we were in 2005</a:t>
          </a:r>
          <a:endParaRPr lang="en-US" dirty="0"/>
        </a:p>
      </dgm:t>
    </dgm:pt>
    <dgm:pt modelId="{562F0FAB-4F02-4EEE-9234-B9DDBD08E4E4}" type="parTrans" cxnId="{E954DF80-D5A6-4E77-BBCD-C403E4CA9811}">
      <dgm:prSet/>
      <dgm:spPr/>
      <dgm:t>
        <a:bodyPr/>
        <a:lstStyle/>
        <a:p>
          <a:endParaRPr lang="en-US"/>
        </a:p>
      </dgm:t>
    </dgm:pt>
    <dgm:pt modelId="{3A316DF2-B3A3-4FA8-BD6B-E74A89A00409}" type="sibTrans" cxnId="{E954DF80-D5A6-4E77-BBCD-C403E4CA9811}">
      <dgm:prSet/>
      <dgm:spPr/>
      <dgm:t>
        <a:bodyPr/>
        <a:lstStyle/>
        <a:p>
          <a:endParaRPr lang="en-US"/>
        </a:p>
      </dgm:t>
    </dgm:pt>
    <dgm:pt modelId="{A1CF0640-E7AA-4545-A6BD-6B2918AAD91F}">
      <dgm:prSet phldrT="[Text]"/>
      <dgm:spPr/>
      <dgm:t>
        <a:bodyPr/>
        <a:lstStyle/>
        <a:p>
          <a:r>
            <a:rPr lang="en-US" dirty="0" smtClean="0"/>
            <a:t>Engage Advisory Board</a:t>
          </a:r>
          <a:endParaRPr lang="en-US" dirty="0"/>
        </a:p>
      </dgm:t>
    </dgm:pt>
    <dgm:pt modelId="{20F99AC1-9F24-4B06-BC44-85850A4AFD8F}" type="parTrans" cxnId="{918824AE-BDB1-4EB9-B8B4-8710789A358C}">
      <dgm:prSet/>
      <dgm:spPr/>
      <dgm:t>
        <a:bodyPr/>
        <a:lstStyle/>
        <a:p>
          <a:endParaRPr lang="en-US"/>
        </a:p>
      </dgm:t>
    </dgm:pt>
    <dgm:pt modelId="{00B48F4B-2C09-4DA1-AE03-D6C8C1709013}" type="sibTrans" cxnId="{918824AE-BDB1-4EB9-B8B4-8710789A358C}">
      <dgm:prSet/>
      <dgm:spPr/>
      <dgm:t>
        <a:bodyPr/>
        <a:lstStyle/>
        <a:p>
          <a:endParaRPr lang="en-US"/>
        </a:p>
      </dgm:t>
    </dgm:pt>
    <dgm:pt modelId="{C5290E8B-A9D9-4420-B141-EA9FCAFCC8AA}">
      <dgm:prSet/>
      <dgm:spPr/>
      <dgm:t>
        <a:bodyPr/>
        <a:lstStyle/>
        <a:p>
          <a:r>
            <a:rPr lang="en-US" dirty="0" smtClean="0"/>
            <a:t>Faculty &amp; Joe </a:t>
          </a:r>
          <a:r>
            <a:rPr lang="en-US" dirty="0" err="1" smtClean="0"/>
            <a:t>Spagnoletti</a:t>
          </a:r>
          <a:endParaRPr lang="en-US" dirty="0"/>
        </a:p>
      </dgm:t>
    </dgm:pt>
    <dgm:pt modelId="{B4EFD0E8-2025-4A57-890B-4699C54B3A28}" type="parTrans" cxnId="{9610989B-C5C9-4507-896E-D916432D6691}">
      <dgm:prSet/>
      <dgm:spPr/>
      <dgm:t>
        <a:bodyPr/>
        <a:lstStyle/>
        <a:p>
          <a:endParaRPr lang="en-US"/>
        </a:p>
      </dgm:t>
    </dgm:pt>
    <dgm:pt modelId="{E8E8682B-FE8A-4C83-8354-4ECF8643A424}" type="sibTrans" cxnId="{9610989B-C5C9-4507-896E-D916432D6691}">
      <dgm:prSet/>
      <dgm:spPr/>
      <dgm:t>
        <a:bodyPr/>
        <a:lstStyle/>
        <a:p>
          <a:endParaRPr lang="en-US"/>
        </a:p>
      </dgm:t>
    </dgm:pt>
    <dgm:pt modelId="{80743DE4-BE1A-47F2-B2DA-6B55E2DED6AA}">
      <dgm:prSet/>
      <dgm:spPr/>
      <dgm:t>
        <a:bodyPr/>
        <a:lstStyle/>
        <a:p>
          <a:r>
            <a:rPr lang="en-US" dirty="0" smtClean="0"/>
            <a:t>Faculty &amp; </a:t>
          </a:r>
          <a:r>
            <a:rPr lang="en-US" dirty="0" err="1" smtClean="0"/>
            <a:t>Niraj</a:t>
          </a:r>
          <a:r>
            <a:rPr lang="en-US" dirty="0" smtClean="0"/>
            <a:t> Patel, Kent Seinfeld, and Bruce </a:t>
          </a:r>
          <a:r>
            <a:rPr lang="en-US" dirty="0" err="1" smtClean="0"/>
            <a:t>Fadem</a:t>
          </a:r>
          <a:endParaRPr lang="en-US" dirty="0"/>
        </a:p>
      </dgm:t>
    </dgm:pt>
    <dgm:pt modelId="{1041FEFC-AD4D-40E2-AF53-5FC6FD26E6F6}" type="parTrans" cxnId="{E8C001DB-D37A-4B3E-926A-125ED6C201A9}">
      <dgm:prSet/>
      <dgm:spPr/>
      <dgm:t>
        <a:bodyPr/>
        <a:lstStyle/>
        <a:p>
          <a:endParaRPr lang="en-US"/>
        </a:p>
      </dgm:t>
    </dgm:pt>
    <dgm:pt modelId="{F63D9991-945D-4A2B-9677-C52DE082E215}" type="sibTrans" cxnId="{E8C001DB-D37A-4B3E-926A-125ED6C201A9}">
      <dgm:prSet/>
      <dgm:spPr/>
      <dgm:t>
        <a:bodyPr/>
        <a:lstStyle/>
        <a:p>
          <a:endParaRPr lang="en-US"/>
        </a:p>
      </dgm:t>
    </dgm:pt>
    <dgm:pt modelId="{00E8F9A4-B57C-43C8-9B0F-CED3B55A7C64}">
      <dgm:prSet/>
      <dgm:spPr/>
      <dgm:t>
        <a:bodyPr/>
        <a:lstStyle/>
        <a:p>
          <a:r>
            <a:rPr lang="en-US" dirty="0" smtClean="0"/>
            <a:t>Faculty and most of remaining advisory board members</a:t>
          </a:r>
          <a:endParaRPr lang="en-US" dirty="0"/>
        </a:p>
      </dgm:t>
    </dgm:pt>
    <dgm:pt modelId="{909BD049-61AC-4FCC-9161-03BFF15F7234}" type="parTrans" cxnId="{FA16222E-E885-4B4C-BF89-4C2F95674CCD}">
      <dgm:prSet/>
      <dgm:spPr/>
      <dgm:t>
        <a:bodyPr/>
        <a:lstStyle/>
        <a:p>
          <a:endParaRPr lang="en-US"/>
        </a:p>
      </dgm:t>
    </dgm:pt>
    <dgm:pt modelId="{479B8CD7-6D86-47BF-B867-4BB911BEB636}" type="sibTrans" cxnId="{FA16222E-E885-4B4C-BF89-4C2F95674CCD}">
      <dgm:prSet/>
      <dgm:spPr/>
      <dgm:t>
        <a:bodyPr/>
        <a:lstStyle/>
        <a:p>
          <a:endParaRPr lang="en-US"/>
        </a:p>
      </dgm:t>
    </dgm:pt>
    <dgm:pt modelId="{F02AAB6E-8CE1-43E0-9E7B-A3F4C7AD0617}">
      <dgm:prSet/>
      <dgm:spPr/>
      <dgm:t>
        <a:bodyPr/>
        <a:lstStyle/>
        <a:p>
          <a:r>
            <a:rPr lang="en-US" dirty="0" smtClean="0"/>
            <a:t>If I saw a student with this set of skills, I’d hire them in a minute!</a:t>
          </a:r>
          <a:endParaRPr lang="en-US" dirty="0"/>
        </a:p>
      </dgm:t>
    </dgm:pt>
    <dgm:pt modelId="{79C3213A-3825-4CAE-B512-CEFFEF3787A9}" type="parTrans" cxnId="{DD672CEA-E7FD-4BC6-A27B-553BD1E8E26E}">
      <dgm:prSet/>
      <dgm:spPr/>
      <dgm:t>
        <a:bodyPr/>
        <a:lstStyle/>
        <a:p>
          <a:endParaRPr lang="en-US"/>
        </a:p>
      </dgm:t>
    </dgm:pt>
    <dgm:pt modelId="{3F747889-A601-4AC2-8F7C-CC98A64204D3}" type="sibTrans" cxnId="{DD672CEA-E7FD-4BC6-A27B-553BD1E8E26E}">
      <dgm:prSet/>
      <dgm:spPr/>
      <dgm:t>
        <a:bodyPr/>
        <a:lstStyle/>
        <a:p>
          <a:endParaRPr lang="en-US"/>
        </a:p>
      </dgm:t>
    </dgm:pt>
    <dgm:pt modelId="{AB3D21F1-F8C1-467F-86E9-405F424EE0C0}">
      <dgm:prSet/>
      <dgm:spPr/>
      <dgm:t>
        <a:bodyPr/>
        <a:lstStyle/>
        <a:p>
          <a:r>
            <a:rPr lang="en-US" dirty="0" smtClean="0"/>
            <a:t>The real value add for IT is in the “Front Office”</a:t>
          </a:r>
          <a:endParaRPr lang="en-US" dirty="0"/>
        </a:p>
      </dgm:t>
    </dgm:pt>
    <dgm:pt modelId="{0110B4D7-0310-44F7-8156-897FEC726E07}" type="parTrans" cxnId="{D7CFD1C3-CE66-4F73-945C-1973C8F8D33A}">
      <dgm:prSet/>
      <dgm:spPr/>
      <dgm:t>
        <a:bodyPr/>
        <a:lstStyle/>
        <a:p>
          <a:endParaRPr lang="en-US"/>
        </a:p>
      </dgm:t>
    </dgm:pt>
    <dgm:pt modelId="{2C2213CA-1751-483D-839D-2A46149C516B}" type="sibTrans" cxnId="{D7CFD1C3-CE66-4F73-945C-1973C8F8D33A}">
      <dgm:prSet/>
      <dgm:spPr/>
      <dgm:t>
        <a:bodyPr/>
        <a:lstStyle/>
        <a:p>
          <a:endParaRPr lang="en-US"/>
        </a:p>
      </dgm:t>
    </dgm:pt>
    <dgm:pt modelId="{DDA91407-A0C0-48C8-9956-8EDEC2FF9DC3}">
      <dgm:prSet/>
      <dgm:spPr/>
      <dgm:t>
        <a:bodyPr/>
        <a:lstStyle/>
        <a:p>
          <a:r>
            <a:rPr lang="en-US" dirty="0" smtClean="0"/>
            <a:t>At the lowest level, the basics are still the same but how we do these things has changed radically in the past 5 years</a:t>
          </a:r>
          <a:endParaRPr lang="en-US" dirty="0"/>
        </a:p>
      </dgm:t>
    </dgm:pt>
    <dgm:pt modelId="{04505C23-A78B-4452-B55E-7A6A82CDBC77}" type="parTrans" cxnId="{540371B5-D5AC-4BF4-AB0D-E88A50E1F50A}">
      <dgm:prSet/>
      <dgm:spPr/>
      <dgm:t>
        <a:bodyPr/>
        <a:lstStyle/>
        <a:p>
          <a:endParaRPr lang="en-US"/>
        </a:p>
      </dgm:t>
    </dgm:pt>
    <dgm:pt modelId="{ACF4AC03-C81E-4A64-A5EC-6A3558F51684}" type="sibTrans" cxnId="{540371B5-D5AC-4BF4-AB0D-E88A50E1F50A}">
      <dgm:prSet/>
      <dgm:spPr/>
      <dgm:t>
        <a:bodyPr/>
        <a:lstStyle/>
        <a:p>
          <a:endParaRPr lang="en-US"/>
        </a:p>
      </dgm:t>
    </dgm:pt>
    <dgm:pt modelId="{1254B546-55AF-4690-8772-19BE1084CE81}">
      <dgm:prSet phldrT="[Text]"/>
      <dgm:spPr/>
      <dgm:t>
        <a:bodyPr/>
        <a:lstStyle/>
        <a:p>
          <a:r>
            <a:rPr lang="en-US" dirty="0" smtClean="0"/>
            <a:t>We need to maintain a leadership position</a:t>
          </a:r>
          <a:endParaRPr lang="en-US" dirty="0"/>
        </a:p>
      </dgm:t>
    </dgm:pt>
    <dgm:pt modelId="{66E86A28-503B-4C56-88C0-E5F6225135AC}" type="parTrans" cxnId="{902AA37F-B1EC-4F0D-97A8-CFB773480BD5}">
      <dgm:prSet/>
      <dgm:spPr/>
      <dgm:t>
        <a:bodyPr/>
        <a:lstStyle/>
        <a:p>
          <a:endParaRPr lang="en-US"/>
        </a:p>
      </dgm:t>
    </dgm:pt>
    <dgm:pt modelId="{F68398CB-10B9-496A-87E0-6F2CFA04B772}" type="sibTrans" cxnId="{902AA37F-B1EC-4F0D-97A8-CFB773480BD5}">
      <dgm:prSet/>
      <dgm:spPr/>
      <dgm:t>
        <a:bodyPr/>
        <a:lstStyle/>
        <a:p>
          <a:endParaRPr lang="en-US"/>
        </a:p>
      </dgm:t>
    </dgm:pt>
    <dgm:pt modelId="{D3864D7D-0ECB-4FF5-BDED-414DB87CAE52}" type="pres">
      <dgm:prSet presAssocID="{C75BABA4-6834-4CF7-A617-B81ACB05A321}" presName="linearFlow" presStyleCnt="0">
        <dgm:presLayoutVars>
          <dgm:dir/>
          <dgm:animLvl val="lvl"/>
          <dgm:resizeHandles val="exact"/>
        </dgm:presLayoutVars>
      </dgm:prSet>
      <dgm:spPr/>
      <dgm:t>
        <a:bodyPr/>
        <a:lstStyle/>
        <a:p>
          <a:endParaRPr lang="en-US"/>
        </a:p>
      </dgm:t>
    </dgm:pt>
    <dgm:pt modelId="{A56FD5C3-303A-4A67-9446-6B75FE8454D5}" type="pres">
      <dgm:prSet presAssocID="{52B5C88B-BDC5-468F-B553-4636D2BDAE3A}" presName="composite" presStyleCnt="0"/>
      <dgm:spPr/>
    </dgm:pt>
    <dgm:pt modelId="{271CEA70-F925-41A0-B6B8-D2D124AFF7D9}" type="pres">
      <dgm:prSet presAssocID="{52B5C88B-BDC5-468F-B553-4636D2BDAE3A}" presName="parentText" presStyleLbl="alignNode1" presStyleIdx="0" presStyleCnt="4">
        <dgm:presLayoutVars>
          <dgm:chMax val="1"/>
          <dgm:bulletEnabled val="1"/>
        </dgm:presLayoutVars>
      </dgm:prSet>
      <dgm:spPr/>
      <dgm:t>
        <a:bodyPr/>
        <a:lstStyle/>
        <a:p>
          <a:endParaRPr lang="en-US"/>
        </a:p>
      </dgm:t>
    </dgm:pt>
    <dgm:pt modelId="{AC650934-6755-439A-88A9-B428AFFE7651}" type="pres">
      <dgm:prSet presAssocID="{52B5C88B-BDC5-468F-B553-4636D2BDAE3A}" presName="descendantText" presStyleLbl="alignAcc1" presStyleIdx="0" presStyleCnt="4">
        <dgm:presLayoutVars>
          <dgm:bulletEnabled val="1"/>
        </dgm:presLayoutVars>
      </dgm:prSet>
      <dgm:spPr/>
      <dgm:t>
        <a:bodyPr/>
        <a:lstStyle/>
        <a:p>
          <a:endParaRPr lang="en-US"/>
        </a:p>
      </dgm:t>
    </dgm:pt>
    <dgm:pt modelId="{0CD1AB00-1489-4959-AF0D-2BA2723EA201}" type="pres">
      <dgm:prSet presAssocID="{2D63DCEB-91F7-460F-B628-12EAF19C62A7}" presName="sp" presStyleCnt="0"/>
      <dgm:spPr/>
    </dgm:pt>
    <dgm:pt modelId="{94FF8B5D-580C-4EBB-B25B-EC658CA72F04}" type="pres">
      <dgm:prSet presAssocID="{934984EA-6B6E-43EA-8B92-EAE5BE1F709F}" presName="composite" presStyleCnt="0"/>
      <dgm:spPr/>
    </dgm:pt>
    <dgm:pt modelId="{40D18021-247E-401C-B27F-1C5C9A411E42}" type="pres">
      <dgm:prSet presAssocID="{934984EA-6B6E-43EA-8B92-EAE5BE1F709F}" presName="parentText" presStyleLbl="alignNode1" presStyleIdx="1" presStyleCnt="4">
        <dgm:presLayoutVars>
          <dgm:chMax val="1"/>
          <dgm:bulletEnabled val="1"/>
        </dgm:presLayoutVars>
      </dgm:prSet>
      <dgm:spPr/>
      <dgm:t>
        <a:bodyPr/>
        <a:lstStyle/>
        <a:p>
          <a:endParaRPr lang="en-US"/>
        </a:p>
      </dgm:t>
    </dgm:pt>
    <dgm:pt modelId="{27F961E3-6F39-4096-9429-7B428A07BBA0}" type="pres">
      <dgm:prSet presAssocID="{934984EA-6B6E-43EA-8B92-EAE5BE1F709F}" presName="descendantText" presStyleLbl="alignAcc1" presStyleIdx="1" presStyleCnt="4">
        <dgm:presLayoutVars>
          <dgm:bulletEnabled val="1"/>
        </dgm:presLayoutVars>
      </dgm:prSet>
      <dgm:spPr/>
      <dgm:t>
        <a:bodyPr/>
        <a:lstStyle/>
        <a:p>
          <a:endParaRPr lang="en-US"/>
        </a:p>
      </dgm:t>
    </dgm:pt>
    <dgm:pt modelId="{17C16AC8-0D02-4501-872A-E14E9F90E715}" type="pres">
      <dgm:prSet presAssocID="{E47F1E09-2FA0-449E-8ABB-CC45C786B60C}" presName="sp" presStyleCnt="0"/>
      <dgm:spPr/>
    </dgm:pt>
    <dgm:pt modelId="{F21409D4-35A2-448C-A99B-1EBAE9C01FBA}" type="pres">
      <dgm:prSet presAssocID="{895E0B0C-5738-45A9-B591-96691B9834AB}" presName="composite" presStyleCnt="0"/>
      <dgm:spPr/>
    </dgm:pt>
    <dgm:pt modelId="{D1142DA6-198E-493F-AAB6-5FB21A7C7F07}" type="pres">
      <dgm:prSet presAssocID="{895E0B0C-5738-45A9-B591-96691B9834AB}" presName="parentText" presStyleLbl="alignNode1" presStyleIdx="2" presStyleCnt="4">
        <dgm:presLayoutVars>
          <dgm:chMax val="1"/>
          <dgm:bulletEnabled val="1"/>
        </dgm:presLayoutVars>
      </dgm:prSet>
      <dgm:spPr/>
      <dgm:t>
        <a:bodyPr/>
        <a:lstStyle/>
        <a:p>
          <a:endParaRPr lang="en-US"/>
        </a:p>
      </dgm:t>
    </dgm:pt>
    <dgm:pt modelId="{8F65B78A-0099-4243-873C-594FBCC1E95E}" type="pres">
      <dgm:prSet presAssocID="{895E0B0C-5738-45A9-B591-96691B9834AB}" presName="descendantText" presStyleLbl="alignAcc1" presStyleIdx="2" presStyleCnt="4">
        <dgm:presLayoutVars>
          <dgm:bulletEnabled val="1"/>
        </dgm:presLayoutVars>
      </dgm:prSet>
      <dgm:spPr/>
      <dgm:t>
        <a:bodyPr/>
        <a:lstStyle/>
        <a:p>
          <a:endParaRPr lang="en-US"/>
        </a:p>
      </dgm:t>
    </dgm:pt>
    <dgm:pt modelId="{48B11F8F-BEF8-457D-9A00-F306CC600B5F}" type="pres">
      <dgm:prSet presAssocID="{5936183A-74E7-4B4A-9FCD-3BD784084968}" presName="sp" presStyleCnt="0"/>
      <dgm:spPr/>
    </dgm:pt>
    <dgm:pt modelId="{1DC1EF44-80C4-49E7-AAF2-BD9ED1BC0DDC}" type="pres">
      <dgm:prSet presAssocID="{A1CF0640-E7AA-4545-A6BD-6B2918AAD91F}" presName="composite" presStyleCnt="0"/>
      <dgm:spPr/>
    </dgm:pt>
    <dgm:pt modelId="{EE4FE8F9-380A-4CF8-AA1E-1AB14436D858}" type="pres">
      <dgm:prSet presAssocID="{A1CF0640-E7AA-4545-A6BD-6B2918AAD91F}" presName="parentText" presStyleLbl="alignNode1" presStyleIdx="3" presStyleCnt="4">
        <dgm:presLayoutVars>
          <dgm:chMax val="1"/>
          <dgm:bulletEnabled val="1"/>
        </dgm:presLayoutVars>
      </dgm:prSet>
      <dgm:spPr/>
      <dgm:t>
        <a:bodyPr/>
        <a:lstStyle/>
        <a:p>
          <a:endParaRPr lang="en-US"/>
        </a:p>
      </dgm:t>
    </dgm:pt>
    <dgm:pt modelId="{B332665D-25EB-4821-BFB1-50DEA439CBB5}" type="pres">
      <dgm:prSet presAssocID="{A1CF0640-E7AA-4545-A6BD-6B2918AAD91F}" presName="descendantText" presStyleLbl="alignAcc1" presStyleIdx="3" presStyleCnt="4">
        <dgm:presLayoutVars>
          <dgm:bulletEnabled val="1"/>
        </dgm:presLayoutVars>
      </dgm:prSet>
      <dgm:spPr/>
      <dgm:t>
        <a:bodyPr/>
        <a:lstStyle/>
        <a:p>
          <a:endParaRPr lang="en-US"/>
        </a:p>
      </dgm:t>
    </dgm:pt>
  </dgm:ptLst>
  <dgm:cxnLst>
    <dgm:cxn modelId="{0F0831FC-2CE4-4E22-A7AA-8FDD8C482E40}" type="presOf" srcId="{73E810F6-65B6-4F0F-9EBD-2058BC7AEFD4}" destId="{8F65B78A-0099-4243-873C-594FBCC1E95E}" srcOrd="0" destOrd="0" presId="urn:microsoft.com/office/officeart/2005/8/layout/chevron2"/>
    <dgm:cxn modelId="{DF9C007C-9CD1-4F42-8B71-6F64B29318C4}" type="presOf" srcId="{00E8F9A4-B57C-43C8-9B0F-CED3B55A7C64}" destId="{B332665D-25EB-4821-BFB1-50DEA439CBB5}" srcOrd="0" destOrd="4" presId="urn:microsoft.com/office/officeart/2005/8/layout/chevron2"/>
    <dgm:cxn modelId="{EF5A0F3C-230B-414C-9CEF-63281D5B3ACB}" type="presOf" srcId="{410C5667-6152-4A2F-9252-30DD18D7CB0B}" destId="{27F961E3-6F39-4096-9429-7B428A07BBA0}" srcOrd="0" destOrd="1" presId="urn:microsoft.com/office/officeart/2005/8/layout/chevron2"/>
    <dgm:cxn modelId="{D7CFD1C3-CE66-4F73-945C-1973C8F8D33A}" srcId="{C5290E8B-A9D9-4420-B141-EA9FCAFCC8AA}" destId="{AB3D21F1-F8C1-467F-86E9-405F424EE0C0}" srcOrd="0" destOrd="0" parTransId="{0110B4D7-0310-44F7-8156-897FEC726E07}" sibTransId="{2C2213CA-1751-483D-839D-2A46149C516B}"/>
    <dgm:cxn modelId="{CD9FA34C-9FED-4969-9085-AA184B127F27}" type="presOf" srcId="{DDA91407-A0C0-48C8-9956-8EDEC2FF9DC3}" destId="{B332665D-25EB-4821-BFB1-50DEA439CBB5}" srcOrd="0" destOrd="3" presId="urn:microsoft.com/office/officeart/2005/8/layout/chevron2"/>
    <dgm:cxn modelId="{FA972E5A-6F64-4A98-8FFF-FF3671D9F7BE}" type="presOf" srcId="{1254B546-55AF-4690-8772-19BE1084CE81}" destId="{27F961E3-6F39-4096-9429-7B428A07BBA0}" srcOrd="0" destOrd="2" presId="urn:microsoft.com/office/officeart/2005/8/layout/chevron2"/>
    <dgm:cxn modelId="{87B161BE-AE74-41B0-8B18-37D2ACEEDB05}" type="presOf" srcId="{76505FC3-187C-4294-9242-CF9C383B75D3}" destId="{27F961E3-6F39-4096-9429-7B428A07BBA0}" srcOrd="0" destOrd="0" presId="urn:microsoft.com/office/officeart/2005/8/layout/chevron2"/>
    <dgm:cxn modelId="{918824AE-BDB1-4EB9-B8B4-8710789A358C}" srcId="{C75BABA4-6834-4CF7-A617-B81ACB05A321}" destId="{A1CF0640-E7AA-4545-A6BD-6B2918AAD91F}" srcOrd="3" destOrd="0" parTransId="{20F99AC1-9F24-4B06-BC44-85850A4AFD8F}" sibTransId="{00B48F4B-2C09-4DA1-AE03-D6C8C1709013}"/>
    <dgm:cxn modelId="{493ACD47-A03E-40F6-89E4-53F03BD30F99}" srcId="{895E0B0C-5738-45A9-B591-96691B9834AB}" destId="{73E810F6-65B6-4F0F-9EBD-2058BC7AEFD4}" srcOrd="0" destOrd="0" parTransId="{EE213FF2-2087-48D9-8DBF-F7D6AE31BC4E}" sibTransId="{C49F52A4-063B-4013-9745-FE69E0955B2D}"/>
    <dgm:cxn modelId="{DD672CEA-E7FD-4BC6-A27B-553BD1E8E26E}" srcId="{00E8F9A4-B57C-43C8-9B0F-CED3B55A7C64}" destId="{F02AAB6E-8CE1-43E0-9E7B-A3F4C7AD0617}" srcOrd="0" destOrd="0" parTransId="{79C3213A-3825-4CAE-B512-CEFFEF3787A9}" sibTransId="{3F747889-A601-4AC2-8F7C-CC98A64204D3}"/>
    <dgm:cxn modelId="{A650478D-7035-4EEE-874E-3407E8B8AC5C}" type="presOf" srcId="{C5290E8B-A9D9-4420-B141-EA9FCAFCC8AA}" destId="{B332665D-25EB-4821-BFB1-50DEA439CBB5}" srcOrd="0" destOrd="0" presId="urn:microsoft.com/office/officeart/2005/8/layout/chevron2"/>
    <dgm:cxn modelId="{B423F547-CF28-4F77-8540-49BA6880C840}" srcId="{52B5C88B-BDC5-468F-B553-4636D2BDAE3A}" destId="{04DE33B9-EDA0-4B9D-B608-A345D5521CC7}" srcOrd="0" destOrd="0" parTransId="{2D620E95-B61F-417D-A3CC-CB448203910A}" sibTransId="{034A22E1-C193-487D-850D-71CDE23C2AC5}"/>
    <dgm:cxn modelId="{5F199189-C373-46ED-B0CB-A938BAC25409}" type="presOf" srcId="{52B5C88B-BDC5-468F-B553-4636D2BDAE3A}" destId="{271CEA70-F925-41A0-B6B8-D2D124AFF7D9}" srcOrd="0" destOrd="0" presId="urn:microsoft.com/office/officeart/2005/8/layout/chevron2"/>
    <dgm:cxn modelId="{E8C001DB-D37A-4B3E-926A-125ED6C201A9}" srcId="{A1CF0640-E7AA-4545-A6BD-6B2918AAD91F}" destId="{80743DE4-BE1A-47F2-B2DA-6B55E2DED6AA}" srcOrd="1" destOrd="0" parTransId="{1041FEFC-AD4D-40E2-AF53-5FC6FD26E6F6}" sibTransId="{F63D9991-945D-4A2B-9677-C52DE082E215}"/>
    <dgm:cxn modelId="{1B20AC44-856C-4446-9401-308025E3EE83}" type="presOf" srcId="{C75BABA4-6834-4CF7-A617-B81ACB05A321}" destId="{D3864D7D-0ECB-4FF5-BDED-414DB87CAE52}" srcOrd="0" destOrd="0" presId="urn:microsoft.com/office/officeart/2005/8/layout/chevron2"/>
    <dgm:cxn modelId="{E954DF80-D5A6-4E77-BBCD-C403E4CA9811}" srcId="{76505FC3-187C-4294-9242-CF9C383B75D3}" destId="{410C5667-6152-4A2F-9252-30DD18D7CB0B}" srcOrd="0" destOrd="0" parTransId="{562F0FAB-4F02-4EEE-9234-B9DDBD08E4E4}" sibTransId="{3A316DF2-B3A3-4FA8-BD6B-E74A89A00409}"/>
    <dgm:cxn modelId="{540371B5-D5AC-4BF4-AB0D-E88A50E1F50A}" srcId="{80743DE4-BE1A-47F2-B2DA-6B55E2DED6AA}" destId="{DDA91407-A0C0-48C8-9956-8EDEC2FF9DC3}" srcOrd="0" destOrd="0" parTransId="{04505C23-A78B-4452-B55E-7A6A82CDBC77}" sibTransId="{ACF4AC03-C81E-4A64-A5EC-6A3558F51684}"/>
    <dgm:cxn modelId="{7C7F5B07-B4D8-4187-88D3-7462D597AF13}" srcId="{934984EA-6B6E-43EA-8B92-EAE5BE1F709F}" destId="{76505FC3-187C-4294-9242-CF9C383B75D3}" srcOrd="0" destOrd="0" parTransId="{F71CD0AC-5B0D-424A-A525-6130399867D1}" sibTransId="{97791609-BF43-4BA7-A964-A0C16C178502}"/>
    <dgm:cxn modelId="{902AA37F-B1EC-4F0D-97A8-CFB773480BD5}" srcId="{76505FC3-187C-4294-9242-CF9C383B75D3}" destId="{1254B546-55AF-4690-8772-19BE1084CE81}" srcOrd="1" destOrd="0" parTransId="{66E86A28-503B-4C56-88C0-E5F6225135AC}" sibTransId="{F68398CB-10B9-496A-87E0-6F2CFA04B772}"/>
    <dgm:cxn modelId="{9610989B-C5C9-4507-896E-D916432D6691}" srcId="{A1CF0640-E7AA-4545-A6BD-6B2918AAD91F}" destId="{C5290E8B-A9D9-4420-B141-EA9FCAFCC8AA}" srcOrd="0" destOrd="0" parTransId="{B4EFD0E8-2025-4A57-890B-4699C54B3A28}" sibTransId="{E8E8682B-FE8A-4C83-8354-4ECF8643A424}"/>
    <dgm:cxn modelId="{9E3AFF11-57F4-4706-B41D-F28416DD01E5}" type="presOf" srcId="{934984EA-6B6E-43EA-8B92-EAE5BE1F709F}" destId="{40D18021-247E-401C-B27F-1C5C9A411E42}" srcOrd="0" destOrd="0" presId="urn:microsoft.com/office/officeart/2005/8/layout/chevron2"/>
    <dgm:cxn modelId="{6247D74D-6F46-4A09-8047-3B0BFE27DA9F}" type="presOf" srcId="{895E0B0C-5738-45A9-B591-96691B9834AB}" destId="{D1142DA6-198E-493F-AAB6-5FB21A7C7F07}" srcOrd="0" destOrd="0" presId="urn:microsoft.com/office/officeart/2005/8/layout/chevron2"/>
    <dgm:cxn modelId="{16E711A6-B907-433B-9AF0-89484B41E8FB}" srcId="{C75BABA4-6834-4CF7-A617-B81ACB05A321}" destId="{895E0B0C-5738-45A9-B591-96691B9834AB}" srcOrd="2" destOrd="0" parTransId="{411E42C1-1EBB-418B-AA98-FE632172FD5F}" sibTransId="{5936183A-74E7-4B4A-9FCD-3BD784084968}"/>
    <dgm:cxn modelId="{63034EBF-4326-47DA-A14C-B55E8C1AEBBA}" type="presOf" srcId="{A1CF0640-E7AA-4545-A6BD-6B2918AAD91F}" destId="{EE4FE8F9-380A-4CF8-AA1E-1AB14436D858}" srcOrd="0" destOrd="0" presId="urn:microsoft.com/office/officeart/2005/8/layout/chevron2"/>
    <dgm:cxn modelId="{FA16222E-E885-4B4C-BF89-4C2F95674CCD}" srcId="{A1CF0640-E7AA-4545-A6BD-6B2918AAD91F}" destId="{00E8F9A4-B57C-43C8-9B0F-CED3B55A7C64}" srcOrd="2" destOrd="0" parTransId="{909BD049-61AC-4FCC-9161-03BFF15F7234}" sibTransId="{479B8CD7-6D86-47BF-B867-4BB911BEB636}"/>
    <dgm:cxn modelId="{FE62DFB8-4070-4159-AAEE-300413C434AC}" srcId="{C75BABA4-6834-4CF7-A617-B81ACB05A321}" destId="{52B5C88B-BDC5-468F-B553-4636D2BDAE3A}" srcOrd="0" destOrd="0" parTransId="{9994B207-F0B3-45BF-9ED8-B954C31F6F80}" sibTransId="{2D63DCEB-91F7-460F-B628-12EAF19C62A7}"/>
    <dgm:cxn modelId="{884A0CC6-88FD-4C04-8146-CB08ED0626E5}" type="presOf" srcId="{F02AAB6E-8CE1-43E0-9E7B-A3F4C7AD0617}" destId="{B332665D-25EB-4821-BFB1-50DEA439CBB5}" srcOrd="0" destOrd="5" presId="urn:microsoft.com/office/officeart/2005/8/layout/chevron2"/>
    <dgm:cxn modelId="{31B02787-6ECE-47DB-9EB0-E36B71AA55AE}" type="presOf" srcId="{80743DE4-BE1A-47F2-B2DA-6B55E2DED6AA}" destId="{B332665D-25EB-4821-BFB1-50DEA439CBB5}" srcOrd="0" destOrd="2" presId="urn:microsoft.com/office/officeart/2005/8/layout/chevron2"/>
    <dgm:cxn modelId="{37362733-3841-4188-B666-21A4EC2DE3AC}" type="presOf" srcId="{AB3D21F1-F8C1-467F-86E9-405F424EE0C0}" destId="{B332665D-25EB-4821-BFB1-50DEA439CBB5}" srcOrd="0" destOrd="1" presId="urn:microsoft.com/office/officeart/2005/8/layout/chevron2"/>
    <dgm:cxn modelId="{F1D402EA-CBD9-4D7F-A7A3-317F60DF616B}" type="presOf" srcId="{04DE33B9-EDA0-4B9D-B608-A345D5521CC7}" destId="{AC650934-6755-439A-88A9-B428AFFE7651}" srcOrd="0" destOrd="0" presId="urn:microsoft.com/office/officeart/2005/8/layout/chevron2"/>
    <dgm:cxn modelId="{4E9FDB1D-F8E7-46F5-A16C-A18403184F9C}" srcId="{C75BABA4-6834-4CF7-A617-B81ACB05A321}" destId="{934984EA-6B6E-43EA-8B92-EAE5BE1F709F}" srcOrd="1" destOrd="0" parTransId="{33C849DC-3421-4462-9BC8-4B743E6E544F}" sibTransId="{E47F1E09-2FA0-449E-8ABB-CC45C786B60C}"/>
    <dgm:cxn modelId="{32ADE8D4-5797-44AB-8D41-66B90CABF395}" type="presParOf" srcId="{D3864D7D-0ECB-4FF5-BDED-414DB87CAE52}" destId="{A56FD5C3-303A-4A67-9446-6B75FE8454D5}" srcOrd="0" destOrd="0" presId="urn:microsoft.com/office/officeart/2005/8/layout/chevron2"/>
    <dgm:cxn modelId="{D6A021B3-C81D-4151-9229-8419CA2A4A1B}" type="presParOf" srcId="{A56FD5C3-303A-4A67-9446-6B75FE8454D5}" destId="{271CEA70-F925-41A0-B6B8-D2D124AFF7D9}" srcOrd="0" destOrd="0" presId="urn:microsoft.com/office/officeart/2005/8/layout/chevron2"/>
    <dgm:cxn modelId="{37409889-19D1-45DA-9383-494A46BB7D68}" type="presParOf" srcId="{A56FD5C3-303A-4A67-9446-6B75FE8454D5}" destId="{AC650934-6755-439A-88A9-B428AFFE7651}" srcOrd="1" destOrd="0" presId="urn:microsoft.com/office/officeart/2005/8/layout/chevron2"/>
    <dgm:cxn modelId="{814FEB58-4BBF-4693-AC70-FD23196ADF66}" type="presParOf" srcId="{D3864D7D-0ECB-4FF5-BDED-414DB87CAE52}" destId="{0CD1AB00-1489-4959-AF0D-2BA2723EA201}" srcOrd="1" destOrd="0" presId="urn:microsoft.com/office/officeart/2005/8/layout/chevron2"/>
    <dgm:cxn modelId="{44701F44-3613-42B4-87A9-F13FF68E4D4A}" type="presParOf" srcId="{D3864D7D-0ECB-4FF5-BDED-414DB87CAE52}" destId="{94FF8B5D-580C-4EBB-B25B-EC658CA72F04}" srcOrd="2" destOrd="0" presId="urn:microsoft.com/office/officeart/2005/8/layout/chevron2"/>
    <dgm:cxn modelId="{1DD05F51-72A8-4983-848D-CCAC73B9D3E6}" type="presParOf" srcId="{94FF8B5D-580C-4EBB-B25B-EC658CA72F04}" destId="{40D18021-247E-401C-B27F-1C5C9A411E42}" srcOrd="0" destOrd="0" presId="urn:microsoft.com/office/officeart/2005/8/layout/chevron2"/>
    <dgm:cxn modelId="{EF5795DD-A362-4E89-9A32-4DC9F769AF02}" type="presParOf" srcId="{94FF8B5D-580C-4EBB-B25B-EC658CA72F04}" destId="{27F961E3-6F39-4096-9429-7B428A07BBA0}" srcOrd="1" destOrd="0" presId="urn:microsoft.com/office/officeart/2005/8/layout/chevron2"/>
    <dgm:cxn modelId="{2CDA8813-B185-4699-876E-4E86A79BB896}" type="presParOf" srcId="{D3864D7D-0ECB-4FF5-BDED-414DB87CAE52}" destId="{17C16AC8-0D02-4501-872A-E14E9F90E715}" srcOrd="3" destOrd="0" presId="urn:microsoft.com/office/officeart/2005/8/layout/chevron2"/>
    <dgm:cxn modelId="{C77247CB-E79D-4161-B19D-20C89B18F744}" type="presParOf" srcId="{D3864D7D-0ECB-4FF5-BDED-414DB87CAE52}" destId="{F21409D4-35A2-448C-A99B-1EBAE9C01FBA}" srcOrd="4" destOrd="0" presId="urn:microsoft.com/office/officeart/2005/8/layout/chevron2"/>
    <dgm:cxn modelId="{BC42A7CE-1586-4E82-AE7C-38D544AA8244}" type="presParOf" srcId="{F21409D4-35A2-448C-A99B-1EBAE9C01FBA}" destId="{D1142DA6-198E-493F-AAB6-5FB21A7C7F07}" srcOrd="0" destOrd="0" presId="urn:microsoft.com/office/officeart/2005/8/layout/chevron2"/>
    <dgm:cxn modelId="{24907DDA-05AD-4309-95A0-420D290A640C}" type="presParOf" srcId="{F21409D4-35A2-448C-A99B-1EBAE9C01FBA}" destId="{8F65B78A-0099-4243-873C-594FBCC1E95E}" srcOrd="1" destOrd="0" presId="urn:microsoft.com/office/officeart/2005/8/layout/chevron2"/>
    <dgm:cxn modelId="{D952BCB5-0C88-41C8-A87D-54555279761A}" type="presParOf" srcId="{D3864D7D-0ECB-4FF5-BDED-414DB87CAE52}" destId="{48B11F8F-BEF8-457D-9A00-F306CC600B5F}" srcOrd="5" destOrd="0" presId="urn:microsoft.com/office/officeart/2005/8/layout/chevron2"/>
    <dgm:cxn modelId="{D9E8437E-2C75-4B2C-B375-25FB4C8A8E70}" type="presParOf" srcId="{D3864D7D-0ECB-4FF5-BDED-414DB87CAE52}" destId="{1DC1EF44-80C4-49E7-AAF2-BD9ED1BC0DDC}" srcOrd="6" destOrd="0" presId="urn:microsoft.com/office/officeart/2005/8/layout/chevron2"/>
    <dgm:cxn modelId="{C28E9761-083E-4E94-96EB-E0747672756B}" type="presParOf" srcId="{1DC1EF44-80C4-49E7-AAF2-BD9ED1BC0DDC}" destId="{EE4FE8F9-380A-4CF8-AA1E-1AB14436D858}" srcOrd="0" destOrd="0" presId="urn:microsoft.com/office/officeart/2005/8/layout/chevron2"/>
    <dgm:cxn modelId="{6ACE1CFF-1D67-4D46-8AED-F099EFC302C0}" type="presParOf" srcId="{1DC1EF44-80C4-49E7-AAF2-BD9ED1BC0DDC}" destId="{B332665D-25EB-4821-BFB1-50DEA439CBB5}"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E8392C-4DD4-4D1D-A256-04581A9814F9}" type="doc">
      <dgm:prSet loTypeId="urn:microsoft.com/office/officeart/2005/8/layout/default#1" loCatId="list" qsTypeId="urn:microsoft.com/office/officeart/2005/8/quickstyle/simple1" qsCatId="simple" csTypeId="urn:microsoft.com/office/officeart/2005/8/colors/accent3_1" csCatId="accent3" phldr="1"/>
      <dgm:spPr/>
      <dgm:t>
        <a:bodyPr/>
        <a:lstStyle/>
        <a:p>
          <a:endParaRPr lang="en-US"/>
        </a:p>
      </dgm:t>
    </dgm:pt>
    <dgm:pt modelId="{58062090-9D5C-4202-BCC6-F71BF1635FD5}">
      <dgm:prSet phldrT="[Text]" custT="1"/>
      <dgm:spPr/>
      <dgm:t>
        <a:bodyPr/>
        <a:lstStyle/>
        <a:p>
          <a:r>
            <a:rPr lang="en-US" sz="1600" dirty="0" smtClean="0"/>
            <a:t>2. Data analytics</a:t>
          </a:r>
        </a:p>
        <a:p>
          <a:r>
            <a:rPr lang="en-US" sz="1100" i="1" dirty="0" smtClean="0"/>
            <a:t>Analyze and present insights from business data</a:t>
          </a:r>
          <a:endParaRPr lang="en-US" sz="1100" i="1" dirty="0"/>
        </a:p>
      </dgm:t>
    </dgm:pt>
    <dgm:pt modelId="{0AF9ABD6-CEB9-4EAC-9765-530E1D46635B}" type="parTrans" cxnId="{99DE3213-26F8-4B52-B65A-5DADA610FF7C}">
      <dgm:prSet/>
      <dgm:spPr/>
      <dgm:t>
        <a:bodyPr/>
        <a:lstStyle/>
        <a:p>
          <a:endParaRPr lang="en-US"/>
        </a:p>
      </dgm:t>
    </dgm:pt>
    <dgm:pt modelId="{53BB37B9-0D0D-41BD-9990-336874C7763C}" type="sibTrans" cxnId="{99DE3213-26F8-4B52-B65A-5DADA610FF7C}">
      <dgm:prSet/>
      <dgm:spPr/>
      <dgm:t>
        <a:bodyPr/>
        <a:lstStyle/>
        <a:p>
          <a:endParaRPr lang="en-US"/>
        </a:p>
      </dgm:t>
    </dgm:pt>
    <dgm:pt modelId="{1B2F8F7C-C58F-483F-855D-87EDCCC004A3}">
      <dgm:prSet phldrT="[Text]" custT="1"/>
      <dgm:spPr/>
      <dgm:t>
        <a:bodyPr/>
        <a:lstStyle/>
        <a:p>
          <a:r>
            <a:rPr lang="en-US" sz="1600" dirty="0" smtClean="0"/>
            <a:t>1. Enterprise architecture</a:t>
          </a:r>
        </a:p>
        <a:p>
          <a:r>
            <a:rPr lang="en-US" sz="1100" i="1" dirty="0" smtClean="0"/>
            <a:t>Specify the IT architecture of the enterprise</a:t>
          </a:r>
          <a:endParaRPr lang="en-US" sz="1100" i="1" dirty="0"/>
        </a:p>
      </dgm:t>
    </dgm:pt>
    <dgm:pt modelId="{54D99002-E492-4731-A813-56D91BF87E9A}" type="parTrans" cxnId="{0F318F3F-E784-4C36-A5B7-EB566221E921}">
      <dgm:prSet/>
      <dgm:spPr/>
      <dgm:t>
        <a:bodyPr/>
        <a:lstStyle/>
        <a:p>
          <a:endParaRPr lang="en-US"/>
        </a:p>
      </dgm:t>
    </dgm:pt>
    <dgm:pt modelId="{C2241744-203B-4224-8862-04404C634446}" type="sibTrans" cxnId="{0F318F3F-E784-4C36-A5B7-EB566221E921}">
      <dgm:prSet/>
      <dgm:spPr/>
      <dgm:t>
        <a:bodyPr/>
        <a:lstStyle/>
        <a:p>
          <a:endParaRPr lang="en-US"/>
        </a:p>
      </dgm:t>
    </dgm:pt>
    <dgm:pt modelId="{25A994A7-EC54-4E7D-960F-A89936AA573E}">
      <dgm:prSet phldrT="[Text]" custT="1"/>
      <dgm:spPr/>
      <dgm:t>
        <a:bodyPr/>
        <a:lstStyle/>
        <a:p>
          <a:r>
            <a:rPr lang="en-US" sz="1400" dirty="0" smtClean="0"/>
            <a:t>4. Change leadership</a:t>
          </a:r>
        </a:p>
        <a:p>
          <a:r>
            <a:rPr lang="en-US" sz="1100" i="1" dirty="0" smtClean="0"/>
            <a:t>Lead technology-enabled and process-centric transformation</a:t>
          </a:r>
          <a:endParaRPr lang="en-US" sz="1100" i="1" dirty="0"/>
        </a:p>
      </dgm:t>
    </dgm:pt>
    <dgm:pt modelId="{E2619271-E7C2-4563-B9AE-3F0808D27EB1}" type="parTrans" cxnId="{27A1C6F1-E8F6-4A7F-9672-A79E18D6C2CB}">
      <dgm:prSet/>
      <dgm:spPr/>
      <dgm:t>
        <a:bodyPr/>
        <a:lstStyle/>
        <a:p>
          <a:endParaRPr lang="en-US"/>
        </a:p>
      </dgm:t>
    </dgm:pt>
    <dgm:pt modelId="{AB05C95B-9C9B-422D-9F1E-BE280B0BDE4D}" type="sibTrans" cxnId="{27A1C6F1-E8F6-4A7F-9672-A79E18D6C2CB}">
      <dgm:prSet/>
      <dgm:spPr/>
      <dgm:t>
        <a:bodyPr/>
        <a:lstStyle/>
        <a:p>
          <a:endParaRPr lang="en-US"/>
        </a:p>
      </dgm:t>
    </dgm:pt>
    <dgm:pt modelId="{64CE2AD3-4DBB-47F2-AE2C-987FFBFE7E94}">
      <dgm:prSet phldrT="[Text]" custT="1"/>
      <dgm:spPr/>
      <dgm:t>
        <a:bodyPr/>
        <a:lstStyle/>
        <a:p>
          <a:r>
            <a:rPr lang="en-US" sz="1600" dirty="0" smtClean="0"/>
            <a:t>5. Digital design and innovation</a:t>
          </a:r>
        </a:p>
        <a:p>
          <a:r>
            <a:rPr lang="en-US" sz="1100" i="1" dirty="0" smtClean="0"/>
            <a:t>Create innovative technology enabled corporate and consumer products/services</a:t>
          </a:r>
          <a:endParaRPr lang="en-US" sz="1100" i="1" dirty="0"/>
        </a:p>
      </dgm:t>
    </dgm:pt>
    <dgm:pt modelId="{D6F48614-2B37-46A6-B5FE-7B558E6E1FFD}" type="parTrans" cxnId="{71F16B6C-BB1E-4F39-88F8-A4152B69E3DB}">
      <dgm:prSet/>
      <dgm:spPr/>
      <dgm:t>
        <a:bodyPr/>
        <a:lstStyle/>
        <a:p>
          <a:endParaRPr lang="en-US"/>
        </a:p>
      </dgm:t>
    </dgm:pt>
    <dgm:pt modelId="{3F83CC6C-F61B-4EAF-9A4B-6FA64BD8E39C}" type="sibTrans" cxnId="{71F16B6C-BB1E-4F39-88F8-A4152B69E3DB}">
      <dgm:prSet/>
      <dgm:spPr/>
      <dgm:t>
        <a:bodyPr/>
        <a:lstStyle/>
        <a:p>
          <a:endParaRPr lang="en-US"/>
        </a:p>
      </dgm:t>
    </dgm:pt>
    <dgm:pt modelId="{2A8E2444-49E9-4CE1-B4C1-1F1C7A608813}">
      <dgm:prSet phldrT="[Text]" custT="1"/>
      <dgm:spPr/>
      <dgm:t>
        <a:bodyPr/>
        <a:lstStyle/>
        <a:p>
          <a:r>
            <a:rPr lang="en-US" sz="1100" dirty="0" smtClean="0"/>
            <a:t>Database structure and design (3)</a:t>
          </a:r>
          <a:endParaRPr lang="en-US" sz="1100" dirty="0"/>
        </a:p>
      </dgm:t>
    </dgm:pt>
    <dgm:pt modelId="{A58E3855-A061-4982-9866-F635438FA9A6}" type="parTrans" cxnId="{C7D454C0-ADA4-4242-8EE6-9DE4D65CEA76}">
      <dgm:prSet/>
      <dgm:spPr/>
      <dgm:t>
        <a:bodyPr/>
        <a:lstStyle/>
        <a:p>
          <a:endParaRPr lang="en-US"/>
        </a:p>
      </dgm:t>
    </dgm:pt>
    <dgm:pt modelId="{880D4C25-6FDE-4A35-A7FC-F55A64A40DD6}" type="sibTrans" cxnId="{C7D454C0-ADA4-4242-8EE6-9DE4D65CEA76}">
      <dgm:prSet/>
      <dgm:spPr/>
      <dgm:t>
        <a:bodyPr/>
        <a:lstStyle/>
        <a:p>
          <a:endParaRPr lang="en-US"/>
        </a:p>
      </dgm:t>
    </dgm:pt>
    <dgm:pt modelId="{DA8D51FF-CC54-46C3-983E-10F830C4A57A}">
      <dgm:prSet phldrT="[Text]" custT="1"/>
      <dgm:spPr/>
      <dgm:t>
        <a:bodyPr/>
        <a:lstStyle/>
        <a:p>
          <a:r>
            <a:rPr lang="en-US" sz="1100" b="1" dirty="0" smtClean="0"/>
            <a:t>Tools</a:t>
          </a:r>
          <a:r>
            <a:rPr lang="en-US" sz="1100" dirty="0" smtClean="0"/>
            <a:t>: Google ad words/analytics, </a:t>
          </a:r>
          <a:r>
            <a:rPr lang="en-US" sz="1100" dirty="0" err="1" smtClean="0"/>
            <a:t>Cognos</a:t>
          </a:r>
          <a:r>
            <a:rPr lang="en-US" sz="1100" dirty="0" smtClean="0"/>
            <a:t>/data warehouse, statistics</a:t>
          </a:r>
          <a:endParaRPr lang="en-US" sz="1100" dirty="0"/>
        </a:p>
      </dgm:t>
    </dgm:pt>
    <dgm:pt modelId="{5DC8176A-4250-4DFD-BF7F-036F5E06F88F}" type="parTrans" cxnId="{4C0055F7-38AA-4F6C-85FB-597554600863}">
      <dgm:prSet/>
      <dgm:spPr/>
      <dgm:t>
        <a:bodyPr/>
        <a:lstStyle/>
        <a:p>
          <a:endParaRPr lang="en-US"/>
        </a:p>
      </dgm:t>
    </dgm:pt>
    <dgm:pt modelId="{5B6CC569-D278-4A98-8CC1-E44394E740CB}" type="sibTrans" cxnId="{4C0055F7-38AA-4F6C-85FB-597554600863}">
      <dgm:prSet/>
      <dgm:spPr/>
      <dgm:t>
        <a:bodyPr/>
        <a:lstStyle/>
        <a:p>
          <a:endParaRPr lang="en-US"/>
        </a:p>
      </dgm:t>
    </dgm:pt>
    <dgm:pt modelId="{17437BC6-70C5-49D1-98C6-7180595A6A69}">
      <dgm:prSet phldrT="[Text]" custT="1"/>
      <dgm:spPr/>
      <dgm:t>
        <a:bodyPr/>
        <a:lstStyle/>
        <a:p>
          <a:r>
            <a:rPr lang="en-US" sz="1100" dirty="0" smtClean="0"/>
            <a:t>Information, application, &amp; media architecture (3)</a:t>
          </a:r>
          <a:endParaRPr lang="en-US" sz="1100" dirty="0"/>
        </a:p>
      </dgm:t>
    </dgm:pt>
    <dgm:pt modelId="{324A045F-0638-4D63-91B9-D8A6001E4699}" type="parTrans" cxnId="{792BC688-5816-449F-9068-9E615006C4B9}">
      <dgm:prSet/>
      <dgm:spPr/>
      <dgm:t>
        <a:bodyPr/>
        <a:lstStyle/>
        <a:p>
          <a:endParaRPr lang="en-US"/>
        </a:p>
      </dgm:t>
    </dgm:pt>
    <dgm:pt modelId="{EA862EF1-E8FC-49C5-B92D-A117CEC3F4A1}" type="sibTrans" cxnId="{792BC688-5816-449F-9068-9E615006C4B9}">
      <dgm:prSet/>
      <dgm:spPr/>
      <dgm:t>
        <a:bodyPr/>
        <a:lstStyle/>
        <a:p>
          <a:endParaRPr lang="en-US"/>
        </a:p>
      </dgm:t>
    </dgm:pt>
    <dgm:pt modelId="{5190A39D-8F9C-4C3D-83D6-C3AC4FE8E6D0}">
      <dgm:prSet phldrT="[Text]" custT="1"/>
      <dgm:spPr/>
      <dgm:t>
        <a:bodyPr/>
        <a:lstStyle/>
        <a:p>
          <a:r>
            <a:rPr lang="en-US" sz="1100" dirty="0" smtClean="0"/>
            <a:t>Cyber security and risk assessment (3)</a:t>
          </a:r>
          <a:endParaRPr lang="en-US" sz="1100" dirty="0"/>
        </a:p>
      </dgm:t>
    </dgm:pt>
    <dgm:pt modelId="{302FF254-BEC6-412F-8546-F284E5616CC5}" type="parTrans" cxnId="{D937E941-73EE-48DC-9512-3C6427168AD2}">
      <dgm:prSet/>
      <dgm:spPr/>
      <dgm:t>
        <a:bodyPr/>
        <a:lstStyle/>
        <a:p>
          <a:endParaRPr lang="en-US"/>
        </a:p>
      </dgm:t>
    </dgm:pt>
    <dgm:pt modelId="{C47E3467-271C-4376-AC6B-ECACF8EBB395}" type="sibTrans" cxnId="{D937E941-73EE-48DC-9512-3C6427168AD2}">
      <dgm:prSet/>
      <dgm:spPr/>
      <dgm:t>
        <a:bodyPr/>
        <a:lstStyle/>
        <a:p>
          <a:endParaRPr lang="en-US"/>
        </a:p>
      </dgm:t>
    </dgm:pt>
    <dgm:pt modelId="{CCCE0906-8D2B-4871-942C-E0E164791196}">
      <dgm:prSet phldrT="[Text]" custT="1"/>
      <dgm:spPr/>
      <dgm:t>
        <a:bodyPr/>
        <a:lstStyle/>
        <a:p>
          <a:r>
            <a:rPr lang="en-US" sz="1100" dirty="0" smtClean="0"/>
            <a:t>Cloud computing and virtualization (3)</a:t>
          </a:r>
        </a:p>
      </dgm:t>
    </dgm:pt>
    <dgm:pt modelId="{AC91A86B-0986-4985-86E8-27A32391259E}" type="parTrans" cxnId="{ECD91382-A74D-4854-8D3A-1C2A178360E4}">
      <dgm:prSet/>
      <dgm:spPr/>
      <dgm:t>
        <a:bodyPr/>
        <a:lstStyle/>
        <a:p>
          <a:endParaRPr lang="en-US"/>
        </a:p>
      </dgm:t>
    </dgm:pt>
    <dgm:pt modelId="{1283D88C-5E58-4042-988D-61D9ED89C141}" type="sibTrans" cxnId="{ECD91382-A74D-4854-8D3A-1C2A178360E4}">
      <dgm:prSet/>
      <dgm:spPr/>
      <dgm:t>
        <a:bodyPr/>
        <a:lstStyle/>
        <a:p>
          <a:endParaRPr lang="en-US"/>
        </a:p>
      </dgm:t>
    </dgm:pt>
    <dgm:pt modelId="{BBE3EE3F-D364-4A3C-989D-69CEBAD043FD}">
      <dgm:prSet phldrT="[Text]" custT="1"/>
      <dgm:spPr/>
      <dgm:t>
        <a:bodyPr/>
        <a:lstStyle/>
        <a:p>
          <a:r>
            <a:rPr lang="en-US" sz="1100" dirty="0" smtClean="0"/>
            <a:t>Platforms and ecosystems: corporate, open source, mobile, social, consumer, &amp; gaming (5)</a:t>
          </a:r>
          <a:endParaRPr lang="en-US" sz="1100" dirty="0"/>
        </a:p>
      </dgm:t>
    </dgm:pt>
    <dgm:pt modelId="{7F88306D-8099-4A27-9D2C-CFC16A932F83}" type="parTrans" cxnId="{6D52F66D-C09D-49BC-B5F3-A6B79DEEB9C2}">
      <dgm:prSet/>
      <dgm:spPr/>
      <dgm:t>
        <a:bodyPr/>
        <a:lstStyle/>
        <a:p>
          <a:endParaRPr lang="en-US"/>
        </a:p>
      </dgm:t>
    </dgm:pt>
    <dgm:pt modelId="{FD1268C0-04B4-454F-B17F-5D4C5A9E1EA9}" type="sibTrans" cxnId="{6D52F66D-C09D-49BC-B5F3-A6B79DEEB9C2}">
      <dgm:prSet/>
      <dgm:spPr/>
      <dgm:t>
        <a:bodyPr/>
        <a:lstStyle/>
        <a:p>
          <a:endParaRPr lang="en-US"/>
        </a:p>
      </dgm:t>
    </dgm:pt>
    <dgm:pt modelId="{9FEE1342-4208-4570-9E53-6790DD3B3D4B}">
      <dgm:prSet phldrT="[Text]" custT="1"/>
      <dgm:spPr/>
      <dgm:t>
        <a:bodyPr/>
        <a:lstStyle/>
        <a:p>
          <a:r>
            <a:rPr lang="en-US" sz="1600" dirty="0" smtClean="0"/>
            <a:t>3. Data-centric application development</a:t>
          </a:r>
        </a:p>
        <a:p>
          <a:r>
            <a:rPr lang="en-US" sz="1100" i="1" dirty="0" smtClean="0"/>
            <a:t>Create web based data centric applications</a:t>
          </a:r>
          <a:endParaRPr lang="en-US" sz="1100" i="1" dirty="0"/>
        </a:p>
      </dgm:t>
    </dgm:pt>
    <dgm:pt modelId="{C2A87805-56F7-4EEB-A1CA-8A3E6D9011B4}" type="parTrans" cxnId="{75461DF6-4272-48D1-B504-13B8A3E1A027}">
      <dgm:prSet/>
      <dgm:spPr/>
      <dgm:t>
        <a:bodyPr/>
        <a:lstStyle/>
        <a:p>
          <a:endParaRPr lang="en-US"/>
        </a:p>
      </dgm:t>
    </dgm:pt>
    <dgm:pt modelId="{CAEDFECA-6C23-43F9-81E0-A0E7989E97F3}" type="sibTrans" cxnId="{75461DF6-4272-48D1-B504-13B8A3E1A027}">
      <dgm:prSet/>
      <dgm:spPr/>
      <dgm:t>
        <a:bodyPr/>
        <a:lstStyle/>
        <a:p>
          <a:endParaRPr lang="en-US"/>
        </a:p>
      </dgm:t>
    </dgm:pt>
    <dgm:pt modelId="{34A12A96-5465-4283-8CCE-98065B574E7B}">
      <dgm:prSet phldrT="[Text]" custT="1"/>
      <dgm:spPr/>
      <dgm:t>
        <a:bodyPr/>
        <a:lstStyle/>
        <a:p>
          <a:r>
            <a:rPr lang="en-US" sz="1100" dirty="0" smtClean="0"/>
            <a:t>Process thinking and management (3)</a:t>
          </a:r>
          <a:endParaRPr lang="en-US" sz="1100" dirty="0"/>
        </a:p>
      </dgm:t>
    </dgm:pt>
    <dgm:pt modelId="{C6A2BED1-0839-423C-8B34-D1033E064E58}" type="parTrans" cxnId="{E77C0A80-B1CF-4368-9756-477951731C77}">
      <dgm:prSet/>
      <dgm:spPr/>
      <dgm:t>
        <a:bodyPr/>
        <a:lstStyle/>
        <a:p>
          <a:endParaRPr lang="en-US"/>
        </a:p>
      </dgm:t>
    </dgm:pt>
    <dgm:pt modelId="{E7B0D26A-91CD-4CD1-A323-0D09E7071805}" type="sibTrans" cxnId="{E77C0A80-B1CF-4368-9756-477951731C77}">
      <dgm:prSet/>
      <dgm:spPr/>
      <dgm:t>
        <a:bodyPr/>
        <a:lstStyle/>
        <a:p>
          <a:endParaRPr lang="en-US"/>
        </a:p>
      </dgm:t>
    </dgm:pt>
    <dgm:pt modelId="{55B26202-8D2B-4E93-B022-3B497C0D4979}">
      <dgm:prSet phldrT="[Text]" custT="1"/>
      <dgm:spPr/>
      <dgm:t>
        <a:bodyPr/>
        <a:lstStyle/>
        <a:p>
          <a:r>
            <a:rPr lang="en-US" sz="1100" dirty="0" smtClean="0"/>
            <a:t>Sourcing (RFP, outsourcing, contracts) (3)</a:t>
          </a:r>
          <a:endParaRPr lang="en-US" sz="1100" dirty="0"/>
        </a:p>
      </dgm:t>
    </dgm:pt>
    <dgm:pt modelId="{A827AE21-E1D8-4866-BA1F-40DAC6258474}" type="parTrans" cxnId="{42AE4AED-2E41-4ED3-91B1-729D8ED00637}">
      <dgm:prSet/>
      <dgm:spPr/>
      <dgm:t>
        <a:bodyPr/>
        <a:lstStyle/>
        <a:p>
          <a:endParaRPr lang="en-US"/>
        </a:p>
      </dgm:t>
    </dgm:pt>
    <dgm:pt modelId="{62F53A93-B107-4599-9CED-4417A86202A7}" type="sibTrans" cxnId="{42AE4AED-2E41-4ED3-91B1-729D8ED00637}">
      <dgm:prSet/>
      <dgm:spPr/>
      <dgm:t>
        <a:bodyPr/>
        <a:lstStyle/>
        <a:p>
          <a:endParaRPr lang="en-US"/>
        </a:p>
      </dgm:t>
    </dgm:pt>
    <dgm:pt modelId="{3C4CE6A9-977F-4D5A-BD8C-D46579A68E83}">
      <dgm:prSet phldrT="[Text]" custT="1"/>
      <dgm:spPr/>
      <dgm:t>
        <a:bodyPr/>
        <a:lstStyle/>
        <a:p>
          <a:r>
            <a:rPr lang="en-US" sz="1600" dirty="0" smtClean="0"/>
            <a:t>6. IT value and service delivery</a:t>
          </a:r>
        </a:p>
        <a:p>
          <a:r>
            <a:rPr lang="en-US" sz="1100" i="1" dirty="0" smtClean="0"/>
            <a:t>Leverage enterprise information technology assets and capabilities</a:t>
          </a:r>
          <a:endParaRPr lang="en-US" sz="1100" i="1" dirty="0"/>
        </a:p>
      </dgm:t>
    </dgm:pt>
    <dgm:pt modelId="{35C7DBD3-B005-47B9-971E-CAA09304EA92}" type="parTrans" cxnId="{AAAF9819-76EE-4236-A236-FD219D79E092}">
      <dgm:prSet/>
      <dgm:spPr/>
      <dgm:t>
        <a:bodyPr/>
        <a:lstStyle/>
        <a:p>
          <a:endParaRPr lang="en-US"/>
        </a:p>
      </dgm:t>
    </dgm:pt>
    <dgm:pt modelId="{F0EB2680-0536-4F63-91A2-598A84CEED0B}" type="sibTrans" cxnId="{AAAF9819-76EE-4236-A236-FD219D79E092}">
      <dgm:prSet/>
      <dgm:spPr/>
      <dgm:t>
        <a:bodyPr/>
        <a:lstStyle/>
        <a:p>
          <a:endParaRPr lang="en-US"/>
        </a:p>
      </dgm:t>
    </dgm:pt>
    <dgm:pt modelId="{BFA544F9-1E3A-46A4-A052-16B2088F7181}">
      <dgm:prSet phldrT="[Text]" custT="1"/>
      <dgm:spPr/>
      <dgm:t>
        <a:bodyPr/>
        <a:lstStyle/>
        <a:p>
          <a:r>
            <a:rPr lang="en-US" sz="1100" dirty="0" smtClean="0"/>
            <a:t>IT organization (structure, services, strategy) (3)</a:t>
          </a:r>
          <a:endParaRPr lang="en-US" sz="1100" dirty="0"/>
        </a:p>
      </dgm:t>
    </dgm:pt>
    <dgm:pt modelId="{E70472E6-C453-46D1-A8FF-46FCA76194AA}" type="parTrans" cxnId="{2583BF7C-C41F-4321-AC3C-5E1656B4AA5F}">
      <dgm:prSet/>
      <dgm:spPr/>
      <dgm:t>
        <a:bodyPr/>
        <a:lstStyle/>
        <a:p>
          <a:endParaRPr lang="en-US"/>
        </a:p>
      </dgm:t>
    </dgm:pt>
    <dgm:pt modelId="{CEE75975-E84A-43B2-A529-4296EFC2351F}" type="sibTrans" cxnId="{2583BF7C-C41F-4321-AC3C-5E1656B4AA5F}">
      <dgm:prSet/>
      <dgm:spPr/>
      <dgm:t>
        <a:bodyPr/>
        <a:lstStyle/>
        <a:p>
          <a:endParaRPr lang="en-US"/>
        </a:p>
      </dgm:t>
    </dgm:pt>
    <dgm:pt modelId="{FC1D3B78-E68F-4B94-BE94-2C53F87D1095}">
      <dgm:prSet phldrT="[Text]" custT="1"/>
      <dgm:spPr/>
      <dgm:t>
        <a:bodyPr/>
        <a:lstStyle/>
        <a:p>
          <a:r>
            <a:rPr lang="en-US" sz="1100" dirty="0" smtClean="0"/>
            <a:t>Objects and architecture of integrated applications (2)</a:t>
          </a:r>
          <a:endParaRPr lang="en-US" sz="1100" dirty="0"/>
        </a:p>
      </dgm:t>
    </dgm:pt>
    <dgm:pt modelId="{50ED8970-D583-4FF5-8051-0CF13D97CD0E}" type="parTrans" cxnId="{E07BF8E1-8CFE-4212-AC13-B336C0BE0D58}">
      <dgm:prSet/>
      <dgm:spPr/>
      <dgm:t>
        <a:bodyPr/>
        <a:lstStyle/>
        <a:p>
          <a:endParaRPr lang="en-US"/>
        </a:p>
      </dgm:t>
    </dgm:pt>
    <dgm:pt modelId="{02D36AAA-814A-4FF1-AE69-A14A350873A2}" type="sibTrans" cxnId="{E07BF8E1-8CFE-4212-AC13-B336C0BE0D58}">
      <dgm:prSet/>
      <dgm:spPr/>
      <dgm:t>
        <a:bodyPr/>
        <a:lstStyle/>
        <a:p>
          <a:endParaRPr lang="en-US"/>
        </a:p>
      </dgm:t>
    </dgm:pt>
    <dgm:pt modelId="{82C190DB-94C0-4B1B-9B13-1D6C1B31E2D8}">
      <dgm:prSet phldrT="[Text]" custT="1"/>
      <dgm:spPr/>
      <dgm:t>
        <a:bodyPr/>
        <a:lstStyle/>
        <a:p>
          <a:r>
            <a:rPr lang="en-US" sz="1100" dirty="0" smtClean="0"/>
            <a:t>Lead technology enabled change (3)</a:t>
          </a:r>
          <a:endParaRPr lang="en-US" sz="1100" dirty="0"/>
        </a:p>
      </dgm:t>
    </dgm:pt>
    <dgm:pt modelId="{8010DD2D-93D8-4712-B1E8-9E9BAE2637E4}" type="parTrans" cxnId="{3E056B25-42FA-4080-AB36-86FED4891874}">
      <dgm:prSet/>
      <dgm:spPr/>
      <dgm:t>
        <a:bodyPr/>
        <a:lstStyle/>
        <a:p>
          <a:endParaRPr lang="en-US"/>
        </a:p>
      </dgm:t>
    </dgm:pt>
    <dgm:pt modelId="{853CC865-ADC7-4CBA-9A00-F823159E13B8}" type="sibTrans" cxnId="{3E056B25-42FA-4080-AB36-86FED4891874}">
      <dgm:prSet/>
      <dgm:spPr/>
      <dgm:t>
        <a:bodyPr/>
        <a:lstStyle/>
        <a:p>
          <a:endParaRPr lang="en-US"/>
        </a:p>
      </dgm:t>
    </dgm:pt>
    <dgm:pt modelId="{A7757DBF-1F9C-4C53-99B4-B87E756FC6A4}">
      <dgm:prSet phldrT="[Text]" custT="1"/>
      <dgm:spPr/>
      <dgm:t>
        <a:bodyPr/>
        <a:lstStyle/>
        <a:p>
          <a:r>
            <a:rPr lang="en-US" sz="1100" dirty="0" smtClean="0"/>
            <a:t>Business process analysis and optimization (4)</a:t>
          </a:r>
          <a:endParaRPr lang="en-US" sz="1100" dirty="0"/>
        </a:p>
      </dgm:t>
    </dgm:pt>
    <dgm:pt modelId="{7DE10248-C7CC-4726-8F86-3938367BEBB9}" type="parTrans" cxnId="{0B726DEF-82B2-4D79-B148-C1556DE55F72}">
      <dgm:prSet/>
      <dgm:spPr/>
      <dgm:t>
        <a:bodyPr/>
        <a:lstStyle/>
        <a:p>
          <a:endParaRPr lang="en-US"/>
        </a:p>
      </dgm:t>
    </dgm:pt>
    <dgm:pt modelId="{1E0D7C0C-802D-492C-94FC-81590299290E}" type="sibTrans" cxnId="{0B726DEF-82B2-4D79-B148-C1556DE55F72}">
      <dgm:prSet/>
      <dgm:spPr/>
      <dgm:t>
        <a:bodyPr/>
        <a:lstStyle/>
        <a:p>
          <a:endParaRPr lang="en-US"/>
        </a:p>
      </dgm:t>
    </dgm:pt>
    <dgm:pt modelId="{FD20A8A9-24F6-48A3-A34F-AA11D61466B4}">
      <dgm:prSet phldrT="[Text]" custT="1"/>
      <dgm:spPr/>
      <dgm:t>
        <a:bodyPr/>
        <a:lstStyle/>
        <a:p>
          <a:r>
            <a:rPr lang="en-US" sz="1100" dirty="0" smtClean="0"/>
            <a:t>Data mining and analysis (5)</a:t>
          </a:r>
          <a:endParaRPr lang="en-US" sz="1100" dirty="0"/>
        </a:p>
      </dgm:t>
    </dgm:pt>
    <dgm:pt modelId="{325721FD-6F38-49D3-B69B-FF372DD0C057}" type="parTrans" cxnId="{A8573751-19A0-4A59-80B5-0A17285CC6CB}">
      <dgm:prSet/>
      <dgm:spPr/>
      <dgm:t>
        <a:bodyPr/>
        <a:lstStyle/>
        <a:p>
          <a:endParaRPr lang="en-US"/>
        </a:p>
      </dgm:t>
    </dgm:pt>
    <dgm:pt modelId="{F13A23D8-68EA-4293-ADA0-F0DEA4DCD79F}" type="sibTrans" cxnId="{A8573751-19A0-4A59-80B5-0A17285CC6CB}">
      <dgm:prSet/>
      <dgm:spPr/>
      <dgm:t>
        <a:bodyPr/>
        <a:lstStyle/>
        <a:p>
          <a:endParaRPr lang="en-US"/>
        </a:p>
      </dgm:t>
    </dgm:pt>
    <dgm:pt modelId="{1472FE6E-2439-4982-A422-C545A82632BF}">
      <dgm:prSet phldrT="[Text]" custT="1"/>
      <dgm:spPr/>
      <dgm:t>
        <a:bodyPr/>
        <a:lstStyle/>
        <a:p>
          <a:r>
            <a:rPr lang="en-US" sz="1100" b="1" dirty="0" smtClean="0"/>
            <a:t>Tools: </a:t>
          </a:r>
          <a:r>
            <a:rPr lang="en-US" sz="1100" dirty="0" smtClean="0"/>
            <a:t>SAP, Salesforce.com, Microsoft Azure (cloud), Xbox live, Apple app store</a:t>
          </a:r>
        </a:p>
      </dgm:t>
    </dgm:pt>
    <dgm:pt modelId="{F6740540-6E0B-44BF-A127-FDE5F196120C}" type="parTrans" cxnId="{0B82F6A6-2269-4A7E-9865-14098DE348E0}">
      <dgm:prSet/>
      <dgm:spPr/>
      <dgm:t>
        <a:bodyPr/>
        <a:lstStyle/>
        <a:p>
          <a:endParaRPr lang="en-US"/>
        </a:p>
      </dgm:t>
    </dgm:pt>
    <dgm:pt modelId="{BF9FCBA5-A5C7-4EB1-A9CC-FB602CF99E3D}" type="sibTrans" cxnId="{0B82F6A6-2269-4A7E-9865-14098DE348E0}">
      <dgm:prSet/>
      <dgm:spPr/>
      <dgm:t>
        <a:bodyPr/>
        <a:lstStyle/>
        <a:p>
          <a:endParaRPr lang="en-US"/>
        </a:p>
      </dgm:t>
    </dgm:pt>
    <dgm:pt modelId="{5CCD4724-3C07-41AA-94B1-896C056A8DC6}">
      <dgm:prSet phldrT="[Text]" custT="1"/>
      <dgm:spPr/>
      <dgm:t>
        <a:bodyPr/>
        <a:lstStyle/>
        <a:p>
          <a:r>
            <a:rPr lang="en-US" sz="1100" b="1" dirty="0" smtClean="0"/>
            <a:t>Tools: </a:t>
          </a:r>
          <a:r>
            <a:rPr lang="en-US" sz="1100" dirty="0" smtClean="0"/>
            <a:t>PHP/MySQL, components/widgets (WP E-commerce)</a:t>
          </a:r>
          <a:endParaRPr lang="en-US" sz="1100" dirty="0"/>
        </a:p>
      </dgm:t>
    </dgm:pt>
    <dgm:pt modelId="{AFA8112A-678E-4F0A-B62A-922DD8D8382C}" type="parTrans" cxnId="{0956AD39-241F-45C3-996D-269CEEA10FDA}">
      <dgm:prSet/>
      <dgm:spPr/>
      <dgm:t>
        <a:bodyPr/>
        <a:lstStyle/>
        <a:p>
          <a:endParaRPr lang="en-US"/>
        </a:p>
      </dgm:t>
    </dgm:pt>
    <dgm:pt modelId="{8E7CB6C0-0688-4C0D-A9F1-EFF2919E8DA9}" type="sibTrans" cxnId="{0956AD39-241F-45C3-996D-269CEEA10FDA}">
      <dgm:prSet/>
      <dgm:spPr/>
      <dgm:t>
        <a:bodyPr/>
        <a:lstStyle/>
        <a:p>
          <a:endParaRPr lang="en-US"/>
        </a:p>
      </dgm:t>
    </dgm:pt>
    <dgm:pt modelId="{3821C747-C260-45C7-9C46-0A7BA73172A4}">
      <dgm:prSet phldrT="[Text]" custT="1"/>
      <dgm:spPr/>
      <dgm:t>
        <a:bodyPr/>
        <a:lstStyle/>
        <a:p>
          <a:r>
            <a:rPr lang="en-US" sz="1100" b="1" dirty="0" smtClean="0"/>
            <a:t>Tools: </a:t>
          </a:r>
          <a:r>
            <a:rPr lang="en-US" sz="1100" dirty="0" smtClean="0"/>
            <a:t>Case analysis, financial analysis</a:t>
          </a:r>
          <a:endParaRPr lang="en-US" sz="1100" b="1" dirty="0"/>
        </a:p>
      </dgm:t>
    </dgm:pt>
    <dgm:pt modelId="{287D6ABB-0B63-4ADD-A07A-569A487C94A0}" type="parTrans" cxnId="{88618E57-5823-47DB-A479-4EB368388ED2}">
      <dgm:prSet/>
      <dgm:spPr/>
      <dgm:t>
        <a:bodyPr/>
        <a:lstStyle/>
        <a:p>
          <a:endParaRPr lang="en-US"/>
        </a:p>
      </dgm:t>
    </dgm:pt>
    <dgm:pt modelId="{09309B27-DA06-46E4-9C8A-5E5CC17DACC0}" type="sibTrans" cxnId="{88618E57-5823-47DB-A479-4EB368388ED2}">
      <dgm:prSet/>
      <dgm:spPr/>
      <dgm:t>
        <a:bodyPr/>
        <a:lstStyle/>
        <a:p>
          <a:endParaRPr lang="en-US"/>
        </a:p>
      </dgm:t>
    </dgm:pt>
    <dgm:pt modelId="{D8AB587E-FC10-4D77-87DE-46833C35091A}">
      <dgm:prSet phldrT="[Text]" custT="1"/>
      <dgm:spPr/>
      <dgm:t>
        <a:bodyPr/>
        <a:lstStyle/>
        <a:p>
          <a:r>
            <a:rPr lang="en-US" sz="1100" b="1" dirty="0" smtClean="0"/>
            <a:t>Tools: </a:t>
          </a:r>
          <a:r>
            <a:rPr lang="en-US" sz="1100" b="0" dirty="0" smtClean="0"/>
            <a:t>Microsoft project, case analysis, social media, collaborative systems</a:t>
          </a:r>
          <a:endParaRPr lang="en-US" sz="1100" b="1" dirty="0"/>
        </a:p>
      </dgm:t>
    </dgm:pt>
    <dgm:pt modelId="{8BFEBE29-BCF5-4741-BB48-9A4DC0EAC1D5}" type="parTrans" cxnId="{C98E929D-6C5E-4B80-ABA9-C16175958FE5}">
      <dgm:prSet/>
      <dgm:spPr/>
      <dgm:t>
        <a:bodyPr/>
        <a:lstStyle/>
        <a:p>
          <a:endParaRPr lang="en-US"/>
        </a:p>
      </dgm:t>
    </dgm:pt>
    <dgm:pt modelId="{7A7CFA29-51A1-49AB-905B-FFEFBE87A6F4}" type="sibTrans" cxnId="{C98E929D-6C5E-4B80-ABA9-C16175958FE5}">
      <dgm:prSet/>
      <dgm:spPr/>
      <dgm:t>
        <a:bodyPr/>
        <a:lstStyle/>
        <a:p>
          <a:endParaRPr lang="en-US"/>
        </a:p>
      </dgm:t>
    </dgm:pt>
    <dgm:pt modelId="{1B84D16C-32B8-47D3-9146-1388DC25E5AC}">
      <dgm:prSet phldrT="[Text]" custT="1"/>
      <dgm:spPr/>
      <dgm:t>
        <a:bodyPr/>
        <a:lstStyle/>
        <a:p>
          <a:r>
            <a:rPr lang="en-US" sz="1100" dirty="0" smtClean="0"/>
            <a:t>Benefits realization (2)</a:t>
          </a:r>
          <a:endParaRPr lang="en-US" sz="1100" dirty="0"/>
        </a:p>
      </dgm:t>
    </dgm:pt>
    <dgm:pt modelId="{780C0D57-6725-4CA2-80FA-9611E6B70CE9}" type="parTrans" cxnId="{87742E69-2910-413F-AD0C-7B3A767AFC35}">
      <dgm:prSet/>
      <dgm:spPr/>
      <dgm:t>
        <a:bodyPr/>
        <a:lstStyle/>
        <a:p>
          <a:endParaRPr lang="en-US"/>
        </a:p>
      </dgm:t>
    </dgm:pt>
    <dgm:pt modelId="{02B436CF-F8B0-44EB-980A-DDA4F20444A4}" type="sibTrans" cxnId="{87742E69-2910-413F-AD0C-7B3A767AFC35}">
      <dgm:prSet/>
      <dgm:spPr/>
      <dgm:t>
        <a:bodyPr/>
        <a:lstStyle/>
        <a:p>
          <a:endParaRPr lang="en-US"/>
        </a:p>
      </dgm:t>
    </dgm:pt>
    <dgm:pt modelId="{7713293B-27E5-42A7-A649-FA358580DFC5}">
      <dgm:prSet phldrT="[Text]" custT="1"/>
      <dgm:spPr/>
      <dgm:t>
        <a:bodyPr/>
        <a:lstStyle/>
        <a:p>
          <a:r>
            <a:rPr lang="en-US" sz="1100" dirty="0" smtClean="0"/>
            <a:t>Portfolios (valuation, risks, scope) (3)</a:t>
          </a:r>
          <a:endParaRPr lang="en-US" sz="1100" dirty="0"/>
        </a:p>
      </dgm:t>
    </dgm:pt>
    <dgm:pt modelId="{CAEF9EBB-4932-437C-81F5-E7E10712FE7C}" type="parTrans" cxnId="{EAE42F1E-A86B-4298-B153-45F7CF98183C}">
      <dgm:prSet/>
      <dgm:spPr/>
      <dgm:t>
        <a:bodyPr/>
        <a:lstStyle/>
        <a:p>
          <a:endParaRPr lang="en-US"/>
        </a:p>
      </dgm:t>
    </dgm:pt>
    <dgm:pt modelId="{12251114-66A0-40E2-9170-A70AB625EE50}" type="sibTrans" cxnId="{EAE42F1E-A86B-4298-B153-45F7CF98183C}">
      <dgm:prSet/>
      <dgm:spPr/>
      <dgm:t>
        <a:bodyPr/>
        <a:lstStyle/>
        <a:p>
          <a:endParaRPr lang="en-US"/>
        </a:p>
      </dgm:t>
    </dgm:pt>
    <dgm:pt modelId="{4F94E5E2-15F5-4309-9329-12D5DA65D1C6}">
      <dgm:prSet phldrT="[Text]" custT="1"/>
      <dgm:spPr/>
      <dgm:t>
        <a:bodyPr/>
        <a:lstStyle/>
        <a:p>
          <a:r>
            <a:rPr lang="en-US" sz="1100" dirty="0" smtClean="0"/>
            <a:t>Design methods (storyboarding, prototyping) (4)</a:t>
          </a:r>
          <a:endParaRPr lang="en-US" sz="1100" dirty="0"/>
        </a:p>
      </dgm:t>
    </dgm:pt>
    <dgm:pt modelId="{E5D26C6C-8764-4976-8634-33E610997D21}" type="parTrans" cxnId="{B3642C58-6A2B-46DB-B268-CEB29DEDD0F9}">
      <dgm:prSet/>
      <dgm:spPr/>
      <dgm:t>
        <a:bodyPr/>
        <a:lstStyle/>
        <a:p>
          <a:endParaRPr lang="en-US"/>
        </a:p>
      </dgm:t>
    </dgm:pt>
    <dgm:pt modelId="{BFB2E95A-9A79-4938-8C49-A8B43DA59A63}" type="sibTrans" cxnId="{B3642C58-6A2B-46DB-B268-CEB29DEDD0F9}">
      <dgm:prSet/>
      <dgm:spPr/>
      <dgm:t>
        <a:bodyPr/>
        <a:lstStyle/>
        <a:p>
          <a:endParaRPr lang="en-US"/>
        </a:p>
      </dgm:t>
    </dgm:pt>
    <dgm:pt modelId="{E14F4CD6-06AC-4287-BD05-69CE5634569B}">
      <dgm:prSet phldrT="[Text]" custT="1"/>
      <dgm:spPr/>
      <dgm:t>
        <a:bodyPr/>
        <a:lstStyle/>
        <a:p>
          <a:r>
            <a:rPr lang="en-US" sz="1100" dirty="0" smtClean="0"/>
            <a:t>New media design (3)</a:t>
          </a:r>
          <a:endParaRPr lang="en-US" sz="1100" dirty="0"/>
        </a:p>
      </dgm:t>
    </dgm:pt>
    <dgm:pt modelId="{C246577F-F3CA-4AEC-BF58-2D994AD9F440}" type="parTrans" cxnId="{4844CE62-3FD4-4A7A-86E9-D490BDF54187}">
      <dgm:prSet/>
      <dgm:spPr/>
      <dgm:t>
        <a:bodyPr/>
        <a:lstStyle/>
        <a:p>
          <a:endParaRPr lang="en-US"/>
        </a:p>
      </dgm:t>
    </dgm:pt>
    <dgm:pt modelId="{2E4955B6-E022-42D5-A22F-55459A352AA1}" type="sibTrans" cxnId="{4844CE62-3FD4-4A7A-86E9-D490BDF54187}">
      <dgm:prSet/>
      <dgm:spPr/>
      <dgm:t>
        <a:bodyPr/>
        <a:lstStyle/>
        <a:p>
          <a:endParaRPr lang="en-US"/>
        </a:p>
      </dgm:t>
    </dgm:pt>
    <dgm:pt modelId="{D160D112-2628-40B1-9D30-CE87514DE53E}">
      <dgm:prSet phldrT="[Text]" custT="1"/>
      <dgm:spPr/>
      <dgm:t>
        <a:bodyPr/>
        <a:lstStyle/>
        <a:p>
          <a:r>
            <a:rPr lang="en-US" sz="1100" dirty="0" smtClean="0"/>
            <a:t>Digital media marketing (3)</a:t>
          </a:r>
          <a:endParaRPr lang="en-US" sz="1100" dirty="0"/>
        </a:p>
      </dgm:t>
    </dgm:pt>
    <dgm:pt modelId="{DBEC5D85-35BA-4B30-9D05-6F0531E73C8F}" type="parTrans" cxnId="{9F09D355-3707-4565-B3AA-D6B3F0F28F73}">
      <dgm:prSet/>
      <dgm:spPr/>
      <dgm:t>
        <a:bodyPr/>
        <a:lstStyle/>
        <a:p>
          <a:endParaRPr lang="en-US"/>
        </a:p>
      </dgm:t>
    </dgm:pt>
    <dgm:pt modelId="{D671A254-BE6E-4914-B02A-102158E64B8B}" type="sibTrans" cxnId="{9F09D355-3707-4565-B3AA-D6B3F0F28F73}">
      <dgm:prSet/>
      <dgm:spPr/>
      <dgm:t>
        <a:bodyPr/>
        <a:lstStyle/>
        <a:p>
          <a:endParaRPr lang="en-US"/>
        </a:p>
      </dgm:t>
    </dgm:pt>
    <dgm:pt modelId="{1B564E4B-AED5-4F22-8C83-C9ECB4A480DB}">
      <dgm:prSet phldrT="[Text]" custT="1"/>
      <dgm:spPr/>
      <dgm:t>
        <a:bodyPr/>
        <a:lstStyle/>
        <a:p>
          <a:r>
            <a:rPr lang="en-US" sz="1100" dirty="0" smtClean="0"/>
            <a:t>Development strategies (RAD, SDLC) (2)</a:t>
          </a:r>
          <a:endParaRPr lang="en-US" sz="1100" dirty="0"/>
        </a:p>
      </dgm:t>
    </dgm:pt>
    <dgm:pt modelId="{1D5BD8F0-94C6-4DFB-B52B-6B424403A597}" type="parTrans" cxnId="{A8C8D930-FBB6-4510-AC84-B0E02A32A4CF}">
      <dgm:prSet/>
      <dgm:spPr/>
      <dgm:t>
        <a:bodyPr/>
        <a:lstStyle/>
        <a:p>
          <a:endParaRPr lang="en-US"/>
        </a:p>
      </dgm:t>
    </dgm:pt>
    <dgm:pt modelId="{D11D022F-97E5-4932-B7CE-705BDFA9A06D}" type="sibTrans" cxnId="{A8C8D930-FBB6-4510-AC84-B0E02A32A4CF}">
      <dgm:prSet/>
      <dgm:spPr/>
      <dgm:t>
        <a:bodyPr/>
        <a:lstStyle/>
        <a:p>
          <a:endParaRPr lang="en-US"/>
        </a:p>
      </dgm:t>
    </dgm:pt>
    <dgm:pt modelId="{FB0D52C9-062D-4043-8E6B-2D40F1F425CE}">
      <dgm:prSet phldrT="[Text]" custT="1"/>
      <dgm:spPr/>
      <dgm:t>
        <a:bodyPr/>
        <a:lstStyle/>
        <a:p>
          <a:r>
            <a:rPr lang="en-US" sz="1100" dirty="0" smtClean="0"/>
            <a:t>Scripting (8)</a:t>
          </a:r>
          <a:endParaRPr lang="en-US" sz="1100" dirty="0"/>
        </a:p>
      </dgm:t>
    </dgm:pt>
    <dgm:pt modelId="{9727C3DD-B073-4BEC-8066-B8D4FFF47685}" type="parTrans" cxnId="{4D6262A5-B64C-4277-A3F0-BC7FBE8768BC}">
      <dgm:prSet/>
      <dgm:spPr/>
      <dgm:t>
        <a:bodyPr/>
        <a:lstStyle/>
        <a:p>
          <a:endParaRPr lang="en-US"/>
        </a:p>
      </dgm:t>
    </dgm:pt>
    <dgm:pt modelId="{C0B2C6A6-D309-4D04-BE02-EE755CA6F576}" type="sibTrans" cxnId="{4D6262A5-B64C-4277-A3F0-BC7FBE8768BC}">
      <dgm:prSet/>
      <dgm:spPr/>
      <dgm:t>
        <a:bodyPr/>
        <a:lstStyle/>
        <a:p>
          <a:endParaRPr lang="en-US"/>
        </a:p>
      </dgm:t>
    </dgm:pt>
    <dgm:pt modelId="{9D3DAD06-BA0D-400D-B7FC-C14663422191}">
      <dgm:prSet phldrT="[Text]" custT="1"/>
      <dgm:spPr/>
      <dgm:t>
        <a:bodyPr/>
        <a:lstStyle/>
        <a:p>
          <a:r>
            <a:rPr lang="en-US" sz="1100" dirty="0" smtClean="0"/>
            <a:t>Integrative project (3)</a:t>
          </a:r>
          <a:endParaRPr lang="en-US" sz="1100" dirty="0"/>
        </a:p>
      </dgm:t>
    </dgm:pt>
    <dgm:pt modelId="{F3710C04-2D44-4902-AA74-D75EFABCAF62}" type="parTrans" cxnId="{5CB3326F-DD65-4C40-B649-912B181C568D}">
      <dgm:prSet/>
      <dgm:spPr/>
      <dgm:t>
        <a:bodyPr/>
        <a:lstStyle/>
        <a:p>
          <a:endParaRPr lang="en-US"/>
        </a:p>
      </dgm:t>
    </dgm:pt>
    <dgm:pt modelId="{33546796-4C9E-4593-9939-CCC506D25531}" type="sibTrans" cxnId="{5CB3326F-DD65-4C40-B649-912B181C568D}">
      <dgm:prSet/>
      <dgm:spPr/>
      <dgm:t>
        <a:bodyPr/>
        <a:lstStyle/>
        <a:p>
          <a:endParaRPr lang="en-US"/>
        </a:p>
      </dgm:t>
    </dgm:pt>
    <dgm:pt modelId="{C5DEA2E8-C642-463F-83BA-310175591A80}">
      <dgm:prSet phldrT="[Text]" custT="1"/>
      <dgm:spPr/>
      <dgm:t>
        <a:bodyPr/>
        <a:lstStyle/>
        <a:p>
          <a:r>
            <a:rPr lang="en-US" sz="1100" dirty="0" smtClean="0"/>
            <a:t>Warehousing (2)</a:t>
          </a:r>
          <a:endParaRPr lang="en-US" sz="1100" dirty="0"/>
        </a:p>
      </dgm:t>
    </dgm:pt>
    <dgm:pt modelId="{D64E85E2-918E-433F-B6D9-1041065775A6}" type="parTrans" cxnId="{FEBADE22-9795-40C9-8D6D-0A8BC28FCBE3}">
      <dgm:prSet/>
      <dgm:spPr/>
      <dgm:t>
        <a:bodyPr/>
        <a:lstStyle/>
        <a:p>
          <a:endParaRPr lang="en-US"/>
        </a:p>
      </dgm:t>
    </dgm:pt>
    <dgm:pt modelId="{60DF01B8-BA0D-481E-ACC4-5BEA4BA1F8E8}" type="sibTrans" cxnId="{FEBADE22-9795-40C9-8D6D-0A8BC28FCBE3}">
      <dgm:prSet/>
      <dgm:spPr/>
      <dgm:t>
        <a:bodyPr/>
        <a:lstStyle/>
        <a:p>
          <a:endParaRPr lang="en-US"/>
        </a:p>
      </dgm:t>
    </dgm:pt>
    <dgm:pt modelId="{15B4CD7F-25DE-4629-BAF8-9A65B84CF9AE}">
      <dgm:prSet phldrT="[Text]" custT="1"/>
      <dgm:spPr/>
      <dgm:t>
        <a:bodyPr/>
        <a:lstStyle/>
        <a:p>
          <a:r>
            <a:rPr lang="en-US" sz="1100" dirty="0" smtClean="0"/>
            <a:t>Visualization (2)</a:t>
          </a:r>
          <a:endParaRPr lang="en-US" sz="1100" dirty="0"/>
        </a:p>
      </dgm:t>
    </dgm:pt>
    <dgm:pt modelId="{8FFA3D12-6E8F-483B-BC44-C6CB89FD68BB}" type="parTrans" cxnId="{3DD2BBDE-6452-41D9-8AF8-64F40A372EA6}">
      <dgm:prSet/>
      <dgm:spPr/>
      <dgm:t>
        <a:bodyPr/>
        <a:lstStyle/>
        <a:p>
          <a:endParaRPr lang="en-US"/>
        </a:p>
      </dgm:t>
    </dgm:pt>
    <dgm:pt modelId="{A6A3E9D8-0CA8-4E07-8F50-81F40E8CF873}" type="sibTrans" cxnId="{3DD2BBDE-6452-41D9-8AF8-64F40A372EA6}">
      <dgm:prSet/>
      <dgm:spPr/>
      <dgm:t>
        <a:bodyPr/>
        <a:lstStyle/>
        <a:p>
          <a:endParaRPr lang="en-US"/>
        </a:p>
      </dgm:t>
    </dgm:pt>
    <dgm:pt modelId="{BB0AD077-E558-4CAA-9A58-5DCBC9315043}">
      <dgm:prSet phldrT="[Text]" custT="1"/>
      <dgm:spPr/>
      <dgm:t>
        <a:bodyPr/>
        <a:lstStyle/>
        <a:p>
          <a:r>
            <a:rPr lang="en-US" sz="1100" dirty="0" smtClean="0"/>
            <a:t>Strategic and innovation analysis (3)</a:t>
          </a:r>
          <a:endParaRPr lang="en-US" sz="1100" dirty="0"/>
        </a:p>
      </dgm:t>
    </dgm:pt>
    <dgm:pt modelId="{1B589BF1-3954-4310-B3B4-3790A1CB06A4}" type="parTrans" cxnId="{A39BFF29-5CE9-4D10-B9C4-32106B5C2058}">
      <dgm:prSet/>
      <dgm:spPr/>
      <dgm:t>
        <a:bodyPr/>
        <a:lstStyle/>
        <a:p>
          <a:endParaRPr lang="en-US"/>
        </a:p>
      </dgm:t>
    </dgm:pt>
    <dgm:pt modelId="{7E11086E-423D-4B90-8F0C-F8E5EF7A477F}" type="sibTrans" cxnId="{A39BFF29-5CE9-4D10-B9C4-32106B5C2058}">
      <dgm:prSet/>
      <dgm:spPr/>
      <dgm:t>
        <a:bodyPr/>
        <a:lstStyle/>
        <a:p>
          <a:endParaRPr lang="en-US"/>
        </a:p>
      </dgm:t>
    </dgm:pt>
    <dgm:pt modelId="{6496F085-0553-485F-AE4B-F92D6F80E105}">
      <dgm:prSet phldrT="[Text]" custT="1"/>
      <dgm:spPr/>
      <dgm:t>
        <a:bodyPr/>
        <a:lstStyle/>
        <a:p>
          <a:r>
            <a:rPr lang="en-US" sz="1100" dirty="0" smtClean="0"/>
            <a:t>Data sourcing (traditional data / new media) (2)</a:t>
          </a:r>
          <a:endParaRPr lang="en-US" sz="1100" dirty="0"/>
        </a:p>
      </dgm:t>
    </dgm:pt>
    <dgm:pt modelId="{621DB023-9FF2-4570-AD30-5346D11D060D}" type="parTrans" cxnId="{BC6FB56A-A58F-4AD5-BA8C-2C27E53CCDE5}">
      <dgm:prSet/>
      <dgm:spPr/>
      <dgm:t>
        <a:bodyPr/>
        <a:lstStyle/>
        <a:p>
          <a:endParaRPr lang="en-US"/>
        </a:p>
      </dgm:t>
    </dgm:pt>
    <dgm:pt modelId="{1C1B8BF9-DE53-4A46-9FB7-B7CED54BE968}" type="sibTrans" cxnId="{BC6FB56A-A58F-4AD5-BA8C-2C27E53CCDE5}">
      <dgm:prSet/>
      <dgm:spPr/>
      <dgm:t>
        <a:bodyPr/>
        <a:lstStyle/>
        <a:p>
          <a:endParaRPr lang="en-US"/>
        </a:p>
      </dgm:t>
    </dgm:pt>
    <dgm:pt modelId="{143460DB-C882-41EA-9553-724F74AA432F}">
      <dgm:prSet phldrT="[Text]" custT="1"/>
      <dgm:spPr/>
      <dgm:t>
        <a:bodyPr/>
        <a:lstStyle/>
        <a:p>
          <a:r>
            <a:rPr lang="en-US" sz="1100" dirty="0" smtClean="0"/>
            <a:t>Programming fundamentals (2)</a:t>
          </a:r>
          <a:endParaRPr lang="en-US" sz="1100" dirty="0"/>
        </a:p>
      </dgm:t>
    </dgm:pt>
    <dgm:pt modelId="{F8B6AE6A-10FA-44DC-952C-B2C6E45FBA1D}" type="parTrans" cxnId="{16F23001-3176-4877-95A6-3C503704BE1B}">
      <dgm:prSet/>
      <dgm:spPr/>
      <dgm:t>
        <a:bodyPr/>
        <a:lstStyle/>
        <a:p>
          <a:endParaRPr lang="en-US"/>
        </a:p>
      </dgm:t>
    </dgm:pt>
    <dgm:pt modelId="{D1A55A95-73D0-48AE-B40D-C527692DB735}" type="sibTrans" cxnId="{16F23001-3176-4877-95A6-3C503704BE1B}">
      <dgm:prSet/>
      <dgm:spPr/>
      <dgm:t>
        <a:bodyPr/>
        <a:lstStyle/>
        <a:p>
          <a:endParaRPr lang="en-US"/>
        </a:p>
      </dgm:t>
    </dgm:pt>
    <dgm:pt modelId="{0B04EDA8-6888-4019-AE5E-CF98CB1EE65B}">
      <dgm:prSet phldrT="[Text]" custT="1"/>
      <dgm:spPr/>
      <dgm:t>
        <a:bodyPr/>
        <a:lstStyle/>
        <a:p>
          <a:r>
            <a:rPr lang="en-US" sz="1100" dirty="0" smtClean="0"/>
            <a:t>Project management (5)</a:t>
          </a:r>
          <a:endParaRPr lang="en-US" sz="1100" dirty="0"/>
        </a:p>
      </dgm:t>
    </dgm:pt>
    <dgm:pt modelId="{7D0F52D1-1406-472A-8617-6501EF035C2B}" type="parTrans" cxnId="{6A8308B3-56DB-4D1C-AB08-D9389A316834}">
      <dgm:prSet/>
      <dgm:spPr/>
      <dgm:t>
        <a:bodyPr/>
        <a:lstStyle/>
        <a:p>
          <a:endParaRPr lang="en-US"/>
        </a:p>
      </dgm:t>
    </dgm:pt>
    <dgm:pt modelId="{9E300CCC-E781-490B-BAA2-20192B9704EE}" type="sibTrans" cxnId="{6A8308B3-56DB-4D1C-AB08-D9389A316834}">
      <dgm:prSet/>
      <dgm:spPr/>
      <dgm:t>
        <a:bodyPr/>
        <a:lstStyle/>
        <a:p>
          <a:endParaRPr lang="en-US"/>
        </a:p>
      </dgm:t>
    </dgm:pt>
    <dgm:pt modelId="{0F5D2A83-49CD-47D5-B4F2-9F01819BEB0B}">
      <dgm:prSet phldrT="[Text]" custT="1"/>
      <dgm:spPr/>
      <dgm:t>
        <a:bodyPr/>
        <a:lstStyle/>
        <a:p>
          <a:r>
            <a:rPr lang="en-US" sz="1100" b="1" dirty="0" smtClean="0"/>
            <a:t>Tools: </a:t>
          </a:r>
          <a:r>
            <a:rPr lang="en-US" sz="1100" dirty="0" smtClean="0"/>
            <a:t>Process analysis, design, new media tools (WordPress, SEO, Facebook, YouTube)</a:t>
          </a:r>
          <a:endParaRPr lang="en-US" sz="1100" dirty="0"/>
        </a:p>
      </dgm:t>
    </dgm:pt>
    <dgm:pt modelId="{EE30F4C4-B932-42C9-8363-EA12B386ADD5}" type="parTrans" cxnId="{D28A01DF-60A1-45FC-BA11-473471F01AB4}">
      <dgm:prSet/>
      <dgm:spPr/>
      <dgm:t>
        <a:bodyPr/>
        <a:lstStyle/>
        <a:p>
          <a:endParaRPr lang="en-US"/>
        </a:p>
      </dgm:t>
    </dgm:pt>
    <dgm:pt modelId="{3B7F0BDF-A5B6-4FCB-8DCF-0E5E8A1764C8}" type="sibTrans" cxnId="{D28A01DF-60A1-45FC-BA11-473471F01AB4}">
      <dgm:prSet/>
      <dgm:spPr/>
      <dgm:t>
        <a:bodyPr/>
        <a:lstStyle/>
        <a:p>
          <a:endParaRPr lang="en-US"/>
        </a:p>
      </dgm:t>
    </dgm:pt>
    <dgm:pt modelId="{EC68DC8A-6A4E-4B76-82A1-D0B467DA2D93}" type="pres">
      <dgm:prSet presAssocID="{BDE8392C-4DD4-4D1D-A256-04581A9814F9}" presName="diagram" presStyleCnt="0">
        <dgm:presLayoutVars>
          <dgm:dir/>
          <dgm:resizeHandles val="exact"/>
        </dgm:presLayoutVars>
      </dgm:prSet>
      <dgm:spPr/>
      <dgm:t>
        <a:bodyPr/>
        <a:lstStyle/>
        <a:p>
          <a:endParaRPr lang="en-US"/>
        </a:p>
      </dgm:t>
    </dgm:pt>
    <dgm:pt modelId="{0B8014D4-FBD4-4215-91AF-957A3AB0C87D}" type="pres">
      <dgm:prSet presAssocID="{1B2F8F7C-C58F-483F-855D-87EDCCC004A3}" presName="node" presStyleLbl="node1" presStyleIdx="0" presStyleCnt="6">
        <dgm:presLayoutVars>
          <dgm:bulletEnabled val="1"/>
        </dgm:presLayoutVars>
      </dgm:prSet>
      <dgm:spPr/>
      <dgm:t>
        <a:bodyPr/>
        <a:lstStyle/>
        <a:p>
          <a:endParaRPr lang="en-US"/>
        </a:p>
      </dgm:t>
    </dgm:pt>
    <dgm:pt modelId="{89F2E95A-D21B-4E75-AE55-B237D546E770}" type="pres">
      <dgm:prSet presAssocID="{C2241744-203B-4224-8862-04404C634446}" presName="sibTrans" presStyleCnt="0"/>
      <dgm:spPr/>
      <dgm:t>
        <a:bodyPr/>
        <a:lstStyle/>
        <a:p>
          <a:endParaRPr lang="en-US"/>
        </a:p>
      </dgm:t>
    </dgm:pt>
    <dgm:pt modelId="{2C1D9620-9A17-49B8-8350-A8A02BA95DFC}" type="pres">
      <dgm:prSet presAssocID="{58062090-9D5C-4202-BCC6-F71BF1635FD5}" presName="node" presStyleLbl="node1" presStyleIdx="1" presStyleCnt="6">
        <dgm:presLayoutVars>
          <dgm:bulletEnabled val="1"/>
        </dgm:presLayoutVars>
      </dgm:prSet>
      <dgm:spPr/>
      <dgm:t>
        <a:bodyPr/>
        <a:lstStyle/>
        <a:p>
          <a:endParaRPr lang="en-US"/>
        </a:p>
      </dgm:t>
    </dgm:pt>
    <dgm:pt modelId="{A14EF077-6F12-44C0-9C85-4B71741BB697}" type="pres">
      <dgm:prSet presAssocID="{53BB37B9-0D0D-41BD-9990-336874C7763C}" presName="sibTrans" presStyleCnt="0"/>
      <dgm:spPr/>
      <dgm:t>
        <a:bodyPr/>
        <a:lstStyle/>
        <a:p>
          <a:endParaRPr lang="en-US"/>
        </a:p>
      </dgm:t>
    </dgm:pt>
    <dgm:pt modelId="{C30A2CA7-BEF1-485B-B58E-E8950DD42903}" type="pres">
      <dgm:prSet presAssocID="{9FEE1342-4208-4570-9E53-6790DD3B3D4B}" presName="node" presStyleLbl="node1" presStyleIdx="2" presStyleCnt="6">
        <dgm:presLayoutVars>
          <dgm:bulletEnabled val="1"/>
        </dgm:presLayoutVars>
      </dgm:prSet>
      <dgm:spPr/>
      <dgm:t>
        <a:bodyPr/>
        <a:lstStyle/>
        <a:p>
          <a:endParaRPr lang="en-US"/>
        </a:p>
      </dgm:t>
    </dgm:pt>
    <dgm:pt modelId="{D83CCAFA-6341-4B37-8676-880FBEC5FF3B}" type="pres">
      <dgm:prSet presAssocID="{CAEDFECA-6C23-43F9-81E0-A0E7989E97F3}" presName="sibTrans" presStyleCnt="0"/>
      <dgm:spPr/>
      <dgm:t>
        <a:bodyPr/>
        <a:lstStyle/>
        <a:p>
          <a:endParaRPr lang="en-US"/>
        </a:p>
      </dgm:t>
    </dgm:pt>
    <dgm:pt modelId="{CF238B4D-6D87-46F9-B37F-9A80E1595296}" type="pres">
      <dgm:prSet presAssocID="{25A994A7-EC54-4E7D-960F-A89936AA573E}" presName="node" presStyleLbl="node1" presStyleIdx="3" presStyleCnt="6">
        <dgm:presLayoutVars>
          <dgm:bulletEnabled val="1"/>
        </dgm:presLayoutVars>
      </dgm:prSet>
      <dgm:spPr/>
      <dgm:t>
        <a:bodyPr/>
        <a:lstStyle/>
        <a:p>
          <a:endParaRPr lang="en-US"/>
        </a:p>
      </dgm:t>
    </dgm:pt>
    <dgm:pt modelId="{D63B5568-FF4C-4BE6-9DA8-99A0A4685D9E}" type="pres">
      <dgm:prSet presAssocID="{AB05C95B-9C9B-422D-9F1E-BE280B0BDE4D}" presName="sibTrans" presStyleCnt="0"/>
      <dgm:spPr/>
      <dgm:t>
        <a:bodyPr/>
        <a:lstStyle/>
        <a:p>
          <a:endParaRPr lang="en-US"/>
        </a:p>
      </dgm:t>
    </dgm:pt>
    <dgm:pt modelId="{803E42CC-475F-4EEF-920A-C526AF367C55}" type="pres">
      <dgm:prSet presAssocID="{64CE2AD3-4DBB-47F2-AE2C-987FFBFE7E94}" presName="node" presStyleLbl="node1" presStyleIdx="4" presStyleCnt="6">
        <dgm:presLayoutVars>
          <dgm:bulletEnabled val="1"/>
        </dgm:presLayoutVars>
      </dgm:prSet>
      <dgm:spPr/>
      <dgm:t>
        <a:bodyPr/>
        <a:lstStyle/>
        <a:p>
          <a:endParaRPr lang="en-US"/>
        </a:p>
      </dgm:t>
    </dgm:pt>
    <dgm:pt modelId="{13397D2D-E402-4664-9313-FDF6AB16EFB7}" type="pres">
      <dgm:prSet presAssocID="{3F83CC6C-F61B-4EAF-9A4B-6FA64BD8E39C}" presName="sibTrans" presStyleCnt="0"/>
      <dgm:spPr/>
      <dgm:t>
        <a:bodyPr/>
        <a:lstStyle/>
        <a:p>
          <a:endParaRPr lang="en-US"/>
        </a:p>
      </dgm:t>
    </dgm:pt>
    <dgm:pt modelId="{9211FB06-677B-4525-9907-DB6DE38633C6}" type="pres">
      <dgm:prSet presAssocID="{3C4CE6A9-977F-4D5A-BD8C-D46579A68E83}" presName="node" presStyleLbl="node1" presStyleIdx="5" presStyleCnt="6">
        <dgm:presLayoutVars>
          <dgm:bulletEnabled val="1"/>
        </dgm:presLayoutVars>
      </dgm:prSet>
      <dgm:spPr/>
      <dgm:t>
        <a:bodyPr/>
        <a:lstStyle/>
        <a:p>
          <a:endParaRPr lang="en-US"/>
        </a:p>
      </dgm:t>
    </dgm:pt>
  </dgm:ptLst>
  <dgm:cxnLst>
    <dgm:cxn modelId="{CA34AA10-7835-4BBF-AB50-8B568502935B}" type="presOf" srcId="{DA8D51FF-CC54-46C3-983E-10F830C4A57A}" destId="{2C1D9620-9A17-49B8-8350-A8A02BA95DFC}" srcOrd="0" destOrd="6" presId="urn:microsoft.com/office/officeart/2005/8/layout/default#1"/>
    <dgm:cxn modelId="{A4E796BD-FADF-40B6-A0F8-7BA1FDACDE4D}" type="presOf" srcId="{3821C747-C260-45C7-9C46-0A7BA73172A4}" destId="{9211FB06-677B-4525-9907-DB6DE38633C6}" srcOrd="0" destOrd="6" presId="urn:microsoft.com/office/officeart/2005/8/layout/default#1"/>
    <dgm:cxn modelId="{380318EC-B05C-481C-974C-6E44523BAB50}" type="presOf" srcId="{1B2F8F7C-C58F-483F-855D-87EDCCC004A3}" destId="{0B8014D4-FBD4-4215-91AF-957A3AB0C87D}" srcOrd="0" destOrd="0" presId="urn:microsoft.com/office/officeart/2005/8/layout/default#1"/>
    <dgm:cxn modelId="{D28A01DF-60A1-45FC-BA11-473471F01AB4}" srcId="{64CE2AD3-4DBB-47F2-AE2C-987FFBFE7E94}" destId="{0F5D2A83-49CD-47D5-B4F2-9F01819BEB0B}" srcOrd="4" destOrd="0" parTransId="{EE30F4C4-B932-42C9-8363-EA12B386ADD5}" sibTransId="{3B7F0BDF-A5B6-4FCB-8DCF-0E5E8A1764C8}"/>
    <dgm:cxn modelId="{933527AA-80FA-4A08-AFC4-2B99C398E5C0}" type="presOf" srcId="{9FEE1342-4208-4570-9E53-6790DD3B3D4B}" destId="{C30A2CA7-BEF1-485B-B58E-E8950DD42903}" srcOrd="0" destOrd="0" presId="urn:microsoft.com/office/officeart/2005/8/layout/default#1"/>
    <dgm:cxn modelId="{A39BFF29-5CE9-4D10-B9C4-32106B5C2058}" srcId="{3C4CE6A9-977F-4D5A-BD8C-D46579A68E83}" destId="{BB0AD077-E558-4CAA-9A58-5DCBC9315043}" srcOrd="3" destOrd="0" parTransId="{1B589BF1-3954-4310-B3B4-3790A1CB06A4}" sibTransId="{7E11086E-423D-4B90-8F0C-F8E5EF7A477F}"/>
    <dgm:cxn modelId="{A691100E-3C1A-4C6D-9738-8292FBD91972}" type="presOf" srcId="{5CCD4724-3C07-41AA-94B1-896C056A8DC6}" destId="{C30A2CA7-BEF1-485B-B58E-E8950DD42903}" srcOrd="0" destOrd="5" presId="urn:microsoft.com/office/officeart/2005/8/layout/default#1"/>
    <dgm:cxn modelId="{ADD07EE6-004E-4B7F-9ABE-E33492156AC7}" type="presOf" srcId="{FC1D3B78-E68F-4B94-BE94-2C53F87D1095}" destId="{C30A2CA7-BEF1-485B-B58E-E8950DD42903}" srcOrd="0" destOrd="1" presId="urn:microsoft.com/office/officeart/2005/8/layout/default#1"/>
    <dgm:cxn modelId="{03C311B5-0A31-41A0-A6CE-33E6A33291D6}" type="presOf" srcId="{1B564E4B-AED5-4F22-8C83-C9ECB4A480DB}" destId="{C30A2CA7-BEF1-485B-B58E-E8950DD42903}" srcOrd="0" destOrd="2" presId="urn:microsoft.com/office/officeart/2005/8/layout/default#1"/>
    <dgm:cxn modelId="{8D253128-7F5F-4930-A9C2-B440D2F7497D}" type="presOf" srcId="{BBE3EE3F-D364-4A3C-989D-69CEBAD043FD}" destId="{0B8014D4-FBD4-4215-91AF-957A3AB0C87D}" srcOrd="0" destOrd="2" presId="urn:microsoft.com/office/officeart/2005/8/layout/default#1"/>
    <dgm:cxn modelId="{FFE7F0E4-2C64-4350-8EB8-FAC5AB7274B8}" type="presOf" srcId="{15B4CD7F-25DE-4629-BAF8-9A65B84CF9AE}" destId="{2C1D9620-9A17-49B8-8350-A8A02BA95DFC}" srcOrd="0" destOrd="4" presId="urn:microsoft.com/office/officeart/2005/8/layout/default#1"/>
    <dgm:cxn modelId="{7AA6EEA3-76E9-40C2-B1E2-97CDDD9815F1}" type="presOf" srcId="{BFA544F9-1E3A-46A4-A052-16B2088F7181}" destId="{9211FB06-677B-4525-9907-DB6DE38633C6}" srcOrd="0" destOrd="1" presId="urn:microsoft.com/office/officeart/2005/8/layout/default#1"/>
    <dgm:cxn modelId="{9F09D355-3707-4565-B3AA-D6B3F0F28F73}" srcId="{64CE2AD3-4DBB-47F2-AE2C-987FFBFE7E94}" destId="{D160D112-2628-40B1-9D30-CE87514DE53E}" srcOrd="3" destOrd="0" parTransId="{DBEC5D85-35BA-4B30-9D05-6F0531E73C8F}" sibTransId="{D671A254-BE6E-4914-B02A-102158E64B8B}"/>
    <dgm:cxn modelId="{E77C0A80-B1CF-4368-9756-477951731C77}" srcId="{25A994A7-EC54-4E7D-960F-A89936AA573E}" destId="{34A12A96-5465-4283-8CCE-98065B574E7B}" srcOrd="0" destOrd="0" parTransId="{C6A2BED1-0839-423C-8B34-D1033E064E58}" sibTransId="{E7B0D26A-91CD-4CD1-A323-0D09E7071805}"/>
    <dgm:cxn modelId="{4C0055F7-38AA-4F6C-85FB-597554600863}" srcId="{58062090-9D5C-4202-BCC6-F71BF1635FD5}" destId="{DA8D51FF-CC54-46C3-983E-10F830C4A57A}" srcOrd="5" destOrd="0" parTransId="{5DC8176A-4250-4DFD-BF7F-036F5E06F88F}" sibTransId="{5B6CC569-D278-4A98-8CC1-E44394E740CB}"/>
    <dgm:cxn modelId="{A8C8D930-FBB6-4510-AC84-B0E02A32A4CF}" srcId="{9FEE1342-4208-4570-9E53-6790DD3B3D4B}" destId="{1B564E4B-AED5-4F22-8C83-C9ECB4A480DB}" srcOrd="1" destOrd="0" parTransId="{1D5BD8F0-94C6-4DFB-B52B-6B424403A597}" sibTransId="{D11D022F-97E5-4932-B7CE-705BDFA9A06D}"/>
    <dgm:cxn modelId="{6A8308B3-56DB-4D1C-AB08-D9389A316834}" srcId="{25A994A7-EC54-4E7D-960F-A89936AA573E}" destId="{0B04EDA8-6888-4019-AE5E-CF98CB1EE65B}" srcOrd="1" destOrd="0" parTransId="{7D0F52D1-1406-472A-8617-6501EF035C2B}" sibTransId="{9E300CCC-E781-490B-BAA2-20192B9704EE}"/>
    <dgm:cxn modelId="{12CC7BA8-4632-49E7-86FB-20A00BA81DEA}" type="presOf" srcId="{55B26202-8D2B-4E93-B022-3B497C0D4979}" destId="{CF238B4D-6D87-46F9-B37F-9A80E1595296}" srcOrd="0" destOrd="3" presId="urn:microsoft.com/office/officeart/2005/8/layout/default#1"/>
    <dgm:cxn modelId="{8A68DD9E-3DF3-49FA-B571-418CEAEF50C4}" type="presOf" srcId="{D8AB587E-FC10-4D77-87DE-46833C35091A}" destId="{CF238B4D-6D87-46F9-B37F-9A80E1595296}" srcOrd="0" destOrd="5" presId="urn:microsoft.com/office/officeart/2005/8/layout/default#1"/>
    <dgm:cxn modelId="{0956AD39-241F-45C3-996D-269CEEA10FDA}" srcId="{9FEE1342-4208-4570-9E53-6790DD3B3D4B}" destId="{5CCD4724-3C07-41AA-94B1-896C056A8DC6}" srcOrd="4" destOrd="0" parTransId="{AFA8112A-678E-4F0A-B62A-922DD8D8382C}" sibTransId="{8E7CB6C0-0688-4C0D-A9F1-EFF2919E8DA9}"/>
    <dgm:cxn modelId="{75461DF6-4272-48D1-B504-13B8A3E1A027}" srcId="{BDE8392C-4DD4-4D1D-A256-04581A9814F9}" destId="{9FEE1342-4208-4570-9E53-6790DD3B3D4B}" srcOrd="2" destOrd="0" parTransId="{C2A87805-56F7-4EEB-A1CA-8A3E6D9011B4}" sibTransId="{CAEDFECA-6C23-43F9-81E0-A0E7989E97F3}"/>
    <dgm:cxn modelId="{A8573751-19A0-4A59-80B5-0A17285CC6CB}" srcId="{58062090-9D5C-4202-BCC6-F71BF1635FD5}" destId="{FD20A8A9-24F6-48A3-A34F-AA11D61466B4}" srcOrd="2" destOrd="0" parTransId="{325721FD-6F38-49D3-B69B-FF372DD0C057}" sibTransId="{F13A23D8-68EA-4293-ADA0-F0DEA4DCD79F}"/>
    <dgm:cxn modelId="{4844CE62-3FD4-4A7A-86E9-D490BDF54187}" srcId="{64CE2AD3-4DBB-47F2-AE2C-987FFBFE7E94}" destId="{E14F4CD6-06AC-4287-BD05-69CE5634569B}" srcOrd="2" destOrd="0" parTransId="{C246577F-F3CA-4AEC-BF58-2D994AD9F440}" sibTransId="{2E4955B6-E022-42D5-A22F-55459A352AA1}"/>
    <dgm:cxn modelId="{58963B06-AA1C-45BF-A80E-C009BC61E45D}" type="presOf" srcId="{A7757DBF-1F9C-4C53-99B4-B87E756FC6A4}" destId="{803E42CC-475F-4EEF-920A-C526AF367C55}" srcOrd="0" destOrd="1" presId="urn:microsoft.com/office/officeart/2005/8/layout/default#1"/>
    <dgm:cxn modelId="{4D6262A5-B64C-4277-A3F0-BC7FBE8768BC}" srcId="{9FEE1342-4208-4570-9E53-6790DD3B3D4B}" destId="{FB0D52C9-062D-4043-8E6B-2D40F1F425CE}" srcOrd="3" destOrd="0" parTransId="{9727C3DD-B073-4BEC-8066-B8D4FFF47685}" sibTransId="{C0B2C6A6-D309-4D04-BE02-EE755CA6F576}"/>
    <dgm:cxn modelId="{88618E57-5823-47DB-A479-4EB368388ED2}" srcId="{3C4CE6A9-977F-4D5A-BD8C-D46579A68E83}" destId="{3821C747-C260-45C7-9C46-0A7BA73172A4}" srcOrd="5" destOrd="0" parTransId="{287D6ABB-0B63-4ADD-A07A-569A487C94A0}" sibTransId="{09309B27-DA06-46E4-9C8A-5E5CC17DACC0}"/>
    <dgm:cxn modelId="{6EAB3A4A-32A3-40BD-8736-5CF80E606E52}" type="presOf" srcId="{FD20A8A9-24F6-48A3-A34F-AA11D61466B4}" destId="{2C1D9620-9A17-49B8-8350-A8A02BA95DFC}" srcOrd="0" destOrd="3" presId="urn:microsoft.com/office/officeart/2005/8/layout/default#1"/>
    <dgm:cxn modelId="{13D4F16F-755B-46CC-ADE3-661B4CD150AF}" type="presOf" srcId="{BB0AD077-E558-4CAA-9A58-5DCBC9315043}" destId="{9211FB06-677B-4525-9907-DB6DE38633C6}" srcOrd="0" destOrd="4" presId="urn:microsoft.com/office/officeart/2005/8/layout/default#1"/>
    <dgm:cxn modelId="{56E20E1D-9D81-478A-93FC-4BE7C5E3259F}" type="presOf" srcId="{17437BC6-70C5-49D1-98C6-7180595A6A69}" destId="{0B8014D4-FBD4-4215-91AF-957A3AB0C87D}" srcOrd="0" destOrd="1" presId="urn:microsoft.com/office/officeart/2005/8/layout/default#1"/>
    <dgm:cxn modelId="{048CA4C4-F32C-4EB7-AC9C-8A188115AF0A}" type="presOf" srcId="{58062090-9D5C-4202-BCC6-F71BF1635FD5}" destId="{2C1D9620-9A17-49B8-8350-A8A02BA95DFC}" srcOrd="0" destOrd="0" presId="urn:microsoft.com/office/officeart/2005/8/layout/default#1"/>
    <dgm:cxn modelId="{C63D5796-51F3-4A0E-8B5C-E4FC598676C5}" type="presOf" srcId="{FB0D52C9-062D-4043-8E6B-2D40F1F425CE}" destId="{C30A2CA7-BEF1-485B-B58E-E8950DD42903}" srcOrd="0" destOrd="4" presId="urn:microsoft.com/office/officeart/2005/8/layout/default#1"/>
    <dgm:cxn modelId="{ABB13FF3-474A-4ED5-97FA-6143AD59334B}" type="presOf" srcId="{3C4CE6A9-977F-4D5A-BD8C-D46579A68E83}" destId="{9211FB06-677B-4525-9907-DB6DE38633C6}" srcOrd="0" destOrd="0" presId="urn:microsoft.com/office/officeart/2005/8/layout/default#1"/>
    <dgm:cxn modelId="{81B9C812-05F0-4D77-AF02-545E453F1F2B}" type="presOf" srcId="{0F5D2A83-49CD-47D5-B4F2-9F01819BEB0B}" destId="{803E42CC-475F-4EEF-920A-C526AF367C55}" srcOrd="0" destOrd="5" presId="urn:microsoft.com/office/officeart/2005/8/layout/default#1"/>
    <dgm:cxn modelId="{0F5D988D-CF26-4C4C-9771-65600482532F}" type="presOf" srcId="{9D3DAD06-BA0D-400D-B7FC-C14663422191}" destId="{9211FB06-677B-4525-9907-DB6DE38633C6}" srcOrd="0" destOrd="5" presId="urn:microsoft.com/office/officeart/2005/8/layout/default#1"/>
    <dgm:cxn modelId="{5CB3326F-DD65-4C40-B649-912B181C568D}" srcId="{3C4CE6A9-977F-4D5A-BD8C-D46579A68E83}" destId="{9D3DAD06-BA0D-400D-B7FC-C14663422191}" srcOrd="4" destOrd="0" parTransId="{F3710C04-2D44-4902-AA74-D75EFABCAF62}" sibTransId="{33546796-4C9E-4593-9939-CCC506D25531}"/>
    <dgm:cxn modelId="{2E17308E-113E-49D8-9308-525A02C3193F}" type="presOf" srcId="{C5DEA2E8-C642-463F-83BA-310175591A80}" destId="{2C1D9620-9A17-49B8-8350-A8A02BA95DFC}" srcOrd="0" destOrd="5" presId="urn:microsoft.com/office/officeart/2005/8/layout/default#1"/>
    <dgm:cxn modelId="{F2D44E35-2070-45AF-BF85-479A186B18D2}" type="presOf" srcId="{4F94E5E2-15F5-4309-9329-12D5DA65D1C6}" destId="{803E42CC-475F-4EEF-920A-C526AF367C55}" srcOrd="0" destOrd="2" presId="urn:microsoft.com/office/officeart/2005/8/layout/default#1"/>
    <dgm:cxn modelId="{460416A5-532E-4C07-A154-7827528D0FA8}" type="presOf" srcId="{5190A39D-8F9C-4C3D-83D6-C3AC4FE8E6D0}" destId="{0B8014D4-FBD4-4215-91AF-957A3AB0C87D}" srcOrd="0" destOrd="3" presId="urn:microsoft.com/office/officeart/2005/8/layout/default#1"/>
    <dgm:cxn modelId="{3DD2BBDE-6452-41D9-8AF8-64F40A372EA6}" srcId="{58062090-9D5C-4202-BCC6-F71BF1635FD5}" destId="{15B4CD7F-25DE-4629-BAF8-9A65B84CF9AE}" srcOrd="3" destOrd="0" parTransId="{8FFA3D12-6E8F-483B-BC44-C6CB89FD68BB}" sibTransId="{A6A3E9D8-0CA8-4E07-8F50-81F40E8CF873}"/>
    <dgm:cxn modelId="{87742E69-2910-413F-AD0C-7B3A767AFC35}" srcId="{3C4CE6A9-977F-4D5A-BD8C-D46579A68E83}" destId="{1B84D16C-32B8-47D3-9146-1388DC25E5AC}" srcOrd="2" destOrd="0" parTransId="{780C0D57-6725-4CA2-80FA-9611E6B70CE9}" sibTransId="{02B436CF-F8B0-44EB-980A-DDA4F20444A4}"/>
    <dgm:cxn modelId="{B358C706-6495-4E00-A767-A79B052CFEAC}" type="presOf" srcId="{34A12A96-5465-4283-8CCE-98065B574E7B}" destId="{CF238B4D-6D87-46F9-B37F-9A80E1595296}" srcOrd="0" destOrd="1" presId="urn:microsoft.com/office/officeart/2005/8/layout/default#1"/>
    <dgm:cxn modelId="{B3642C58-6A2B-46DB-B268-CEB29DEDD0F9}" srcId="{64CE2AD3-4DBB-47F2-AE2C-987FFBFE7E94}" destId="{4F94E5E2-15F5-4309-9329-12D5DA65D1C6}" srcOrd="1" destOrd="0" parTransId="{E5D26C6C-8764-4976-8634-33E610997D21}" sibTransId="{BFB2E95A-9A79-4938-8C49-A8B43DA59A63}"/>
    <dgm:cxn modelId="{88660C17-B7F3-43D3-8AEF-4E0BE104A94F}" type="presOf" srcId="{143460DB-C882-41EA-9553-724F74AA432F}" destId="{C30A2CA7-BEF1-485B-B58E-E8950DD42903}" srcOrd="0" destOrd="3" presId="urn:microsoft.com/office/officeart/2005/8/layout/default#1"/>
    <dgm:cxn modelId="{2D30C43B-F05E-426F-B24A-1F2619C0F863}" type="presOf" srcId="{82C190DB-94C0-4B1B-9B13-1D6C1B31E2D8}" destId="{CF238B4D-6D87-46F9-B37F-9A80E1595296}" srcOrd="0" destOrd="4" presId="urn:microsoft.com/office/officeart/2005/8/layout/default#1"/>
    <dgm:cxn modelId="{ECD91382-A74D-4854-8D3A-1C2A178360E4}" srcId="{1B2F8F7C-C58F-483F-855D-87EDCCC004A3}" destId="{CCCE0906-8D2B-4871-942C-E0E164791196}" srcOrd="3" destOrd="0" parTransId="{AC91A86B-0986-4985-86E8-27A32391259E}" sibTransId="{1283D88C-5E58-4042-988D-61D9ED89C141}"/>
    <dgm:cxn modelId="{42AE4AED-2E41-4ED3-91B1-729D8ED00637}" srcId="{25A994A7-EC54-4E7D-960F-A89936AA573E}" destId="{55B26202-8D2B-4E93-B022-3B497C0D4979}" srcOrd="2" destOrd="0" parTransId="{A827AE21-E1D8-4866-BA1F-40DAC6258474}" sibTransId="{62F53A93-B107-4599-9CED-4417A86202A7}"/>
    <dgm:cxn modelId="{71F16B6C-BB1E-4F39-88F8-A4152B69E3DB}" srcId="{BDE8392C-4DD4-4D1D-A256-04581A9814F9}" destId="{64CE2AD3-4DBB-47F2-AE2C-987FFBFE7E94}" srcOrd="4" destOrd="0" parTransId="{D6F48614-2B37-46A6-B5FE-7B558E6E1FFD}" sibTransId="{3F83CC6C-F61B-4EAF-9A4B-6FA64BD8E39C}"/>
    <dgm:cxn modelId="{28B9E922-8D03-4301-9F88-73C5345592F5}" type="presOf" srcId="{CCCE0906-8D2B-4871-942C-E0E164791196}" destId="{0B8014D4-FBD4-4215-91AF-957A3AB0C87D}" srcOrd="0" destOrd="4" presId="urn:microsoft.com/office/officeart/2005/8/layout/default#1"/>
    <dgm:cxn modelId="{FEBADE22-9795-40C9-8D6D-0A8BC28FCBE3}" srcId="{58062090-9D5C-4202-BCC6-F71BF1635FD5}" destId="{C5DEA2E8-C642-463F-83BA-310175591A80}" srcOrd="4" destOrd="0" parTransId="{D64E85E2-918E-433F-B6D9-1041065775A6}" sibTransId="{60DF01B8-BA0D-481E-ACC4-5BEA4BA1F8E8}"/>
    <dgm:cxn modelId="{62E7195F-7D17-4DEB-A970-6117CF098272}" type="presOf" srcId="{1B84D16C-32B8-47D3-9146-1388DC25E5AC}" destId="{9211FB06-677B-4525-9907-DB6DE38633C6}" srcOrd="0" destOrd="3" presId="urn:microsoft.com/office/officeart/2005/8/layout/default#1"/>
    <dgm:cxn modelId="{3E056B25-42FA-4080-AB36-86FED4891874}" srcId="{25A994A7-EC54-4E7D-960F-A89936AA573E}" destId="{82C190DB-94C0-4B1B-9B13-1D6C1B31E2D8}" srcOrd="3" destOrd="0" parTransId="{8010DD2D-93D8-4712-B1E8-9E9BAE2637E4}" sibTransId="{853CC865-ADC7-4CBA-9A00-F823159E13B8}"/>
    <dgm:cxn modelId="{9D6F167A-C763-4C86-928A-C269B7049D38}" type="presOf" srcId="{7713293B-27E5-42A7-A649-FA358580DFC5}" destId="{9211FB06-677B-4525-9907-DB6DE38633C6}" srcOrd="0" destOrd="2" presId="urn:microsoft.com/office/officeart/2005/8/layout/default#1"/>
    <dgm:cxn modelId="{FC9A3FA9-64E1-401E-B95F-79D6379B9D8C}" type="presOf" srcId="{E14F4CD6-06AC-4287-BD05-69CE5634569B}" destId="{803E42CC-475F-4EEF-920A-C526AF367C55}" srcOrd="0" destOrd="3" presId="urn:microsoft.com/office/officeart/2005/8/layout/default#1"/>
    <dgm:cxn modelId="{D937E941-73EE-48DC-9512-3C6427168AD2}" srcId="{1B2F8F7C-C58F-483F-855D-87EDCCC004A3}" destId="{5190A39D-8F9C-4C3D-83D6-C3AC4FE8E6D0}" srcOrd="2" destOrd="0" parTransId="{302FF254-BEC6-412F-8546-F284E5616CC5}" sibTransId="{C47E3467-271C-4376-AC6B-ECACF8EBB395}"/>
    <dgm:cxn modelId="{C98E929D-6C5E-4B80-ABA9-C16175958FE5}" srcId="{25A994A7-EC54-4E7D-960F-A89936AA573E}" destId="{D8AB587E-FC10-4D77-87DE-46833C35091A}" srcOrd="4" destOrd="0" parTransId="{8BFEBE29-BCF5-4741-BB48-9A4DC0EAC1D5}" sibTransId="{7A7CFA29-51A1-49AB-905B-FFEFBE87A6F4}"/>
    <dgm:cxn modelId="{F9299072-FB03-40C5-BF7A-E204ED934A36}" type="presOf" srcId="{0B04EDA8-6888-4019-AE5E-CF98CB1EE65B}" destId="{CF238B4D-6D87-46F9-B37F-9A80E1595296}" srcOrd="0" destOrd="2" presId="urn:microsoft.com/office/officeart/2005/8/layout/default#1"/>
    <dgm:cxn modelId="{0F318F3F-E784-4C36-A5B7-EB566221E921}" srcId="{BDE8392C-4DD4-4D1D-A256-04581A9814F9}" destId="{1B2F8F7C-C58F-483F-855D-87EDCCC004A3}" srcOrd="0" destOrd="0" parTransId="{54D99002-E492-4731-A813-56D91BF87E9A}" sibTransId="{C2241744-203B-4224-8862-04404C634446}"/>
    <dgm:cxn modelId="{E3EB7B2F-D1E4-4B5A-8C10-196F48BCE594}" type="presOf" srcId="{6496F085-0553-485F-AE4B-F92D6F80E105}" destId="{2C1D9620-9A17-49B8-8350-A8A02BA95DFC}" srcOrd="0" destOrd="2" presId="urn:microsoft.com/office/officeart/2005/8/layout/default#1"/>
    <dgm:cxn modelId="{792BC688-5816-449F-9068-9E615006C4B9}" srcId="{1B2F8F7C-C58F-483F-855D-87EDCCC004A3}" destId="{17437BC6-70C5-49D1-98C6-7180595A6A69}" srcOrd="0" destOrd="0" parTransId="{324A045F-0638-4D63-91B9-D8A6001E4699}" sibTransId="{EA862EF1-E8FC-49C5-B92D-A117CEC3F4A1}"/>
    <dgm:cxn modelId="{F6683D87-AEEC-4131-81AA-C936C620FE54}" type="presOf" srcId="{64CE2AD3-4DBB-47F2-AE2C-987FFBFE7E94}" destId="{803E42CC-475F-4EEF-920A-C526AF367C55}" srcOrd="0" destOrd="0" presId="urn:microsoft.com/office/officeart/2005/8/layout/default#1"/>
    <dgm:cxn modelId="{99DE3213-26F8-4B52-B65A-5DADA610FF7C}" srcId="{BDE8392C-4DD4-4D1D-A256-04581A9814F9}" destId="{58062090-9D5C-4202-BCC6-F71BF1635FD5}" srcOrd="1" destOrd="0" parTransId="{0AF9ABD6-CEB9-4EAC-9765-530E1D46635B}" sibTransId="{53BB37B9-0D0D-41BD-9990-336874C7763C}"/>
    <dgm:cxn modelId="{27A1C6F1-E8F6-4A7F-9672-A79E18D6C2CB}" srcId="{BDE8392C-4DD4-4D1D-A256-04581A9814F9}" destId="{25A994A7-EC54-4E7D-960F-A89936AA573E}" srcOrd="3" destOrd="0" parTransId="{E2619271-E7C2-4563-B9AE-3F0808D27EB1}" sibTransId="{AB05C95B-9C9B-422D-9F1E-BE280B0BDE4D}"/>
    <dgm:cxn modelId="{0B726DEF-82B2-4D79-B148-C1556DE55F72}" srcId="{64CE2AD3-4DBB-47F2-AE2C-987FFBFE7E94}" destId="{A7757DBF-1F9C-4C53-99B4-B87E756FC6A4}" srcOrd="0" destOrd="0" parTransId="{7DE10248-C7CC-4726-8F86-3938367BEBB9}" sibTransId="{1E0D7C0C-802D-492C-94FC-81590299290E}"/>
    <dgm:cxn modelId="{9420E3B5-6EFE-4E96-8DED-8CD431839482}" type="presOf" srcId="{2A8E2444-49E9-4CE1-B4C1-1F1C7A608813}" destId="{2C1D9620-9A17-49B8-8350-A8A02BA95DFC}" srcOrd="0" destOrd="1" presId="urn:microsoft.com/office/officeart/2005/8/layout/default#1"/>
    <dgm:cxn modelId="{16F23001-3176-4877-95A6-3C503704BE1B}" srcId="{9FEE1342-4208-4570-9E53-6790DD3B3D4B}" destId="{143460DB-C882-41EA-9553-724F74AA432F}" srcOrd="2" destOrd="0" parTransId="{F8B6AE6A-10FA-44DC-952C-B2C6E45FBA1D}" sibTransId="{D1A55A95-73D0-48AE-B40D-C527692DB735}"/>
    <dgm:cxn modelId="{4C93AADC-0346-45BA-9C34-C0B9737D1305}" type="presOf" srcId="{1472FE6E-2439-4982-A422-C545A82632BF}" destId="{0B8014D4-FBD4-4215-91AF-957A3AB0C87D}" srcOrd="0" destOrd="5" presId="urn:microsoft.com/office/officeart/2005/8/layout/default#1"/>
    <dgm:cxn modelId="{2583BF7C-C41F-4321-AC3C-5E1656B4AA5F}" srcId="{3C4CE6A9-977F-4D5A-BD8C-D46579A68E83}" destId="{BFA544F9-1E3A-46A4-A052-16B2088F7181}" srcOrd="0" destOrd="0" parTransId="{E70472E6-C453-46D1-A8FF-46FCA76194AA}" sibTransId="{CEE75975-E84A-43B2-A529-4296EFC2351F}"/>
    <dgm:cxn modelId="{6E15C27F-FB79-44DF-A7FD-18DE39E27742}" type="presOf" srcId="{D160D112-2628-40B1-9D30-CE87514DE53E}" destId="{803E42CC-475F-4EEF-920A-C526AF367C55}" srcOrd="0" destOrd="4" presId="urn:microsoft.com/office/officeart/2005/8/layout/default#1"/>
    <dgm:cxn modelId="{6D52F66D-C09D-49BC-B5F3-A6B79DEEB9C2}" srcId="{1B2F8F7C-C58F-483F-855D-87EDCCC004A3}" destId="{BBE3EE3F-D364-4A3C-989D-69CEBAD043FD}" srcOrd="1" destOrd="0" parTransId="{7F88306D-8099-4A27-9D2C-CFC16A932F83}" sibTransId="{FD1268C0-04B4-454F-B17F-5D4C5A9E1EA9}"/>
    <dgm:cxn modelId="{C7D454C0-ADA4-4242-8EE6-9DE4D65CEA76}" srcId="{58062090-9D5C-4202-BCC6-F71BF1635FD5}" destId="{2A8E2444-49E9-4CE1-B4C1-1F1C7A608813}" srcOrd="0" destOrd="0" parTransId="{A58E3855-A061-4982-9866-F635438FA9A6}" sibTransId="{880D4C25-6FDE-4A35-A7FC-F55A64A40DD6}"/>
    <dgm:cxn modelId="{E07BF8E1-8CFE-4212-AC13-B336C0BE0D58}" srcId="{9FEE1342-4208-4570-9E53-6790DD3B3D4B}" destId="{FC1D3B78-E68F-4B94-BE94-2C53F87D1095}" srcOrd="0" destOrd="0" parTransId="{50ED8970-D583-4FF5-8051-0CF13D97CD0E}" sibTransId="{02D36AAA-814A-4FF1-AE69-A14A350873A2}"/>
    <dgm:cxn modelId="{EAE42F1E-A86B-4298-B153-45F7CF98183C}" srcId="{3C4CE6A9-977F-4D5A-BD8C-D46579A68E83}" destId="{7713293B-27E5-42A7-A649-FA358580DFC5}" srcOrd="1" destOrd="0" parTransId="{CAEF9EBB-4932-437C-81F5-E7E10712FE7C}" sibTransId="{12251114-66A0-40E2-9170-A70AB625EE50}"/>
    <dgm:cxn modelId="{0B82F6A6-2269-4A7E-9865-14098DE348E0}" srcId="{1B2F8F7C-C58F-483F-855D-87EDCCC004A3}" destId="{1472FE6E-2439-4982-A422-C545A82632BF}" srcOrd="4" destOrd="0" parTransId="{F6740540-6E0B-44BF-A127-FDE5F196120C}" sibTransId="{BF9FCBA5-A5C7-4EB1-A9CC-FB602CF99E3D}"/>
    <dgm:cxn modelId="{AAAF9819-76EE-4236-A236-FD219D79E092}" srcId="{BDE8392C-4DD4-4D1D-A256-04581A9814F9}" destId="{3C4CE6A9-977F-4D5A-BD8C-D46579A68E83}" srcOrd="5" destOrd="0" parTransId="{35C7DBD3-B005-47B9-971E-CAA09304EA92}" sibTransId="{F0EB2680-0536-4F63-91A2-598A84CEED0B}"/>
    <dgm:cxn modelId="{AA4CC3B1-7C84-42FB-AF58-4C5DCBCEC46E}" type="presOf" srcId="{BDE8392C-4DD4-4D1D-A256-04581A9814F9}" destId="{EC68DC8A-6A4E-4B76-82A1-D0B467DA2D93}" srcOrd="0" destOrd="0" presId="urn:microsoft.com/office/officeart/2005/8/layout/default#1"/>
    <dgm:cxn modelId="{1423F98A-86B2-4E2B-8DED-DADC0C34461B}" type="presOf" srcId="{25A994A7-EC54-4E7D-960F-A89936AA573E}" destId="{CF238B4D-6D87-46F9-B37F-9A80E1595296}" srcOrd="0" destOrd="0" presId="urn:microsoft.com/office/officeart/2005/8/layout/default#1"/>
    <dgm:cxn modelId="{BC6FB56A-A58F-4AD5-BA8C-2C27E53CCDE5}" srcId="{58062090-9D5C-4202-BCC6-F71BF1635FD5}" destId="{6496F085-0553-485F-AE4B-F92D6F80E105}" srcOrd="1" destOrd="0" parTransId="{621DB023-9FF2-4570-AD30-5346D11D060D}" sibTransId="{1C1B8BF9-DE53-4A46-9FB7-B7CED54BE968}"/>
    <dgm:cxn modelId="{02C84FEA-ECFB-4632-9227-8388F15A804B}" type="presParOf" srcId="{EC68DC8A-6A4E-4B76-82A1-D0B467DA2D93}" destId="{0B8014D4-FBD4-4215-91AF-957A3AB0C87D}" srcOrd="0" destOrd="0" presId="urn:microsoft.com/office/officeart/2005/8/layout/default#1"/>
    <dgm:cxn modelId="{70C315F6-08CB-4BF9-9C5F-50714B635730}" type="presParOf" srcId="{EC68DC8A-6A4E-4B76-82A1-D0B467DA2D93}" destId="{89F2E95A-D21B-4E75-AE55-B237D546E770}" srcOrd="1" destOrd="0" presId="urn:microsoft.com/office/officeart/2005/8/layout/default#1"/>
    <dgm:cxn modelId="{FAD51A13-6B5E-4A76-8A01-50B49A2BB54A}" type="presParOf" srcId="{EC68DC8A-6A4E-4B76-82A1-D0B467DA2D93}" destId="{2C1D9620-9A17-49B8-8350-A8A02BA95DFC}" srcOrd="2" destOrd="0" presId="urn:microsoft.com/office/officeart/2005/8/layout/default#1"/>
    <dgm:cxn modelId="{FED61B87-A225-4007-B533-F4366AA278AE}" type="presParOf" srcId="{EC68DC8A-6A4E-4B76-82A1-D0B467DA2D93}" destId="{A14EF077-6F12-44C0-9C85-4B71741BB697}" srcOrd="3" destOrd="0" presId="urn:microsoft.com/office/officeart/2005/8/layout/default#1"/>
    <dgm:cxn modelId="{593846A1-D734-4FE0-B665-ACD10A1E74FF}" type="presParOf" srcId="{EC68DC8A-6A4E-4B76-82A1-D0B467DA2D93}" destId="{C30A2CA7-BEF1-485B-B58E-E8950DD42903}" srcOrd="4" destOrd="0" presId="urn:microsoft.com/office/officeart/2005/8/layout/default#1"/>
    <dgm:cxn modelId="{C11830B6-3E64-48D0-BC06-45167CFE39A4}" type="presParOf" srcId="{EC68DC8A-6A4E-4B76-82A1-D0B467DA2D93}" destId="{D83CCAFA-6341-4B37-8676-880FBEC5FF3B}" srcOrd="5" destOrd="0" presId="urn:microsoft.com/office/officeart/2005/8/layout/default#1"/>
    <dgm:cxn modelId="{4730A013-DF2F-4DED-9DCE-A8079A8FB614}" type="presParOf" srcId="{EC68DC8A-6A4E-4B76-82A1-D0B467DA2D93}" destId="{CF238B4D-6D87-46F9-B37F-9A80E1595296}" srcOrd="6" destOrd="0" presId="urn:microsoft.com/office/officeart/2005/8/layout/default#1"/>
    <dgm:cxn modelId="{556B79F4-2AE4-4BA1-9CB8-D2BF31802800}" type="presParOf" srcId="{EC68DC8A-6A4E-4B76-82A1-D0B467DA2D93}" destId="{D63B5568-FF4C-4BE6-9DA8-99A0A4685D9E}" srcOrd="7" destOrd="0" presId="urn:microsoft.com/office/officeart/2005/8/layout/default#1"/>
    <dgm:cxn modelId="{285619AA-9B91-4AA5-967A-32089B365403}" type="presParOf" srcId="{EC68DC8A-6A4E-4B76-82A1-D0B467DA2D93}" destId="{803E42CC-475F-4EEF-920A-C526AF367C55}" srcOrd="8" destOrd="0" presId="urn:microsoft.com/office/officeart/2005/8/layout/default#1"/>
    <dgm:cxn modelId="{3E16408A-3F78-44E3-AE34-C0EE231261F0}" type="presParOf" srcId="{EC68DC8A-6A4E-4B76-82A1-D0B467DA2D93}" destId="{13397D2D-E402-4664-9313-FDF6AB16EFB7}" srcOrd="9" destOrd="0" presId="urn:microsoft.com/office/officeart/2005/8/layout/default#1"/>
    <dgm:cxn modelId="{557CC28E-347F-4841-9FD6-B98EE05C650A}" type="presParOf" srcId="{EC68DC8A-6A4E-4B76-82A1-D0B467DA2D93}" destId="{9211FB06-677B-4525-9907-DB6DE38633C6}" srcOrd="1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1CEA70-F925-41A0-B6B8-D2D124AFF7D9}">
      <dsp:nvSpPr>
        <dsp:cNvPr id="0" name=""/>
        <dsp:cNvSpPr/>
      </dsp:nvSpPr>
      <dsp:spPr>
        <a:xfrm rot="5400000">
          <a:off x="-244673" y="245365"/>
          <a:ext cx="1631156" cy="1141809"/>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Engage Alumni</a:t>
          </a:r>
          <a:endParaRPr lang="en-US" sz="1300" kern="1200" dirty="0"/>
        </a:p>
      </dsp:txBody>
      <dsp:txXfrm rot="5400000">
        <a:off x="-244673" y="245365"/>
        <a:ext cx="1631156" cy="1141809"/>
      </dsp:txXfrm>
    </dsp:sp>
    <dsp:sp modelId="{AC650934-6755-439A-88A9-B428AFFE7651}">
      <dsp:nvSpPr>
        <dsp:cNvPr id="0" name=""/>
        <dsp:cNvSpPr/>
      </dsp:nvSpPr>
      <dsp:spPr>
        <a:xfrm rot="5400000">
          <a:off x="4079378" y="-2936877"/>
          <a:ext cx="1060251" cy="6935390"/>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Some learning outcomes in MIS are timeless but the world in which we apply these basic lessons is changing rapidly</a:t>
          </a:r>
          <a:endParaRPr lang="en-US" sz="1000" kern="1200" dirty="0"/>
        </a:p>
      </dsp:txBody>
      <dsp:txXfrm rot="5400000">
        <a:off x="4079378" y="-2936877"/>
        <a:ext cx="1060251" cy="6935390"/>
      </dsp:txXfrm>
    </dsp:sp>
    <dsp:sp modelId="{40D18021-247E-401C-B27F-1C5C9A411E42}">
      <dsp:nvSpPr>
        <dsp:cNvPr id="0" name=""/>
        <dsp:cNvSpPr/>
      </dsp:nvSpPr>
      <dsp:spPr>
        <a:xfrm rot="5400000">
          <a:off x="-244673" y="1733185"/>
          <a:ext cx="1631156" cy="1141809"/>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IS 2009</a:t>
          </a:r>
          <a:endParaRPr lang="en-US" sz="1300" kern="1200" dirty="0"/>
        </a:p>
      </dsp:txBody>
      <dsp:txXfrm rot="5400000">
        <a:off x="-244673" y="1733185"/>
        <a:ext cx="1631156" cy="1141809"/>
      </dsp:txXfrm>
    </dsp:sp>
    <dsp:sp modelId="{27F961E3-6F39-4096-9429-7B428A07BBA0}">
      <dsp:nvSpPr>
        <dsp:cNvPr id="0" name=""/>
        <dsp:cNvSpPr/>
      </dsp:nvSpPr>
      <dsp:spPr>
        <a:xfrm rot="5400000">
          <a:off x="4079378" y="-1449057"/>
          <a:ext cx="1060251" cy="6935390"/>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Faculty compares current curriculum to IS 2009 – Model Curriculum from AIS</a:t>
          </a:r>
          <a:endParaRPr lang="en-US" sz="1000" kern="1200" dirty="0"/>
        </a:p>
        <a:p>
          <a:pPr marL="114300" lvl="2" indent="-57150" algn="l" defTabSz="444500">
            <a:lnSpc>
              <a:spcPct val="90000"/>
            </a:lnSpc>
            <a:spcBef>
              <a:spcPct val="0"/>
            </a:spcBef>
            <a:spcAft>
              <a:spcPct val="15000"/>
            </a:spcAft>
            <a:buChar char="••"/>
          </a:pPr>
          <a:r>
            <a:rPr lang="en-US" sz="1000" kern="1200" dirty="0" smtClean="0"/>
            <a:t>The rest of the world is finally catching up to where we were in 2005</a:t>
          </a:r>
          <a:endParaRPr lang="en-US" sz="1000" kern="1200" dirty="0"/>
        </a:p>
        <a:p>
          <a:pPr marL="114300" lvl="2" indent="-57150" algn="l" defTabSz="444500">
            <a:lnSpc>
              <a:spcPct val="90000"/>
            </a:lnSpc>
            <a:spcBef>
              <a:spcPct val="0"/>
            </a:spcBef>
            <a:spcAft>
              <a:spcPct val="15000"/>
            </a:spcAft>
            <a:buChar char="••"/>
          </a:pPr>
          <a:r>
            <a:rPr lang="en-US" sz="1000" kern="1200" dirty="0" smtClean="0"/>
            <a:t>We need to maintain a leadership position</a:t>
          </a:r>
          <a:endParaRPr lang="en-US" sz="1000" kern="1200" dirty="0"/>
        </a:p>
      </dsp:txBody>
      <dsp:txXfrm rot="5400000">
        <a:off x="4079378" y="-1449057"/>
        <a:ext cx="1060251" cy="6935390"/>
      </dsp:txXfrm>
    </dsp:sp>
    <dsp:sp modelId="{D1142DA6-198E-493F-AAB6-5FB21A7C7F07}">
      <dsp:nvSpPr>
        <dsp:cNvPr id="0" name=""/>
        <dsp:cNvSpPr/>
      </dsp:nvSpPr>
      <dsp:spPr>
        <a:xfrm rot="5400000">
          <a:off x="-244673" y="3221005"/>
          <a:ext cx="1631156" cy="1141809"/>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Domains &amp; Topics</a:t>
          </a:r>
          <a:endParaRPr lang="en-US" sz="1300" kern="1200" dirty="0"/>
        </a:p>
      </dsp:txBody>
      <dsp:txXfrm rot="5400000">
        <a:off x="-244673" y="3221005"/>
        <a:ext cx="1631156" cy="1141809"/>
      </dsp:txXfrm>
    </dsp:sp>
    <dsp:sp modelId="{8F65B78A-0099-4243-873C-594FBCC1E95E}">
      <dsp:nvSpPr>
        <dsp:cNvPr id="0" name=""/>
        <dsp:cNvSpPr/>
      </dsp:nvSpPr>
      <dsp:spPr>
        <a:xfrm rot="5400000">
          <a:off x="4079378" y="38762"/>
          <a:ext cx="1060251" cy="6935390"/>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Faculty creates list of domains and topics to be included in the next generation curriculum</a:t>
          </a:r>
          <a:endParaRPr lang="en-US" sz="1000" kern="1200" dirty="0"/>
        </a:p>
      </dsp:txBody>
      <dsp:txXfrm rot="5400000">
        <a:off x="4079378" y="38762"/>
        <a:ext cx="1060251" cy="6935390"/>
      </dsp:txXfrm>
    </dsp:sp>
    <dsp:sp modelId="{EE4FE8F9-380A-4CF8-AA1E-1AB14436D858}">
      <dsp:nvSpPr>
        <dsp:cNvPr id="0" name=""/>
        <dsp:cNvSpPr/>
      </dsp:nvSpPr>
      <dsp:spPr>
        <a:xfrm rot="5400000">
          <a:off x="-244673" y="4708825"/>
          <a:ext cx="1631156" cy="1141809"/>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Engage Advisory Board</a:t>
          </a:r>
          <a:endParaRPr lang="en-US" sz="1300" kern="1200" dirty="0"/>
        </a:p>
      </dsp:txBody>
      <dsp:txXfrm rot="5400000">
        <a:off x="-244673" y="4708825"/>
        <a:ext cx="1631156" cy="1141809"/>
      </dsp:txXfrm>
    </dsp:sp>
    <dsp:sp modelId="{B332665D-25EB-4821-BFB1-50DEA439CBB5}">
      <dsp:nvSpPr>
        <dsp:cNvPr id="0" name=""/>
        <dsp:cNvSpPr/>
      </dsp:nvSpPr>
      <dsp:spPr>
        <a:xfrm rot="5400000">
          <a:off x="4079378" y="1526582"/>
          <a:ext cx="1060251" cy="6935390"/>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Faculty &amp; Joe </a:t>
          </a:r>
          <a:r>
            <a:rPr lang="en-US" sz="1000" kern="1200" dirty="0" err="1" smtClean="0"/>
            <a:t>Spagnoletti</a:t>
          </a:r>
          <a:endParaRPr lang="en-US" sz="1000" kern="1200" dirty="0"/>
        </a:p>
        <a:p>
          <a:pPr marL="114300" lvl="2" indent="-57150" algn="l" defTabSz="444500">
            <a:lnSpc>
              <a:spcPct val="90000"/>
            </a:lnSpc>
            <a:spcBef>
              <a:spcPct val="0"/>
            </a:spcBef>
            <a:spcAft>
              <a:spcPct val="15000"/>
            </a:spcAft>
            <a:buChar char="••"/>
          </a:pPr>
          <a:r>
            <a:rPr lang="en-US" sz="1000" kern="1200" dirty="0" smtClean="0"/>
            <a:t>The real value add for IT is in the “Front Office”</a:t>
          </a:r>
          <a:endParaRPr lang="en-US" sz="1000" kern="1200" dirty="0"/>
        </a:p>
        <a:p>
          <a:pPr marL="57150" lvl="1" indent="-57150" algn="l" defTabSz="444500">
            <a:lnSpc>
              <a:spcPct val="90000"/>
            </a:lnSpc>
            <a:spcBef>
              <a:spcPct val="0"/>
            </a:spcBef>
            <a:spcAft>
              <a:spcPct val="15000"/>
            </a:spcAft>
            <a:buChar char="••"/>
          </a:pPr>
          <a:r>
            <a:rPr lang="en-US" sz="1000" kern="1200" dirty="0" smtClean="0"/>
            <a:t>Faculty &amp; </a:t>
          </a:r>
          <a:r>
            <a:rPr lang="en-US" sz="1000" kern="1200" dirty="0" err="1" smtClean="0"/>
            <a:t>Niraj</a:t>
          </a:r>
          <a:r>
            <a:rPr lang="en-US" sz="1000" kern="1200" dirty="0" smtClean="0"/>
            <a:t> Patel, Kent Seinfeld, and Bruce </a:t>
          </a:r>
          <a:r>
            <a:rPr lang="en-US" sz="1000" kern="1200" dirty="0" err="1" smtClean="0"/>
            <a:t>Fadem</a:t>
          </a:r>
          <a:endParaRPr lang="en-US" sz="1000" kern="1200" dirty="0"/>
        </a:p>
        <a:p>
          <a:pPr marL="114300" lvl="2" indent="-57150" algn="l" defTabSz="444500">
            <a:lnSpc>
              <a:spcPct val="90000"/>
            </a:lnSpc>
            <a:spcBef>
              <a:spcPct val="0"/>
            </a:spcBef>
            <a:spcAft>
              <a:spcPct val="15000"/>
            </a:spcAft>
            <a:buChar char="••"/>
          </a:pPr>
          <a:r>
            <a:rPr lang="en-US" sz="1000" kern="1200" dirty="0" smtClean="0"/>
            <a:t>At the lowest level, the basics are still the same but how we do these things has changed radically in the past 5 years</a:t>
          </a:r>
          <a:endParaRPr lang="en-US" sz="1000" kern="1200" dirty="0"/>
        </a:p>
        <a:p>
          <a:pPr marL="57150" lvl="1" indent="-57150" algn="l" defTabSz="444500">
            <a:lnSpc>
              <a:spcPct val="90000"/>
            </a:lnSpc>
            <a:spcBef>
              <a:spcPct val="0"/>
            </a:spcBef>
            <a:spcAft>
              <a:spcPct val="15000"/>
            </a:spcAft>
            <a:buChar char="••"/>
          </a:pPr>
          <a:r>
            <a:rPr lang="en-US" sz="1000" kern="1200" dirty="0" smtClean="0"/>
            <a:t>Faculty and most of remaining advisory board members</a:t>
          </a:r>
          <a:endParaRPr lang="en-US" sz="1000" kern="1200" dirty="0"/>
        </a:p>
        <a:p>
          <a:pPr marL="114300" lvl="2" indent="-57150" algn="l" defTabSz="444500">
            <a:lnSpc>
              <a:spcPct val="90000"/>
            </a:lnSpc>
            <a:spcBef>
              <a:spcPct val="0"/>
            </a:spcBef>
            <a:spcAft>
              <a:spcPct val="15000"/>
            </a:spcAft>
            <a:buChar char="••"/>
          </a:pPr>
          <a:r>
            <a:rPr lang="en-US" sz="1000" kern="1200" dirty="0" smtClean="0"/>
            <a:t>If I saw a student with this set of skills, I’d hire them in a minute!</a:t>
          </a:r>
          <a:endParaRPr lang="en-US" sz="1000" kern="1200" dirty="0"/>
        </a:p>
      </dsp:txBody>
      <dsp:txXfrm rot="5400000">
        <a:off x="4079378" y="1526582"/>
        <a:ext cx="1060251" cy="69353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8014D4-FBD4-4215-91AF-957A3AB0C87D}">
      <dsp:nvSpPr>
        <dsp:cNvPr id="0" name=""/>
        <dsp:cNvSpPr/>
      </dsp:nvSpPr>
      <dsp:spPr>
        <a:xfrm>
          <a:off x="1065490" y="2381"/>
          <a:ext cx="3121818" cy="1873091"/>
        </a:xfrm>
        <a:prstGeom prst="rect">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1. Enterprise architecture</a:t>
          </a:r>
        </a:p>
        <a:p>
          <a:pPr lvl="0" algn="l" defTabSz="711200">
            <a:lnSpc>
              <a:spcPct val="90000"/>
            </a:lnSpc>
            <a:spcBef>
              <a:spcPct val="0"/>
            </a:spcBef>
            <a:spcAft>
              <a:spcPct val="35000"/>
            </a:spcAft>
          </a:pPr>
          <a:r>
            <a:rPr lang="en-US" sz="1100" i="1" kern="1200" dirty="0" smtClean="0"/>
            <a:t>Specify the IT architecture of the enterprise</a:t>
          </a:r>
          <a:endParaRPr lang="en-US" sz="1100" i="1" kern="1200" dirty="0"/>
        </a:p>
        <a:p>
          <a:pPr marL="57150" lvl="1" indent="-57150" algn="l" defTabSz="488950">
            <a:lnSpc>
              <a:spcPct val="90000"/>
            </a:lnSpc>
            <a:spcBef>
              <a:spcPct val="0"/>
            </a:spcBef>
            <a:spcAft>
              <a:spcPct val="15000"/>
            </a:spcAft>
            <a:buChar char="••"/>
          </a:pPr>
          <a:r>
            <a:rPr lang="en-US" sz="1100" kern="1200" dirty="0" smtClean="0"/>
            <a:t>Information, application, &amp; media architecture (3)</a:t>
          </a:r>
          <a:endParaRPr lang="en-US" sz="1100" kern="1200" dirty="0"/>
        </a:p>
        <a:p>
          <a:pPr marL="57150" lvl="1" indent="-57150" algn="l" defTabSz="488950">
            <a:lnSpc>
              <a:spcPct val="90000"/>
            </a:lnSpc>
            <a:spcBef>
              <a:spcPct val="0"/>
            </a:spcBef>
            <a:spcAft>
              <a:spcPct val="15000"/>
            </a:spcAft>
            <a:buChar char="••"/>
          </a:pPr>
          <a:r>
            <a:rPr lang="en-US" sz="1100" kern="1200" dirty="0" smtClean="0"/>
            <a:t>Platforms and ecosystems: corporate, open source, mobile, social, consumer, &amp; gaming (5)</a:t>
          </a:r>
          <a:endParaRPr lang="en-US" sz="1100" kern="1200" dirty="0"/>
        </a:p>
        <a:p>
          <a:pPr marL="57150" lvl="1" indent="-57150" algn="l" defTabSz="488950">
            <a:lnSpc>
              <a:spcPct val="90000"/>
            </a:lnSpc>
            <a:spcBef>
              <a:spcPct val="0"/>
            </a:spcBef>
            <a:spcAft>
              <a:spcPct val="15000"/>
            </a:spcAft>
            <a:buChar char="••"/>
          </a:pPr>
          <a:r>
            <a:rPr lang="en-US" sz="1100" kern="1200" dirty="0" smtClean="0"/>
            <a:t>Cyber security and risk assessment (3)</a:t>
          </a:r>
          <a:endParaRPr lang="en-US" sz="1100" kern="1200" dirty="0"/>
        </a:p>
        <a:p>
          <a:pPr marL="57150" lvl="1" indent="-57150" algn="l" defTabSz="488950">
            <a:lnSpc>
              <a:spcPct val="90000"/>
            </a:lnSpc>
            <a:spcBef>
              <a:spcPct val="0"/>
            </a:spcBef>
            <a:spcAft>
              <a:spcPct val="15000"/>
            </a:spcAft>
            <a:buChar char="••"/>
          </a:pPr>
          <a:r>
            <a:rPr lang="en-US" sz="1100" kern="1200" dirty="0" smtClean="0"/>
            <a:t>Cloud computing and virtualization (3)</a:t>
          </a:r>
        </a:p>
        <a:p>
          <a:pPr marL="57150" lvl="1" indent="-57150" algn="l" defTabSz="488950">
            <a:lnSpc>
              <a:spcPct val="90000"/>
            </a:lnSpc>
            <a:spcBef>
              <a:spcPct val="0"/>
            </a:spcBef>
            <a:spcAft>
              <a:spcPct val="15000"/>
            </a:spcAft>
            <a:buChar char="••"/>
          </a:pPr>
          <a:r>
            <a:rPr lang="en-US" sz="1100" b="1" kern="1200" dirty="0" smtClean="0"/>
            <a:t>Tools: </a:t>
          </a:r>
          <a:r>
            <a:rPr lang="en-US" sz="1100" kern="1200" dirty="0" smtClean="0"/>
            <a:t>SAP, Salesforce.com, Microsoft Azure (cloud), Xbox live, Apple app store</a:t>
          </a:r>
        </a:p>
      </dsp:txBody>
      <dsp:txXfrm>
        <a:off x="1065490" y="2381"/>
        <a:ext cx="3121818" cy="1873091"/>
      </dsp:txXfrm>
    </dsp:sp>
    <dsp:sp modelId="{2C1D9620-9A17-49B8-8350-A8A02BA95DFC}">
      <dsp:nvSpPr>
        <dsp:cNvPr id="0" name=""/>
        <dsp:cNvSpPr/>
      </dsp:nvSpPr>
      <dsp:spPr>
        <a:xfrm>
          <a:off x="4499490" y="2381"/>
          <a:ext cx="3121818" cy="1873091"/>
        </a:xfrm>
        <a:prstGeom prst="rect">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2. Data analytics</a:t>
          </a:r>
        </a:p>
        <a:p>
          <a:pPr lvl="0" algn="l" defTabSz="711200">
            <a:lnSpc>
              <a:spcPct val="90000"/>
            </a:lnSpc>
            <a:spcBef>
              <a:spcPct val="0"/>
            </a:spcBef>
            <a:spcAft>
              <a:spcPct val="35000"/>
            </a:spcAft>
          </a:pPr>
          <a:r>
            <a:rPr lang="en-US" sz="1100" i="1" kern="1200" dirty="0" smtClean="0"/>
            <a:t>Analyze and present insights from business data</a:t>
          </a:r>
          <a:endParaRPr lang="en-US" sz="1100" i="1" kern="1200" dirty="0"/>
        </a:p>
        <a:p>
          <a:pPr marL="57150" lvl="1" indent="-57150" algn="l" defTabSz="488950">
            <a:lnSpc>
              <a:spcPct val="90000"/>
            </a:lnSpc>
            <a:spcBef>
              <a:spcPct val="0"/>
            </a:spcBef>
            <a:spcAft>
              <a:spcPct val="15000"/>
            </a:spcAft>
            <a:buChar char="••"/>
          </a:pPr>
          <a:r>
            <a:rPr lang="en-US" sz="1100" kern="1200" dirty="0" smtClean="0"/>
            <a:t>Database structure and design (3)</a:t>
          </a:r>
          <a:endParaRPr lang="en-US" sz="1100" kern="1200" dirty="0"/>
        </a:p>
        <a:p>
          <a:pPr marL="57150" lvl="1" indent="-57150" algn="l" defTabSz="488950">
            <a:lnSpc>
              <a:spcPct val="90000"/>
            </a:lnSpc>
            <a:spcBef>
              <a:spcPct val="0"/>
            </a:spcBef>
            <a:spcAft>
              <a:spcPct val="15000"/>
            </a:spcAft>
            <a:buChar char="••"/>
          </a:pPr>
          <a:r>
            <a:rPr lang="en-US" sz="1100" kern="1200" dirty="0" smtClean="0"/>
            <a:t>Data sourcing (traditional data / new media) (2)</a:t>
          </a:r>
          <a:endParaRPr lang="en-US" sz="1100" kern="1200" dirty="0"/>
        </a:p>
        <a:p>
          <a:pPr marL="57150" lvl="1" indent="-57150" algn="l" defTabSz="488950">
            <a:lnSpc>
              <a:spcPct val="90000"/>
            </a:lnSpc>
            <a:spcBef>
              <a:spcPct val="0"/>
            </a:spcBef>
            <a:spcAft>
              <a:spcPct val="15000"/>
            </a:spcAft>
            <a:buChar char="••"/>
          </a:pPr>
          <a:r>
            <a:rPr lang="en-US" sz="1100" kern="1200" dirty="0" smtClean="0"/>
            <a:t>Data mining and analysis (5)</a:t>
          </a:r>
          <a:endParaRPr lang="en-US" sz="1100" kern="1200" dirty="0"/>
        </a:p>
        <a:p>
          <a:pPr marL="57150" lvl="1" indent="-57150" algn="l" defTabSz="488950">
            <a:lnSpc>
              <a:spcPct val="90000"/>
            </a:lnSpc>
            <a:spcBef>
              <a:spcPct val="0"/>
            </a:spcBef>
            <a:spcAft>
              <a:spcPct val="15000"/>
            </a:spcAft>
            <a:buChar char="••"/>
          </a:pPr>
          <a:r>
            <a:rPr lang="en-US" sz="1100" kern="1200" dirty="0" smtClean="0"/>
            <a:t>Visualization (2)</a:t>
          </a:r>
          <a:endParaRPr lang="en-US" sz="1100" kern="1200" dirty="0"/>
        </a:p>
        <a:p>
          <a:pPr marL="57150" lvl="1" indent="-57150" algn="l" defTabSz="488950">
            <a:lnSpc>
              <a:spcPct val="90000"/>
            </a:lnSpc>
            <a:spcBef>
              <a:spcPct val="0"/>
            </a:spcBef>
            <a:spcAft>
              <a:spcPct val="15000"/>
            </a:spcAft>
            <a:buChar char="••"/>
          </a:pPr>
          <a:r>
            <a:rPr lang="en-US" sz="1100" kern="1200" dirty="0" smtClean="0"/>
            <a:t>Warehousing (2)</a:t>
          </a:r>
          <a:endParaRPr lang="en-US" sz="1100" kern="1200" dirty="0"/>
        </a:p>
        <a:p>
          <a:pPr marL="57150" lvl="1" indent="-57150" algn="l" defTabSz="488950">
            <a:lnSpc>
              <a:spcPct val="90000"/>
            </a:lnSpc>
            <a:spcBef>
              <a:spcPct val="0"/>
            </a:spcBef>
            <a:spcAft>
              <a:spcPct val="15000"/>
            </a:spcAft>
            <a:buChar char="••"/>
          </a:pPr>
          <a:r>
            <a:rPr lang="en-US" sz="1100" b="1" kern="1200" dirty="0" smtClean="0"/>
            <a:t>Tools</a:t>
          </a:r>
          <a:r>
            <a:rPr lang="en-US" sz="1100" kern="1200" dirty="0" smtClean="0"/>
            <a:t>: Google ad words/analytics, </a:t>
          </a:r>
          <a:r>
            <a:rPr lang="en-US" sz="1100" kern="1200" dirty="0" err="1" smtClean="0"/>
            <a:t>Cognos</a:t>
          </a:r>
          <a:r>
            <a:rPr lang="en-US" sz="1100" kern="1200" dirty="0" smtClean="0"/>
            <a:t>/data warehouse, statistics</a:t>
          </a:r>
          <a:endParaRPr lang="en-US" sz="1100" kern="1200" dirty="0"/>
        </a:p>
      </dsp:txBody>
      <dsp:txXfrm>
        <a:off x="4499490" y="2381"/>
        <a:ext cx="3121818" cy="1873091"/>
      </dsp:txXfrm>
    </dsp:sp>
    <dsp:sp modelId="{C30A2CA7-BEF1-485B-B58E-E8950DD42903}">
      <dsp:nvSpPr>
        <dsp:cNvPr id="0" name=""/>
        <dsp:cNvSpPr/>
      </dsp:nvSpPr>
      <dsp:spPr>
        <a:xfrm>
          <a:off x="1065490" y="2187654"/>
          <a:ext cx="3121818" cy="1873091"/>
        </a:xfrm>
        <a:prstGeom prst="rect">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3. Data-centric application development</a:t>
          </a:r>
        </a:p>
        <a:p>
          <a:pPr lvl="0" algn="l" defTabSz="711200">
            <a:lnSpc>
              <a:spcPct val="90000"/>
            </a:lnSpc>
            <a:spcBef>
              <a:spcPct val="0"/>
            </a:spcBef>
            <a:spcAft>
              <a:spcPct val="35000"/>
            </a:spcAft>
          </a:pPr>
          <a:r>
            <a:rPr lang="en-US" sz="1100" i="1" kern="1200" dirty="0" smtClean="0"/>
            <a:t>Create web based data centric applications</a:t>
          </a:r>
          <a:endParaRPr lang="en-US" sz="1100" i="1" kern="1200" dirty="0"/>
        </a:p>
        <a:p>
          <a:pPr marL="57150" lvl="1" indent="-57150" algn="l" defTabSz="488950">
            <a:lnSpc>
              <a:spcPct val="90000"/>
            </a:lnSpc>
            <a:spcBef>
              <a:spcPct val="0"/>
            </a:spcBef>
            <a:spcAft>
              <a:spcPct val="15000"/>
            </a:spcAft>
            <a:buChar char="••"/>
          </a:pPr>
          <a:r>
            <a:rPr lang="en-US" sz="1100" kern="1200" dirty="0" smtClean="0"/>
            <a:t>Objects and architecture of integrated applications (2)</a:t>
          </a:r>
          <a:endParaRPr lang="en-US" sz="1100" kern="1200" dirty="0"/>
        </a:p>
        <a:p>
          <a:pPr marL="57150" lvl="1" indent="-57150" algn="l" defTabSz="488950">
            <a:lnSpc>
              <a:spcPct val="90000"/>
            </a:lnSpc>
            <a:spcBef>
              <a:spcPct val="0"/>
            </a:spcBef>
            <a:spcAft>
              <a:spcPct val="15000"/>
            </a:spcAft>
            <a:buChar char="••"/>
          </a:pPr>
          <a:r>
            <a:rPr lang="en-US" sz="1100" kern="1200" dirty="0" smtClean="0"/>
            <a:t>Development strategies (RAD, SDLC) (2)</a:t>
          </a:r>
          <a:endParaRPr lang="en-US" sz="1100" kern="1200" dirty="0"/>
        </a:p>
        <a:p>
          <a:pPr marL="57150" lvl="1" indent="-57150" algn="l" defTabSz="488950">
            <a:lnSpc>
              <a:spcPct val="90000"/>
            </a:lnSpc>
            <a:spcBef>
              <a:spcPct val="0"/>
            </a:spcBef>
            <a:spcAft>
              <a:spcPct val="15000"/>
            </a:spcAft>
            <a:buChar char="••"/>
          </a:pPr>
          <a:r>
            <a:rPr lang="en-US" sz="1100" kern="1200" dirty="0" smtClean="0"/>
            <a:t>Programming fundamentals (2)</a:t>
          </a:r>
          <a:endParaRPr lang="en-US" sz="1100" kern="1200" dirty="0"/>
        </a:p>
        <a:p>
          <a:pPr marL="57150" lvl="1" indent="-57150" algn="l" defTabSz="488950">
            <a:lnSpc>
              <a:spcPct val="90000"/>
            </a:lnSpc>
            <a:spcBef>
              <a:spcPct val="0"/>
            </a:spcBef>
            <a:spcAft>
              <a:spcPct val="15000"/>
            </a:spcAft>
            <a:buChar char="••"/>
          </a:pPr>
          <a:r>
            <a:rPr lang="en-US" sz="1100" kern="1200" dirty="0" smtClean="0"/>
            <a:t>Scripting (8)</a:t>
          </a:r>
          <a:endParaRPr lang="en-US" sz="1100" kern="1200" dirty="0"/>
        </a:p>
        <a:p>
          <a:pPr marL="57150" lvl="1" indent="-57150" algn="l" defTabSz="488950">
            <a:lnSpc>
              <a:spcPct val="90000"/>
            </a:lnSpc>
            <a:spcBef>
              <a:spcPct val="0"/>
            </a:spcBef>
            <a:spcAft>
              <a:spcPct val="15000"/>
            </a:spcAft>
            <a:buChar char="••"/>
          </a:pPr>
          <a:r>
            <a:rPr lang="en-US" sz="1100" b="1" kern="1200" dirty="0" smtClean="0"/>
            <a:t>Tools: </a:t>
          </a:r>
          <a:r>
            <a:rPr lang="en-US" sz="1100" kern="1200" dirty="0" smtClean="0"/>
            <a:t>PHP/MySQL, components/widgets (WP E-commerce)</a:t>
          </a:r>
          <a:endParaRPr lang="en-US" sz="1100" kern="1200" dirty="0"/>
        </a:p>
      </dsp:txBody>
      <dsp:txXfrm>
        <a:off x="1065490" y="2187654"/>
        <a:ext cx="3121818" cy="1873091"/>
      </dsp:txXfrm>
    </dsp:sp>
    <dsp:sp modelId="{CF238B4D-6D87-46F9-B37F-9A80E1595296}">
      <dsp:nvSpPr>
        <dsp:cNvPr id="0" name=""/>
        <dsp:cNvSpPr/>
      </dsp:nvSpPr>
      <dsp:spPr>
        <a:xfrm>
          <a:off x="4499490" y="2187654"/>
          <a:ext cx="3121818" cy="1873091"/>
        </a:xfrm>
        <a:prstGeom prst="rect">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4. Change leadership</a:t>
          </a:r>
        </a:p>
        <a:p>
          <a:pPr lvl="0" algn="l" defTabSz="622300">
            <a:lnSpc>
              <a:spcPct val="90000"/>
            </a:lnSpc>
            <a:spcBef>
              <a:spcPct val="0"/>
            </a:spcBef>
            <a:spcAft>
              <a:spcPct val="35000"/>
            </a:spcAft>
          </a:pPr>
          <a:r>
            <a:rPr lang="en-US" sz="1100" i="1" kern="1200" dirty="0" smtClean="0"/>
            <a:t>Lead technology-enabled and process-centric transformation</a:t>
          </a:r>
          <a:endParaRPr lang="en-US" sz="1100" i="1" kern="1200" dirty="0"/>
        </a:p>
        <a:p>
          <a:pPr marL="57150" lvl="1" indent="-57150" algn="l" defTabSz="488950">
            <a:lnSpc>
              <a:spcPct val="90000"/>
            </a:lnSpc>
            <a:spcBef>
              <a:spcPct val="0"/>
            </a:spcBef>
            <a:spcAft>
              <a:spcPct val="15000"/>
            </a:spcAft>
            <a:buChar char="••"/>
          </a:pPr>
          <a:r>
            <a:rPr lang="en-US" sz="1100" kern="1200" dirty="0" smtClean="0"/>
            <a:t>Process thinking and management (3)</a:t>
          </a:r>
          <a:endParaRPr lang="en-US" sz="1100" kern="1200" dirty="0"/>
        </a:p>
        <a:p>
          <a:pPr marL="57150" lvl="1" indent="-57150" algn="l" defTabSz="488950">
            <a:lnSpc>
              <a:spcPct val="90000"/>
            </a:lnSpc>
            <a:spcBef>
              <a:spcPct val="0"/>
            </a:spcBef>
            <a:spcAft>
              <a:spcPct val="15000"/>
            </a:spcAft>
            <a:buChar char="••"/>
          </a:pPr>
          <a:r>
            <a:rPr lang="en-US" sz="1100" kern="1200" dirty="0" smtClean="0"/>
            <a:t>Project management (5)</a:t>
          </a:r>
          <a:endParaRPr lang="en-US" sz="1100" kern="1200" dirty="0"/>
        </a:p>
        <a:p>
          <a:pPr marL="57150" lvl="1" indent="-57150" algn="l" defTabSz="488950">
            <a:lnSpc>
              <a:spcPct val="90000"/>
            </a:lnSpc>
            <a:spcBef>
              <a:spcPct val="0"/>
            </a:spcBef>
            <a:spcAft>
              <a:spcPct val="15000"/>
            </a:spcAft>
            <a:buChar char="••"/>
          </a:pPr>
          <a:r>
            <a:rPr lang="en-US" sz="1100" kern="1200" dirty="0" smtClean="0"/>
            <a:t>Sourcing (RFP, outsourcing, contracts) (3)</a:t>
          </a:r>
          <a:endParaRPr lang="en-US" sz="1100" kern="1200" dirty="0"/>
        </a:p>
        <a:p>
          <a:pPr marL="57150" lvl="1" indent="-57150" algn="l" defTabSz="488950">
            <a:lnSpc>
              <a:spcPct val="90000"/>
            </a:lnSpc>
            <a:spcBef>
              <a:spcPct val="0"/>
            </a:spcBef>
            <a:spcAft>
              <a:spcPct val="15000"/>
            </a:spcAft>
            <a:buChar char="••"/>
          </a:pPr>
          <a:r>
            <a:rPr lang="en-US" sz="1100" kern="1200" dirty="0" smtClean="0"/>
            <a:t>Lead technology enabled change (3)</a:t>
          </a:r>
          <a:endParaRPr lang="en-US" sz="1100" kern="1200" dirty="0"/>
        </a:p>
        <a:p>
          <a:pPr marL="57150" lvl="1" indent="-57150" algn="l" defTabSz="488950">
            <a:lnSpc>
              <a:spcPct val="90000"/>
            </a:lnSpc>
            <a:spcBef>
              <a:spcPct val="0"/>
            </a:spcBef>
            <a:spcAft>
              <a:spcPct val="15000"/>
            </a:spcAft>
            <a:buChar char="••"/>
          </a:pPr>
          <a:r>
            <a:rPr lang="en-US" sz="1100" b="1" kern="1200" dirty="0" smtClean="0"/>
            <a:t>Tools: </a:t>
          </a:r>
          <a:r>
            <a:rPr lang="en-US" sz="1100" b="0" kern="1200" dirty="0" smtClean="0"/>
            <a:t>Microsoft project, case analysis, social media, collaborative systems</a:t>
          </a:r>
          <a:endParaRPr lang="en-US" sz="1100" b="1" kern="1200" dirty="0"/>
        </a:p>
      </dsp:txBody>
      <dsp:txXfrm>
        <a:off x="4499490" y="2187654"/>
        <a:ext cx="3121818" cy="1873091"/>
      </dsp:txXfrm>
    </dsp:sp>
    <dsp:sp modelId="{803E42CC-475F-4EEF-920A-C526AF367C55}">
      <dsp:nvSpPr>
        <dsp:cNvPr id="0" name=""/>
        <dsp:cNvSpPr/>
      </dsp:nvSpPr>
      <dsp:spPr>
        <a:xfrm>
          <a:off x="1065490" y="4372927"/>
          <a:ext cx="3121818" cy="1873091"/>
        </a:xfrm>
        <a:prstGeom prst="rect">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5. Digital design and innovation</a:t>
          </a:r>
        </a:p>
        <a:p>
          <a:pPr lvl="0" algn="l" defTabSz="711200">
            <a:lnSpc>
              <a:spcPct val="90000"/>
            </a:lnSpc>
            <a:spcBef>
              <a:spcPct val="0"/>
            </a:spcBef>
            <a:spcAft>
              <a:spcPct val="35000"/>
            </a:spcAft>
          </a:pPr>
          <a:r>
            <a:rPr lang="en-US" sz="1100" i="1" kern="1200" dirty="0" smtClean="0"/>
            <a:t>Create innovative technology enabled corporate and consumer products/services</a:t>
          </a:r>
          <a:endParaRPr lang="en-US" sz="1100" i="1" kern="1200" dirty="0"/>
        </a:p>
        <a:p>
          <a:pPr marL="57150" lvl="1" indent="-57150" algn="l" defTabSz="488950">
            <a:lnSpc>
              <a:spcPct val="90000"/>
            </a:lnSpc>
            <a:spcBef>
              <a:spcPct val="0"/>
            </a:spcBef>
            <a:spcAft>
              <a:spcPct val="15000"/>
            </a:spcAft>
            <a:buChar char="••"/>
          </a:pPr>
          <a:r>
            <a:rPr lang="en-US" sz="1100" kern="1200" dirty="0" smtClean="0"/>
            <a:t>Business process analysis and optimization (4)</a:t>
          </a:r>
          <a:endParaRPr lang="en-US" sz="1100" kern="1200" dirty="0"/>
        </a:p>
        <a:p>
          <a:pPr marL="57150" lvl="1" indent="-57150" algn="l" defTabSz="488950">
            <a:lnSpc>
              <a:spcPct val="90000"/>
            </a:lnSpc>
            <a:spcBef>
              <a:spcPct val="0"/>
            </a:spcBef>
            <a:spcAft>
              <a:spcPct val="15000"/>
            </a:spcAft>
            <a:buChar char="••"/>
          </a:pPr>
          <a:r>
            <a:rPr lang="en-US" sz="1100" kern="1200" dirty="0" smtClean="0"/>
            <a:t>Design methods (storyboarding, prototyping) (4)</a:t>
          </a:r>
          <a:endParaRPr lang="en-US" sz="1100" kern="1200" dirty="0"/>
        </a:p>
        <a:p>
          <a:pPr marL="57150" lvl="1" indent="-57150" algn="l" defTabSz="488950">
            <a:lnSpc>
              <a:spcPct val="90000"/>
            </a:lnSpc>
            <a:spcBef>
              <a:spcPct val="0"/>
            </a:spcBef>
            <a:spcAft>
              <a:spcPct val="15000"/>
            </a:spcAft>
            <a:buChar char="••"/>
          </a:pPr>
          <a:r>
            <a:rPr lang="en-US" sz="1100" kern="1200" dirty="0" smtClean="0"/>
            <a:t>New media design (3)</a:t>
          </a:r>
          <a:endParaRPr lang="en-US" sz="1100" kern="1200" dirty="0"/>
        </a:p>
        <a:p>
          <a:pPr marL="57150" lvl="1" indent="-57150" algn="l" defTabSz="488950">
            <a:lnSpc>
              <a:spcPct val="90000"/>
            </a:lnSpc>
            <a:spcBef>
              <a:spcPct val="0"/>
            </a:spcBef>
            <a:spcAft>
              <a:spcPct val="15000"/>
            </a:spcAft>
            <a:buChar char="••"/>
          </a:pPr>
          <a:r>
            <a:rPr lang="en-US" sz="1100" kern="1200" dirty="0" smtClean="0"/>
            <a:t>Digital media marketing (3)</a:t>
          </a:r>
          <a:endParaRPr lang="en-US" sz="1100" kern="1200" dirty="0"/>
        </a:p>
        <a:p>
          <a:pPr marL="57150" lvl="1" indent="-57150" algn="l" defTabSz="488950">
            <a:lnSpc>
              <a:spcPct val="90000"/>
            </a:lnSpc>
            <a:spcBef>
              <a:spcPct val="0"/>
            </a:spcBef>
            <a:spcAft>
              <a:spcPct val="15000"/>
            </a:spcAft>
            <a:buChar char="••"/>
          </a:pPr>
          <a:r>
            <a:rPr lang="en-US" sz="1100" b="1" kern="1200" dirty="0" smtClean="0"/>
            <a:t>Tools: </a:t>
          </a:r>
          <a:r>
            <a:rPr lang="en-US" sz="1100" kern="1200" dirty="0" smtClean="0"/>
            <a:t>Process analysis, design, new media tools (WordPress, SEO, Facebook, YouTube)</a:t>
          </a:r>
          <a:endParaRPr lang="en-US" sz="1100" kern="1200" dirty="0"/>
        </a:p>
      </dsp:txBody>
      <dsp:txXfrm>
        <a:off x="1065490" y="4372927"/>
        <a:ext cx="3121818" cy="1873091"/>
      </dsp:txXfrm>
    </dsp:sp>
    <dsp:sp modelId="{9211FB06-677B-4525-9907-DB6DE38633C6}">
      <dsp:nvSpPr>
        <dsp:cNvPr id="0" name=""/>
        <dsp:cNvSpPr/>
      </dsp:nvSpPr>
      <dsp:spPr>
        <a:xfrm>
          <a:off x="4499490" y="4372927"/>
          <a:ext cx="3121818" cy="1873091"/>
        </a:xfrm>
        <a:prstGeom prst="rect">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6. IT value and service delivery</a:t>
          </a:r>
        </a:p>
        <a:p>
          <a:pPr lvl="0" algn="l" defTabSz="711200">
            <a:lnSpc>
              <a:spcPct val="90000"/>
            </a:lnSpc>
            <a:spcBef>
              <a:spcPct val="0"/>
            </a:spcBef>
            <a:spcAft>
              <a:spcPct val="35000"/>
            </a:spcAft>
          </a:pPr>
          <a:r>
            <a:rPr lang="en-US" sz="1100" i="1" kern="1200" dirty="0" smtClean="0"/>
            <a:t>Leverage enterprise information technology assets and capabilities</a:t>
          </a:r>
          <a:endParaRPr lang="en-US" sz="1100" i="1" kern="1200" dirty="0"/>
        </a:p>
        <a:p>
          <a:pPr marL="57150" lvl="1" indent="-57150" algn="l" defTabSz="488950">
            <a:lnSpc>
              <a:spcPct val="90000"/>
            </a:lnSpc>
            <a:spcBef>
              <a:spcPct val="0"/>
            </a:spcBef>
            <a:spcAft>
              <a:spcPct val="15000"/>
            </a:spcAft>
            <a:buChar char="••"/>
          </a:pPr>
          <a:r>
            <a:rPr lang="en-US" sz="1100" kern="1200" dirty="0" smtClean="0"/>
            <a:t>IT organization (structure, services, strategy) (3)</a:t>
          </a:r>
          <a:endParaRPr lang="en-US" sz="1100" kern="1200" dirty="0"/>
        </a:p>
        <a:p>
          <a:pPr marL="57150" lvl="1" indent="-57150" algn="l" defTabSz="488950">
            <a:lnSpc>
              <a:spcPct val="90000"/>
            </a:lnSpc>
            <a:spcBef>
              <a:spcPct val="0"/>
            </a:spcBef>
            <a:spcAft>
              <a:spcPct val="15000"/>
            </a:spcAft>
            <a:buChar char="••"/>
          </a:pPr>
          <a:r>
            <a:rPr lang="en-US" sz="1100" kern="1200" dirty="0" smtClean="0"/>
            <a:t>Portfolios (valuation, risks, scope) (3)</a:t>
          </a:r>
          <a:endParaRPr lang="en-US" sz="1100" kern="1200" dirty="0"/>
        </a:p>
        <a:p>
          <a:pPr marL="57150" lvl="1" indent="-57150" algn="l" defTabSz="488950">
            <a:lnSpc>
              <a:spcPct val="90000"/>
            </a:lnSpc>
            <a:spcBef>
              <a:spcPct val="0"/>
            </a:spcBef>
            <a:spcAft>
              <a:spcPct val="15000"/>
            </a:spcAft>
            <a:buChar char="••"/>
          </a:pPr>
          <a:r>
            <a:rPr lang="en-US" sz="1100" kern="1200" dirty="0" smtClean="0"/>
            <a:t>Benefits realization (2)</a:t>
          </a:r>
          <a:endParaRPr lang="en-US" sz="1100" kern="1200" dirty="0"/>
        </a:p>
        <a:p>
          <a:pPr marL="57150" lvl="1" indent="-57150" algn="l" defTabSz="488950">
            <a:lnSpc>
              <a:spcPct val="90000"/>
            </a:lnSpc>
            <a:spcBef>
              <a:spcPct val="0"/>
            </a:spcBef>
            <a:spcAft>
              <a:spcPct val="15000"/>
            </a:spcAft>
            <a:buChar char="••"/>
          </a:pPr>
          <a:r>
            <a:rPr lang="en-US" sz="1100" kern="1200" dirty="0" smtClean="0"/>
            <a:t>Strategic and innovation analysis (3)</a:t>
          </a:r>
          <a:endParaRPr lang="en-US" sz="1100" kern="1200" dirty="0"/>
        </a:p>
        <a:p>
          <a:pPr marL="57150" lvl="1" indent="-57150" algn="l" defTabSz="488950">
            <a:lnSpc>
              <a:spcPct val="90000"/>
            </a:lnSpc>
            <a:spcBef>
              <a:spcPct val="0"/>
            </a:spcBef>
            <a:spcAft>
              <a:spcPct val="15000"/>
            </a:spcAft>
            <a:buChar char="••"/>
          </a:pPr>
          <a:r>
            <a:rPr lang="en-US" sz="1100" kern="1200" dirty="0" smtClean="0"/>
            <a:t>Integrative project (3)</a:t>
          </a:r>
          <a:endParaRPr lang="en-US" sz="1100" kern="1200" dirty="0"/>
        </a:p>
        <a:p>
          <a:pPr marL="57150" lvl="1" indent="-57150" algn="l" defTabSz="488950">
            <a:lnSpc>
              <a:spcPct val="90000"/>
            </a:lnSpc>
            <a:spcBef>
              <a:spcPct val="0"/>
            </a:spcBef>
            <a:spcAft>
              <a:spcPct val="15000"/>
            </a:spcAft>
            <a:buChar char="••"/>
          </a:pPr>
          <a:r>
            <a:rPr lang="en-US" sz="1100" b="1" kern="1200" dirty="0" smtClean="0"/>
            <a:t>Tools: </a:t>
          </a:r>
          <a:r>
            <a:rPr lang="en-US" sz="1100" kern="1200" dirty="0" smtClean="0"/>
            <a:t>Case analysis, financial analysis</a:t>
          </a:r>
          <a:endParaRPr lang="en-US" sz="1100" b="1" kern="1200" dirty="0"/>
        </a:p>
      </dsp:txBody>
      <dsp:txXfrm>
        <a:off x="4499490" y="4372927"/>
        <a:ext cx="3121818" cy="18730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825BE9A5-F0BF-416D-94B4-E14FCBCF4B16}" type="datetimeFigureOut">
              <a:rPr lang="en-US" smtClean="0"/>
              <a:pPr/>
              <a:t>12/2/2010</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87E56965-D8CB-479E-BB9B-8DFF250208EC}" type="slidenum">
              <a:rPr lang="en-US" smtClean="0"/>
              <a:pPr/>
              <a:t>‹#›</a:t>
            </a:fld>
            <a:endParaRPr lang="en-US"/>
          </a:p>
        </p:txBody>
      </p:sp>
    </p:spTree>
    <p:extLst>
      <p:ext uri="{BB962C8B-B14F-4D97-AF65-F5344CB8AC3E}">
        <p14:creationId xmlns="" xmlns:p14="http://schemas.microsoft.com/office/powerpoint/2010/main" val="303642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 the major steps</a:t>
            </a:r>
            <a:r>
              <a:rPr lang="en-US" baseline="0" dirty="0" smtClean="0"/>
              <a:t> of the process (left), including what we learned from each major step (right).</a:t>
            </a:r>
            <a:endParaRPr lang="en-US" dirty="0"/>
          </a:p>
        </p:txBody>
      </p:sp>
      <p:sp>
        <p:nvSpPr>
          <p:cNvPr id="4" name="Slide Number Placeholder 3"/>
          <p:cNvSpPr>
            <a:spLocks noGrp="1"/>
          </p:cNvSpPr>
          <p:nvPr>
            <p:ph type="sldNum" sz="quarter" idx="10"/>
          </p:nvPr>
        </p:nvSpPr>
        <p:spPr/>
        <p:txBody>
          <a:bodyPr/>
          <a:lstStyle/>
          <a:p>
            <a:fld id="{87E56965-D8CB-479E-BB9B-8DFF250208E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List some of the major</a:t>
            </a:r>
            <a:r>
              <a:rPr lang="en-US" sz="1200" kern="1200" baseline="0" dirty="0" smtClean="0">
                <a:solidFill>
                  <a:schemeClr val="tx1"/>
                </a:solidFill>
                <a:latin typeface="+mn-lt"/>
                <a:ea typeface="+mn-ea"/>
                <a:cs typeface="+mn-cs"/>
              </a:rPr>
              <a:t> themes and include a few comments to help audience understand why this is included.</a:t>
            </a:r>
            <a:endParaRPr lang="en-US" dirty="0"/>
          </a:p>
        </p:txBody>
      </p:sp>
      <p:sp>
        <p:nvSpPr>
          <p:cNvPr id="4" name="Slide Number Placeholder 3"/>
          <p:cNvSpPr>
            <a:spLocks noGrp="1"/>
          </p:cNvSpPr>
          <p:nvPr>
            <p:ph type="sldNum" sz="quarter" idx="10"/>
          </p:nvPr>
        </p:nvSpPr>
        <p:spPr/>
        <p:txBody>
          <a:bodyPr/>
          <a:lstStyle/>
          <a:p>
            <a:fld id="{87E56965-D8CB-479E-BB9B-8DFF250208E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doesn’t really work as I had hoped.  I wanted to see how many of the topics we will be covering are on the hype</a:t>
            </a:r>
            <a:r>
              <a:rPr lang="en-US" baseline="0" dirty="0" smtClean="0"/>
              <a:t> cycle for the high-performance workplace to show that the topics we’re going to cover are going to be the hot topics in the future.  I see a few like data-mining, corporate blogging, Excel as a BI front end, Web Widgets, content analytics, composite content applications, cloud based grid computing, cloud e-mail, social analytics, social network analysis. </a:t>
            </a:r>
            <a:endParaRPr lang="en-US" dirty="0"/>
          </a:p>
        </p:txBody>
      </p:sp>
      <p:sp>
        <p:nvSpPr>
          <p:cNvPr id="4" name="Slide Number Placeholder 3"/>
          <p:cNvSpPr>
            <a:spLocks noGrp="1"/>
          </p:cNvSpPr>
          <p:nvPr>
            <p:ph type="sldNum" sz="quarter" idx="10"/>
          </p:nvPr>
        </p:nvSpPr>
        <p:spPr/>
        <p:txBody>
          <a:bodyPr/>
          <a:lstStyle/>
          <a:p>
            <a:fld id="{87E56965-D8CB-479E-BB9B-8DFF250208E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done by Gartner.</a:t>
            </a:r>
            <a:r>
              <a:rPr lang="en-US" baseline="0" dirty="0" smtClean="0"/>
              <a:t>  Looks at skills across three dimensions, technology expertise, business expertise, vision/creativity.                                              </a:t>
            </a:r>
          </a:p>
          <a:p>
            <a:endParaRPr lang="en-US" baseline="0" dirty="0" smtClean="0"/>
          </a:p>
          <a:p>
            <a:r>
              <a:rPr lang="en-US" baseline="0" dirty="0" smtClean="0"/>
              <a:t>Under Threat – This is closely aligned with what we have been teaching in significant portions of the existing curriculum.</a:t>
            </a:r>
          </a:p>
          <a:p>
            <a:endParaRPr lang="en-US" baseline="0" dirty="0" smtClean="0"/>
          </a:p>
          <a:p>
            <a:r>
              <a:rPr lang="en-US" baseline="0" dirty="0" smtClean="0"/>
              <a:t>Safe In-House, Prosperous In-House, and Ultimate will be Cloud Creators </a:t>
            </a:r>
            <a:r>
              <a:rPr lang="en-US" baseline="0" smtClean="0"/>
              <a:t>and Providers </a:t>
            </a:r>
            <a:r>
              <a:rPr lang="en-US" baseline="0" dirty="0" smtClean="0"/>
              <a:t>– This is where we are headed with the new curriculum.</a:t>
            </a:r>
          </a:p>
          <a:p>
            <a:endParaRPr lang="en-US" dirty="0"/>
          </a:p>
        </p:txBody>
      </p:sp>
      <p:sp>
        <p:nvSpPr>
          <p:cNvPr id="4" name="Slide Number Placeholder 3"/>
          <p:cNvSpPr>
            <a:spLocks noGrp="1"/>
          </p:cNvSpPr>
          <p:nvPr>
            <p:ph type="sldNum" sz="quarter" idx="10"/>
          </p:nvPr>
        </p:nvSpPr>
        <p:spPr/>
        <p:txBody>
          <a:bodyPr/>
          <a:lstStyle/>
          <a:p>
            <a:fld id="{87E56965-D8CB-479E-BB9B-8DFF250208E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skill</a:t>
            </a:r>
            <a:r>
              <a:rPr lang="en-US" sz="1200" kern="1200" baseline="0" dirty="0" smtClean="0">
                <a:solidFill>
                  <a:schemeClr val="tx1"/>
                </a:solidFill>
                <a:latin typeface="+mn-lt"/>
                <a:ea typeface="+mn-ea"/>
                <a:cs typeface="+mn-cs"/>
              </a:rPr>
              <a:t> set which was in demand 5 years ago isn’t the same skill set which will be in demand for the next 5 years.  Most of these topics either didn’t exist or were significantly less mature 5 years ago.  The next generation IT professional needs to have a basic understanding of these topics and how these topics create value for an organization.  This skill set will truly differentiate our graduates from their competition and will lead to superior placement rates. </a:t>
            </a:r>
            <a:endParaRPr lang="en-US" dirty="0"/>
          </a:p>
        </p:txBody>
      </p:sp>
      <p:sp>
        <p:nvSpPr>
          <p:cNvPr id="4" name="Slide Number Placeholder 3"/>
          <p:cNvSpPr>
            <a:spLocks noGrp="1"/>
          </p:cNvSpPr>
          <p:nvPr>
            <p:ph type="sldNum" sz="quarter" idx="10"/>
          </p:nvPr>
        </p:nvSpPr>
        <p:spPr/>
        <p:txBody>
          <a:bodyPr/>
          <a:lstStyle/>
          <a:p>
            <a:fld id="{87E56965-D8CB-479E-BB9B-8DFF250208E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done by Gartner.</a:t>
            </a:r>
            <a:r>
              <a:rPr lang="en-US" baseline="0" dirty="0" smtClean="0"/>
              <a:t>  Looks at skills across three dimensions, technology expertise, business expertise, vision/creativity.                                              </a:t>
            </a:r>
          </a:p>
          <a:p>
            <a:endParaRPr lang="en-US" baseline="0" dirty="0" smtClean="0"/>
          </a:p>
          <a:p>
            <a:r>
              <a:rPr lang="en-US" baseline="0" dirty="0" smtClean="0"/>
              <a:t>Under Threat – This is closely aligned with what we have been teaching in significant portions of the existing curriculum.</a:t>
            </a:r>
          </a:p>
          <a:p>
            <a:endParaRPr lang="en-US" baseline="0" dirty="0" smtClean="0"/>
          </a:p>
          <a:p>
            <a:r>
              <a:rPr lang="en-US" baseline="0" dirty="0" smtClean="0"/>
              <a:t>Safe In-House, Prosperous In-House, and Ultimate will be Cloud Creators </a:t>
            </a:r>
            <a:r>
              <a:rPr lang="en-US" baseline="0" smtClean="0"/>
              <a:t>and Providers </a:t>
            </a:r>
            <a:r>
              <a:rPr lang="en-US" baseline="0" dirty="0" smtClean="0"/>
              <a:t>– This is where we are headed with the new curriculum.</a:t>
            </a:r>
          </a:p>
          <a:p>
            <a:endParaRPr lang="en-US" dirty="0"/>
          </a:p>
        </p:txBody>
      </p:sp>
      <p:sp>
        <p:nvSpPr>
          <p:cNvPr id="4" name="Slide Number Placeholder 3"/>
          <p:cNvSpPr>
            <a:spLocks noGrp="1"/>
          </p:cNvSpPr>
          <p:nvPr>
            <p:ph type="sldNum" sz="quarter" idx="10"/>
          </p:nvPr>
        </p:nvSpPr>
        <p:spPr/>
        <p:txBody>
          <a:bodyPr/>
          <a:lstStyle/>
          <a:p>
            <a:fld id="{87E56965-D8CB-479E-BB9B-8DFF250208E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A359D1-A1C5-473F-AFCA-C92300299581}" type="datetimeFigureOut">
              <a:rPr lang="en-US" smtClean="0"/>
              <a:pPr/>
              <a:t>12/2/2010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8822889" y="4846320"/>
            <a:ext cx="321111" cy="201168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822889" y="0"/>
            <a:ext cx="32111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pPr/>
              <a:t>‹#›</a:t>
            </a:fld>
            <a:endParaRPr lang="en-US"/>
          </a:p>
        </p:txBody>
      </p:sp>
      <p:pic>
        <p:nvPicPr>
          <p:cNvPr id="12" name="Picture 11"/>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r="76400"/>
          <a:stretch/>
        </p:blipFill>
        <p:spPr>
          <a:xfrm>
            <a:off x="8822889" y="0"/>
            <a:ext cx="318370" cy="3657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359D1-A1C5-473F-AFCA-C92300299581}" type="datetimeFigureOut">
              <a:rPr lang="en-US" smtClean="0"/>
              <a:pPr/>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359D1-A1C5-473F-AFCA-C92300299581}" type="datetimeFigureOut">
              <a:rPr lang="en-US" smtClean="0"/>
              <a:pPr/>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A359D1-A1C5-473F-AFCA-C92300299581}" type="datetimeFigureOut">
              <a:rPr lang="en-US" smtClean="0"/>
              <a:pPr/>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2A359D1-A1C5-473F-AFCA-C92300299581}" type="datetimeFigureOut">
              <a:rPr lang="en-US" smtClean="0"/>
              <a:pPr/>
              <a:t>12/2/2010</a:t>
            </a:fld>
            <a:endParaRPr lang="en-US"/>
          </a:p>
        </p:txBody>
      </p:sp>
      <p:sp>
        <p:nvSpPr>
          <p:cNvPr id="8" name="Slide Number Placeholder 7"/>
          <p:cNvSpPr>
            <a:spLocks noGrp="1"/>
          </p:cNvSpPr>
          <p:nvPr>
            <p:ph type="sldNum" sz="quarter" idx="11"/>
          </p:nvPr>
        </p:nvSpPr>
        <p:spPr/>
        <p:txBody>
          <a:bodyPr/>
          <a:lstStyle/>
          <a:p>
            <a:fld id="{5027EEFF-BB7A-4911-8AC2-B2914480165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A359D1-A1C5-473F-AFCA-C92300299581}" type="datetimeFigureOut">
              <a:rPr lang="en-US" smtClean="0"/>
              <a:pPr/>
              <a:t>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A359D1-A1C5-473F-AFCA-C92300299581}" type="datetimeFigureOut">
              <a:rPr lang="en-US" smtClean="0"/>
              <a:pPr/>
              <a:t>12/2/2010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359D1-A1C5-473F-AFCA-C92300299581}" type="datetimeFigureOut">
              <a:rPr lang="en-US" smtClean="0"/>
              <a:pPr/>
              <a:t>12/2/2010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359D1-A1C5-473F-AFCA-C92300299581}" type="datetimeFigureOut">
              <a:rPr lang="en-US" smtClean="0"/>
              <a:pPr/>
              <a:t>12/2/2010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7EEFF-BB7A-4911-8AC2-B291448016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pPr/>
              <a:t>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7EEFF-BB7A-4911-8AC2-B29144801651}"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pPr/>
              <a:t>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dirty="0"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2A359D1-A1C5-473F-AFCA-C92300299581}" type="datetimeFigureOut">
              <a:rPr lang="en-US" smtClean="0"/>
              <a:pPr/>
              <a:t>12/2/2010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7906702" y="5885498"/>
            <a:ext cx="1315721" cy="365125"/>
          </a:xfrm>
          <a:prstGeom prst="rect">
            <a:avLst/>
          </a:prstGeom>
        </p:spPr>
        <p:txBody>
          <a:bodyPr vert="horz" lIns="91440" tIns="45720" rIns="91440" bIns="45720" rtlCol="0" anchor="ctr"/>
          <a:lstStyle>
            <a:lvl1pPr algn="l">
              <a:defRPr sz="2400" b="1">
                <a:solidFill>
                  <a:schemeClr val="tx2"/>
                </a:solidFill>
              </a:defRPr>
            </a:lvl1pPr>
          </a:lstStyle>
          <a:p>
            <a:fld id="{5027EEFF-BB7A-4911-8AC2-B29144801651}"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822889" y="4846320"/>
            <a:ext cx="321111" cy="201168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822889" y="0"/>
            <a:ext cx="32111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r="76400"/>
          <a:stretch/>
        </p:blipFill>
        <p:spPr>
          <a:xfrm>
            <a:off x="8822889" y="0"/>
            <a:ext cx="318370" cy="36576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BBA in MIS</a:t>
            </a:r>
            <a:endParaRPr lang="en-US" dirty="0"/>
          </a:p>
        </p:txBody>
      </p:sp>
      <p:sp>
        <p:nvSpPr>
          <p:cNvPr id="5" name="Subtitle 4"/>
          <p:cNvSpPr>
            <a:spLocks noGrp="1"/>
          </p:cNvSpPr>
          <p:nvPr>
            <p:ph type="subTitle" idx="1"/>
          </p:nvPr>
        </p:nvSpPr>
        <p:spPr/>
        <p:txBody>
          <a:bodyPr/>
          <a:lstStyle/>
          <a:p>
            <a:r>
              <a:rPr lang="en-US" dirty="0" smtClean="0"/>
              <a:t>A complete redesign – November 2010</a:t>
            </a:r>
            <a:endParaRPr lang="en-US" dirty="0"/>
          </a:p>
        </p:txBody>
      </p:sp>
    </p:spTree>
    <p:extLst>
      <p:ext uri="{BB962C8B-B14F-4D97-AF65-F5344CB8AC3E}">
        <p14:creationId xmlns="" xmlns:p14="http://schemas.microsoft.com/office/powerpoint/2010/main" val="3268135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39000" cy="1371600"/>
          </a:xfrm>
        </p:spPr>
        <p:txBody>
          <a:bodyPr/>
          <a:lstStyle/>
          <a:p>
            <a:r>
              <a:rPr lang="en-US" dirty="0" smtClean="0"/>
              <a:t>REVISED BBA in MIS DESCRIPTION</a:t>
            </a:r>
            <a:endParaRPr lang="en-US" dirty="0"/>
          </a:p>
        </p:txBody>
      </p:sp>
      <p:sp>
        <p:nvSpPr>
          <p:cNvPr id="3" name="Content Placeholder 2"/>
          <p:cNvSpPr>
            <a:spLocks noGrp="1"/>
          </p:cNvSpPr>
          <p:nvPr>
            <p:ph idx="1"/>
          </p:nvPr>
        </p:nvSpPr>
        <p:spPr/>
        <p:txBody>
          <a:bodyPr>
            <a:normAutofit fontScale="85000" lnSpcReduction="10000"/>
          </a:bodyPr>
          <a:lstStyle/>
          <a:p>
            <a:r>
              <a:rPr lang="en-US" b="0" dirty="0" smtClean="0"/>
              <a:t>The top 10 ranked Fox BBA Major in Management Information Systems (MIS) produces business-oriented, technically proficient professionals. The Fox BBA in MIS will train you to identify, evaluate, build, and acquire technology solutions for large and start-up firms. </a:t>
            </a:r>
          </a:p>
          <a:p>
            <a:pPr marL="342900" indent="-342900">
              <a:buFont typeface="Arial" pitchFamily="34" charset="0"/>
              <a:buChar char="•"/>
            </a:pPr>
            <a:r>
              <a:rPr lang="en-US" b="0" dirty="0" smtClean="0"/>
              <a:t>Initiate and lead technology enabled change (e.g., act as a change agent in a large firm)</a:t>
            </a:r>
          </a:p>
          <a:p>
            <a:pPr marL="342900" indent="-342900">
              <a:buFont typeface="Arial" pitchFamily="34" charset="0"/>
              <a:buChar char="•"/>
            </a:pPr>
            <a:r>
              <a:rPr lang="en-US" b="0" dirty="0" smtClean="0"/>
              <a:t>Analyze and design innovative digital products and services (e.g., create and implement the social media strategy for a new start-</a:t>
            </a:r>
            <a:r>
              <a:rPr lang="en-US" b="0" dirty="0"/>
              <a:t>u</a:t>
            </a:r>
            <a:r>
              <a:rPr lang="en-US" b="0" dirty="0" smtClean="0"/>
              <a:t>p)</a:t>
            </a:r>
          </a:p>
          <a:p>
            <a:pPr marL="342900" indent="-342900">
              <a:buFont typeface="Arial" pitchFamily="34" charset="0"/>
              <a:buChar char="•"/>
            </a:pPr>
            <a:r>
              <a:rPr lang="en-US" b="0" dirty="0" smtClean="0"/>
              <a:t>Apply IT to automate and improve business processes (e.g., patient information system for a hospital)</a:t>
            </a:r>
          </a:p>
          <a:p>
            <a:pPr marL="342900" indent="-342900">
              <a:buFont typeface="Arial" pitchFamily="34" charset="0"/>
              <a:buChar char="•"/>
            </a:pPr>
            <a:r>
              <a:rPr lang="en-US" b="0" dirty="0" smtClean="0"/>
              <a:t>Transform a business function with IT (e.g., use iPhone apps to reach new customers)</a:t>
            </a:r>
          </a:p>
          <a:p>
            <a:pPr marL="342900" indent="-342900">
              <a:buFont typeface="Arial" pitchFamily="34" charset="0"/>
              <a:buChar char="•"/>
            </a:pPr>
            <a:r>
              <a:rPr lang="en-US" b="0" dirty="0" smtClean="0"/>
              <a:t>Analyze clients, specify needs, integrate applications, and manage projects (e.g., select and acquire a new web conferencing system)</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Portfolio requirement</a:t>
            </a:r>
            <a:endParaRPr lang="en-US" dirty="0"/>
          </a:p>
        </p:txBody>
      </p:sp>
      <p:sp>
        <p:nvSpPr>
          <p:cNvPr id="3" name="Content Placeholder 2"/>
          <p:cNvSpPr>
            <a:spLocks noGrp="1"/>
          </p:cNvSpPr>
          <p:nvPr>
            <p:ph idx="1"/>
          </p:nvPr>
        </p:nvSpPr>
        <p:spPr>
          <a:xfrm>
            <a:off x="304800" y="1752600"/>
            <a:ext cx="8382000" cy="4373563"/>
          </a:xfrm>
        </p:spPr>
        <p:txBody>
          <a:bodyPr/>
          <a:lstStyle/>
          <a:p>
            <a:r>
              <a:rPr lang="en-US" dirty="0" smtClean="0"/>
              <a:t>As a graduation requirement, all MIS majors will be required to compile a portfolio that includes:</a:t>
            </a:r>
          </a:p>
          <a:p>
            <a:pPr marL="457200" indent="-457200">
              <a:buFont typeface="+mj-lt"/>
              <a:buAutoNum type="arabicPeriod"/>
            </a:pPr>
            <a:r>
              <a:rPr lang="en-US" dirty="0" smtClean="0"/>
              <a:t>An internship (or 3 months related part-time work experience)</a:t>
            </a:r>
          </a:p>
          <a:p>
            <a:pPr marL="457200" indent="-457200">
              <a:buFont typeface="+mj-lt"/>
              <a:buAutoNum type="arabicPeriod"/>
            </a:pPr>
            <a:r>
              <a:rPr lang="en-US" dirty="0" smtClean="0"/>
              <a:t>An e-portfolio including their online resume and online projects</a:t>
            </a:r>
          </a:p>
          <a:p>
            <a:pPr marL="457200" indent="-457200">
              <a:buFont typeface="+mj-lt"/>
              <a:buAutoNum type="arabicPeriod"/>
            </a:pPr>
            <a:r>
              <a:rPr lang="en-US" dirty="0" smtClean="0"/>
              <a:t>Documentation of other professional development activities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791200" cy="533082"/>
          </a:xfrm>
        </p:spPr>
        <p:txBody>
          <a:bodyPr>
            <a:normAutofit fontScale="90000"/>
          </a:bodyPr>
          <a:lstStyle/>
          <a:p>
            <a:r>
              <a:rPr lang="en-US" dirty="0" smtClean="0"/>
              <a:t>PROPOSED BBA in MIS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36182379"/>
              </p:ext>
            </p:extLst>
          </p:nvPr>
        </p:nvGraphicFramePr>
        <p:xfrm>
          <a:off x="76200" y="4572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90285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Electives</a:t>
            </a:r>
            <a:endParaRPr lang="en-US" dirty="0"/>
          </a:p>
        </p:txBody>
      </p:sp>
      <p:sp>
        <p:nvSpPr>
          <p:cNvPr id="3" name="Content Placeholder 2"/>
          <p:cNvSpPr>
            <a:spLocks noGrp="1"/>
          </p:cNvSpPr>
          <p:nvPr>
            <p:ph idx="1"/>
          </p:nvPr>
        </p:nvSpPr>
        <p:spPr/>
        <p:txBody>
          <a:bodyPr/>
          <a:lstStyle/>
          <a:p>
            <a:pPr lvl="1"/>
            <a:r>
              <a:rPr lang="en-US" dirty="0" smtClean="0"/>
              <a:t>Choose one from:</a:t>
            </a:r>
          </a:p>
          <a:p>
            <a:pPr lvl="2"/>
            <a:r>
              <a:rPr lang="en-US" dirty="0" smtClean="0"/>
              <a:t>Social </a:t>
            </a:r>
            <a:r>
              <a:rPr lang="en-US" dirty="0"/>
              <a:t>media</a:t>
            </a:r>
          </a:p>
          <a:p>
            <a:pPr lvl="2"/>
            <a:r>
              <a:rPr lang="en-US" dirty="0"/>
              <a:t>Cyber security</a:t>
            </a:r>
          </a:p>
          <a:p>
            <a:pPr lvl="2"/>
            <a:r>
              <a:rPr lang="en-US" dirty="0"/>
              <a:t>Mobile </a:t>
            </a:r>
            <a:r>
              <a:rPr lang="en-US" dirty="0" smtClean="0"/>
              <a:t>and web application </a:t>
            </a:r>
            <a:r>
              <a:rPr lang="en-US" dirty="0"/>
              <a:t>development</a:t>
            </a:r>
          </a:p>
          <a:p>
            <a:pPr lvl="2"/>
            <a:r>
              <a:rPr lang="en-US" dirty="0"/>
              <a:t>Internet enabled supply </a:t>
            </a:r>
            <a:r>
              <a:rPr lang="en-US" dirty="0" smtClean="0"/>
              <a:t>chains</a:t>
            </a:r>
          </a:p>
          <a:p>
            <a:pPr lvl="2"/>
            <a:r>
              <a:rPr lang="en-US" dirty="0" smtClean="0"/>
              <a:t>Design thinking</a:t>
            </a:r>
          </a:p>
          <a:p>
            <a:pPr lvl="2"/>
            <a:r>
              <a:rPr lang="en-US" dirty="0" smtClean="0"/>
              <a:t>Internship</a:t>
            </a:r>
            <a:endParaRPr lang="en-US" dirty="0"/>
          </a:p>
        </p:txBody>
      </p:sp>
    </p:spTree>
    <p:extLst>
      <p:ext uri="{BB962C8B-B14F-4D97-AF65-F5344CB8AC3E}">
        <p14:creationId xmlns="" xmlns:p14="http://schemas.microsoft.com/office/powerpoint/2010/main" val="3445661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changes	</a:t>
            </a:r>
            <a:endParaRPr lang="en-US" dirty="0"/>
          </a:p>
        </p:txBody>
      </p:sp>
      <p:sp>
        <p:nvSpPr>
          <p:cNvPr id="3" name="Content Placeholder 2"/>
          <p:cNvSpPr>
            <a:spLocks noGrp="1"/>
          </p:cNvSpPr>
          <p:nvPr>
            <p:ph idx="1"/>
          </p:nvPr>
        </p:nvSpPr>
        <p:spPr>
          <a:xfrm>
            <a:off x="457200" y="1752600"/>
            <a:ext cx="7620000" cy="4876800"/>
          </a:xfrm>
        </p:spPr>
        <p:txBody>
          <a:bodyPr>
            <a:normAutofit fontScale="77500" lnSpcReduction="20000"/>
          </a:bodyPr>
          <a:lstStyle/>
          <a:p>
            <a:r>
              <a:rPr lang="en-US" dirty="0" smtClean="0"/>
              <a:t>Add/enhance/emphasize</a:t>
            </a:r>
          </a:p>
          <a:p>
            <a:pPr marL="800100" lvl="1" indent="-342900"/>
            <a:r>
              <a:rPr lang="en-US" dirty="0" smtClean="0"/>
              <a:t>Required internship or work experience</a:t>
            </a:r>
          </a:p>
          <a:p>
            <a:pPr marL="800100" lvl="1" indent="-342900"/>
            <a:r>
              <a:rPr lang="en-US" dirty="0" smtClean="0"/>
              <a:t>Entrepreneurial thinking and innovation</a:t>
            </a:r>
          </a:p>
          <a:p>
            <a:pPr marL="800100" lvl="1" indent="-342900"/>
            <a:r>
              <a:rPr lang="en-US" dirty="0" smtClean="0"/>
              <a:t>Analysis of data</a:t>
            </a:r>
          </a:p>
          <a:p>
            <a:pPr marL="800100" lvl="1" indent="-342900"/>
            <a:r>
              <a:rPr lang="en-US" dirty="0" smtClean="0"/>
              <a:t>Technology platforms</a:t>
            </a:r>
          </a:p>
          <a:p>
            <a:pPr marL="800100" lvl="1" indent="-342900"/>
            <a:r>
              <a:rPr lang="en-US" dirty="0" smtClean="0"/>
              <a:t>Design</a:t>
            </a:r>
          </a:p>
          <a:p>
            <a:pPr marL="800100" lvl="1" indent="-342900"/>
            <a:r>
              <a:rPr lang="en-US" dirty="0" smtClean="0"/>
              <a:t>Change leadership and management</a:t>
            </a:r>
          </a:p>
          <a:p>
            <a:pPr marL="800100" lvl="1" indent="-342900"/>
            <a:r>
              <a:rPr lang="en-US" dirty="0" smtClean="0"/>
              <a:t>Web  and Plugin based scripting and data integration</a:t>
            </a:r>
          </a:p>
          <a:p>
            <a:pPr marL="342900" indent="-342900"/>
            <a:r>
              <a:rPr lang="en-US" dirty="0" smtClean="0"/>
              <a:t>Remove/reduce/change</a:t>
            </a:r>
          </a:p>
          <a:p>
            <a:pPr marL="800100" lvl="1" indent="-342900"/>
            <a:r>
              <a:rPr lang="en-US" dirty="0" smtClean="0"/>
              <a:t>2.5 semesters of programming to 1 semester</a:t>
            </a:r>
          </a:p>
          <a:p>
            <a:pPr marL="800100" lvl="1" indent="-342900"/>
            <a:r>
              <a:rPr lang="en-US" dirty="0" smtClean="0"/>
              <a:t>Object oriented and client/server</a:t>
            </a:r>
          </a:p>
          <a:p>
            <a:pPr marL="800100" lvl="1" indent="-342900"/>
            <a:r>
              <a:rPr lang="en-US" dirty="0" smtClean="0"/>
              <a:t>Database administration and creation</a:t>
            </a:r>
          </a:p>
          <a:p>
            <a:pPr marL="800100" lvl="1" indent="-342900"/>
            <a:r>
              <a:rPr lang="en-US" dirty="0" smtClean="0"/>
              <a:t>Project management and process analysis are now aspects of change leadership</a:t>
            </a:r>
          </a:p>
          <a:p>
            <a:pPr marL="800100" lvl="1" indent="-342900"/>
            <a:r>
              <a:rPr lang="en-US" dirty="0" smtClean="0"/>
              <a:t>Traditional textbooks</a:t>
            </a:r>
          </a:p>
          <a:p>
            <a:pPr marL="342900" indent="-342900"/>
            <a:r>
              <a:rPr lang="en-US" dirty="0" smtClean="0"/>
              <a:t>New delivery tools</a:t>
            </a:r>
          </a:p>
          <a:p>
            <a:pPr marL="800100" lvl="1" indent="-342900"/>
            <a:r>
              <a:rPr lang="en-US" dirty="0" smtClean="0"/>
              <a:t>Apply social media (FoxMIS community site)</a:t>
            </a:r>
          </a:p>
          <a:p>
            <a:pPr marL="800100" lvl="1" indent="-342900"/>
            <a:r>
              <a:rPr lang="en-US" dirty="0" smtClean="0"/>
              <a:t>Use e-books</a:t>
            </a:r>
          </a:p>
          <a:p>
            <a:pPr marL="800100" lvl="1" indent="-342900"/>
            <a:endParaRPr lang="en-US" dirty="0" smtClean="0"/>
          </a:p>
          <a:p>
            <a:pPr marL="800100" lvl="1" indent="-342900"/>
            <a:endParaRPr lang="en-US" dirty="0" smtClean="0"/>
          </a:p>
          <a:p>
            <a:pPr marL="800100" lvl="1" indent="-342900"/>
            <a:endParaRPr lang="en-US" dirty="0" smtClean="0"/>
          </a:p>
          <a:p>
            <a:pPr marL="342900" indent="-342900">
              <a:buFont typeface="Arial" pitchFamily="34" charset="0"/>
              <a:buChar char="•"/>
            </a:pPr>
            <a:endParaRPr lang="en-US" dirty="0"/>
          </a:p>
        </p:txBody>
      </p:sp>
    </p:spTree>
    <p:extLst>
      <p:ext uri="{BB962C8B-B14F-4D97-AF65-F5344CB8AC3E}">
        <p14:creationId xmlns="" xmlns:p14="http://schemas.microsoft.com/office/powerpoint/2010/main" val="1681032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a:bodyPr>
          <a:lstStyle/>
          <a:p>
            <a:r>
              <a:rPr lang="en-US" dirty="0" smtClean="0"/>
              <a:t>Implications for The FOX CORE</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99874" y="1609724"/>
            <a:ext cx="7724925" cy="5250749"/>
          </a:xfrm>
          <a:prstGeom prst="rect">
            <a:avLst/>
          </a:prstGeom>
          <a:noFill/>
          <a:ln w="9525">
            <a:noFill/>
            <a:miter lim="800000"/>
            <a:headEnd/>
            <a:tailEnd/>
          </a:ln>
        </p:spPr>
      </p:pic>
      <p:sp>
        <p:nvSpPr>
          <p:cNvPr id="4" name="Rectangle 3"/>
          <p:cNvSpPr/>
          <p:nvPr/>
        </p:nvSpPr>
        <p:spPr>
          <a:xfrm>
            <a:off x="304800" y="2057400"/>
            <a:ext cx="2667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029200" y="1981200"/>
            <a:ext cx="26670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0" y="5678424"/>
            <a:ext cx="2545080" cy="1005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 y="5715000"/>
            <a:ext cx="23622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200000" flipH="1">
            <a:off x="419100" y="4762500"/>
            <a:ext cx="685800" cy="152400"/>
          </a:xfrm>
          <a:prstGeom prst="straightConnector1">
            <a:avLst/>
          </a:prstGeom>
          <a:ln w="25400">
            <a:solidFill>
              <a:srgbClr val="416F4D"/>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00" y="3272135"/>
            <a:ext cx="2895600" cy="1200329"/>
          </a:xfrm>
          <a:prstGeom prst="rect">
            <a:avLst/>
          </a:prstGeom>
          <a:noFill/>
        </p:spPr>
        <p:txBody>
          <a:bodyPr wrap="square" rtlCol="0">
            <a:spAutoFit/>
          </a:bodyPr>
          <a:lstStyle/>
          <a:p>
            <a:r>
              <a:rPr lang="en-US" dirty="0" smtClean="0"/>
              <a:t>Make a compelling business case for a technology enabled innovation?</a:t>
            </a:r>
            <a:endParaRPr lang="en-US" dirty="0"/>
          </a:p>
        </p:txBody>
      </p:sp>
      <p:sp>
        <p:nvSpPr>
          <p:cNvPr id="12" name="TextBox 11"/>
          <p:cNvSpPr txBox="1"/>
          <p:nvPr/>
        </p:nvSpPr>
        <p:spPr>
          <a:xfrm>
            <a:off x="4495800" y="1972270"/>
            <a:ext cx="3429000" cy="646331"/>
          </a:xfrm>
          <a:prstGeom prst="rect">
            <a:avLst/>
          </a:prstGeom>
          <a:noFill/>
        </p:spPr>
        <p:txBody>
          <a:bodyPr wrap="square" rtlCol="0">
            <a:spAutoFit/>
          </a:bodyPr>
          <a:lstStyle/>
          <a:p>
            <a:r>
              <a:rPr lang="en-US" dirty="0" smtClean="0"/>
              <a:t>Write a blog or use social media to influence others?</a:t>
            </a:r>
            <a:endParaRPr lang="en-US" dirty="0"/>
          </a:p>
        </p:txBody>
      </p:sp>
      <p:sp>
        <p:nvSpPr>
          <p:cNvPr id="13" name="TextBox 12"/>
          <p:cNvSpPr txBox="1"/>
          <p:nvPr/>
        </p:nvSpPr>
        <p:spPr>
          <a:xfrm>
            <a:off x="5638800" y="2886670"/>
            <a:ext cx="2895600" cy="923330"/>
          </a:xfrm>
          <a:prstGeom prst="rect">
            <a:avLst/>
          </a:prstGeom>
          <a:noFill/>
        </p:spPr>
        <p:txBody>
          <a:bodyPr wrap="square" rtlCol="0">
            <a:spAutoFit/>
          </a:bodyPr>
          <a:lstStyle/>
          <a:p>
            <a:r>
              <a:rPr lang="en-US" dirty="0" smtClean="0"/>
              <a:t>Utilize NPV analysis to make investment decisions?</a:t>
            </a:r>
            <a:endParaRPr lang="en-US" dirty="0"/>
          </a:p>
        </p:txBody>
      </p:sp>
      <p:sp>
        <p:nvSpPr>
          <p:cNvPr id="14" name="TextBox 13"/>
          <p:cNvSpPr txBox="1"/>
          <p:nvPr/>
        </p:nvSpPr>
        <p:spPr>
          <a:xfrm>
            <a:off x="2819400" y="5581471"/>
            <a:ext cx="4191000" cy="923330"/>
          </a:xfrm>
          <a:prstGeom prst="rect">
            <a:avLst/>
          </a:prstGeom>
          <a:noFill/>
        </p:spPr>
        <p:txBody>
          <a:bodyPr wrap="square" rtlCol="0">
            <a:spAutoFit/>
          </a:bodyPr>
          <a:lstStyle/>
          <a:p>
            <a:r>
              <a:rPr lang="en-US" dirty="0" smtClean="0"/>
              <a:t>Understand how business processes span functional areas and how they impact the income statement?</a:t>
            </a:r>
            <a:endParaRPr lang="en-US" dirty="0"/>
          </a:p>
        </p:txBody>
      </p:sp>
      <p:sp>
        <p:nvSpPr>
          <p:cNvPr id="15" name="TextBox 14"/>
          <p:cNvSpPr txBox="1"/>
          <p:nvPr/>
        </p:nvSpPr>
        <p:spPr>
          <a:xfrm>
            <a:off x="5638800" y="4029670"/>
            <a:ext cx="2895600" cy="646331"/>
          </a:xfrm>
          <a:prstGeom prst="rect">
            <a:avLst/>
          </a:prstGeom>
          <a:noFill/>
        </p:spPr>
        <p:txBody>
          <a:bodyPr wrap="square" rtlCol="0">
            <a:spAutoFit/>
          </a:bodyPr>
          <a:lstStyle/>
          <a:p>
            <a:r>
              <a:rPr lang="en-US" dirty="0" smtClean="0"/>
              <a:t>Apply new media to marketing</a:t>
            </a:r>
            <a:endParaRPr lang="en-US" dirty="0"/>
          </a:p>
        </p:txBody>
      </p:sp>
      <p:sp>
        <p:nvSpPr>
          <p:cNvPr id="16" name="TextBox 15"/>
          <p:cNvSpPr txBox="1"/>
          <p:nvPr/>
        </p:nvSpPr>
        <p:spPr>
          <a:xfrm>
            <a:off x="457200" y="2287369"/>
            <a:ext cx="2895600" cy="369332"/>
          </a:xfrm>
          <a:prstGeom prst="rect">
            <a:avLst/>
          </a:prstGeom>
          <a:noFill/>
        </p:spPr>
        <p:txBody>
          <a:bodyPr wrap="square" rtlCol="0">
            <a:spAutoFit/>
          </a:bodyPr>
          <a:lstStyle/>
          <a:p>
            <a:r>
              <a:rPr lang="en-US" dirty="0" smtClean="0"/>
              <a:t>Utilize negotiation skills?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456882"/>
          </a:xfrm>
        </p:spPr>
        <p:txBody>
          <a:bodyPr>
            <a:normAutofit fontScale="90000"/>
          </a:bodyPr>
          <a:lstStyle/>
          <a:p>
            <a:r>
              <a:rPr lang="en-US" dirty="0" smtClean="0"/>
              <a:t>CURRENT BBA in MIS</a:t>
            </a:r>
            <a:endParaRPr lang="en-US" dirty="0"/>
          </a:p>
        </p:txBody>
      </p:sp>
      <p:pic>
        <p:nvPicPr>
          <p:cNvPr id="5" name="Picture 4" descr="Screen Clippi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685799"/>
            <a:ext cx="5439535" cy="5734851"/>
          </a:xfrm>
          <a:prstGeom prst="rect">
            <a:avLst/>
          </a:prstGeom>
        </p:spPr>
      </p:pic>
    </p:spTree>
    <p:extLst>
      <p:ext uri="{BB962C8B-B14F-4D97-AF65-F5344CB8AC3E}">
        <p14:creationId xmlns="" xmlns:p14="http://schemas.microsoft.com/office/powerpoint/2010/main" val="1439507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Not screw up our existing students</a:t>
            </a:r>
          </a:p>
          <a:p>
            <a:pPr marL="457200" indent="-457200">
              <a:buFont typeface="+mj-lt"/>
              <a:buAutoNum type="arabicPeriod"/>
            </a:pPr>
            <a:r>
              <a:rPr lang="en-US" dirty="0" smtClean="0"/>
              <a:t>Protect the size of the traditionally “major only” courses</a:t>
            </a:r>
          </a:p>
          <a:p>
            <a:pPr marL="457200" indent="-457200">
              <a:buFont typeface="+mj-lt"/>
              <a:buAutoNum type="arabicPeriod"/>
            </a:pPr>
            <a:r>
              <a:rPr lang="en-US" dirty="0" smtClean="0"/>
              <a:t>Allow a student to hustle and complete the program in </a:t>
            </a:r>
            <a:r>
              <a:rPr lang="en-US" smtClean="0"/>
              <a:t>3 semesters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295400" y="12954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5</a:t>
            </a:r>
            <a:endParaRPr lang="en-US" sz="900" dirty="0">
              <a:solidFill>
                <a:schemeClr val="tx1"/>
              </a:solidFill>
              <a:latin typeface="Calibri" pitchFamily="34" charset="0"/>
            </a:endParaRPr>
          </a:p>
        </p:txBody>
      </p:sp>
      <p:sp>
        <p:nvSpPr>
          <p:cNvPr id="5" name="Rectangle 132"/>
          <p:cNvSpPr>
            <a:spLocks noChangeArrowheads="1"/>
          </p:cNvSpPr>
          <p:nvPr/>
        </p:nvSpPr>
        <p:spPr bwMode="auto">
          <a:xfrm>
            <a:off x="4114802" y="2362200"/>
            <a:ext cx="1295400" cy="1143000"/>
          </a:xfrm>
          <a:prstGeom prst="roundRect">
            <a:avLst/>
          </a:prstGeom>
          <a:solidFill>
            <a:srgbClr val="00B05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3501</a:t>
            </a:r>
            <a:endParaRPr lang="en-US" sz="1400" dirty="0">
              <a:solidFill>
                <a:schemeClr val="tx1"/>
              </a:solidFill>
              <a:latin typeface="Calibri" pitchFamily="34" charset="0"/>
            </a:endParaRPr>
          </a:p>
          <a:p>
            <a:pPr algn="ctr"/>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a:t>
            </a:r>
            <a:r>
              <a:rPr lang="en-US" sz="700" i="1" dirty="0" smtClean="0">
                <a:solidFill>
                  <a:schemeClr val="tx1"/>
                </a:solidFill>
                <a:latin typeface="Calibri" pitchFamily="34" charset="0"/>
              </a:rPr>
              <a:t>: MIS </a:t>
            </a:r>
            <a:r>
              <a:rPr lang="en-US" sz="700" i="1" dirty="0" smtClean="0">
                <a:solidFill>
                  <a:schemeClr val="tx1"/>
                </a:solidFill>
                <a:latin typeface="Calibri" pitchFamily="34" charset="0"/>
              </a:rPr>
              <a:t>2502</a:t>
            </a:r>
            <a:endParaRPr lang="en-US" sz="700" i="1" dirty="0">
              <a:solidFill>
                <a:schemeClr val="tx1"/>
              </a:solidFill>
              <a:latin typeface="Calibri" pitchFamily="34" charset="0"/>
            </a:endParaRPr>
          </a:p>
          <a:p>
            <a:pPr algn="ctr"/>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Data-centric</a:t>
            </a:r>
          </a:p>
          <a:p>
            <a:pPr algn="ctr" eaLnBrk="0" hangingPunct="0"/>
            <a:r>
              <a:rPr lang="en-US" sz="1000" dirty="0" smtClean="0">
                <a:solidFill>
                  <a:schemeClr val="tx1"/>
                </a:solidFill>
                <a:latin typeface="Calibri" pitchFamily="34" charset="0"/>
              </a:rPr>
              <a:t>Application</a:t>
            </a:r>
            <a:endParaRPr lang="en-US" sz="1000" dirty="0" smtClean="0">
              <a:solidFill>
                <a:schemeClr val="tx1"/>
              </a:solidFill>
              <a:latin typeface="Calibri" pitchFamily="34" charset="0"/>
            </a:endParaRPr>
          </a:p>
          <a:p>
            <a:pPr algn="ctr" eaLnBrk="0" hangingPunct="0"/>
            <a:r>
              <a:rPr lang="en-US" sz="1000" dirty="0" smtClean="0">
                <a:solidFill>
                  <a:schemeClr val="tx1"/>
                </a:solidFill>
                <a:latin typeface="Calibri" pitchFamily="34" charset="0"/>
              </a:rPr>
              <a:t>Development</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6" name="Rectangle 133"/>
          <p:cNvSpPr>
            <a:spLocks noChangeArrowheads="1"/>
          </p:cNvSpPr>
          <p:nvPr/>
        </p:nvSpPr>
        <p:spPr bwMode="auto">
          <a:xfrm>
            <a:off x="4114802" y="3810000"/>
            <a:ext cx="1295400" cy="1143000"/>
          </a:xfrm>
          <a:prstGeom prst="round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35xx</a:t>
            </a:r>
          </a:p>
          <a:p>
            <a:pPr algn="ctr" eaLnBrk="0" hangingPunct="0"/>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a:t>
            </a:r>
            <a:r>
              <a:rPr lang="en-US" sz="800" i="1" dirty="0" smtClean="0">
                <a:solidFill>
                  <a:schemeClr val="tx1"/>
                </a:solidFill>
                <a:latin typeface="Calibri" pitchFamily="34" charset="0"/>
              </a:rPr>
              <a:t>Varies</a:t>
            </a:r>
            <a:endParaRPr lang="en-US" sz="14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MIS Elective</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7" name="Rectangle 134"/>
          <p:cNvSpPr>
            <a:spLocks noChangeArrowheads="1"/>
          </p:cNvSpPr>
          <p:nvPr/>
        </p:nvSpPr>
        <p:spPr bwMode="auto">
          <a:xfrm>
            <a:off x="2514601" y="3810000"/>
            <a:ext cx="1295400" cy="1143000"/>
          </a:xfrm>
          <a:prstGeom prst="roundRect">
            <a:avLst/>
          </a:prstGeom>
          <a:solidFill>
            <a:srgbClr val="00B05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3535</a:t>
            </a:r>
            <a:endParaRPr lang="en-US" sz="1400" dirty="0">
              <a:solidFill>
                <a:schemeClr val="tx1"/>
              </a:solidFill>
              <a:latin typeface="Calibri" pitchFamily="34" charset="0"/>
            </a:endParaRPr>
          </a:p>
          <a:p>
            <a:pPr algn="ctr" eaLnBrk="0" hangingPunct="0"/>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Req’s</a:t>
            </a:r>
            <a:r>
              <a:rPr lang="en-US" sz="700" i="1" dirty="0">
                <a:solidFill>
                  <a:schemeClr val="tx1"/>
                </a:solidFill>
                <a:latin typeface="Calibri" pitchFamily="34" charset="0"/>
              </a:rPr>
              <a:t>: </a:t>
            </a:r>
            <a:r>
              <a:rPr lang="en-US" sz="700" i="1" dirty="0" smtClean="0">
                <a:solidFill>
                  <a:schemeClr val="tx1"/>
                </a:solidFill>
                <a:latin typeface="Calibri" pitchFamily="34" charset="0"/>
              </a:rPr>
              <a:t>3596</a:t>
            </a:r>
            <a:endParaRPr lang="en-US" sz="700" i="1" dirty="0">
              <a:solidFill>
                <a:schemeClr val="tx1"/>
              </a:solidFill>
              <a:latin typeface="Calibri" pitchFamily="34" charset="0"/>
            </a:endParaRPr>
          </a:p>
          <a:p>
            <a:pPr algn="ctr" eaLnBrk="0" hangingPunct="0"/>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Change Leadership</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8" name="Rectangle 135"/>
          <p:cNvSpPr>
            <a:spLocks noChangeArrowheads="1"/>
          </p:cNvSpPr>
          <p:nvPr/>
        </p:nvSpPr>
        <p:spPr bwMode="auto">
          <a:xfrm>
            <a:off x="3352801" y="5257800"/>
            <a:ext cx="1219200" cy="1143000"/>
          </a:xfrm>
          <a:prstGeom prst="roundRect">
            <a:avLst/>
          </a:prstGeom>
          <a:solidFill>
            <a:srgbClr val="00B05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4596</a:t>
            </a:r>
            <a:endParaRPr lang="en-US" sz="1400" dirty="0">
              <a:solidFill>
                <a:schemeClr val="tx1"/>
              </a:solidFill>
              <a:latin typeface="Calibri" pitchFamily="34" charset="0"/>
            </a:endParaRPr>
          </a:p>
          <a:p>
            <a:pPr algn="ctr"/>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Req’s</a:t>
            </a:r>
            <a:r>
              <a:rPr lang="en-US" sz="700" i="1" dirty="0">
                <a:solidFill>
                  <a:schemeClr val="tx1"/>
                </a:solidFill>
                <a:latin typeface="Calibri" pitchFamily="34" charset="0"/>
              </a:rPr>
              <a:t>: </a:t>
            </a:r>
            <a:r>
              <a:rPr lang="en-US" sz="700" i="1" dirty="0" smtClean="0">
                <a:solidFill>
                  <a:schemeClr val="tx1"/>
                </a:solidFill>
                <a:latin typeface="Calibri" pitchFamily="34" charset="0"/>
              </a:rPr>
              <a:t>3535 </a:t>
            </a:r>
            <a:r>
              <a:rPr lang="en-US" sz="700" i="1" dirty="0">
                <a:solidFill>
                  <a:schemeClr val="tx1"/>
                </a:solidFill>
                <a:latin typeface="Calibri" pitchFamily="34" charset="0"/>
              </a:rPr>
              <a:t>&amp; </a:t>
            </a:r>
            <a:r>
              <a:rPr lang="en-US" sz="700" i="1" dirty="0" smtClean="0">
                <a:solidFill>
                  <a:schemeClr val="tx1"/>
                </a:solidFill>
                <a:latin typeface="Calibri" pitchFamily="34" charset="0"/>
              </a:rPr>
              <a:t>3501</a:t>
            </a:r>
            <a:endParaRPr lang="en-US" sz="700" i="1" dirty="0">
              <a:solidFill>
                <a:schemeClr val="tx1"/>
              </a:solidFill>
              <a:latin typeface="Calibri" pitchFamily="34" charset="0"/>
            </a:endParaRPr>
          </a:p>
          <a:p>
            <a:pPr algn="ctr" eaLnBrk="0" hangingPunct="0"/>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IT Value and</a:t>
            </a:r>
          </a:p>
          <a:p>
            <a:pPr algn="ctr" eaLnBrk="0" hangingPunct="0"/>
            <a:r>
              <a:rPr lang="en-US" sz="1000" dirty="0" smtClean="0">
                <a:solidFill>
                  <a:schemeClr val="tx1"/>
                </a:solidFill>
                <a:latin typeface="Calibri" pitchFamily="34" charset="0"/>
              </a:rPr>
              <a:t>Service Delivery </a:t>
            </a: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p:txBody>
      </p:sp>
      <p:cxnSp>
        <p:nvCxnSpPr>
          <p:cNvPr id="13" name="Elbow Connector 12"/>
          <p:cNvCxnSpPr/>
          <p:nvPr/>
        </p:nvCxnSpPr>
        <p:spPr>
          <a:xfrm rot="16200000" flipH="1">
            <a:off x="3295650" y="4705350"/>
            <a:ext cx="304800" cy="800100"/>
          </a:xfrm>
          <a:prstGeom prst="bentConnector3">
            <a:avLst>
              <a:gd name="adj1" fmla="val 40625"/>
            </a:avLst>
          </a:prstGeom>
          <a:ln w="15875">
            <a:tailEnd type="arrow"/>
          </a:ln>
        </p:spPr>
        <p:style>
          <a:lnRef idx="1">
            <a:schemeClr val="dk1"/>
          </a:lnRef>
          <a:fillRef idx="0">
            <a:schemeClr val="dk1"/>
          </a:fillRef>
          <a:effectRef idx="0">
            <a:schemeClr val="dk1"/>
          </a:effectRef>
          <a:fontRef idx="minor">
            <a:schemeClr val="tx1"/>
          </a:fontRef>
        </p:style>
      </p:cxnSp>
      <p:sp>
        <p:nvSpPr>
          <p:cNvPr id="15" name="Right Arrow 14"/>
          <p:cNvSpPr/>
          <p:nvPr/>
        </p:nvSpPr>
        <p:spPr>
          <a:xfrm>
            <a:off x="1295400" y="41910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7</a:t>
            </a:r>
            <a:endParaRPr lang="en-US" sz="900" dirty="0">
              <a:solidFill>
                <a:schemeClr val="tx1"/>
              </a:solidFill>
              <a:latin typeface="Calibri" pitchFamily="34" charset="0"/>
            </a:endParaRPr>
          </a:p>
        </p:txBody>
      </p:sp>
      <p:sp>
        <p:nvSpPr>
          <p:cNvPr id="16" name="Right Arrow 15"/>
          <p:cNvSpPr/>
          <p:nvPr/>
        </p:nvSpPr>
        <p:spPr>
          <a:xfrm>
            <a:off x="1295400" y="56388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8</a:t>
            </a:r>
            <a:endParaRPr lang="en-US" sz="900" dirty="0">
              <a:solidFill>
                <a:schemeClr val="tx1"/>
              </a:solidFill>
              <a:latin typeface="Calibri" pitchFamily="34" charset="0"/>
            </a:endParaRPr>
          </a:p>
        </p:txBody>
      </p:sp>
      <p:sp>
        <p:nvSpPr>
          <p:cNvPr id="17" name="Right Arrow 16"/>
          <p:cNvSpPr/>
          <p:nvPr/>
        </p:nvSpPr>
        <p:spPr>
          <a:xfrm>
            <a:off x="1295400" y="27432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6</a:t>
            </a:r>
            <a:endParaRPr lang="en-US" sz="900" dirty="0">
              <a:latin typeface="Calibri" pitchFamily="34" charset="0"/>
            </a:endParaRPr>
          </a:p>
        </p:txBody>
      </p:sp>
      <p:sp>
        <p:nvSpPr>
          <p:cNvPr id="18" name="Rectangle 130"/>
          <p:cNvSpPr>
            <a:spLocks noChangeArrowheads="1"/>
          </p:cNvSpPr>
          <p:nvPr/>
        </p:nvSpPr>
        <p:spPr bwMode="auto">
          <a:xfrm>
            <a:off x="4114800" y="914400"/>
            <a:ext cx="1295400" cy="1143000"/>
          </a:xfrm>
          <a:prstGeom prst="round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2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2502</a:t>
            </a:r>
          </a:p>
          <a:p>
            <a:pPr algn="ctr" eaLnBrk="0" hangingPunct="0"/>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endParaRPr lang="en-US" sz="14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Data Analytics</a:t>
            </a:r>
            <a:endParaRPr lang="en-US" sz="1000" dirty="0">
              <a:solidFill>
                <a:schemeClr val="tx1"/>
              </a:solidFill>
              <a:latin typeface="Calibri" pitchFamily="34" charset="0"/>
            </a:endParaRPr>
          </a:p>
          <a:p>
            <a:pPr algn="ctr" eaLnBrk="0" hangingPunct="0"/>
            <a:r>
              <a:rPr lang="en-US" sz="1000" dirty="0">
                <a:solidFill>
                  <a:schemeClr val="tx1"/>
                </a:solidFill>
                <a:latin typeface="Calibri" pitchFamily="34" charset="0"/>
              </a:rPr>
              <a:t> </a:t>
            </a: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cxnSp>
        <p:nvCxnSpPr>
          <p:cNvPr id="20" name="Elbow Connector 180"/>
          <p:cNvCxnSpPr>
            <a:stCxn id="27" idx="2"/>
            <a:endCxn id="7" idx="0"/>
          </p:cNvCxnSpPr>
          <p:nvPr/>
        </p:nvCxnSpPr>
        <p:spPr>
          <a:xfrm rot="16200000" flipH="1">
            <a:off x="3009900" y="3657599"/>
            <a:ext cx="304800" cy="1"/>
          </a:xfrm>
          <a:prstGeom prst="bentConnector3">
            <a:avLst>
              <a:gd name="adj1" fmla="val 50000"/>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7" name="Rectangle 132"/>
          <p:cNvSpPr>
            <a:spLocks noChangeArrowheads="1"/>
          </p:cNvSpPr>
          <p:nvPr/>
        </p:nvSpPr>
        <p:spPr bwMode="auto">
          <a:xfrm>
            <a:off x="2514600" y="2362200"/>
            <a:ext cx="1295400" cy="1143000"/>
          </a:xfrm>
          <a:prstGeom prst="round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3596</a:t>
            </a:r>
            <a:endParaRPr lang="en-US" sz="1400" dirty="0">
              <a:solidFill>
                <a:schemeClr val="tx1"/>
              </a:solidFill>
              <a:latin typeface="Calibri" pitchFamily="34" charset="0"/>
            </a:endParaRPr>
          </a:p>
          <a:p>
            <a:pPr algn="ctr"/>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a:t>
            </a:r>
            <a:r>
              <a:rPr lang="en-US" sz="700" i="1" dirty="0" smtClean="0">
                <a:solidFill>
                  <a:schemeClr val="tx1"/>
                </a:solidFill>
                <a:latin typeface="Calibri" pitchFamily="34" charset="0"/>
              </a:rPr>
              <a:t>: MIS 2101</a:t>
            </a:r>
            <a:endParaRPr lang="en-US" sz="700" i="1" dirty="0">
              <a:solidFill>
                <a:schemeClr val="tx1"/>
              </a:solidFill>
              <a:latin typeface="Calibri" pitchFamily="34" charset="0"/>
            </a:endParaRPr>
          </a:p>
          <a:p>
            <a:pPr algn="ctr"/>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Digital Design</a:t>
            </a:r>
          </a:p>
          <a:p>
            <a:pPr algn="ctr" eaLnBrk="0" hangingPunct="0"/>
            <a:r>
              <a:rPr lang="en-US" sz="1000" dirty="0" smtClean="0">
                <a:solidFill>
                  <a:schemeClr val="tx1"/>
                </a:solidFill>
                <a:latin typeface="Calibri" pitchFamily="34" charset="0"/>
              </a:rPr>
              <a:t>and Innovation</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cxnSp>
        <p:nvCxnSpPr>
          <p:cNvPr id="29" name="Straight Arrow Connector 28"/>
          <p:cNvCxnSpPr>
            <a:stCxn id="18" idx="2"/>
            <a:endCxn id="5" idx="0"/>
          </p:cNvCxnSpPr>
          <p:nvPr/>
        </p:nvCxnSpPr>
        <p:spPr>
          <a:xfrm rot="16200000" flipH="1">
            <a:off x="4610101" y="2209799"/>
            <a:ext cx="304800" cy="2"/>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sp>
        <p:nvSpPr>
          <p:cNvPr id="31" name="Rectangle 132"/>
          <p:cNvSpPr>
            <a:spLocks noChangeArrowheads="1"/>
          </p:cNvSpPr>
          <p:nvPr/>
        </p:nvSpPr>
        <p:spPr bwMode="auto">
          <a:xfrm>
            <a:off x="2438400" y="914400"/>
            <a:ext cx="1295400" cy="1143000"/>
          </a:xfrm>
          <a:prstGeom prst="roundRect">
            <a:avLst/>
          </a:prstGeom>
          <a:solidFill>
            <a:srgbClr val="B38DAE"/>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r>
              <a:rPr lang="en-US" sz="1400" b="1" dirty="0" smtClean="0">
                <a:solidFill>
                  <a:schemeClr val="tx1"/>
                </a:solidFill>
                <a:latin typeface="Calibri" pitchFamily="34" charset="0"/>
              </a:rPr>
              <a:t>MIS 2501</a:t>
            </a:r>
          </a:p>
          <a:p>
            <a:pPr algn="ctr" eaLnBrk="0" hangingPunct="0"/>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endParaRPr lang="en-US" sz="1400" dirty="0" smtClean="0">
              <a:solidFill>
                <a:schemeClr val="tx1"/>
              </a:solidFill>
              <a:latin typeface="Calibri" pitchFamily="34" charset="0"/>
            </a:endParaRPr>
          </a:p>
          <a:p>
            <a:pPr algn="ctr"/>
            <a:r>
              <a:rPr lang="en-US" sz="1000" dirty="0" smtClean="0">
                <a:solidFill>
                  <a:schemeClr val="tx1"/>
                </a:solidFill>
                <a:latin typeface="Calibri" pitchFamily="34" charset="0"/>
              </a:rPr>
              <a:t> Enterprise Architecture</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32" name="AutoShape 138"/>
          <p:cNvSpPr>
            <a:spLocks noChangeArrowheads="1"/>
          </p:cNvSpPr>
          <p:nvPr/>
        </p:nvSpPr>
        <p:spPr bwMode="auto">
          <a:xfrm>
            <a:off x="5562600" y="2971800"/>
            <a:ext cx="1828800" cy="3886200"/>
          </a:xfrm>
          <a:prstGeom prst="roundRect">
            <a:avLst>
              <a:gd name="adj" fmla="val 16383"/>
            </a:avLst>
          </a:prstGeom>
          <a:solidFill>
            <a:srgbClr val="BACAE4"/>
          </a:soli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1400" b="1" i="1" dirty="0" smtClean="0">
                <a:solidFill>
                  <a:schemeClr val="tx1"/>
                </a:solidFill>
                <a:latin typeface="Calibri" pitchFamily="34" charset="0"/>
              </a:rPr>
              <a:t>Choose 1 Elective</a:t>
            </a:r>
          </a:p>
          <a:p>
            <a:pPr algn="ctr"/>
            <a:endParaRPr lang="en-US" sz="400" b="1" u="sng" dirty="0">
              <a:solidFill>
                <a:schemeClr val="tx1"/>
              </a:solidFill>
              <a:latin typeface="Calibri" pitchFamily="34" charset="0"/>
            </a:endParaRPr>
          </a:p>
          <a:p>
            <a:pPr algn="ctr"/>
            <a:r>
              <a:rPr lang="en-US" sz="1400" b="1" dirty="0" smtClean="0">
                <a:solidFill>
                  <a:schemeClr val="tx1"/>
                </a:solidFill>
                <a:latin typeface="Calibri" pitchFamily="34" charset="0"/>
              </a:rPr>
              <a:t>*MIS 3534</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p>
          <a:p>
            <a:pPr algn="ctr"/>
            <a:r>
              <a:rPr lang="en-US" sz="1000" dirty="0" smtClean="0">
                <a:latin typeface="Calibri" pitchFamily="34" charset="0"/>
              </a:rPr>
              <a:t>Strategic Management of IT</a:t>
            </a:r>
            <a:endParaRPr lang="en-US" sz="1000" b="1" dirty="0" smtClean="0">
              <a:solidFill>
                <a:schemeClr val="tx1"/>
              </a:solidFill>
              <a:latin typeface="Calibri" pitchFamily="34" charset="0"/>
            </a:endParaRPr>
          </a:p>
          <a:p>
            <a:pPr algn="ctr"/>
            <a:endParaRPr lang="en-US" sz="400" b="1" dirty="0" smtClean="0">
              <a:solidFill>
                <a:schemeClr val="tx1"/>
              </a:solidFill>
              <a:latin typeface="Calibri" pitchFamily="34" charset="0"/>
            </a:endParaRPr>
          </a:p>
          <a:p>
            <a:pPr algn="ctr"/>
            <a:r>
              <a:rPr lang="en-US" sz="1400" b="1" dirty="0" smtClean="0">
                <a:solidFill>
                  <a:schemeClr val="tx1"/>
                </a:solidFill>
                <a:latin typeface="Calibri" pitchFamily="34" charset="0"/>
              </a:rPr>
              <a:t>*MIS 3536</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p>
          <a:p>
            <a:pPr algn="ctr"/>
            <a:r>
              <a:rPr lang="en-US" sz="1000" dirty="0" smtClean="0">
                <a:latin typeface="Calibri" pitchFamily="34" charset="0"/>
              </a:rPr>
              <a:t>Info Systems Innovation</a:t>
            </a:r>
            <a:endParaRPr lang="en-US" sz="1000" dirty="0" smtClean="0">
              <a:solidFill>
                <a:schemeClr val="tx1"/>
              </a:solidFill>
              <a:latin typeface="Calibri" pitchFamily="34" charset="0"/>
            </a:endParaRPr>
          </a:p>
          <a:p>
            <a:pPr algn="ctr"/>
            <a:endParaRPr lang="en-US" sz="400" b="1" dirty="0" smtClean="0">
              <a:solidFill>
                <a:schemeClr val="tx1"/>
              </a:solidFill>
              <a:latin typeface="Calibri" pitchFamily="34" charset="0"/>
            </a:endParaRPr>
          </a:p>
          <a:p>
            <a:pPr algn="ctr"/>
            <a:r>
              <a:rPr lang="en-US" sz="1400" b="1" dirty="0" smtClean="0">
                <a:solidFill>
                  <a:schemeClr val="tx1"/>
                </a:solidFill>
                <a:latin typeface="Calibri" pitchFamily="34" charset="0"/>
              </a:rPr>
              <a:t>*MIS 3537</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p>
          <a:p>
            <a:pPr algn="ctr"/>
            <a:r>
              <a:rPr lang="en-US" sz="1000" dirty="0" smtClean="0">
                <a:solidFill>
                  <a:schemeClr val="tx1"/>
                </a:solidFill>
                <a:latin typeface="Calibri" pitchFamily="34" charset="0"/>
              </a:rPr>
              <a:t>Internet-Enabled Supply Chain</a:t>
            </a:r>
          </a:p>
          <a:p>
            <a:pPr algn="ctr"/>
            <a:endParaRPr lang="en-US" sz="400" b="1" dirty="0" smtClean="0">
              <a:solidFill>
                <a:schemeClr val="tx1"/>
              </a:solidFill>
              <a:latin typeface="Calibri" pitchFamily="34" charset="0"/>
            </a:endParaRPr>
          </a:p>
          <a:p>
            <a:pPr algn="ctr"/>
            <a:r>
              <a:rPr lang="en-US" sz="1400" b="1" dirty="0" smtClean="0">
                <a:solidFill>
                  <a:schemeClr val="tx1"/>
                </a:solidFill>
                <a:latin typeface="Calibri" pitchFamily="34" charset="0"/>
              </a:rPr>
              <a:t>MIS 3580 </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Req’s</a:t>
            </a:r>
            <a:r>
              <a:rPr lang="en-US" sz="800" i="1" dirty="0" smtClean="0">
                <a:solidFill>
                  <a:schemeClr val="tx1"/>
                </a:solidFill>
                <a:latin typeface="Calibri" pitchFamily="34" charset="0"/>
              </a:rPr>
              <a:t>: Varies</a:t>
            </a:r>
          </a:p>
          <a:p>
            <a:r>
              <a:rPr lang="en-US" sz="1000" u="sng" dirty="0" smtClean="0">
                <a:solidFill>
                  <a:schemeClr val="tx1"/>
                </a:solidFill>
                <a:latin typeface="Calibri" pitchFamily="34" charset="0"/>
              </a:rPr>
              <a:t>Special Topics Include:</a:t>
            </a:r>
          </a:p>
          <a:p>
            <a:pPr algn="ctr">
              <a:buFont typeface="Arial" pitchFamily="34" charset="0"/>
              <a:buChar char="•"/>
            </a:pPr>
            <a:r>
              <a:rPr lang="en-US" sz="1000" dirty="0" smtClean="0">
                <a:solidFill>
                  <a:schemeClr val="tx1"/>
                </a:solidFill>
                <a:latin typeface="Calibri" pitchFamily="34" charset="0"/>
              </a:rPr>
              <a:t>ERP Implementation</a:t>
            </a:r>
          </a:p>
          <a:p>
            <a:pPr algn="ctr">
              <a:buFont typeface="Arial" pitchFamily="34" charset="0"/>
              <a:buChar char="•"/>
            </a:pPr>
            <a:r>
              <a:rPr lang="en-US" sz="1000" dirty="0" smtClean="0">
                <a:latin typeface="Calibri" pitchFamily="34" charset="0"/>
              </a:rPr>
              <a:t>Next Generation Mobile Apps</a:t>
            </a:r>
          </a:p>
          <a:p>
            <a:pPr algn="ctr">
              <a:buFont typeface="Arial" pitchFamily="34" charset="0"/>
              <a:buChar char="•"/>
            </a:pPr>
            <a:r>
              <a:rPr lang="en-US" sz="1000" dirty="0" smtClean="0">
                <a:solidFill>
                  <a:schemeClr val="tx1"/>
                </a:solidFill>
                <a:latin typeface="Calibri" pitchFamily="34" charset="0"/>
              </a:rPr>
              <a:t>Secrets of Web 2.0 Marketing</a:t>
            </a:r>
            <a:endParaRPr lang="en-US" sz="600" dirty="0" smtClean="0">
              <a:solidFill>
                <a:schemeClr val="tx1"/>
              </a:solidFill>
              <a:latin typeface="Calibri" pitchFamily="34" charset="0"/>
            </a:endParaRPr>
          </a:p>
          <a:p>
            <a:pPr algn="ctr"/>
            <a:endParaRPr lang="en-US" sz="400" b="1" dirty="0">
              <a:solidFill>
                <a:schemeClr val="tx1"/>
              </a:solidFill>
              <a:latin typeface="Calibri" pitchFamily="34" charset="0"/>
            </a:endParaRPr>
          </a:p>
          <a:p>
            <a:pPr algn="ctr"/>
            <a:r>
              <a:rPr lang="en-US" sz="1400" b="1" dirty="0" smtClean="0">
                <a:solidFill>
                  <a:schemeClr val="tx1"/>
                </a:solidFill>
                <a:latin typeface="Calibri" pitchFamily="34" charset="0"/>
              </a:rPr>
              <a:t>*MIS 3581</a:t>
            </a:r>
            <a:endParaRPr lang="en-US" sz="1400" dirty="0">
              <a:solidFill>
                <a:schemeClr val="tx1"/>
              </a:solidFill>
              <a:latin typeface="Calibri" pitchFamily="34" charset="0"/>
            </a:endParaRPr>
          </a:p>
          <a:p>
            <a:pPr algn="ctr"/>
            <a:r>
              <a:rPr lang="en-US" sz="800" i="1" dirty="0">
                <a:solidFill>
                  <a:schemeClr val="tx1"/>
                </a:solidFill>
                <a:latin typeface="Calibri" pitchFamily="34" charset="0"/>
              </a:rPr>
              <a:t>Pre </a:t>
            </a:r>
            <a:r>
              <a:rPr lang="en-US" sz="800" i="1" dirty="0" err="1">
                <a:solidFill>
                  <a:schemeClr val="tx1"/>
                </a:solidFill>
                <a:latin typeface="Calibri" pitchFamily="34" charset="0"/>
              </a:rPr>
              <a:t>Req’s</a:t>
            </a:r>
            <a:r>
              <a:rPr lang="en-US" sz="800" i="1" dirty="0" smtClean="0">
                <a:solidFill>
                  <a:schemeClr val="tx1"/>
                </a:solidFill>
                <a:latin typeface="Calibri" pitchFamily="34" charset="0"/>
              </a:rPr>
              <a:t>: MIS 3596 </a:t>
            </a:r>
            <a:r>
              <a:rPr lang="en-US" sz="800" i="1" dirty="0">
                <a:solidFill>
                  <a:schemeClr val="tx1"/>
                </a:solidFill>
                <a:latin typeface="Calibri" pitchFamily="34" charset="0"/>
              </a:rPr>
              <a:t>&amp; </a:t>
            </a:r>
            <a:r>
              <a:rPr lang="en-US" sz="800" i="1" dirty="0" smtClean="0">
                <a:solidFill>
                  <a:schemeClr val="tx1"/>
                </a:solidFill>
                <a:latin typeface="Calibri" pitchFamily="34" charset="0"/>
              </a:rPr>
              <a:t>2501</a:t>
            </a:r>
            <a:endParaRPr lang="en-US" sz="800" i="1" dirty="0">
              <a:solidFill>
                <a:schemeClr val="tx1"/>
              </a:solidFill>
              <a:latin typeface="Calibri" pitchFamily="34" charset="0"/>
            </a:endParaRPr>
          </a:p>
          <a:p>
            <a:pPr algn="ctr"/>
            <a:r>
              <a:rPr lang="en-US" sz="1000" dirty="0">
                <a:solidFill>
                  <a:schemeClr val="tx1"/>
                </a:solidFill>
                <a:latin typeface="Calibri" pitchFamily="34" charset="0"/>
              </a:rPr>
              <a:t>Co-Op Experience</a:t>
            </a:r>
          </a:p>
          <a:p>
            <a:pPr algn="ctr"/>
            <a:endParaRPr lang="en-US" sz="400" dirty="0">
              <a:solidFill>
                <a:schemeClr val="tx1"/>
              </a:solidFill>
              <a:latin typeface="Calibri" pitchFamily="34" charset="0"/>
            </a:endParaRPr>
          </a:p>
          <a:p>
            <a:pPr algn="ctr"/>
            <a:r>
              <a:rPr lang="en-US" sz="1400" b="1" dirty="0" smtClean="0">
                <a:solidFill>
                  <a:schemeClr val="tx1"/>
                </a:solidFill>
                <a:latin typeface="Calibri" pitchFamily="34" charset="0"/>
              </a:rPr>
              <a:t>MIS 3582/3682</a:t>
            </a:r>
            <a:endParaRPr lang="en-US" sz="1400" dirty="0">
              <a:solidFill>
                <a:schemeClr val="tx1"/>
              </a:solidFill>
              <a:latin typeface="Calibri" pitchFamily="34" charset="0"/>
            </a:endParaRPr>
          </a:p>
          <a:p>
            <a:pPr algn="ctr"/>
            <a:r>
              <a:rPr lang="en-US" sz="1000" dirty="0">
                <a:solidFill>
                  <a:schemeClr val="tx1"/>
                </a:solidFill>
                <a:latin typeface="Calibri" pitchFamily="34" charset="0"/>
              </a:rPr>
              <a:t>Independent </a:t>
            </a:r>
            <a:r>
              <a:rPr lang="en-US" sz="1000" dirty="0" smtClean="0">
                <a:solidFill>
                  <a:schemeClr val="tx1"/>
                </a:solidFill>
                <a:latin typeface="Calibri" pitchFamily="34" charset="0"/>
              </a:rPr>
              <a:t>Study</a:t>
            </a:r>
            <a:endParaRPr lang="en-US" sz="700" dirty="0">
              <a:solidFill>
                <a:schemeClr val="tx1"/>
              </a:solidFill>
              <a:latin typeface="Calibri" pitchFamily="34" charset="0"/>
            </a:endParaRPr>
          </a:p>
        </p:txBody>
      </p:sp>
      <p:cxnSp>
        <p:nvCxnSpPr>
          <p:cNvPr id="37" name="Elbow Connector 180"/>
          <p:cNvCxnSpPr>
            <a:stCxn id="5" idx="2"/>
            <a:endCxn id="8" idx="0"/>
          </p:cNvCxnSpPr>
          <p:nvPr/>
        </p:nvCxnSpPr>
        <p:spPr>
          <a:xfrm rot="5400000">
            <a:off x="3486152" y="3981450"/>
            <a:ext cx="1752600" cy="800101"/>
          </a:xfrm>
          <a:prstGeom prst="bentConnector3">
            <a:avLst>
              <a:gd name="adj1" fmla="val 10326"/>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180"/>
          <p:cNvCxnSpPr/>
          <p:nvPr/>
        </p:nvCxnSpPr>
        <p:spPr>
          <a:xfrm>
            <a:off x="3352800" y="2057400"/>
            <a:ext cx="1219200" cy="304800"/>
          </a:xfrm>
          <a:prstGeom prst="bentConnector3">
            <a:avLst>
              <a:gd name="adj1" fmla="val 50000"/>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228600" y="12954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5</a:t>
            </a:r>
            <a:endParaRPr lang="en-US" sz="900" dirty="0">
              <a:solidFill>
                <a:schemeClr val="tx1"/>
              </a:solidFill>
              <a:latin typeface="Calibri" pitchFamily="34" charset="0"/>
            </a:endParaRPr>
          </a:p>
        </p:txBody>
      </p:sp>
      <p:sp>
        <p:nvSpPr>
          <p:cNvPr id="5" name="Rectangle 132"/>
          <p:cNvSpPr>
            <a:spLocks noChangeArrowheads="1"/>
          </p:cNvSpPr>
          <p:nvPr/>
        </p:nvSpPr>
        <p:spPr bwMode="auto">
          <a:xfrm>
            <a:off x="5257800" y="2362200"/>
            <a:ext cx="1295400" cy="1143000"/>
          </a:xfrm>
          <a:prstGeom prst="roundRect">
            <a:avLst/>
          </a:prstGeom>
          <a:solidFill>
            <a:srgbClr val="00B05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3501</a:t>
            </a:r>
            <a:endParaRPr lang="en-US" sz="1400" dirty="0">
              <a:solidFill>
                <a:schemeClr val="tx1"/>
              </a:solidFill>
              <a:latin typeface="Calibri" pitchFamily="34" charset="0"/>
            </a:endParaRPr>
          </a:p>
          <a:p>
            <a:pPr algn="ctr"/>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a:t>
            </a:r>
            <a:r>
              <a:rPr lang="en-US" sz="700" i="1" dirty="0" smtClean="0">
                <a:solidFill>
                  <a:schemeClr val="tx1"/>
                </a:solidFill>
                <a:latin typeface="Calibri" pitchFamily="34" charset="0"/>
              </a:rPr>
              <a:t>: MIS </a:t>
            </a:r>
            <a:r>
              <a:rPr lang="en-US" sz="700" i="1" dirty="0" smtClean="0">
                <a:solidFill>
                  <a:schemeClr val="tx1"/>
                </a:solidFill>
                <a:latin typeface="Calibri" pitchFamily="34" charset="0"/>
              </a:rPr>
              <a:t>2502</a:t>
            </a:r>
            <a:endParaRPr lang="en-US" sz="700" i="1" dirty="0">
              <a:solidFill>
                <a:schemeClr val="tx1"/>
              </a:solidFill>
              <a:latin typeface="Calibri" pitchFamily="34" charset="0"/>
            </a:endParaRPr>
          </a:p>
          <a:p>
            <a:pPr algn="ctr"/>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Data-centric</a:t>
            </a:r>
          </a:p>
          <a:p>
            <a:pPr algn="ctr" eaLnBrk="0" hangingPunct="0"/>
            <a:r>
              <a:rPr lang="en-US" sz="1000" dirty="0" smtClean="0">
                <a:solidFill>
                  <a:schemeClr val="tx1"/>
                </a:solidFill>
                <a:latin typeface="Calibri" pitchFamily="34" charset="0"/>
              </a:rPr>
              <a:t>Application</a:t>
            </a:r>
            <a:endParaRPr lang="en-US" sz="1000" dirty="0" smtClean="0">
              <a:solidFill>
                <a:schemeClr val="tx1"/>
              </a:solidFill>
              <a:latin typeface="Calibri" pitchFamily="34" charset="0"/>
            </a:endParaRPr>
          </a:p>
          <a:p>
            <a:pPr algn="ctr" eaLnBrk="0" hangingPunct="0"/>
            <a:r>
              <a:rPr lang="en-US" sz="1000" dirty="0" smtClean="0">
                <a:solidFill>
                  <a:schemeClr val="tx1"/>
                </a:solidFill>
                <a:latin typeface="Calibri" pitchFamily="34" charset="0"/>
              </a:rPr>
              <a:t>Development</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6" name="Rectangle 133"/>
          <p:cNvSpPr>
            <a:spLocks noChangeArrowheads="1"/>
          </p:cNvSpPr>
          <p:nvPr/>
        </p:nvSpPr>
        <p:spPr bwMode="auto">
          <a:xfrm>
            <a:off x="5334000" y="3657600"/>
            <a:ext cx="1295400" cy="1143000"/>
          </a:xfrm>
          <a:prstGeom prst="round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35xx</a:t>
            </a:r>
          </a:p>
          <a:p>
            <a:pPr algn="ctr" eaLnBrk="0" hangingPunct="0"/>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a:t>
            </a:r>
            <a:r>
              <a:rPr lang="en-US" sz="800" i="1" dirty="0" smtClean="0">
                <a:solidFill>
                  <a:schemeClr val="tx1"/>
                </a:solidFill>
                <a:latin typeface="Calibri" pitchFamily="34" charset="0"/>
              </a:rPr>
              <a:t>Varies</a:t>
            </a:r>
            <a:endParaRPr lang="en-US" sz="14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MIS Elective</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7" name="Rectangle 134"/>
          <p:cNvSpPr>
            <a:spLocks noChangeArrowheads="1"/>
          </p:cNvSpPr>
          <p:nvPr/>
        </p:nvSpPr>
        <p:spPr bwMode="auto">
          <a:xfrm>
            <a:off x="1981201" y="2362200"/>
            <a:ext cx="1295400" cy="1143000"/>
          </a:xfrm>
          <a:prstGeom prst="roundRect">
            <a:avLst/>
          </a:prstGeom>
          <a:solidFill>
            <a:srgbClr val="00B05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3535</a:t>
            </a:r>
            <a:endParaRPr lang="en-US" sz="1400" dirty="0">
              <a:solidFill>
                <a:schemeClr val="tx1"/>
              </a:solidFill>
              <a:latin typeface="Calibri" pitchFamily="34" charset="0"/>
            </a:endParaRPr>
          </a:p>
          <a:p>
            <a:pPr algn="ctr" eaLnBrk="0" hangingPunct="0"/>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Req’s</a:t>
            </a:r>
            <a:r>
              <a:rPr lang="en-US" sz="700" i="1" dirty="0">
                <a:solidFill>
                  <a:schemeClr val="tx1"/>
                </a:solidFill>
                <a:latin typeface="Calibri" pitchFamily="34" charset="0"/>
              </a:rPr>
              <a:t>: </a:t>
            </a:r>
            <a:r>
              <a:rPr lang="en-US" sz="700" i="1" dirty="0" smtClean="0">
                <a:solidFill>
                  <a:schemeClr val="tx1"/>
                </a:solidFill>
                <a:latin typeface="Calibri" pitchFamily="34" charset="0"/>
              </a:rPr>
              <a:t>3596</a:t>
            </a:r>
            <a:endParaRPr lang="en-US" sz="700" i="1" dirty="0">
              <a:solidFill>
                <a:schemeClr val="tx1"/>
              </a:solidFill>
              <a:latin typeface="Calibri" pitchFamily="34" charset="0"/>
            </a:endParaRPr>
          </a:p>
          <a:p>
            <a:pPr algn="ctr" eaLnBrk="0" hangingPunct="0"/>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Change Leadership</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8" name="Rectangle 135"/>
          <p:cNvSpPr>
            <a:spLocks noChangeArrowheads="1"/>
          </p:cNvSpPr>
          <p:nvPr/>
        </p:nvSpPr>
        <p:spPr bwMode="auto">
          <a:xfrm>
            <a:off x="3733800" y="3733800"/>
            <a:ext cx="1219200" cy="1143000"/>
          </a:xfrm>
          <a:prstGeom prst="roundRect">
            <a:avLst/>
          </a:prstGeom>
          <a:solidFill>
            <a:srgbClr val="00B05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4596</a:t>
            </a:r>
            <a:endParaRPr lang="en-US" sz="1400" dirty="0">
              <a:solidFill>
                <a:schemeClr val="tx1"/>
              </a:solidFill>
              <a:latin typeface="Calibri" pitchFamily="34" charset="0"/>
            </a:endParaRPr>
          </a:p>
          <a:p>
            <a:pPr algn="ctr"/>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Req’s</a:t>
            </a:r>
            <a:r>
              <a:rPr lang="en-US" sz="700" i="1" dirty="0">
                <a:solidFill>
                  <a:schemeClr val="tx1"/>
                </a:solidFill>
                <a:latin typeface="Calibri" pitchFamily="34" charset="0"/>
              </a:rPr>
              <a:t>: </a:t>
            </a:r>
            <a:r>
              <a:rPr lang="en-US" sz="700" i="1" dirty="0" smtClean="0">
                <a:solidFill>
                  <a:schemeClr val="tx1"/>
                </a:solidFill>
                <a:latin typeface="Calibri" pitchFamily="34" charset="0"/>
              </a:rPr>
              <a:t>3535 </a:t>
            </a:r>
            <a:r>
              <a:rPr lang="en-US" sz="700" i="1" dirty="0">
                <a:solidFill>
                  <a:schemeClr val="tx1"/>
                </a:solidFill>
                <a:latin typeface="Calibri" pitchFamily="34" charset="0"/>
              </a:rPr>
              <a:t>&amp; </a:t>
            </a:r>
            <a:r>
              <a:rPr lang="en-US" sz="700" i="1" dirty="0" smtClean="0">
                <a:solidFill>
                  <a:schemeClr val="tx1"/>
                </a:solidFill>
                <a:latin typeface="Calibri" pitchFamily="34" charset="0"/>
              </a:rPr>
              <a:t>3501</a:t>
            </a:r>
            <a:endParaRPr lang="en-US" sz="700" i="1" dirty="0">
              <a:solidFill>
                <a:schemeClr val="tx1"/>
              </a:solidFill>
              <a:latin typeface="Calibri" pitchFamily="34" charset="0"/>
            </a:endParaRPr>
          </a:p>
          <a:p>
            <a:pPr algn="ctr" eaLnBrk="0" hangingPunct="0"/>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IT Value and</a:t>
            </a:r>
          </a:p>
          <a:p>
            <a:pPr algn="ctr" eaLnBrk="0" hangingPunct="0"/>
            <a:r>
              <a:rPr lang="en-US" sz="1000" dirty="0" smtClean="0">
                <a:solidFill>
                  <a:schemeClr val="tx1"/>
                </a:solidFill>
                <a:latin typeface="Calibri" pitchFamily="34" charset="0"/>
              </a:rPr>
              <a:t>Service Delivery </a:t>
            </a: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a:p>
            <a:pPr algn="ctr"/>
            <a:endParaRPr lang="en-US" sz="1000" dirty="0">
              <a:solidFill>
                <a:schemeClr val="tx1"/>
              </a:solidFill>
              <a:latin typeface="Calibri" pitchFamily="34" charset="0"/>
            </a:endParaRPr>
          </a:p>
        </p:txBody>
      </p:sp>
      <p:cxnSp>
        <p:nvCxnSpPr>
          <p:cNvPr id="13" name="Elbow Connector 12"/>
          <p:cNvCxnSpPr>
            <a:stCxn id="7" idx="2"/>
            <a:endCxn id="8" idx="0"/>
          </p:cNvCxnSpPr>
          <p:nvPr/>
        </p:nvCxnSpPr>
        <p:spPr>
          <a:xfrm rot="16200000" flipH="1">
            <a:off x="3371850" y="2762250"/>
            <a:ext cx="228600" cy="1714499"/>
          </a:xfrm>
          <a:prstGeom prst="bentConnector3">
            <a:avLst>
              <a:gd name="adj1" fmla="val 50000"/>
            </a:avLst>
          </a:prstGeom>
          <a:ln w="15875">
            <a:tailEnd type="arrow"/>
          </a:ln>
        </p:spPr>
        <p:style>
          <a:lnRef idx="1">
            <a:schemeClr val="dk1"/>
          </a:lnRef>
          <a:fillRef idx="0">
            <a:schemeClr val="dk1"/>
          </a:fillRef>
          <a:effectRef idx="0">
            <a:schemeClr val="dk1"/>
          </a:effectRef>
          <a:fontRef idx="minor">
            <a:schemeClr val="tx1"/>
          </a:fontRef>
        </p:style>
      </p:cxnSp>
      <p:sp>
        <p:nvSpPr>
          <p:cNvPr id="15" name="Right Arrow 14"/>
          <p:cNvSpPr/>
          <p:nvPr/>
        </p:nvSpPr>
        <p:spPr>
          <a:xfrm>
            <a:off x="228600" y="41910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7</a:t>
            </a:r>
            <a:endParaRPr lang="en-US" sz="900" dirty="0">
              <a:solidFill>
                <a:schemeClr val="tx1"/>
              </a:solidFill>
              <a:latin typeface="Calibri" pitchFamily="34" charset="0"/>
            </a:endParaRPr>
          </a:p>
        </p:txBody>
      </p:sp>
      <p:sp>
        <p:nvSpPr>
          <p:cNvPr id="16" name="Right Arrow 15"/>
          <p:cNvSpPr/>
          <p:nvPr/>
        </p:nvSpPr>
        <p:spPr>
          <a:xfrm>
            <a:off x="1295400" y="56388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8</a:t>
            </a:r>
            <a:endParaRPr lang="en-US" sz="900" dirty="0">
              <a:solidFill>
                <a:schemeClr val="tx1"/>
              </a:solidFill>
              <a:latin typeface="Calibri" pitchFamily="34" charset="0"/>
            </a:endParaRPr>
          </a:p>
        </p:txBody>
      </p:sp>
      <p:sp>
        <p:nvSpPr>
          <p:cNvPr id="17" name="Right Arrow 16"/>
          <p:cNvSpPr/>
          <p:nvPr/>
        </p:nvSpPr>
        <p:spPr>
          <a:xfrm>
            <a:off x="228600" y="2743200"/>
            <a:ext cx="914400" cy="381000"/>
          </a:xfrm>
          <a:prstGeom prst="rightArrow">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Calibri" pitchFamily="34" charset="0"/>
              </a:rPr>
              <a:t>Semester 6</a:t>
            </a:r>
            <a:endParaRPr lang="en-US" sz="900" dirty="0">
              <a:latin typeface="Calibri" pitchFamily="34" charset="0"/>
            </a:endParaRPr>
          </a:p>
        </p:txBody>
      </p:sp>
      <p:sp>
        <p:nvSpPr>
          <p:cNvPr id="18" name="Rectangle 130"/>
          <p:cNvSpPr>
            <a:spLocks noChangeArrowheads="1"/>
          </p:cNvSpPr>
          <p:nvPr/>
        </p:nvSpPr>
        <p:spPr bwMode="auto">
          <a:xfrm>
            <a:off x="5257798" y="914400"/>
            <a:ext cx="1295400" cy="1143000"/>
          </a:xfrm>
          <a:prstGeom prst="round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2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2502</a:t>
            </a:r>
          </a:p>
          <a:p>
            <a:pPr algn="ctr" eaLnBrk="0" hangingPunct="0"/>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endParaRPr lang="en-US" sz="14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Data Analytics</a:t>
            </a:r>
            <a:endParaRPr lang="en-US" sz="1000" dirty="0">
              <a:solidFill>
                <a:schemeClr val="tx1"/>
              </a:solidFill>
              <a:latin typeface="Calibri" pitchFamily="34" charset="0"/>
            </a:endParaRPr>
          </a:p>
          <a:p>
            <a:pPr algn="ctr" eaLnBrk="0" hangingPunct="0"/>
            <a:r>
              <a:rPr lang="en-US" sz="1000" dirty="0">
                <a:solidFill>
                  <a:schemeClr val="tx1"/>
                </a:solidFill>
                <a:latin typeface="Calibri" pitchFamily="34" charset="0"/>
              </a:rPr>
              <a:t> </a:t>
            </a: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cxnSp>
        <p:nvCxnSpPr>
          <p:cNvPr id="20" name="Elbow Connector 180"/>
          <p:cNvCxnSpPr>
            <a:stCxn id="27" idx="2"/>
            <a:endCxn id="7" idx="0"/>
          </p:cNvCxnSpPr>
          <p:nvPr/>
        </p:nvCxnSpPr>
        <p:spPr>
          <a:xfrm rot="16200000" flipH="1">
            <a:off x="2476500" y="2209799"/>
            <a:ext cx="304800" cy="1"/>
          </a:xfrm>
          <a:prstGeom prst="bentConnector3">
            <a:avLst>
              <a:gd name="adj1" fmla="val 50000"/>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7" name="Rectangle 132"/>
          <p:cNvSpPr>
            <a:spLocks noChangeArrowheads="1"/>
          </p:cNvSpPr>
          <p:nvPr/>
        </p:nvSpPr>
        <p:spPr bwMode="auto">
          <a:xfrm>
            <a:off x="1981200" y="914400"/>
            <a:ext cx="1295400" cy="1143000"/>
          </a:xfrm>
          <a:prstGeom prst="round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en-US" sz="1400" b="1" dirty="0" smtClean="0">
              <a:solidFill>
                <a:schemeClr val="tx1"/>
              </a:solidFill>
              <a:latin typeface="Calibri" pitchFamily="34" charset="0"/>
            </a:endParaRPr>
          </a:p>
          <a:p>
            <a:pPr algn="ctr" eaLnBrk="0" hangingPunct="0"/>
            <a:endParaRPr lang="en-US" sz="1400" b="1" dirty="0" smtClean="0">
              <a:solidFill>
                <a:schemeClr val="tx1"/>
              </a:solidFill>
              <a:latin typeface="Calibri" pitchFamily="34" charset="0"/>
            </a:endParaRPr>
          </a:p>
          <a:p>
            <a:pPr algn="ctr" eaLnBrk="0" hangingPunct="0"/>
            <a:r>
              <a:rPr lang="en-US" sz="1400" b="1" dirty="0" smtClean="0">
                <a:solidFill>
                  <a:schemeClr val="tx1"/>
                </a:solidFill>
                <a:latin typeface="Calibri" pitchFamily="34" charset="0"/>
              </a:rPr>
              <a:t>MIS </a:t>
            </a:r>
            <a:r>
              <a:rPr lang="en-US" sz="1400" b="1" dirty="0" smtClean="0">
                <a:solidFill>
                  <a:schemeClr val="tx1"/>
                </a:solidFill>
                <a:latin typeface="Calibri" pitchFamily="34" charset="0"/>
              </a:rPr>
              <a:t>3596</a:t>
            </a:r>
            <a:endParaRPr lang="en-US" sz="1400" dirty="0">
              <a:solidFill>
                <a:schemeClr val="tx1"/>
              </a:solidFill>
              <a:latin typeface="Calibri" pitchFamily="34" charset="0"/>
            </a:endParaRPr>
          </a:p>
          <a:p>
            <a:pPr algn="ctr"/>
            <a:r>
              <a:rPr lang="en-US" sz="700" i="1" dirty="0" smtClean="0">
                <a:solidFill>
                  <a:schemeClr val="tx1"/>
                </a:solidFill>
                <a:latin typeface="Calibri" pitchFamily="34" charset="0"/>
              </a:rPr>
              <a:t>Pre-</a:t>
            </a:r>
            <a:r>
              <a:rPr lang="en-US" sz="700" i="1" dirty="0" err="1" smtClean="0">
                <a:solidFill>
                  <a:schemeClr val="tx1"/>
                </a:solidFill>
                <a:latin typeface="Calibri" pitchFamily="34" charset="0"/>
              </a:rPr>
              <a:t>Req</a:t>
            </a:r>
            <a:r>
              <a:rPr lang="en-US" sz="700" i="1" dirty="0" smtClean="0">
                <a:solidFill>
                  <a:schemeClr val="tx1"/>
                </a:solidFill>
                <a:latin typeface="Calibri" pitchFamily="34" charset="0"/>
              </a:rPr>
              <a:t>: MIS 2101</a:t>
            </a:r>
            <a:endParaRPr lang="en-US" sz="700" i="1" dirty="0">
              <a:solidFill>
                <a:schemeClr val="tx1"/>
              </a:solidFill>
              <a:latin typeface="Calibri" pitchFamily="34" charset="0"/>
            </a:endParaRPr>
          </a:p>
          <a:p>
            <a:pPr algn="ctr"/>
            <a:endParaRPr lang="en-US" sz="700" dirty="0">
              <a:solidFill>
                <a:schemeClr val="tx1"/>
              </a:solidFill>
              <a:latin typeface="Calibri" pitchFamily="34" charset="0"/>
            </a:endParaRPr>
          </a:p>
          <a:p>
            <a:pPr algn="ctr" eaLnBrk="0" hangingPunct="0"/>
            <a:r>
              <a:rPr lang="en-US" sz="1000" dirty="0" smtClean="0">
                <a:solidFill>
                  <a:schemeClr val="tx1"/>
                </a:solidFill>
                <a:latin typeface="Calibri" pitchFamily="34" charset="0"/>
              </a:rPr>
              <a:t>Digital Design</a:t>
            </a:r>
          </a:p>
          <a:p>
            <a:pPr algn="ctr" eaLnBrk="0" hangingPunct="0"/>
            <a:r>
              <a:rPr lang="en-US" sz="1000" dirty="0" smtClean="0">
                <a:solidFill>
                  <a:schemeClr val="tx1"/>
                </a:solidFill>
                <a:latin typeface="Calibri" pitchFamily="34" charset="0"/>
              </a:rPr>
              <a:t>and Innovation</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cxnSp>
        <p:nvCxnSpPr>
          <p:cNvPr id="29" name="Straight Arrow Connector 28"/>
          <p:cNvCxnSpPr>
            <a:stCxn id="18" idx="2"/>
            <a:endCxn id="5" idx="0"/>
          </p:cNvCxnSpPr>
          <p:nvPr/>
        </p:nvCxnSpPr>
        <p:spPr>
          <a:xfrm rot="16200000" flipH="1">
            <a:off x="5753099" y="2209799"/>
            <a:ext cx="304800" cy="2"/>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sp>
        <p:nvSpPr>
          <p:cNvPr id="31" name="Rectangle 132"/>
          <p:cNvSpPr>
            <a:spLocks noChangeArrowheads="1"/>
          </p:cNvSpPr>
          <p:nvPr/>
        </p:nvSpPr>
        <p:spPr bwMode="auto">
          <a:xfrm>
            <a:off x="3657600" y="914400"/>
            <a:ext cx="1295400" cy="1143000"/>
          </a:xfrm>
          <a:prstGeom prst="roundRect">
            <a:avLst/>
          </a:prstGeom>
          <a:solidFill>
            <a:srgbClr val="B38DAE"/>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r>
              <a:rPr lang="en-US" sz="1400" b="1" dirty="0" smtClean="0">
                <a:solidFill>
                  <a:schemeClr val="tx1"/>
                </a:solidFill>
                <a:latin typeface="Calibri" pitchFamily="34" charset="0"/>
              </a:rPr>
              <a:t>MIS 2501</a:t>
            </a:r>
          </a:p>
          <a:p>
            <a:pPr algn="ctr" eaLnBrk="0" hangingPunct="0"/>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endParaRPr lang="en-US" sz="1400" dirty="0" smtClean="0">
              <a:solidFill>
                <a:schemeClr val="tx1"/>
              </a:solidFill>
              <a:latin typeface="Calibri" pitchFamily="34" charset="0"/>
            </a:endParaRPr>
          </a:p>
          <a:p>
            <a:pPr algn="ctr"/>
            <a:r>
              <a:rPr lang="en-US" sz="1000" dirty="0" smtClean="0">
                <a:solidFill>
                  <a:schemeClr val="tx1"/>
                </a:solidFill>
                <a:latin typeface="Calibri" pitchFamily="34" charset="0"/>
              </a:rPr>
              <a:t> Enterprise Architecture</a:t>
            </a:r>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a:p>
            <a:pPr algn="ctr" eaLnBrk="0" hangingPunct="0"/>
            <a:endParaRPr lang="en-US" sz="1000" dirty="0">
              <a:solidFill>
                <a:schemeClr val="tx1"/>
              </a:solidFill>
              <a:latin typeface="Calibri" pitchFamily="34" charset="0"/>
            </a:endParaRPr>
          </a:p>
        </p:txBody>
      </p:sp>
      <p:sp>
        <p:nvSpPr>
          <p:cNvPr id="32" name="AutoShape 138"/>
          <p:cNvSpPr>
            <a:spLocks noChangeArrowheads="1"/>
          </p:cNvSpPr>
          <p:nvPr/>
        </p:nvSpPr>
        <p:spPr bwMode="auto">
          <a:xfrm>
            <a:off x="6858000" y="1295400"/>
            <a:ext cx="1828800" cy="3886200"/>
          </a:xfrm>
          <a:prstGeom prst="roundRect">
            <a:avLst>
              <a:gd name="adj" fmla="val 16383"/>
            </a:avLst>
          </a:prstGeom>
          <a:solidFill>
            <a:srgbClr val="BACAE4"/>
          </a:soli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1400" b="1" i="1" dirty="0" smtClean="0">
                <a:solidFill>
                  <a:schemeClr val="tx1"/>
                </a:solidFill>
                <a:latin typeface="Calibri" pitchFamily="34" charset="0"/>
              </a:rPr>
              <a:t>Choose 1 Elective</a:t>
            </a:r>
          </a:p>
          <a:p>
            <a:pPr algn="ctr"/>
            <a:endParaRPr lang="en-US" sz="400" b="1" u="sng" dirty="0">
              <a:solidFill>
                <a:schemeClr val="tx1"/>
              </a:solidFill>
              <a:latin typeface="Calibri" pitchFamily="34" charset="0"/>
            </a:endParaRPr>
          </a:p>
          <a:p>
            <a:pPr algn="ctr"/>
            <a:r>
              <a:rPr lang="en-US" sz="1400" b="1" dirty="0" smtClean="0">
                <a:solidFill>
                  <a:schemeClr val="tx1"/>
                </a:solidFill>
                <a:latin typeface="Calibri" pitchFamily="34" charset="0"/>
              </a:rPr>
              <a:t>*MIS 3534</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p>
          <a:p>
            <a:pPr algn="ctr"/>
            <a:r>
              <a:rPr lang="en-US" sz="1000" dirty="0" smtClean="0">
                <a:latin typeface="Calibri" pitchFamily="34" charset="0"/>
              </a:rPr>
              <a:t>Strategic Management of IT</a:t>
            </a:r>
            <a:endParaRPr lang="en-US" sz="1000" b="1" dirty="0" smtClean="0">
              <a:solidFill>
                <a:schemeClr val="tx1"/>
              </a:solidFill>
              <a:latin typeface="Calibri" pitchFamily="34" charset="0"/>
            </a:endParaRPr>
          </a:p>
          <a:p>
            <a:pPr algn="ctr"/>
            <a:endParaRPr lang="en-US" sz="400" b="1" dirty="0" smtClean="0">
              <a:solidFill>
                <a:schemeClr val="tx1"/>
              </a:solidFill>
              <a:latin typeface="Calibri" pitchFamily="34" charset="0"/>
            </a:endParaRPr>
          </a:p>
          <a:p>
            <a:pPr algn="ctr"/>
            <a:r>
              <a:rPr lang="en-US" sz="1400" b="1" dirty="0" smtClean="0">
                <a:solidFill>
                  <a:schemeClr val="tx1"/>
                </a:solidFill>
                <a:latin typeface="Calibri" pitchFamily="34" charset="0"/>
              </a:rPr>
              <a:t>*MIS 3536</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p>
          <a:p>
            <a:pPr algn="ctr"/>
            <a:r>
              <a:rPr lang="en-US" sz="1000" dirty="0" smtClean="0">
                <a:latin typeface="Calibri" pitchFamily="34" charset="0"/>
              </a:rPr>
              <a:t>Info Systems Innovation</a:t>
            </a:r>
            <a:endParaRPr lang="en-US" sz="1000" dirty="0" smtClean="0">
              <a:solidFill>
                <a:schemeClr val="tx1"/>
              </a:solidFill>
              <a:latin typeface="Calibri" pitchFamily="34" charset="0"/>
            </a:endParaRPr>
          </a:p>
          <a:p>
            <a:pPr algn="ctr"/>
            <a:endParaRPr lang="en-US" sz="400" b="1" dirty="0" smtClean="0">
              <a:solidFill>
                <a:schemeClr val="tx1"/>
              </a:solidFill>
              <a:latin typeface="Calibri" pitchFamily="34" charset="0"/>
            </a:endParaRPr>
          </a:p>
          <a:p>
            <a:pPr algn="ctr"/>
            <a:r>
              <a:rPr lang="en-US" sz="1400" b="1" dirty="0" smtClean="0">
                <a:solidFill>
                  <a:schemeClr val="tx1"/>
                </a:solidFill>
                <a:latin typeface="Calibri" pitchFamily="34" charset="0"/>
              </a:rPr>
              <a:t>*MIS 3537</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a:t>
            </a:r>
            <a:r>
              <a:rPr lang="en-US" sz="800" i="1" dirty="0" smtClean="0">
                <a:solidFill>
                  <a:schemeClr val="tx1"/>
                </a:solidFill>
                <a:latin typeface="Calibri" pitchFamily="34" charset="0"/>
              </a:rPr>
              <a:t>: MIS 2101</a:t>
            </a:r>
          </a:p>
          <a:p>
            <a:pPr algn="ctr"/>
            <a:r>
              <a:rPr lang="en-US" sz="1000" dirty="0" smtClean="0">
                <a:solidFill>
                  <a:schemeClr val="tx1"/>
                </a:solidFill>
                <a:latin typeface="Calibri" pitchFamily="34" charset="0"/>
              </a:rPr>
              <a:t>Internet-Enabled Supply Chain</a:t>
            </a:r>
          </a:p>
          <a:p>
            <a:pPr algn="ctr"/>
            <a:endParaRPr lang="en-US" sz="400" b="1" dirty="0" smtClean="0">
              <a:solidFill>
                <a:schemeClr val="tx1"/>
              </a:solidFill>
              <a:latin typeface="Calibri" pitchFamily="34" charset="0"/>
            </a:endParaRPr>
          </a:p>
          <a:p>
            <a:pPr algn="ctr"/>
            <a:r>
              <a:rPr lang="en-US" sz="1400" b="1" dirty="0" smtClean="0">
                <a:solidFill>
                  <a:schemeClr val="tx1"/>
                </a:solidFill>
                <a:latin typeface="Calibri" pitchFamily="34" charset="0"/>
              </a:rPr>
              <a:t>MIS 3580 </a:t>
            </a:r>
          </a:p>
          <a:p>
            <a:pPr algn="ctr"/>
            <a:r>
              <a:rPr lang="en-US" sz="800" i="1" dirty="0" smtClean="0">
                <a:solidFill>
                  <a:schemeClr val="tx1"/>
                </a:solidFill>
                <a:latin typeface="Calibri" pitchFamily="34" charset="0"/>
              </a:rPr>
              <a:t>Pre-</a:t>
            </a:r>
            <a:r>
              <a:rPr lang="en-US" sz="800" i="1" dirty="0" err="1" smtClean="0">
                <a:solidFill>
                  <a:schemeClr val="tx1"/>
                </a:solidFill>
                <a:latin typeface="Calibri" pitchFamily="34" charset="0"/>
              </a:rPr>
              <a:t>Req’s</a:t>
            </a:r>
            <a:r>
              <a:rPr lang="en-US" sz="800" i="1" dirty="0" smtClean="0">
                <a:solidFill>
                  <a:schemeClr val="tx1"/>
                </a:solidFill>
                <a:latin typeface="Calibri" pitchFamily="34" charset="0"/>
              </a:rPr>
              <a:t>: Varies</a:t>
            </a:r>
          </a:p>
          <a:p>
            <a:r>
              <a:rPr lang="en-US" sz="1000" u="sng" dirty="0" smtClean="0">
                <a:solidFill>
                  <a:schemeClr val="tx1"/>
                </a:solidFill>
                <a:latin typeface="Calibri" pitchFamily="34" charset="0"/>
              </a:rPr>
              <a:t>Special Topics Include:</a:t>
            </a:r>
          </a:p>
          <a:p>
            <a:pPr algn="ctr">
              <a:buFont typeface="Arial" pitchFamily="34" charset="0"/>
              <a:buChar char="•"/>
            </a:pPr>
            <a:r>
              <a:rPr lang="en-US" sz="1000" dirty="0" smtClean="0">
                <a:solidFill>
                  <a:schemeClr val="tx1"/>
                </a:solidFill>
                <a:latin typeface="Calibri" pitchFamily="34" charset="0"/>
              </a:rPr>
              <a:t>ERP Implementation</a:t>
            </a:r>
          </a:p>
          <a:p>
            <a:pPr algn="ctr">
              <a:buFont typeface="Arial" pitchFamily="34" charset="0"/>
              <a:buChar char="•"/>
            </a:pPr>
            <a:r>
              <a:rPr lang="en-US" sz="1000" dirty="0" smtClean="0">
                <a:latin typeface="Calibri" pitchFamily="34" charset="0"/>
              </a:rPr>
              <a:t>Next Generation Mobile Apps</a:t>
            </a:r>
          </a:p>
          <a:p>
            <a:pPr algn="ctr">
              <a:buFont typeface="Arial" pitchFamily="34" charset="0"/>
              <a:buChar char="•"/>
            </a:pPr>
            <a:r>
              <a:rPr lang="en-US" sz="1000" dirty="0" smtClean="0">
                <a:solidFill>
                  <a:schemeClr val="tx1"/>
                </a:solidFill>
                <a:latin typeface="Calibri" pitchFamily="34" charset="0"/>
              </a:rPr>
              <a:t>Secrets of Web 2.0 Marketing</a:t>
            </a:r>
            <a:endParaRPr lang="en-US" sz="600" dirty="0" smtClean="0">
              <a:solidFill>
                <a:schemeClr val="tx1"/>
              </a:solidFill>
              <a:latin typeface="Calibri" pitchFamily="34" charset="0"/>
            </a:endParaRPr>
          </a:p>
          <a:p>
            <a:pPr algn="ctr"/>
            <a:endParaRPr lang="en-US" sz="400" b="1" dirty="0">
              <a:solidFill>
                <a:schemeClr val="tx1"/>
              </a:solidFill>
              <a:latin typeface="Calibri" pitchFamily="34" charset="0"/>
            </a:endParaRPr>
          </a:p>
          <a:p>
            <a:pPr algn="ctr"/>
            <a:r>
              <a:rPr lang="en-US" sz="1400" b="1" dirty="0" smtClean="0">
                <a:solidFill>
                  <a:schemeClr val="tx1"/>
                </a:solidFill>
                <a:latin typeface="Calibri" pitchFamily="34" charset="0"/>
              </a:rPr>
              <a:t>*MIS 3581</a:t>
            </a:r>
            <a:endParaRPr lang="en-US" sz="1400" dirty="0">
              <a:solidFill>
                <a:schemeClr val="tx1"/>
              </a:solidFill>
              <a:latin typeface="Calibri" pitchFamily="34" charset="0"/>
            </a:endParaRPr>
          </a:p>
          <a:p>
            <a:pPr algn="ctr"/>
            <a:r>
              <a:rPr lang="en-US" sz="800" i="1" dirty="0">
                <a:solidFill>
                  <a:schemeClr val="tx1"/>
                </a:solidFill>
                <a:latin typeface="Calibri" pitchFamily="34" charset="0"/>
              </a:rPr>
              <a:t>Pre </a:t>
            </a:r>
            <a:r>
              <a:rPr lang="en-US" sz="800" i="1" dirty="0" err="1">
                <a:solidFill>
                  <a:schemeClr val="tx1"/>
                </a:solidFill>
                <a:latin typeface="Calibri" pitchFamily="34" charset="0"/>
              </a:rPr>
              <a:t>Req’s</a:t>
            </a:r>
            <a:r>
              <a:rPr lang="en-US" sz="800" i="1" dirty="0" smtClean="0">
                <a:solidFill>
                  <a:schemeClr val="tx1"/>
                </a:solidFill>
                <a:latin typeface="Calibri" pitchFamily="34" charset="0"/>
              </a:rPr>
              <a:t>: MIS 3596 </a:t>
            </a:r>
            <a:r>
              <a:rPr lang="en-US" sz="800" i="1" dirty="0">
                <a:solidFill>
                  <a:schemeClr val="tx1"/>
                </a:solidFill>
                <a:latin typeface="Calibri" pitchFamily="34" charset="0"/>
              </a:rPr>
              <a:t>&amp; </a:t>
            </a:r>
            <a:r>
              <a:rPr lang="en-US" sz="800" i="1" dirty="0" smtClean="0">
                <a:solidFill>
                  <a:schemeClr val="tx1"/>
                </a:solidFill>
                <a:latin typeface="Calibri" pitchFamily="34" charset="0"/>
              </a:rPr>
              <a:t>2501</a:t>
            </a:r>
            <a:endParaRPr lang="en-US" sz="800" i="1" dirty="0">
              <a:solidFill>
                <a:schemeClr val="tx1"/>
              </a:solidFill>
              <a:latin typeface="Calibri" pitchFamily="34" charset="0"/>
            </a:endParaRPr>
          </a:p>
          <a:p>
            <a:pPr algn="ctr"/>
            <a:r>
              <a:rPr lang="en-US" sz="1000" dirty="0">
                <a:solidFill>
                  <a:schemeClr val="tx1"/>
                </a:solidFill>
                <a:latin typeface="Calibri" pitchFamily="34" charset="0"/>
              </a:rPr>
              <a:t>Co-Op Experience</a:t>
            </a:r>
          </a:p>
          <a:p>
            <a:pPr algn="ctr"/>
            <a:endParaRPr lang="en-US" sz="400" dirty="0">
              <a:solidFill>
                <a:schemeClr val="tx1"/>
              </a:solidFill>
              <a:latin typeface="Calibri" pitchFamily="34" charset="0"/>
            </a:endParaRPr>
          </a:p>
          <a:p>
            <a:pPr algn="ctr"/>
            <a:r>
              <a:rPr lang="en-US" sz="1400" b="1" dirty="0" smtClean="0">
                <a:solidFill>
                  <a:schemeClr val="tx1"/>
                </a:solidFill>
                <a:latin typeface="Calibri" pitchFamily="34" charset="0"/>
              </a:rPr>
              <a:t>MIS 3582/3682</a:t>
            </a:r>
            <a:endParaRPr lang="en-US" sz="1400" dirty="0">
              <a:solidFill>
                <a:schemeClr val="tx1"/>
              </a:solidFill>
              <a:latin typeface="Calibri" pitchFamily="34" charset="0"/>
            </a:endParaRPr>
          </a:p>
          <a:p>
            <a:pPr algn="ctr"/>
            <a:r>
              <a:rPr lang="en-US" sz="1000" dirty="0">
                <a:solidFill>
                  <a:schemeClr val="tx1"/>
                </a:solidFill>
                <a:latin typeface="Calibri" pitchFamily="34" charset="0"/>
              </a:rPr>
              <a:t>Independent </a:t>
            </a:r>
            <a:r>
              <a:rPr lang="en-US" sz="1000" dirty="0" smtClean="0">
                <a:solidFill>
                  <a:schemeClr val="tx1"/>
                </a:solidFill>
                <a:latin typeface="Calibri" pitchFamily="34" charset="0"/>
              </a:rPr>
              <a:t>Study</a:t>
            </a:r>
            <a:endParaRPr lang="en-US" sz="700" dirty="0">
              <a:solidFill>
                <a:schemeClr val="tx1"/>
              </a:solidFill>
              <a:latin typeface="Calibri" pitchFamily="34" charset="0"/>
            </a:endParaRPr>
          </a:p>
        </p:txBody>
      </p:sp>
      <p:cxnSp>
        <p:nvCxnSpPr>
          <p:cNvPr id="36" name="Straight Arrow Connector 35"/>
          <p:cNvCxnSpPr>
            <a:stCxn id="31" idx="2"/>
          </p:cNvCxnSpPr>
          <p:nvPr/>
        </p:nvCxnSpPr>
        <p:spPr>
          <a:xfrm rot="16200000" flipH="1">
            <a:off x="4705350" y="1657350"/>
            <a:ext cx="304800" cy="11049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180"/>
          <p:cNvCxnSpPr>
            <a:stCxn id="5" idx="2"/>
            <a:endCxn id="8" idx="0"/>
          </p:cNvCxnSpPr>
          <p:nvPr/>
        </p:nvCxnSpPr>
        <p:spPr>
          <a:xfrm rot="5400000">
            <a:off x="5010150" y="2838450"/>
            <a:ext cx="228600" cy="1562100"/>
          </a:xfrm>
          <a:prstGeom prst="bentConnector3">
            <a:avLst>
              <a:gd name="adj1" fmla="val 50000"/>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456882"/>
          </a:xfrm>
        </p:spPr>
        <p:txBody>
          <a:bodyPr>
            <a:normAutofit fontScale="90000"/>
          </a:bodyPr>
          <a:lstStyle/>
          <a:p>
            <a:r>
              <a:rPr lang="en-US" dirty="0" smtClean="0"/>
              <a:t>Process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282294888"/>
              </p:ext>
            </p:extLst>
          </p:nvPr>
        </p:nvGraphicFramePr>
        <p:xfrm>
          <a:off x="457200" y="685800"/>
          <a:ext cx="80772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 IN MIS - Vision	</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dirty="0" smtClean="0"/>
              <a:t>Future</a:t>
            </a:r>
            <a:br>
              <a:rPr lang="en-US" dirty="0" smtClean="0"/>
            </a:br>
            <a:r>
              <a:rPr lang="en-US" sz="1700" b="0" dirty="0" smtClean="0"/>
              <a:t>A digital centric world in which a group of large and growing IT centric firms and providers provide infrastructure like services which an ever increasing group of smaller entrepreneurial firms apply and reimagine to create innovative and value added services for consumers and business. </a:t>
            </a:r>
          </a:p>
          <a:p>
            <a:pPr algn="ctr"/>
            <a:r>
              <a:rPr lang="en-US" sz="1700" b="0" dirty="0" smtClean="0"/>
              <a:t>Our students will successfully compete in a new world in which traditional large corporations continue to streamline their IT operations but grow and add new technologically enhanced innovative capabilities</a:t>
            </a:r>
          </a:p>
          <a:p>
            <a:pPr algn="ctr"/>
            <a:r>
              <a:rPr lang="en-US" dirty="0" smtClean="0"/>
              <a:t>Contrast</a:t>
            </a:r>
          </a:p>
          <a:p>
            <a:pPr algn="ctr"/>
            <a:r>
              <a:rPr lang="en-US" sz="1700" b="0" dirty="0" smtClean="0"/>
              <a:t>A local insurance firm had more than 1800 IT jobs in 1999 but now has less than half. Twitter has 27 employees. Who has the better brand? Who has the better job prospects?</a:t>
            </a:r>
          </a:p>
          <a:p>
            <a:pPr algn="ctr"/>
            <a:r>
              <a:rPr lang="en-US" dirty="0" smtClean="0"/>
              <a:t>Goal</a:t>
            </a:r>
          </a:p>
          <a:p>
            <a:pPr algn="ctr"/>
            <a:r>
              <a:rPr lang="en-US" sz="1800" b="0" dirty="0" smtClean="0"/>
              <a:t>Prepare students for jobs that are at the intersection of the needs of large IT firms, smaller entrepreneurial firms, and traditional large business. </a:t>
            </a:r>
            <a:endParaRPr lang="en-US" sz="1800" b="0" dirty="0"/>
          </a:p>
        </p:txBody>
      </p:sp>
    </p:spTree>
    <p:extLst>
      <p:ext uri="{BB962C8B-B14F-4D97-AF65-F5344CB8AC3E}">
        <p14:creationId xmlns="" xmlns:p14="http://schemas.microsoft.com/office/powerpoint/2010/main" val="188670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467600" cy="1371600"/>
          </a:xfrm>
        </p:spPr>
        <p:txBody>
          <a:bodyPr/>
          <a:lstStyle/>
          <a:p>
            <a:r>
              <a:rPr lang="en-US" dirty="0" smtClean="0"/>
              <a:t>Themes</a:t>
            </a:r>
            <a:endParaRPr lang="en-US" dirty="0"/>
          </a:p>
        </p:txBody>
      </p:sp>
      <p:sp>
        <p:nvSpPr>
          <p:cNvPr id="5" name="TextBox 4"/>
          <p:cNvSpPr txBox="1"/>
          <p:nvPr/>
        </p:nvSpPr>
        <p:spPr>
          <a:xfrm>
            <a:off x="381000" y="1905000"/>
            <a:ext cx="3733800" cy="861774"/>
          </a:xfrm>
          <a:prstGeom prst="rect">
            <a:avLst/>
          </a:prstGeom>
          <a:noFill/>
        </p:spPr>
        <p:txBody>
          <a:bodyPr wrap="square" rtlCol="0">
            <a:spAutoFit/>
          </a:bodyPr>
          <a:lstStyle/>
          <a:p>
            <a:pPr lvl="0"/>
            <a:r>
              <a:rPr lang="en-US" b="1" dirty="0" smtClean="0"/>
              <a:t>Collaboration</a:t>
            </a:r>
            <a:r>
              <a:rPr lang="en-US" dirty="0" smtClean="0"/>
              <a:t/>
            </a:r>
            <a:br>
              <a:rPr lang="en-US" dirty="0" smtClean="0"/>
            </a:br>
            <a:r>
              <a:rPr lang="en-US" sz="1600" i="1" dirty="0"/>
              <a:t>Virtual </a:t>
            </a:r>
            <a:r>
              <a:rPr lang="en-US" sz="1600" i="1" dirty="0" smtClean="0"/>
              <a:t>teamwork, partnerships, customer interaction</a:t>
            </a:r>
            <a:endParaRPr lang="en-US" sz="1600" b="1" i="1" dirty="0"/>
          </a:p>
        </p:txBody>
      </p:sp>
      <p:sp>
        <p:nvSpPr>
          <p:cNvPr id="6" name="TextBox 5"/>
          <p:cNvSpPr txBox="1"/>
          <p:nvPr/>
        </p:nvSpPr>
        <p:spPr>
          <a:xfrm>
            <a:off x="4343400" y="1524000"/>
            <a:ext cx="4267200" cy="861774"/>
          </a:xfrm>
          <a:prstGeom prst="rect">
            <a:avLst/>
          </a:prstGeom>
          <a:noFill/>
        </p:spPr>
        <p:txBody>
          <a:bodyPr wrap="square" rtlCol="0">
            <a:spAutoFit/>
          </a:bodyPr>
          <a:lstStyle/>
          <a:p>
            <a:pPr lvl="0"/>
            <a:r>
              <a:rPr lang="en-US" b="1" dirty="0" smtClean="0"/>
              <a:t>Entrepreneurial thinking</a:t>
            </a:r>
            <a:br>
              <a:rPr lang="en-US" b="1" dirty="0" smtClean="0"/>
            </a:br>
            <a:r>
              <a:rPr lang="en-US" sz="1600" i="1" dirty="0" smtClean="0"/>
              <a:t>Create innovative technology enabled corporate and consumer products/services</a:t>
            </a:r>
          </a:p>
        </p:txBody>
      </p:sp>
      <p:sp>
        <p:nvSpPr>
          <p:cNvPr id="7" name="TextBox 6"/>
          <p:cNvSpPr txBox="1"/>
          <p:nvPr/>
        </p:nvSpPr>
        <p:spPr>
          <a:xfrm>
            <a:off x="152400" y="5715000"/>
            <a:ext cx="7924800" cy="861774"/>
          </a:xfrm>
          <a:prstGeom prst="rect">
            <a:avLst/>
          </a:prstGeom>
          <a:noFill/>
        </p:spPr>
        <p:txBody>
          <a:bodyPr wrap="square" rtlCol="0">
            <a:spAutoFit/>
          </a:bodyPr>
          <a:lstStyle/>
          <a:p>
            <a:r>
              <a:rPr lang="en-US" b="1" dirty="0" smtClean="0"/>
              <a:t>Lead change</a:t>
            </a:r>
            <a:r>
              <a:rPr lang="en-US" dirty="0" smtClean="0"/>
              <a:t/>
            </a:r>
            <a:br>
              <a:rPr lang="en-US" dirty="0" smtClean="0"/>
            </a:br>
            <a:r>
              <a:rPr lang="en-US" sz="1600" i="1" dirty="0" smtClean="0"/>
              <a:t>Champion change in small and large firms – Social media, create business intelligence, cyber security, risk management, knowledge management, cloud, etc. </a:t>
            </a:r>
            <a:endParaRPr lang="en-US" sz="1600" i="1" dirty="0"/>
          </a:p>
        </p:txBody>
      </p:sp>
      <p:sp>
        <p:nvSpPr>
          <p:cNvPr id="8" name="TextBox 7"/>
          <p:cNvSpPr txBox="1"/>
          <p:nvPr/>
        </p:nvSpPr>
        <p:spPr>
          <a:xfrm>
            <a:off x="4800600" y="4572000"/>
            <a:ext cx="3962400" cy="861774"/>
          </a:xfrm>
          <a:prstGeom prst="rect">
            <a:avLst/>
          </a:prstGeom>
          <a:noFill/>
        </p:spPr>
        <p:txBody>
          <a:bodyPr wrap="square" rtlCol="0">
            <a:spAutoFit/>
          </a:bodyPr>
          <a:lstStyle/>
          <a:p>
            <a:r>
              <a:rPr lang="en-US" b="1" dirty="0" smtClean="0"/>
              <a:t>Critical thinking</a:t>
            </a:r>
            <a:br>
              <a:rPr lang="en-US" b="1" dirty="0" smtClean="0"/>
            </a:br>
            <a:r>
              <a:rPr lang="en-US" sz="1600" i="1" dirty="0" smtClean="0"/>
              <a:t>Identify and draw insight from data, apply the concept of objects</a:t>
            </a:r>
            <a:endParaRPr lang="en-US" sz="1600" i="1" dirty="0"/>
          </a:p>
        </p:txBody>
      </p:sp>
      <p:sp>
        <p:nvSpPr>
          <p:cNvPr id="9" name="TextBox 8"/>
          <p:cNvSpPr txBox="1"/>
          <p:nvPr/>
        </p:nvSpPr>
        <p:spPr>
          <a:xfrm>
            <a:off x="1371600" y="2766774"/>
            <a:ext cx="6248400" cy="615553"/>
          </a:xfrm>
          <a:prstGeom prst="rect">
            <a:avLst/>
          </a:prstGeom>
          <a:noFill/>
        </p:spPr>
        <p:txBody>
          <a:bodyPr wrap="square" rtlCol="0">
            <a:spAutoFit/>
          </a:bodyPr>
          <a:lstStyle/>
          <a:p>
            <a:r>
              <a:rPr lang="en-US" b="1" dirty="0" smtClean="0"/>
              <a:t>Professional development</a:t>
            </a:r>
            <a:br>
              <a:rPr lang="en-US" b="1" dirty="0" smtClean="0"/>
            </a:br>
            <a:r>
              <a:rPr lang="en-US" sz="1600" i="1" dirty="0" smtClean="0"/>
              <a:t>Make persuasive arguments about technology</a:t>
            </a:r>
            <a:endParaRPr lang="en-US" sz="1600" i="1" dirty="0"/>
          </a:p>
        </p:txBody>
      </p:sp>
      <p:sp>
        <p:nvSpPr>
          <p:cNvPr id="10" name="TextBox 9"/>
          <p:cNvSpPr txBox="1"/>
          <p:nvPr/>
        </p:nvSpPr>
        <p:spPr>
          <a:xfrm>
            <a:off x="4114800" y="3468469"/>
            <a:ext cx="4495800" cy="861774"/>
          </a:xfrm>
          <a:prstGeom prst="rect">
            <a:avLst/>
          </a:prstGeom>
          <a:noFill/>
        </p:spPr>
        <p:txBody>
          <a:bodyPr wrap="square" rtlCol="0">
            <a:spAutoFit/>
          </a:bodyPr>
          <a:lstStyle/>
          <a:p>
            <a:r>
              <a:rPr lang="en-US" b="1" dirty="0" smtClean="0"/>
              <a:t>Leverage Fox Core Curriculum</a:t>
            </a:r>
            <a:r>
              <a:rPr lang="en-US" dirty="0" smtClean="0"/>
              <a:t/>
            </a:r>
            <a:br>
              <a:rPr lang="en-US" dirty="0" smtClean="0"/>
            </a:br>
            <a:r>
              <a:rPr lang="en-US" sz="1600" i="1" dirty="0" smtClean="0"/>
              <a:t>Utilize cost//benefit analysis as part of IT project portfolio management</a:t>
            </a:r>
            <a:r>
              <a:rPr lang="en-US" sz="1600" dirty="0" smtClean="0"/>
              <a:t> </a:t>
            </a:r>
            <a:endParaRPr lang="en-US" sz="1600" dirty="0"/>
          </a:p>
        </p:txBody>
      </p:sp>
      <p:sp>
        <p:nvSpPr>
          <p:cNvPr id="11" name="TextBox 10"/>
          <p:cNvSpPr txBox="1"/>
          <p:nvPr/>
        </p:nvSpPr>
        <p:spPr>
          <a:xfrm>
            <a:off x="76200" y="4114800"/>
            <a:ext cx="4114800" cy="1384995"/>
          </a:xfrm>
          <a:prstGeom prst="rect">
            <a:avLst/>
          </a:prstGeom>
          <a:noFill/>
        </p:spPr>
        <p:txBody>
          <a:bodyPr wrap="square" rtlCol="0">
            <a:spAutoFit/>
          </a:bodyPr>
          <a:lstStyle/>
          <a:p>
            <a:r>
              <a:rPr lang="en-US" b="1" dirty="0" smtClean="0"/>
              <a:t>Evolutionary and radical technology</a:t>
            </a:r>
            <a:br>
              <a:rPr lang="en-US" b="1" dirty="0" smtClean="0"/>
            </a:br>
            <a:r>
              <a:rPr lang="en-US" sz="1600" i="1" dirty="0" smtClean="0"/>
              <a:t>Build a datacenter today or utilize cloud computing and open source? Corporate and consumer technology</a:t>
            </a:r>
            <a:endParaRPr lang="en-US" sz="1600" i="1" dirty="0"/>
          </a:p>
        </p:txBody>
      </p:sp>
      <p:sp>
        <p:nvSpPr>
          <p:cNvPr id="12" name="TextBox 11"/>
          <p:cNvSpPr txBox="1"/>
          <p:nvPr/>
        </p:nvSpPr>
        <p:spPr>
          <a:xfrm>
            <a:off x="3567223" y="416004"/>
            <a:ext cx="4267200" cy="861774"/>
          </a:xfrm>
          <a:prstGeom prst="rect">
            <a:avLst/>
          </a:prstGeom>
          <a:noFill/>
        </p:spPr>
        <p:txBody>
          <a:bodyPr wrap="square" rtlCol="0">
            <a:spAutoFit/>
          </a:bodyPr>
          <a:lstStyle/>
          <a:p>
            <a:pPr lvl="0"/>
            <a:r>
              <a:rPr lang="en-US" b="1" dirty="0" smtClean="0"/>
              <a:t>Media</a:t>
            </a:r>
            <a:br>
              <a:rPr lang="en-US" b="1" dirty="0" smtClean="0"/>
            </a:br>
            <a:r>
              <a:rPr lang="en-US" sz="1600" i="1" dirty="0" smtClean="0"/>
              <a:t>Apply social, digital, integrative media to create opportunities and collaboration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1066482"/>
          </a:xfrm>
        </p:spPr>
        <p:txBody>
          <a:bodyPr>
            <a:normAutofit fontScale="90000"/>
          </a:bodyPr>
          <a:lstStyle/>
          <a:p>
            <a:r>
              <a:rPr lang="en-US" dirty="0" smtClean="0"/>
              <a:t>Hype Cycle for High-Performance Workplace 2010</a:t>
            </a:r>
            <a:endParaRPr lang="en-US" dirty="0"/>
          </a:p>
        </p:txBody>
      </p:sp>
      <p:pic>
        <p:nvPicPr>
          <p:cNvPr id="1026" name="Picture 2"/>
          <p:cNvPicPr>
            <a:picLocks noChangeAspect="1" noChangeArrowheads="1"/>
          </p:cNvPicPr>
          <p:nvPr/>
        </p:nvPicPr>
        <p:blipFill rotWithShape="1">
          <a:blip r:embed="rId3" cstate="print"/>
          <a:srcRect t="5891"/>
          <a:stretch/>
        </p:blipFill>
        <p:spPr bwMode="auto">
          <a:xfrm>
            <a:off x="322844" y="1464815"/>
            <a:ext cx="7830556" cy="514168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7" y="228600"/>
            <a:ext cx="7924800" cy="914082"/>
          </a:xfrm>
        </p:spPr>
        <p:txBody>
          <a:bodyPr/>
          <a:lstStyle/>
          <a:p>
            <a:r>
              <a:rPr lang="en-US" dirty="0" smtClean="0"/>
              <a:t>Transition of IT Roles</a:t>
            </a:r>
            <a:endParaRPr lang="en-US" dirty="0"/>
          </a:p>
        </p:txBody>
      </p:sp>
      <p:sp>
        <p:nvSpPr>
          <p:cNvPr id="3" name="Oval 2"/>
          <p:cNvSpPr/>
          <p:nvPr/>
        </p:nvSpPr>
        <p:spPr>
          <a:xfrm>
            <a:off x="381000" y="1981200"/>
            <a:ext cx="2895600" cy="3810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0" y="1524000"/>
            <a:ext cx="838200" cy="369332"/>
          </a:xfrm>
          <a:prstGeom prst="rect">
            <a:avLst/>
          </a:prstGeom>
          <a:noFill/>
        </p:spPr>
        <p:txBody>
          <a:bodyPr wrap="square" rtlCol="0">
            <a:spAutoFit/>
          </a:bodyPr>
          <a:lstStyle/>
          <a:p>
            <a:r>
              <a:rPr lang="en-US" dirty="0" smtClean="0"/>
              <a:t>2005</a:t>
            </a:r>
            <a:endParaRPr lang="en-US" dirty="0"/>
          </a:p>
        </p:txBody>
      </p:sp>
      <p:sp>
        <p:nvSpPr>
          <p:cNvPr id="5" name="TextBox 4"/>
          <p:cNvSpPr txBox="1"/>
          <p:nvPr/>
        </p:nvSpPr>
        <p:spPr>
          <a:xfrm>
            <a:off x="1066800" y="2209800"/>
            <a:ext cx="1524000" cy="553998"/>
          </a:xfrm>
          <a:prstGeom prst="rect">
            <a:avLst/>
          </a:prstGeom>
          <a:noFill/>
        </p:spPr>
        <p:txBody>
          <a:bodyPr wrap="square" rtlCol="0">
            <a:spAutoFit/>
          </a:bodyPr>
          <a:lstStyle/>
          <a:p>
            <a:r>
              <a:rPr lang="en-US" dirty="0" smtClean="0">
                <a:solidFill>
                  <a:srgbClr val="FF0000"/>
                </a:solidFill>
              </a:rPr>
              <a:t>Corporate IT</a:t>
            </a:r>
          </a:p>
          <a:p>
            <a:r>
              <a:rPr lang="en-US" sz="1200" dirty="0" smtClean="0">
                <a:solidFill>
                  <a:srgbClr val="FF0000"/>
                </a:solidFill>
              </a:rPr>
              <a:t>(in the datacenter)</a:t>
            </a:r>
            <a:endParaRPr lang="en-US" sz="1200" dirty="0">
              <a:solidFill>
                <a:srgbClr val="FF0000"/>
              </a:solidFill>
            </a:endParaRPr>
          </a:p>
        </p:txBody>
      </p:sp>
      <p:sp>
        <p:nvSpPr>
          <p:cNvPr id="6" name="TextBox 5"/>
          <p:cNvSpPr txBox="1"/>
          <p:nvPr/>
        </p:nvSpPr>
        <p:spPr>
          <a:xfrm>
            <a:off x="762000" y="3048000"/>
            <a:ext cx="914400" cy="523220"/>
          </a:xfrm>
          <a:prstGeom prst="rect">
            <a:avLst/>
          </a:prstGeom>
          <a:noFill/>
        </p:spPr>
        <p:txBody>
          <a:bodyPr wrap="square" rtlCol="0">
            <a:spAutoFit/>
          </a:bodyPr>
          <a:lstStyle/>
          <a:p>
            <a:r>
              <a:rPr lang="en-US" sz="1400" dirty="0" smtClean="0"/>
              <a:t>Systems Analyst</a:t>
            </a:r>
            <a:endParaRPr lang="en-US" sz="1400" dirty="0"/>
          </a:p>
        </p:txBody>
      </p:sp>
      <p:sp>
        <p:nvSpPr>
          <p:cNvPr id="7" name="TextBox 6"/>
          <p:cNvSpPr txBox="1"/>
          <p:nvPr/>
        </p:nvSpPr>
        <p:spPr>
          <a:xfrm>
            <a:off x="1981200" y="3657600"/>
            <a:ext cx="1219200" cy="523220"/>
          </a:xfrm>
          <a:prstGeom prst="rect">
            <a:avLst/>
          </a:prstGeom>
          <a:noFill/>
        </p:spPr>
        <p:txBody>
          <a:bodyPr wrap="square" rtlCol="0">
            <a:spAutoFit/>
          </a:bodyPr>
          <a:lstStyle/>
          <a:p>
            <a:r>
              <a:rPr lang="en-US" sz="1400" dirty="0" smtClean="0"/>
              <a:t>Application developer</a:t>
            </a:r>
            <a:endParaRPr lang="en-US" sz="1400" dirty="0"/>
          </a:p>
        </p:txBody>
      </p:sp>
      <p:sp>
        <p:nvSpPr>
          <p:cNvPr id="8" name="TextBox 7"/>
          <p:cNvSpPr txBox="1"/>
          <p:nvPr/>
        </p:nvSpPr>
        <p:spPr>
          <a:xfrm>
            <a:off x="533400" y="4114800"/>
            <a:ext cx="1295400" cy="523220"/>
          </a:xfrm>
          <a:prstGeom prst="rect">
            <a:avLst/>
          </a:prstGeom>
          <a:noFill/>
        </p:spPr>
        <p:txBody>
          <a:bodyPr wrap="square" rtlCol="0">
            <a:spAutoFit/>
          </a:bodyPr>
          <a:lstStyle/>
          <a:p>
            <a:r>
              <a:rPr lang="en-US" sz="1400" dirty="0" smtClean="0"/>
              <a:t>Database Administrator</a:t>
            </a:r>
            <a:endParaRPr lang="en-US" sz="1400" dirty="0"/>
          </a:p>
        </p:txBody>
      </p:sp>
      <p:sp>
        <p:nvSpPr>
          <p:cNvPr id="9" name="TextBox 8"/>
          <p:cNvSpPr txBox="1"/>
          <p:nvPr/>
        </p:nvSpPr>
        <p:spPr>
          <a:xfrm>
            <a:off x="1600200" y="4648200"/>
            <a:ext cx="1524000" cy="523220"/>
          </a:xfrm>
          <a:prstGeom prst="rect">
            <a:avLst/>
          </a:prstGeom>
          <a:noFill/>
        </p:spPr>
        <p:txBody>
          <a:bodyPr wrap="square" rtlCol="0">
            <a:spAutoFit/>
          </a:bodyPr>
          <a:lstStyle/>
          <a:p>
            <a:r>
              <a:rPr lang="en-US" sz="1400" dirty="0" smtClean="0"/>
              <a:t>Systems Administrator</a:t>
            </a:r>
            <a:endParaRPr lang="en-US" sz="1400" dirty="0"/>
          </a:p>
        </p:txBody>
      </p:sp>
      <p:sp>
        <p:nvSpPr>
          <p:cNvPr id="10" name="Oval 9"/>
          <p:cNvSpPr/>
          <p:nvPr/>
        </p:nvSpPr>
        <p:spPr>
          <a:xfrm>
            <a:off x="3886200" y="1981200"/>
            <a:ext cx="2286000" cy="2819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62600" y="1524000"/>
            <a:ext cx="838200" cy="369332"/>
          </a:xfrm>
          <a:prstGeom prst="rect">
            <a:avLst/>
          </a:prstGeom>
          <a:noFill/>
        </p:spPr>
        <p:txBody>
          <a:bodyPr wrap="square" rtlCol="0">
            <a:spAutoFit/>
          </a:bodyPr>
          <a:lstStyle/>
          <a:p>
            <a:r>
              <a:rPr lang="en-US" dirty="0" smtClean="0"/>
              <a:t>2010</a:t>
            </a:r>
            <a:endParaRPr lang="en-US" dirty="0"/>
          </a:p>
        </p:txBody>
      </p:sp>
      <p:sp>
        <p:nvSpPr>
          <p:cNvPr id="12" name="TextBox 11"/>
          <p:cNvSpPr txBox="1"/>
          <p:nvPr/>
        </p:nvSpPr>
        <p:spPr>
          <a:xfrm>
            <a:off x="4267200" y="2209800"/>
            <a:ext cx="1676400" cy="553998"/>
          </a:xfrm>
          <a:prstGeom prst="rect">
            <a:avLst/>
          </a:prstGeom>
          <a:noFill/>
        </p:spPr>
        <p:txBody>
          <a:bodyPr wrap="square" rtlCol="0">
            <a:spAutoFit/>
          </a:bodyPr>
          <a:lstStyle/>
          <a:p>
            <a:r>
              <a:rPr lang="en-US" dirty="0" smtClean="0">
                <a:solidFill>
                  <a:srgbClr val="FF0000"/>
                </a:solidFill>
              </a:rPr>
              <a:t>Corporate IT</a:t>
            </a:r>
          </a:p>
          <a:p>
            <a:r>
              <a:rPr lang="en-US" sz="1200" dirty="0" smtClean="0">
                <a:solidFill>
                  <a:srgbClr val="FF0000"/>
                </a:solidFill>
              </a:rPr>
              <a:t>(in the business unit)</a:t>
            </a:r>
            <a:endParaRPr lang="en-US" sz="1200" dirty="0">
              <a:solidFill>
                <a:srgbClr val="FF0000"/>
              </a:solidFill>
            </a:endParaRPr>
          </a:p>
        </p:txBody>
      </p:sp>
      <p:sp>
        <p:nvSpPr>
          <p:cNvPr id="13" name="TextBox 12"/>
          <p:cNvSpPr txBox="1"/>
          <p:nvPr/>
        </p:nvSpPr>
        <p:spPr>
          <a:xfrm>
            <a:off x="4191000" y="2819400"/>
            <a:ext cx="914400" cy="523220"/>
          </a:xfrm>
          <a:prstGeom prst="rect">
            <a:avLst/>
          </a:prstGeom>
          <a:noFill/>
        </p:spPr>
        <p:txBody>
          <a:bodyPr wrap="square" rtlCol="0">
            <a:spAutoFit/>
          </a:bodyPr>
          <a:lstStyle/>
          <a:p>
            <a:r>
              <a:rPr lang="en-US" sz="1400" dirty="0" smtClean="0"/>
              <a:t>Business Analyst</a:t>
            </a:r>
            <a:endParaRPr lang="en-US" sz="1400" dirty="0"/>
          </a:p>
        </p:txBody>
      </p:sp>
      <p:sp>
        <p:nvSpPr>
          <p:cNvPr id="14" name="TextBox 13"/>
          <p:cNvSpPr txBox="1"/>
          <p:nvPr/>
        </p:nvSpPr>
        <p:spPr>
          <a:xfrm>
            <a:off x="5105400" y="3200400"/>
            <a:ext cx="1219200" cy="523220"/>
          </a:xfrm>
          <a:prstGeom prst="rect">
            <a:avLst/>
          </a:prstGeom>
          <a:noFill/>
        </p:spPr>
        <p:txBody>
          <a:bodyPr wrap="square" rtlCol="0">
            <a:spAutoFit/>
          </a:bodyPr>
          <a:lstStyle/>
          <a:p>
            <a:r>
              <a:rPr lang="en-US" sz="1400" dirty="0" smtClean="0"/>
              <a:t>Solution Developer</a:t>
            </a:r>
            <a:endParaRPr lang="en-US" sz="1400" dirty="0"/>
          </a:p>
        </p:txBody>
      </p:sp>
      <p:sp>
        <p:nvSpPr>
          <p:cNvPr id="15" name="TextBox 14"/>
          <p:cNvSpPr txBox="1"/>
          <p:nvPr/>
        </p:nvSpPr>
        <p:spPr>
          <a:xfrm>
            <a:off x="4191000" y="3581400"/>
            <a:ext cx="1295400" cy="523220"/>
          </a:xfrm>
          <a:prstGeom prst="rect">
            <a:avLst/>
          </a:prstGeom>
          <a:noFill/>
        </p:spPr>
        <p:txBody>
          <a:bodyPr wrap="square" rtlCol="0">
            <a:spAutoFit/>
          </a:bodyPr>
          <a:lstStyle/>
          <a:p>
            <a:r>
              <a:rPr lang="en-US" sz="1400" dirty="0" smtClean="0"/>
              <a:t>Data</a:t>
            </a:r>
          </a:p>
          <a:p>
            <a:r>
              <a:rPr lang="en-US" sz="1400" dirty="0" smtClean="0"/>
              <a:t>Analyst</a:t>
            </a:r>
            <a:endParaRPr lang="en-US" sz="1400" dirty="0"/>
          </a:p>
        </p:txBody>
      </p:sp>
      <p:sp>
        <p:nvSpPr>
          <p:cNvPr id="16" name="TextBox 15"/>
          <p:cNvSpPr txBox="1"/>
          <p:nvPr/>
        </p:nvSpPr>
        <p:spPr>
          <a:xfrm>
            <a:off x="4953000" y="3962400"/>
            <a:ext cx="914400" cy="523220"/>
          </a:xfrm>
          <a:prstGeom prst="rect">
            <a:avLst/>
          </a:prstGeom>
          <a:noFill/>
        </p:spPr>
        <p:txBody>
          <a:bodyPr wrap="square" rtlCol="0">
            <a:spAutoFit/>
          </a:bodyPr>
          <a:lstStyle/>
          <a:p>
            <a:r>
              <a:rPr lang="en-US" sz="1400" dirty="0" smtClean="0"/>
              <a:t>Change Agent</a:t>
            </a:r>
            <a:endParaRPr lang="en-US" sz="1400" dirty="0"/>
          </a:p>
        </p:txBody>
      </p:sp>
      <p:sp>
        <p:nvSpPr>
          <p:cNvPr id="17" name="Oval 16"/>
          <p:cNvSpPr/>
          <p:nvPr/>
        </p:nvSpPr>
        <p:spPr>
          <a:xfrm>
            <a:off x="6324600" y="1981200"/>
            <a:ext cx="1905000" cy="2057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477000" y="2209800"/>
            <a:ext cx="1676400" cy="646331"/>
          </a:xfrm>
          <a:prstGeom prst="rect">
            <a:avLst/>
          </a:prstGeom>
          <a:noFill/>
        </p:spPr>
        <p:txBody>
          <a:bodyPr wrap="square" rtlCol="0">
            <a:spAutoFit/>
          </a:bodyPr>
          <a:lstStyle/>
          <a:p>
            <a:r>
              <a:rPr lang="en-US" dirty="0" smtClean="0">
                <a:solidFill>
                  <a:srgbClr val="FF0000"/>
                </a:solidFill>
              </a:rPr>
              <a:t>Small/Midsize Business</a:t>
            </a:r>
            <a:endParaRPr lang="en-US" sz="1200" dirty="0">
              <a:solidFill>
                <a:srgbClr val="FF0000"/>
              </a:solidFill>
            </a:endParaRPr>
          </a:p>
        </p:txBody>
      </p:sp>
      <p:sp>
        <p:nvSpPr>
          <p:cNvPr id="19" name="Oval 18"/>
          <p:cNvSpPr/>
          <p:nvPr/>
        </p:nvSpPr>
        <p:spPr>
          <a:xfrm>
            <a:off x="5715000" y="4343400"/>
            <a:ext cx="2209800" cy="13716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943600" y="4495800"/>
            <a:ext cx="1752600" cy="646331"/>
          </a:xfrm>
          <a:prstGeom prst="rect">
            <a:avLst/>
          </a:prstGeom>
          <a:noFill/>
        </p:spPr>
        <p:txBody>
          <a:bodyPr wrap="square" rtlCol="0">
            <a:spAutoFit/>
          </a:bodyPr>
          <a:lstStyle/>
          <a:p>
            <a:r>
              <a:rPr lang="en-US" dirty="0" smtClean="0">
                <a:solidFill>
                  <a:srgbClr val="FF0000"/>
                </a:solidFill>
              </a:rPr>
              <a:t>Entrepreneurial Firms</a:t>
            </a:r>
            <a:endParaRPr lang="en-US" sz="1200" dirty="0">
              <a:solidFill>
                <a:srgbClr val="FF0000"/>
              </a:solidFill>
            </a:endParaRPr>
          </a:p>
        </p:txBody>
      </p:sp>
      <p:sp>
        <p:nvSpPr>
          <p:cNvPr id="22" name="TextBox 21"/>
          <p:cNvSpPr txBox="1"/>
          <p:nvPr/>
        </p:nvSpPr>
        <p:spPr>
          <a:xfrm>
            <a:off x="5867400" y="5039380"/>
            <a:ext cx="2057400" cy="523220"/>
          </a:xfrm>
          <a:prstGeom prst="rect">
            <a:avLst/>
          </a:prstGeom>
          <a:noFill/>
        </p:spPr>
        <p:txBody>
          <a:bodyPr wrap="square" rtlCol="0">
            <a:spAutoFit/>
          </a:bodyPr>
          <a:lstStyle/>
          <a:p>
            <a:r>
              <a:rPr lang="en-US" sz="1400" dirty="0" smtClean="0"/>
              <a:t>Digital Product and Service Development</a:t>
            </a:r>
            <a:endParaRPr lang="en-US" sz="1400" dirty="0"/>
          </a:p>
        </p:txBody>
      </p:sp>
      <p:sp>
        <p:nvSpPr>
          <p:cNvPr id="26" name="TextBox 25"/>
          <p:cNvSpPr txBox="1"/>
          <p:nvPr/>
        </p:nvSpPr>
        <p:spPr>
          <a:xfrm>
            <a:off x="6477000" y="2829580"/>
            <a:ext cx="1219200" cy="523220"/>
          </a:xfrm>
          <a:prstGeom prst="rect">
            <a:avLst/>
          </a:prstGeom>
          <a:noFill/>
        </p:spPr>
        <p:txBody>
          <a:bodyPr wrap="square" rtlCol="0">
            <a:spAutoFit/>
          </a:bodyPr>
          <a:lstStyle/>
          <a:p>
            <a:r>
              <a:rPr lang="en-US" sz="1400" dirty="0" smtClean="0"/>
              <a:t>Social Media Engineer</a:t>
            </a:r>
            <a:endParaRPr lang="en-US" sz="1400" dirty="0"/>
          </a:p>
        </p:txBody>
      </p:sp>
      <p:sp>
        <p:nvSpPr>
          <p:cNvPr id="27" name="TextBox 26"/>
          <p:cNvSpPr txBox="1"/>
          <p:nvPr/>
        </p:nvSpPr>
        <p:spPr>
          <a:xfrm>
            <a:off x="7239000" y="3286780"/>
            <a:ext cx="914400" cy="523220"/>
          </a:xfrm>
          <a:prstGeom prst="rect">
            <a:avLst/>
          </a:prstGeom>
          <a:noFill/>
        </p:spPr>
        <p:txBody>
          <a:bodyPr wrap="square" rtlCol="0">
            <a:spAutoFit/>
          </a:bodyPr>
          <a:lstStyle/>
          <a:p>
            <a:r>
              <a:rPr lang="en-US" sz="1400" dirty="0" smtClean="0"/>
              <a:t>Business Analyst</a:t>
            </a:r>
            <a:endParaRPr lang="en-US" sz="1400" dirty="0"/>
          </a:p>
        </p:txBody>
      </p:sp>
      <p:sp>
        <p:nvSpPr>
          <p:cNvPr id="28" name="Rectangle 27"/>
          <p:cNvSpPr/>
          <p:nvPr/>
        </p:nvSpPr>
        <p:spPr>
          <a:xfrm>
            <a:off x="228600" y="1905000"/>
            <a:ext cx="32766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505200" y="1905000"/>
            <a:ext cx="49530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will our students contribute</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99874" y="1609724"/>
            <a:ext cx="7724925" cy="5250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208" y="152400"/>
            <a:ext cx="5791200" cy="685482"/>
          </a:xfrm>
        </p:spPr>
        <p:txBody>
          <a:bodyPr/>
          <a:lstStyle/>
          <a:p>
            <a:r>
              <a:rPr lang="en-US" dirty="0" smtClean="0"/>
              <a:t>Fundamental shift</a:t>
            </a:r>
            <a:endParaRPr lang="en-US" dirty="0"/>
          </a:p>
        </p:txBody>
      </p:sp>
      <p:grpSp>
        <p:nvGrpSpPr>
          <p:cNvPr id="22" name="Group 21"/>
          <p:cNvGrpSpPr/>
          <p:nvPr/>
        </p:nvGrpSpPr>
        <p:grpSpPr>
          <a:xfrm>
            <a:off x="2209800" y="1043940"/>
            <a:ext cx="6096000" cy="2042160"/>
            <a:chOff x="1295400" y="914400"/>
            <a:chExt cx="6096000" cy="2042160"/>
          </a:xfrm>
        </p:grpSpPr>
        <p:sp>
          <p:nvSpPr>
            <p:cNvPr id="4" name="Rectangle 3"/>
            <p:cNvSpPr/>
            <p:nvPr/>
          </p:nvSpPr>
          <p:spPr>
            <a:xfrm>
              <a:off x="1295400" y="1943100"/>
              <a:ext cx="1905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Large business</a:t>
              </a:r>
              <a:endParaRPr lang="en-US" dirty="0"/>
            </a:p>
          </p:txBody>
        </p:sp>
        <p:sp>
          <p:nvSpPr>
            <p:cNvPr id="5" name="Rectangle 4"/>
            <p:cNvSpPr/>
            <p:nvPr/>
          </p:nvSpPr>
          <p:spPr>
            <a:xfrm>
              <a:off x="5486400" y="1943100"/>
              <a:ext cx="1905000" cy="8382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Technology</a:t>
              </a:r>
              <a:endParaRPr lang="en-US" dirty="0"/>
            </a:p>
          </p:txBody>
        </p:sp>
        <p:pic>
          <p:nvPicPr>
            <p:cNvPr id="1026" name="Picture 2" descr="C:\Program Files (x86)\Microsoft Office\MEDIA\CAGCAT10\j030295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86200" y="1767840"/>
              <a:ext cx="847958" cy="11887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cxnSp>
          <p:nvCxnSpPr>
            <p:cNvPr id="7" name="Straight Arrow Connector 6"/>
            <p:cNvCxnSpPr>
              <a:stCxn id="1026" idx="1"/>
              <a:endCxn id="4" idx="3"/>
            </p:cNvCxnSpPr>
            <p:nvPr/>
          </p:nvCxnSpPr>
          <p:spPr>
            <a:xfrm flipH="1">
              <a:off x="3200400" y="2362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026" idx="3"/>
              <a:endCxn id="5" idx="1"/>
            </p:cNvCxnSpPr>
            <p:nvPr/>
          </p:nvCxnSpPr>
          <p:spPr>
            <a:xfrm>
              <a:off x="4734158" y="2362200"/>
              <a:ext cx="75224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ounded Rectangular Callout 12"/>
            <p:cNvSpPr/>
            <p:nvPr/>
          </p:nvSpPr>
          <p:spPr>
            <a:xfrm>
              <a:off x="4734158" y="914400"/>
              <a:ext cx="2276242" cy="609600"/>
            </a:xfrm>
            <a:prstGeom prst="wedgeRoundRectCallout">
              <a:avLst>
                <a:gd name="adj1" fmla="val -64656"/>
                <a:gd name="adj2" fmla="val 10925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i="1" dirty="0" smtClean="0"/>
                <a:t>“I integrate business and technology”</a:t>
              </a:r>
              <a:endParaRPr lang="en-US" sz="1400" i="1" dirty="0"/>
            </a:p>
          </p:txBody>
        </p:sp>
      </p:grpSp>
      <p:grpSp>
        <p:nvGrpSpPr>
          <p:cNvPr id="24" name="Group 23"/>
          <p:cNvGrpSpPr/>
          <p:nvPr/>
        </p:nvGrpSpPr>
        <p:grpSpPr>
          <a:xfrm>
            <a:off x="2299072" y="4229865"/>
            <a:ext cx="5953358" cy="2286000"/>
            <a:chOff x="1371600" y="3948062"/>
            <a:chExt cx="5953358" cy="2286000"/>
          </a:xfrm>
        </p:grpSpPr>
        <p:sp>
          <p:nvSpPr>
            <p:cNvPr id="15" name="Rectangle 14"/>
            <p:cNvSpPr/>
            <p:nvPr/>
          </p:nvSpPr>
          <p:spPr>
            <a:xfrm>
              <a:off x="3886200" y="3948062"/>
              <a:ext cx="3438758"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323609" y="5172804"/>
              <a:ext cx="1905000" cy="8382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Technology</a:t>
              </a:r>
              <a:endParaRPr lang="en-US" dirty="0"/>
            </a:p>
          </p:txBody>
        </p:sp>
        <p:pic>
          <p:nvPicPr>
            <p:cNvPr id="17" name="Picture 2" descr="C:\Program Files (x86)\Microsoft Office\MEDIA\CAGCAT10\j030295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67200" y="4822284"/>
              <a:ext cx="847958" cy="11887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
          <p:nvSpPr>
            <p:cNvPr id="20" name="Rounded Rectangular Callout 19"/>
            <p:cNvSpPr/>
            <p:nvPr/>
          </p:nvSpPr>
          <p:spPr>
            <a:xfrm>
              <a:off x="1371600" y="3948062"/>
              <a:ext cx="2276242" cy="647700"/>
            </a:xfrm>
            <a:prstGeom prst="wedgeRoundRectCallout">
              <a:avLst>
                <a:gd name="adj1" fmla="val 93949"/>
                <a:gd name="adj2" fmla="val 97800"/>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i="1" dirty="0" smtClean="0"/>
                <a:t>“I am a leader in technology-enabled products and services”</a:t>
              </a:r>
              <a:endParaRPr lang="en-US" sz="1400" i="1" dirty="0"/>
            </a:p>
          </p:txBody>
        </p:sp>
        <p:sp>
          <p:nvSpPr>
            <p:cNvPr id="23" name="Rectangle 22"/>
            <p:cNvSpPr/>
            <p:nvPr/>
          </p:nvSpPr>
          <p:spPr>
            <a:xfrm>
              <a:off x="4267200" y="4114316"/>
              <a:ext cx="2819400" cy="5195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consumers, non-profit</a:t>
              </a:r>
              <a:endParaRPr lang="en-US" dirty="0"/>
            </a:p>
          </p:txBody>
        </p:sp>
      </p:grpSp>
      <p:sp>
        <p:nvSpPr>
          <p:cNvPr id="25" name="TextBox 24"/>
          <p:cNvSpPr txBox="1"/>
          <p:nvPr/>
        </p:nvSpPr>
        <p:spPr>
          <a:xfrm>
            <a:off x="372341" y="2189767"/>
            <a:ext cx="1371600" cy="58477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3200" dirty="0" smtClean="0"/>
              <a:t>Tired</a:t>
            </a:r>
            <a:endParaRPr lang="en-US" sz="3200" dirty="0"/>
          </a:p>
        </p:txBody>
      </p:sp>
      <p:sp>
        <p:nvSpPr>
          <p:cNvPr id="27" name="TextBox 26"/>
          <p:cNvSpPr txBox="1"/>
          <p:nvPr/>
        </p:nvSpPr>
        <p:spPr>
          <a:xfrm>
            <a:off x="372341" y="4229865"/>
            <a:ext cx="1371600" cy="58477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3200" dirty="0" smtClean="0"/>
              <a:t>Wired</a:t>
            </a:r>
            <a:endParaRPr lang="en-US" sz="3200" dirty="0"/>
          </a:p>
        </p:txBody>
      </p:sp>
      <p:cxnSp>
        <p:nvCxnSpPr>
          <p:cNvPr id="28" name="Straight Connector 27"/>
          <p:cNvCxnSpPr/>
          <p:nvPr/>
        </p:nvCxnSpPr>
        <p:spPr>
          <a:xfrm>
            <a:off x="990600" y="3581400"/>
            <a:ext cx="69342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1213035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a:t>
            </a:r>
            <a:endParaRPr lang="en-US" dirty="0"/>
          </a:p>
        </p:txBody>
      </p:sp>
      <p:sp>
        <p:nvSpPr>
          <p:cNvPr id="4" name="TextBox 3"/>
          <p:cNvSpPr txBox="1"/>
          <p:nvPr/>
        </p:nvSpPr>
        <p:spPr>
          <a:xfrm>
            <a:off x="523043" y="3014423"/>
            <a:ext cx="1676400" cy="369332"/>
          </a:xfrm>
          <a:prstGeom prst="rect">
            <a:avLst/>
          </a:prstGeom>
          <a:noFill/>
        </p:spPr>
        <p:txBody>
          <a:bodyPr wrap="square" rtlCol="0">
            <a:spAutoFit/>
          </a:bodyPr>
          <a:lstStyle/>
          <a:p>
            <a:r>
              <a:rPr lang="en-US" dirty="0" smtClean="0"/>
              <a:t>Virtualization</a:t>
            </a:r>
            <a:endParaRPr lang="en-US" dirty="0"/>
          </a:p>
        </p:txBody>
      </p:sp>
      <p:sp>
        <p:nvSpPr>
          <p:cNvPr id="5" name="TextBox 4"/>
          <p:cNvSpPr txBox="1"/>
          <p:nvPr/>
        </p:nvSpPr>
        <p:spPr>
          <a:xfrm>
            <a:off x="5933243" y="5071823"/>
            <a:ext cx="2362200" cy="369332"/>
          </a:xfrm>
          <a:prstGeom prst="rect">
            <a:avLst/>
          </a:prstGeom>
          <a:noFill/>
        </p:spPr>
        <p:txBody>
          <a:bodyPr wrap="square" rtlCol="0">
            <a:spAutoFit/>
          </a:bodyPr>
          <a:lstStyle/>
          <a:p>
            <a:r>
              <a:rPr lang="en-US" dirty="0" err="1" smtClean="0"/>
              <a:t>IaaS</a:t>
            </a:r>
            <a:r>
              <a:rPr lang="en-US" dirty="0" smtClean="0"/>
              <a:t> – Amazon EC2</a:t>
            </a:r>
            <a:endParaRPr lang="en-US" dirty="0"/>
          </a:p>
        </p:txBody>
      </p:sp>
      <p:sp>
        <p:nvSpPr>
          <p:cNvPr id="6" name="TextBox 5"/>
          <p:cNvSpPr txBox="1"/>
          <p:nvPr/>
        </p:nvSpPr>
        <p:spPr>
          <a:xfrm>
            <a:off x="1589843" y="4767023"/>
            <a:ext cx="3124200" cy="369332"/>
          </a:xfrm>
          <a:prstGeom prst="rect">
            <a:avLst/>
          </a:prstGeom>
          <a:noFill/>
        </p:spPr>
        <p:txBody>
          <a:bodyPr wrap="square" rtlCol="0">
            <a:spAutoFit/>
          </a:bodyPr>
          <a:lstStyle/>
          <a:p>
            <a:r>
              <a:rPr lang="en-US" dirty="0" err="1" smtClean="0"/>
              <a:t>AaaS</a:t>
            </a:r>
            <a:r>
              <a:rPr lang="en-US" dirty="0" smtClean="0"/>
              <a:t> – </a:t>
            </a:r>
            <a:r>
              <a:rPr lang="en-US" dirty="0" err="1" smtClean="0"/>
              <a:t>Salesforce.Com</a:t>
            </a:r>
            <a:endParaRPr lang="en-US" dirty="0"/>
          </a:p>
        </p:txBody>
      </p:sp>
      <p:sp>
        <p:nvSpPr>
          <p:cNvPr id="7" name="TextBox 6"/>
          <p:cNvSpPr txBox="1"/>
          <p:nvPr/>
        </p:nvSpPr>
        <p:spPr>
          <a:xfrm>
            <a:off x="6542843" y="2633423"/>
            <a:ext cx="1600200" cy="369332"/>
          </a:xfrm>
          <a:prstGeom prst="rect">
            <a:avLst/>
          </a:prstGeom>
          <a:noFill/>
        </p:spPr>
        <p:txBody>
          <a:bodyPr wrap="square" rtlCol="0">
            <a:spAutoFit/>
          </a:bodyPr>
          <a:lstStyle/>
          <a:p>
            <a:r>
              <a:rPr lang="en-US" dirty="0" smtClean="0"/>
              <a:t>Mobile</a:t>
            </a:r>
            <a:endParaRPr lang="en-US" dirty="0"/>
          </a:p>
        </p:txBody>
      </p:sp>
      <p:sp>
        <p:nvSpPr>
          <p:cNvPr id="8" name="TextBox 7"/>
          <p:cNvSpPr txBox="1"/>
          <p:nvPr/>
        </p:nvSpPr>
        <p:spPr>
          <a:xfrm>
            <a:off x="4256843" y="1795223"/>
            <a:ext cx="2743200" cy="369332"/>
          </a:xfrm>
          <a:prstGeom prst="rect">
            <a:avLst/>
          </a:prstGeom>
          <a:noFill/>
        </p:spPr>
        <p:txBody>
          <a:bodyPr wrap="square" rtlCol="0">
            <a:spAutoFit/>
          </a:bodyPr>
          <a:lstStyle/>
          <a:p>
            <a:r>
              <a:rPr lang="en-US" dirty="0" smtClean="0"/>
              <a:t>Open Source Solutions</a:t>
            </a:r>
            <a:endParaRPr lang="en-US" dirty="0"/>
          </a:p>
        </p:txBody>
      </p:sp>
      <p:sp>
        <p:nvSpPr>
          <p:cNvPr id="9" name="TextBox 8"/>
          <p:cNvSpPr txBox="1"/>
          <p:nvPr/>
        </p:nvSpPr>
        <p:spPr>
          <a:xfrm>
            <a:off x="218243" y="1947623"/>
            <a:ext cx="1752600" cy="369332"/>
          </a:xfrm>
          <a:prstGeom prst="rect">
            <a:avLst/>
          </a:prstGeom>
          <a:noFill/>
        </p:spPr>
        <p:txBody>
          <a:bodyPr wrap="square" rtlCol="0">
            <a:spAutoFit/>
          </a:bodyPr>
          <a:lstStyle/>
          <a:p>
            <a:r>
              <a:rPr lang="en-US" dirty="0" smtClean="0"/>
              <a:t>Data Analytics</a:t>
            </a:r>
            <a:endParaRPr lang="en-US" dirty="0"/>
          </a:p>
        </p:txBody>
      </p:sp>
      <p:sp>
        <p:nvSpPr>
          <p:cNvPr id="10" name="TextBox 9"/>
          <p:cNvSpPr txBox="1"/>
          <p:nvPr/>
        </p:nvSpPr>
        <p:spPr>
          <a:xfrm>
            <a:off x="3647243" y="2785823"/>
            <a:ext cx="1600200" cy="369332"/>
          </a:xfrm>
          <a:prstGeom prst="rect">
            <a:avLst/>
          </a:prstGeom>
          <a:noFill/>
        </p:spPr>
        <p:txBody>
          <a:bodyPr wrap="square" rtlCol="0">
            <a:spAutoFit/>
          </a:bodyPr>
          <a:lstStyle/>
          <a:p>
            <a:r>
              <a:rPr lang="en-US" dirty="0" smtClean="0"/>
              <a:t>Visualization</a:t>
            </a:r>
            <a:endParaRPr lang="en-US" dirty="0"/>
          </a:p>
        </p:txBody>
      </p:sp>
      <p:sp>
        <p:nvSpPr>
          <p:cNvPr id="11" name="TextBox 10"/>
          <p:cNvSpPr txBox="1"/>
          <p:nvPr/>
        </p:nvSpPr>
        <p:spPr>
          <a:xfrm>
            <a:off x="6695243" y="2023823"/>
            <a:ext cx="1828800" cy="369332"/>
          </a:xfrm>
          <a:prstGeom prst="rect">
            <a:avLst/>
          </a:prstGeom>
          <a:noFill/>
        </p:spPr>
        <p:txBody>
          <a:bodyPr wrap="square" rtlCol="0">
            <a:spAutoFit/>
          </a:bodyPr>
          <a:lstStyle/>
          <a:p>
            <a:r>
              <a:rPr lang="en-US" dirty="0" smtClean="0"/>
              <a:t>Cyber Security</a:t>
            </a:r>
            <a:endParaRPr lang="en-US" dirty="0"/>
          </a:p>
        </p:txBody>
      </p:sp>
      <p:sp>
        <p:nvSpPr>
          <p:cNvPr id="12" name="TextBox 11"/>
          <p:cNvSpPr txBox="1"/>
          <p:nvPr/>
        </p:nvSpPr>
        <p:spPr>
          <a:xfrm>
            <a:off x="2199443" y="2176223"/>
            <a:ext cx="2209800" cy="369332"/>
          </a:xfrm>
          <a:prstGeom prst="rect">
            <a:avLst/>
          </a:prstGeom>
          <a:noFill/>
        </p:spPr>
        <p:txBody>
          <a:bodyPr wrap="square" rtlCol="0">
            <a:spAutoFit/>
          </a:bodyPr>
          <a:lstStyle/>
          <a:p>
            <a:r>
              <a:rPr lang="en-US" dirty="0" smtClean="0"/>
              <a:t>Cloud Computing</a:t>
            </a:r>
            <a:endParaRPr lang="en-US" dirty="0"/>
          </a:p>
        </p:txBody>
      </p:sp>
      <p:sp>
        <p:nvSpPr>
          <p:cNvPr id="13" name="TextBox 12"/>
          <p:cNvSpPr txBox="1"/>
          <p:nvPr/>
        </p:nvSpPr>
        <p:spPr>
          <a:xfrm>
            <a:off x="5476043" y="3254691"/>
            <a:ext cx="2590800" cy="369332"/>
          </a:xfrm>
          <a:prstGeom prst="rect">
            <a:avLst/>
          </a:prstGeom>
          <a:noFill/>
        </p:spPr>
        <p:txBody>
          <a:bodyPr wrap="square" rtlCol="0">
            <a:spAutoFit/>
          </a:bodyPr>
          <a:lstStyle/>
          <a:p>
            <a:r>
              <a:rPr lang="en-US" dirty="0" smtClean="0"/>
              <a:t>IT Risk Management</a:t>
            </a:r>
            <a:endParaRPr lang="en-US" dirty="0"/>
          </a:p>
        </p:txBody>
      </p:sp>
      <p:sp>
        <p:nvSpPr>
          <p:cNvPr id="14" name="TextBox 13"/>
          <p:cNvSpPr txBox="1"/>
          <p:nvPr/>
        </p:nvSpPr>
        <p:spPr>
          <a:xfrm>
            <a:off x="4637843" y="4309823"/>
            <a:ext cx="1828800" cy="369332"/>
          </a:xfrm>
          <a:prstGeom prst="rect">
            <a:avLst/>
          </a:prstGeom>
          <a:noFill/>
        </p:spPr>
        <p:txBody>
          <a:bodyPr wrap="square" rtlCol="0">
            <a:spAutoFit/>
          </a:bodyPr>
          <a:lstStyle/>
          <a:p>
            <a:r>
              <a:rPr lang="en-US" dirty="0" smtClean="0"/>
              <a:t>ERP</a:t>
            </a:r>
            <a:endParaRPr lang="en-US" dirty="0"/>
          </a:p>
        </p:txBody>
      </p:sp>
      <p:sp>
        <p:nvSpPr>
          <p:cNvPr id="15" name="TextBox 14"/>
          <p:cNvSpPr txBox="1"/>
          <p:nvPr/>
        </p:nvSpPr>
        <p:spPr>
          <a:xfrm>
            <a:off x="4485443" y="2340291"/>
            <a:ext cx="1828800" cy="369332"/>
          </a:xfrm>
          <a:prstGeom prst="rect">
            <a:avLst/>
          </a:prstGeom>
          <a:noFill/>
        </p:spPr>
        <p:txBody>
          <a:bodyPr wrap="square" rtlCol="0">
            <a:spAutoFit/>
          </a:bodyPr>
          <a:lstStyle/>
          <a:p>
            <a:r>
              <a:rPr lang="en-US" dirty="0" smtClean="0"/>
              <a:t>Data Mining</a:t>
            </a:r>
            <a:endParaRPr lang="en-US" dirty="0"/>
          </a:p>
        </p:txBody>
      </p:sp>
      <p:sp>
        <p:nvSpPr>
          <p:cNvPr id="16" name="TextBox 15"/>
          <p:cNvSpPr txBox="1"/>
          <p:nvPr/>
        </p:nvSpPr>
        <p:spPr>
          <a:xfrm>
            <a:off x="1589843" y="3928823"/>
            <a:ext cx="2209800" cy="369332"/>
          </a:xfrm>
          <a:prstGeom prst="rect">
            <a:avLst/>
          </a:prstGeom>
          <a:noFill/>
        </p:spPr>
        <p:txBody>
          <a:bodyPr wrap="square" rtlCol="0">
            <a:spAutoFit/>
          </a:bodyPr>
          <a:lstStyle/>
          <a:p>
            <a:r>
              <a:rPr lang="en-US" dirty="0" smtClean="0"/>
              <a:t>Data Warehousing</a:t>
            </a:r>
            <a:endParaRPr lang="en-US" dirty="0"/>
          </a:p>
        </p:txBody>
      </p:sp>
      <p:sp>
        <p:nvSpPr>
          <p:cNvPr id="17" name="TextBox 16"/>
          <p:cNvSpPr txBox="1"/>
          <p:nvPr/>
        </p:nvSpPr>
        <p:spPr>
          <a:xfrm>
            <a:off x="5857043" y="3788091"/>
            <a:ext cx="2057400" cy="369332"/>
          </a:xfrm>
          <a:prstGeom prst="rect">
            <a:avLst/>
          </a:prstGeom>
          <a:noFill/>
        </p:spPr>
        <p:txBody>
          <a:bodyPr wrap="square" rtlCol="0">
            <a:spAutoFit/>
          </a:bodyPr>
          <a:lstStyle/>
          <a:p>
            <a:r>
              <a:rPr lang="en-US" dirty="0" smtClean="0"/>
              <a:t>Google Analytics</a:t>
            </a:r>
            <a:endParaRPr lang="en-US" dirty="0"/>
          </a:p>
        </p:txBody>
      </p:sp>
      <p:sp>
        <p:nvSpPr>
          <p:cNvPr id="18" name="TextBox 17"/>
          <p:cNvSpPr txBox="1"/>
          <p:nvPr/>
        </p:nvSpPr>
        <p:spPr>
          <a:xfrm>
            <a:off x="2504243" y="3330891"/>
            <a:ext cx="1828800" cy="369332"/>
          </a:xfrm>
          <a:prstGeom prst="rect">
            <a:avLst/>
          </a:prstGeom>
          <a:noFill/>
        </p:spPr>
        <p:txBody>
          <a:bodyPr wrap="square" rtlCol="0">
            <a:spAutoFit/>
          </a:bodyPr>
          <a:lstStyle/>
          <a:p>
            <a:r>
              <a:rPr lang="en-US" dirty="0" smtClean="0"/>
              <a:t>PHP/</a:t>
            </a:r>
            <a:r>
              <a:rPr lang="en-US" dirty="0" err="1" smtClean="0"/>
              <a:t>MySQL</a:t>
            </a:r>
            <a:endParaRPr lang="en-US" dirty="0"/>
          </a:p>
        </p:txBody>
      </p:sp>
      <p:sp>
        <p:nvSpPr>
          <p:cNvPr id="19" name="TextBox 18"/>
          <p:cNvSpPr txBox="1"/>
          <p:nvPr/>
        </p:nvSpPr>
        <p:spPr>
          <a:xfrm>
            <a:off x="294443" y="5312091"/>
            <a:ext cx="4191000" cy="369332"/>
          </a:xfrm>
          <a:prstGeom prst="rect">
            <a:avLst/>
          </a:prstGeom>
          <a:noFill/>
        </p:spPr>
        <p:txBody>
          <a:bodyPr wrap="square" rtlCol="0">
            <a:spAutoFit/>
          </a:bodyPr>
          <a:lstStyle/>
          <a:p>
            <a:r>
              <a:rPr lang="en-US" dirty="0" smtClean="0"/>
              <a:t>Open Source Development Strategies</a:t>
            </a:r>
            <a:endParaRPr lang="en-US" dirty="0"/>
          </a:p>
        </p:txBody>
      </p:sp>
      <p:sp>
        <p:nvSpPr>
          <p:cNvPr id="20" name="TextBox 19"/>
          <p:cNvSpPr txBox="1"/>
          <p:nvPr/>
        </p:nvSpPr>
        <p:spPr>
          <a:xfrm>
            <a:off x="5171243" y="4702491"/>
            <a:ext cx="3048000" cy="369332"/>
          </a:xfrm>
          <a:prstGeom prst="rect">
            <a:avLst/>
          </a:prstGeom>
          <a:noFill/>
        </p:spPr>
        <p:txBody>
          <a:bodyPr wrap="square" rtlCol="0">
            <a:spAutoFit/>
          </a:bodyPr>
          <a:lstStyle/>
          <a:p>
            <a:r>
              <a:rPr lang="en-US" dirty="0" smtClean="0"/>
              <a:t>IT Project Leadership</a:t>
            </a:r>
            <a:endParaRPr lang="en-US" dirty="0"/>
          </a:p>
        </p:txBody>
      </p:sp>
      <p:sp>
        <p:nvSpPr>
          <p:cNvPr id="21" name="TextBox 20"/>
          <p:cNvSpPr txBox="1"/>
          <p:nvPr/>
        </p:nvSpPr>
        <p:spPr>
          <a:xfrm>
            <a:off x="980243" y="2568891"/>
            <a:ext cx="2362200" cy="369332"/>
          </a:xfrm>
          <a:prstGeom prst="rect">
            <a:avLst/>
          </a:prstGeom>
          <a:noFill/>
        </p:spPr>
        <p:txBody>
          <a:bodyPr wrap="square" rtlCol="0">
            <a:spAutoFit/>
          </a:bodyPr>
          <a:lstStyle/>
          <a:p>
            <a:r>
              <a:rPr lang="en-US" dirty="0" smtClean="0"/>
              <a:t>Change Leadership</a:t>
            </a:r>
            <a:endParaRPr lang="en-US" dirty="0"/>
          </a:p>
        </p:txBody>
      </p:sp>
      <p:sp>
        <p:nvSpPr>
          <p:cNvPr id="22" name="TextBox 21"/>
          <p:cNvSpPr txBox="1"/>
          <p:nvPr/>
        </p:nvSpPr>
        <p:spPr>
          <a:xfrm>
            <a:off x="599243" y="4397691"/>
            <a:ext cx="1828800" cy="369332"/>
          </a:xfrm>
          <a:prstGeom prst="rect">
            <a:avLst/>
          </a:prstGeom>
          <a:noFill/>
        </p:spPr>
        <p:txBody>
          <a:bodyPr wrap="square" rtlCol="0">
            <a:spAutoFit/>
          </a:bodyPr>
          <a:lstStyle/>
          <a:p>
            <a:r>
              <a:rPr lang="en-US" dirty="0" smtClean="0"/>
              <a:t>Outsourcing</a:t>
            </a:r>
            <a:endParaRPr lang="en-US" dirty="0"/>
          </a:p>
        </p:txBody>
      </p:sp>
      <p:sp>
        <p:nvSpPr>
          <p:cNvPr id="23" name="TextBox 22"/>
          <p:cNvSpPr txBox="1"/>
          <p:nvPr/>
        </p:nvSpPr>
        <p:spPr>
          <a:xfrm>
            <a:off x="4028243" y="3624023"/>
            <a:ext cx="1828800" cy="369332"/>
          </a:xfrm>
          <a:prstGeom prst="rect">
            <a:avLst/>
          </a:prstGeom>
          <a:noFill/>
        </p:spPr>
        <p:txBody>
          <a:bodyPr wrap="square" rtlCol="0">
            <a:spAutoFit/>
          </a:bodyPr>
          <a:lstStyle/>
          <a:p>
            <a:r>
              <a:rPr lang="en-US" dirty="0" smtClean="0"/>
              <a:t>Digital Design</a:t>
            </a:r>
            <a:endParaRPr lang="en-US" dirty="0"/>
          </a:p>
        </p:txBody>
      </p:sp>
      <p:sp>
        <p:nvSpPr>
          <p:cNvPr id="24" name="TextBox 23"/>
          <p:cNvSpPr txBox="1"/>
          <p:nvPr/>
        </p:nvSpPr>
        <p:spPr>
          <a:xfrm>
            <a:off x="4333043" y="5540691"/>
            <a:ext cx="3505200" cy="369332"/>
          </a:xfrm>
          <a:prstGeom prst="rect">
            <a:avLst/>
          </a:prstGeom>
          <a:noFill/>
        </p:spPr>
        <p:txBody>
          <a:bodyPr wrap="square" rtlCol="0">
            <a:spAutoFit/>
          </a:bodyPr>
          <a:lstStyle/>
          <a:p>
            <a:r>
              <a:rPr lang="en-US" dirty="0" smtClean="0"/>
              <a:t>Business Process Optimization</a:t>
            </a:r>
            <a:endParaRPr lang="en-US" dirty="0"/>
          </a:p>
        </p:txBody>
      </p:sp>
      <p:sp>
        <p:nvSpPr>
          <p:cNvPr id="25" name="TextBox 24"/>
          <p:cNvSpPr txBox="1"/>
          <p:nvPr/>
        </p:nvSpPr>
        <p:spPr>
          <a:xfrm>
            <a:off x="6314243" y="4245291"/>
            <a:ext cx="1828800" cy="369332"/>
          </a:xfrm>
          <a:prstGeom prst="rect">
            <a:avLst/>
          </a:prstGeom>
          <a:noFill/>
        </p:spPr>
        <p:txBody>
          <a:bodyPr wrap="square" rtlCol="0">
            <a:spAutoFit/>
          </a:bodyPr>
          <a:lstStyle/>
          <a:p>
            <a:r>
              <a:rPr lang="en-US" dirty="0" smtClean="0"/>
              <a:t>Human Factors</a:t>
            </a:r>
            <a:endParaRPr lang="en-US" dirty="0"/>
          </a:p>
        </p:txBody>
      </p:sp>
      <p:sp>
        <p:nvSpPr>
          <p:cNvPr id="26" name="TextBox 25"/>
          <p:cNvSpPr txBox="1"/>
          <p:nvPr/>
        </p:nvSpPr>
        <p:spPr>
          <a:xfrm>
            <a:off x="294443" y="3547823"/>
            <a:ext cx="2209800" cy="369332"/>
          </a:xfrm>
          <a:prstGeom prst="rect">
            <a:avLst/>
          </a:prstGeom>
          <a:noFill/>
        </p:spPr>
        <p:txBody>
          <a:bodyPr wrap="square" rtlCol="0">
            <a:spAutoFit/>
          </a:bodyPr>
          <a:lstStyle/>
          <a:p>
            <a:r>
              <a:rPr lang="en-US" dirty="0" smtClean="0"/>
              <a:t>Benefits Realization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Temple Red">
      <a:dk1>
        <a:srgbClr val="000000"/>
      </a:dk1>
      <a:lt1>
        <a:srgbClr val="FFFFFF"/>
      </a:lt1>
      <a:dk2>
        <a:srgbClr val="A32638"/>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1073</TotalTime>
  <Words>1606</Words>
  <Application>Microsoft Office PowerPoint</Application>
  <PresentationFormat>On-screen Show (4:3)</PresentationFormat>
  <Paragraphs>375</Paragraphs>
  <Slides>19</Slides>
  <Notes>6</Notes>
  <HiddenSlides>1</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Essential</vt:lpstr>
      <vt:lpstr>BBA in MIS</vt:lpstr>
      <vt:lpstr>Process</vt:lpstr>
      <vt:lpstr>BBA IN MIS - Vision </vt:lpstr>
      <vt:lpstr>Themes</vt:lpstr>
      <vt:lpstr>Hype Cycle for High-Performance Workplace 2010</vt:lpstr>
      <vt:lpstr>Transition of IT Roles</vt:lpstr>
      <vt:lpstr>Where will our students contribute</vt:lpstr>
      <vt:lpstr>Fundamental shift</vt:lpstr>
      <vt:lpstr>Demand</vt:lpstr>
      <vt:lpstr>REVISED BBA in MIS DESCRIPTION</vt:lpstr>
      <vt:lpstr>New Portfolio requirement</vt:lpstr>
      <vt:lpstr>PROPOSED BBA in MIS</vt:lpstr>
      <vt:lpstr>Electives</vt:lpstr>
      <vt:lpstr>Key changes </vt:lpstr>
      <vt:lpstr>Implications for The FOX CORE</vt:lpstr>
      <vt:lpstr>CURRENT BBA in MIS</vt:lpstr>
      <vt:lpstr>Can we…</vt:lpstr>
      <vt:lpstr>Slide 18</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Reaching and Engaging Citizens</dc:title>
  <dc:creator>Munir Mandviwalla</dc:creator>
  <cp:lastModifiedBy>Mart Doyle</cp:lastModifiedBy>
  <cp:revision>84</cp:revision>
  <dcterms:created xsi:type="dcterms:W3CDTF">2010-09-28T21:04:40Z</dcterms:created>
  <dcterms:modified xsi:type="dcterms:W3CDTF">2010-12-02T12:36:08Z</dcterms:modified>
</cp:coreProperties>
</file>