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325" r:id="rId5"/>
    <p:sldId id="270" r:id="rId6"/>
    <p:sldId id="257" r:id="rId7"/>
    <p:sldId id="311" r:id="rId8"/>
    <p:sldId id="313" r:id="rId9"/>
    <p:sldId id="326" r:id="rId10"/>
    <p:sldId id="328" r:id="rId11"/>
    <p:sldId id="327" r:id="rId12"/>
    <p:sldId id="330" r:id="rId13"/>
    <p:sldId id="331" r:id="rId14"/>
    <p:sldId id="315" r:id="rId15"/>
    <p:sldId id="317" r:id="rId16"/>
    <p:sldId id="322" r:id="rId17"/>
    <p:sldId id="32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Moustafellos" initials="" lastIdx="2" clrIdx="0"/>
  <p:cmAuthor id="1" name="Mart Doyle" initials="MJD" lastIdx="1" clrIdx="1">
    <p:extLst>
      <p:ext uri="{19B8F6BF-5375-455C-9EA6-DF929625EA0E}">
        <p15:presenceInfo xmlns:p15="http://schemas.microsoft.com/office/powerpoint/2012/main" userId="Mart Doy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6" autoAdjust="0"/>
    <p:restoredTop sz="97686" autoAdjust="0"/>
  </p:normalViewPr>
  <p:slideViewPr>
    <p:cSldViewPr snapToGrid="0">
      <p:cViewPr varScale="1">
        <p:scale>
          <a:sx n="87" d="100"/>
          <a:sy n="87" d="100"/>
        </p:scale>
        <p:origin x="90" y="582"/>
      </p:cViewPr>
      <p:guideLst>
        <p:guide orient="horz" pos="24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12T09:12:20.725" idx="2">
    <p:pos x="10" y="10"/>
    <p:text>lets change the picture to something more about our classes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25T17:19:25.377" idx="1">
    <p:pos x="10" y="10"/>
    <p:text>Check these numbers and see what has changed in the past year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53663-54A8-4354-88E4-EBD257B08E0F}" type="doc">
      <dgm:prSet loTypeId="urn:microsoft.com/office/officeart/2011/layout/Circle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A72157-1EBF-4BDE-AB84-B9EDD46413A3}">
      <dgm:prSet/>
      <dgm:spPr/>
      <dgm:t>
        <a:bodyPr/>
        <a:lstStyle/>
        <a:p>
          <a:pPr rtl="0"/>
          <a:r>
            <a:rPr lang="en-US" dirty="0" smtClean="0"/>
            <a:t>Who we are</a:t>
          </a:r>
          <a:endParaRPr lang="en-US" dirty="0"/>
        </a:p>
      </dgm:t>
    </dgm:pt>
    <dgm:pt modelId="{5B4D2624-939A-4B42-8258-C8862B2B43E5}" type="parTrans" cxnId="{CD49C161-B3E7-492D-B013-11CD8BD69AF1}">
      <dgm:prSet/>
      <dgm:spPr/>
      <dgm:t>
        <a:bodyPr/>
        <a:lstStyle/>
        <a:p>
          <a:endParaRPr lang="en-US"/>
        </a:p>
      </dgm:t>
    </dgm:pt>
    <dgm:pt modelId="{8636A134-7C30-4390-92AE-0B8C4C3D15E3}" type="sibTrans" cxnId="{CD49C161-B3E7-492D-B013-11CD8BD69AF1}">
      <dgm:prSet/>
      <dgm:spPr/>
      <dgm:t>
        <a:bodyPr/>
        <a:lstStyle/>
        <a:p>
          <a:endParaRPr lang="en-US"/>
        </a:p>
      </dgm:t>
    </dgm:pt>
    <dgm:pt modelId="{BE70AD7F-C8DC-4888-AADC-0DEEEDB4F57A}">
      <dgm:prSet/>
      <dgm:spPr/>
      <dgm:t>
        <a:bodyPr/>
        <a:lstStyle/>
        <a:p>
          <a:pPr rtl="0"/>
          <a:r>
            <a:rPr lang="en-US" dirty="0" smtClean="0"/>
            <a:t>One Solution</a:t>
          </a:r>
          <a:endParaRPr lang="en-US" dirty="0"/>
        </a:p>
      </dgm:t>
    </dgm:pt>
    <dgm:pt modelId="{5FD1ACE0-EA3A-486C-A98B-DAB1D75B7EDA}" type="parTrans" cxnId="{96C7468F-5D47-471A-BE4E-730F939F9127}">
      <dgm:prSet/>
      <dgm:spPr/>
      <dgm:t>
        <a:bodyPr/>
        <a:lstStyle/>
        <a:p>
          <a:endParaRPr lang="en-US"/>
        </a:p>
      </dgm:t>
    </dgm:pt>
    <dgm:pt modelId="{6D324914-96EF-4F9D-8950-52DC3F545E6B}" type="sibTrans" cxnId="{96C7468F-5D47-471A-BE4E-730F939F9127}">
      <dgm:prSet/>
      <dgm:spPr/>
      <dgm:t>
        <a:bodyPr/>
        <a:lstStyle/>
        <a:p>
          <a:endParaRPr lang="en-US"/>
        </a:p>
      </dgm:t>
    </dgm:pt>
    <dgm:pt modelId="{F44B56B1-1D8A-4F5A-9931-A4D3E633ACAA}">
      <dgm:prSet/>
      <dgm:spPr/>
      <dgm:t>
        <a:bodyPr/>
        <a:lstStyle/>
        <a:p>
          <a:pPr rtl="0"/>
          <a:r>
            <a:rPr lang="en-US" dirty="0" smtClean="0"/>
            <a:t>The challenges</a:t>
          </a:r>
          <a:endParaRPr lang="en-US" dirty="0"/>
        </a:p>
      </dgm:t>
    </dgm:pt>
    <dgm:pt modelId="{403F2066-CD60-4495-B8B7-8D4C96639501}" type="parTrans" cxnId="{2E31436F-7B7E-4E68-8687-E5897F02C070}">
      <dgm:prSet/>
      <dgm:spPr/>
      <dgm:t>
        <a:bodyPr/>
        <a:lstStyle/>
        <a:p>
          <a:endParaRPr lang="en-US"/>
        </a:p>
      </dgm:t>
    </dgm:pt>
    <dgm:pt modelId="{DACCCE4D-7777-4C0F-A3AE-CE6C8729D64D}" type="sibTrans" cxnId="{2E31436F-7B7E-4E68-8687-E5897F02C070}">
      <dgm:prSet/>
      <dgm:spPr/>
      <dgm:t>
        <a:bodyPr/>
        <a:lstStyle/>
        <a:p>
          <a:endParaRPr lang="en-US"/>
        </a:p>
      </dgm:t>
    </dgm:pt>
    <dgm:pt modelId="{7F0A923D-C170-364A-BEB7-F2814F63C372}">
      <dgm:prSet/>
      <dgm:spPr/>
      <dgm:t>
        <a:bodyPr/>
        <a:lstStyle/>
        <a:p>
          <a:pPr rtl="0"/>
          <a:r>
            <a:rPr lang="en-US" dirty="0" smtClean="0"/>
            <a:t>The problem</a:t>
          </a:r>
          <a:endParaRPr lang="en-US" dirty="0"/>
        </a:p>
      </dgm:t>
    </dgm:pt>
    <dgm:pt modelId="{E9F69073-ACB3-EE40-824F-419CD4119908}" type="parTrans" cxnId="{123CEC5D-FFAA-2143-9DD7-904F9FCA8C01}">
      <dgm:prSet/>
      <dgm:spPr/>
      <dgm:t>
        <a:bodyPr/>
        <a:lstStyle/>
        <a:p>
          <a:endParaRPr lang="en-US"/>
        </a:p>
      </dgm:t>
    </dgm:pt>
    <dgm:pt modelId="{E4969F7E-5C1F-AF40-8597-A296C7F9DF3A}" type="sibTrans" cxnId="{123CEC5D-FFAA-2143-9DD7-904F9FCA8C01}">
      <dgm:prSet/>
      <dgm:spPr/>
      <dgm:t>
        <a:bodyPr/>
        <a:lstStyle/>
        <a:p>
          <a:endParaRPr lang="en-US"/>
        </a:p>
      </dgm:t>
    </dgm:pt>
    <dgm:pt modelId="{51DC6C6E-D0A8-4911-A213-797FFFEF1206}" type="pres">
      <dgm:prSet presAssocID="{8D053663-54A8-4354-88E4-EBD257B08E0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9BDD514-EAFE-6449-AE98-25803F9C0EFC}" type="pres">
      <dgm:prSet presAssocID="{F44B56B1-1D8A-4F5A-9931-A4D3E633ACAA}" presName="Accent4" presStyleCnt="0"/>
      <dgm:spPr/>
    </dgm:pt>
    <dgm:pt modelId="{F3DEEAA9-30C4-4872-A5F3-7D78F4C2D347}" type="pres">
      <dgm:prSet presAssocID="{F44B56B1-1D8A-4F5A-9931-A4D3E633ACAA}" presName="Accent" presStyleLbl="node1" presStyleIdx="0" presStyleCnt="4"/>
      <dgm:spPr/>
    </dgm:pt>
    <dgm:pt modelId="{97A8044F-11AE-1E4C-A025-58F8AFEE9D02}" type="pres">
      <dgm:prSet presAssocID="{F44B56B1-1D8A-4F5A-9931-A4D3E633ACAA}" presName="ParentBackground4" presStyleCnt="0"/>
      <dgm:spPr/>
    </dgm:pt>
    <dgm:pt modelId="{8DA6678A-E5AE-41C0-9B1F-D805CFAA3B7B}" type="pres">
      <dgm:prSet presAssocID="{F44B56B1-1D8A-4F5A-9931-A4D3E633ACAA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965A98BA-0EB8-EC4E-B5B0-D619ABC334F5}" type="pres">
      <dgm:prSet presAssocID="{F44B56B1-1D8A-4F5A-9931-A4D3E633ACA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BA4F14-86AF-1C40-B94F-D9C2FBCC4AB9}" type="pres">
      <dgm:prSet presAssocID="{BE70AD7F-C8DC-4888-AADC-0DEEEDB4F57A}" presName="Accent3" presStyleCnt="0"/>
      <dgm:spPr/>
    </dgm:pt>
    <dgm:pt modelId="{FAE8C15F-1F74-43D1-A0BD-9F12D85ADCC6}" type="pres">
      <dgm:prSet presAssocID="{BE70AD7F-C8DC-4888-AADC-0DEEEDB4F57A}" presName="Accent" presStyleLbl="node1" presStyleIdx="1" presStyleCnt="4"/>
      <dgm:spPr/>
    </dgm:pt>
    <dgm:pt modelId="{78F4BC59-67F4-4344-8577-DD3A5B7D0C6B}" type="pres">
      <dgm:prSet presAssocID="{BE70AD7F-C8DC-4888-AADC-0DEEEDB4F57A}" presName="ParentBackground3" presStyleCnt="0"/>
      <dgm:spPr/>
    </dgm:pt>
    <dgm:pt modelId="{8D0981F1-7F45-4440-B8C6-CC863FF09015}" type="pres">
      <dgm:prSet presAssocID="{BE70AD7F-C8DC-4888-AADC-0DEEEDB4F57A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8503CACC-F574-D842-BD70-2DD966288DB2}" type="pres">
      <dgm:prSet presAssocID="{BE70AD7F-C8DC-4888-AADC-0DEEEDB4F57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6B52A-365F-B547-843A-711033FED4AA}" type="pres">
      <dgm:prSet presAssocID="{7F0A923D-C170-364A-BEB7-F2814F63C372}" presName="Accent2" presStyleCnt="0"/>
      <dgm:spPr/>
    </dgm:pt>
    <dgm:pt modelId="{BE505E49-14A1-724C-BDDD-BF42E5D7E666}" type="pres">
      <dgm:prSet presAssocID="{7F0A923D-C170-364A-BEB7-F2814F63C372}" presName="Accent" presStyleLbl="node1" presStyleIdx="2" presStyleCnt="4"/>
      <dgm:spPr/>
    </dgm:pt>
    <dgm:pt modelId="{0AAE1212-FD0C-4A4F-BDFF-9043BF71EDEE}" type="pres">
      <dgm:prSet presAssocID="{7F0A923D-C170-364A-BEB7-F2814F63C372}" presName="ParentBackground2" presStyleCnt="0"/>
      <dgm:spPr/>
    </dgm:pt>
    <dgm:pt modelId="{635E43A7-EC61-4C4C-904C-B5E0853324A3}" type="pres">
      <dgm:prSet presAssocID="{7F0A923D-C170-364A-BEB7-F2814F63C372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059D6AB3-AA2D-E84A-A433-BCA6DC63FD7A}" type="pres">
      <dgm:prSet presAssocID="{7F0A923D-C170-364A-BEB7-F2814F63C37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08394-20FA-4840-A973-6EAE8897D255}" type="pres">
      <dgm:prSet presAssocID="{F4A72157-1EBF-4BDE-AB84-B9EDD46413A3}" presName="Accent1" presStyleCnt="0"/>
      <dgm:spPr/>
    </dgm:pt>
    <dgm:pt modelId="{F6AAEAF3-6600-461B-9A58-75926BA60578}" type="pres">
      <dgm:prSet presAssocID="{F4A72157-1EBF-4BDE-AB84-B9EDD46413A3}" presName="Accent" presStyleLbl="node1" presStyleIdx="3" presStyleCnt="4"/>
      <dgm:spPr/>
    </dgm:pt>
    <dgm:pt modelId="{59F135F5-259A-4B7D-9C21-99472C785138}" type="pres">
      <dgm:prSet presAssocID="{F4A72157-1EBF-4BDE-AB84-B9EDD46413A3}" presName="ParentBackground1" presStyleCnt="0"/>
      <dgm:spPr/>
    </dgm:pt>
    <dgm:pt modelId="{AAB0CE82-EE19-4E3F-85A6-109D9EA2BB4C}" type="pres">
      <dgm:prSet presAssocID="{F4A72157-1EBF-4BDE-AB84-B9EDD46413A3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C66068FA-2000-498F-900D-AE48C1740A83}" type="pres">
      <dgm:prSet presAssocID="{F4A72157-1EBF-4BDE-AB84-B9EDD46413A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B44732-87F6-484B-BB59-D857A97E012C}" type="presOf" srcId="{BE70AD7F-C8DC-4888-AADC-0DEEEDB4F57A}" destId="{8503CACC-F574-D842-BD70-2DD966288DB2}" srcOrd="1" destOrd="0" presId="urn:microsoft.com/office/officeart/2011/layout/CircleProcess"/>
    <dgm:cxn modelId="{DB61AC80-E94B-47AA-80BF-FAD0924F0E71}" type="presOf" srcId="{F4A72157-1EBF-4BDE-AB84-B9EDD46413A3}" destId="{AAB0CE82-EE19-4E3F-85A6-109D9EA2BB4C}" srcOrd="0" destOrd="0" presId="urn:microsoft.com/office/officeart/2011/layout/CircleProcess"/>
    <dgm:cxn modelId="{3C2F11D1-4496-6B4A-97AB-4E89408E3FCC}" type="presOf" srcId="{F44B56B1-1D8A-4F5A-9931-A4D3E633ACAA}" destId="{8DA6678A-E5AE-41C0-9B1F-D805CFAA3B7B}" srcOrd="0" destOrd="0" presId="urn:microsoft.com/office/officeart/2011/layout/CircleProcess"/>
    <dgm:cxn modelId="{EE0B1BA7-1587-5849-9ED6-85535AD330A6}" type="presOf" srcId="{BE70AD7F-C8DC-4888-AADC-0DEEEDB4F57A}" destId="{8D0981F1-7F45-4440-B8C6-CC863FF09015}" srcOrd="0" destOrd="0" presId="urn:microsoft.com/office/officeart/2011/layout/CircleProcess"/>
    <dgm:cxn modelId="{7BF21678-B8F0-46FC-BAB2-27CB462882D0}" type="presOf" srcId="{8D053663-54A8-4354-88E4-EBD257B08E0F}" destId="{51DC6C6E-D0A8-4911-A213-797FFFEF1206}" srcOrd="0" destOrd="0" presId="urn:microsoft.com/office/officeart/2011/layout/CircleProcess"/>
    <dgm:cxn modelId="{123CEC5D-FFAA-2143-9DD7-904F9FCA8C01}" srcId="{8D053663-54A8-4354-88E4-EBD257B08E0F}" destId="{7F0A923D-C170-364A-BEB7-F2814F63C372}" srcOrd="1" destOrd="0" parTransId="{E9F69073-ACB3-EE40-824F-419CD4119908}" sibTransId="{E4969F7E-5C1F-AF40-8597-A296C7F9DF3A}"/>
    <dgm:cxn modelId="{2E31436F-7B7E-4E68-8687-E5897F02C070}" srcId="{8D053663-54A8-4354-88E4-EBD257B08E0F}" destId="{F44B56B1-1D8A-4F5A-9931-A4D3E633ACAA}" srcOrd="3" destOrd="0" parTransId="{403F2066-CD60-4495-B8B7-8D4C96639501}" sibTransId="{DACCCE4D-7777-4C0F-A3AE-CE6C8729D64D}"/>
    <dgm:cxn modelId="{96C7468F-5D47-471A-BE4E-730F939F9127}" srcId="{8D053663-54A8-4354-88E4-EBD257B08E0F}" destId="{BE70AD7F-C8DC-4888-AADC-0DEEEDB4F57A}" srcOrd="2" destOrd="0" parTransId="{5FD1ACE0-EA3A-486C-A98B-DAB1D75B7EDA}" sibTransId="{6D324914-96EF-4F9D-8950-52DC3F545E6B}"/>
    <dgm:cxn modelId="{4B2F9206-A4B3-A548-A040-AC5A7662200E}" type="presOf" srcId="{7F0A923D-C170-364A-BEB7-F2814F63C372}" destId="{059D6AB3-AA2D-E84A-A433-BCA6DC63FD7A}" srcOrd="1" destOrd="0" presId="urn:microsoft.com/office/officeart/2011/layout/CircleProcess"/>
    <dgm:cxn modelId="{BC603816-1489-A74D-AD0C-D53804918D62}" type="presOf" srcId="{F44B56B1-1D8A-4F5A-9931-A4D3E633ACAA}" destId="{965A98BA-0EB8-EC4E-B5B0-D619ABC334F5}" srcOrd="1" destOrd="0" presId="urn:microsoft.com/office/officeart/2011/layout/CircleProcess"/>
    <dgm:cxn modelId="{BFFC8154-7BB4-4EF4-9257-79AEF7C83A78}" type="presOf" srcId="{F4A72157-1EBF-4BDE-AB84-B9EDD46413A3}" destId="{C66068FA-2000-498F-900D-AE48C1740A83}" srcOrd="1" destOrd="0" presId="urn:microsoft.com/office/officeart/2011/layout/CircleProcess"/>
    <dgm:cxn modelId="{CD49C161-B3E7-492D-B013-11CD8BD69AF1}" srcId="{8D053663-54A8-4354-88E4-EBD257B08E0F}" destId="{F4A72157-1EBF-4BDE-AB84-B9EDD46413A3}" srcOrd="0" destOrd="0" parTransId="{5B4D2624-939A-4B42-8258-C8862B2B43E5}" sibTransId="{8636A134-7C30-4390-92AE-0B8C4C3D15E3}"/>
    <dgm:cxn modelId="{07E92996-08B0-0E45-A796-27FBFDE4081F}" type="presOf" srcId="{7F0A923D-C170-364A-BEB7-F2814F63C372}" destId="{635E43A7-EC61-4C4C-904C-B5E0853324A3}" srcOrd="0" destOrd="0" presId="urn:microsoft.com/office/officeart/2011/layout/CircleProcess"/>
    <dgm:cxn modelId="{8616CC6B-37E7-9E4F-9B39-E78EFBB0FD5E}" type="presParOf" srcId="{51DC6C6E-D0A8-4911-A213-797FFFEF1206}" destId="{59BDD514-EAFE-6449-AE98-25803F9C0EFC}" srcOrd="0" destOrd="0" presId="urn:microsoft.com/office/officeart/2011/layout/CircleProcess"/>
    <dgm:cxn modelId="{F926A9CC-B09C-5848-9CFC-774DF5889124}" type="presParOf" srcId="{59BDD514-EAFE-6449-AE98-25803F9C0EFC}" destId="{F3DEEAA9-30C4-4872-A5F3-7D78F4C2D347}" srcOrd="0" destOrd="0" presId="urn:microsoft.com/office/officeart/2011/layout/CircleProcess"/>
    <dgm:cxn modelId="{4BAF5993-D44D-1546-B3C2-2E5964E2DBBD}" type="presParOf" srcId="{51DC6C6E-D0A8-4911-A213-797FFFEF1206}" destId="{97A8044F-11AE-1E4C-A025-58F8AFEE9D02}" srcOrd="1" destOrd="0" presId="urn:microsoft.com/office/officeart/2011/layout/CircleProcess"/>
    <dgm:cxn modelId="{EE0CD4D4-3486-5B41-B3BA-B02A0B1A665F}" type="presParOf" srcId="{97A8044F-11AE-1E4C-A025-58F8AFEE9D02}" destId="{8DA6678A-E5AE-41C0-9B1F-D805CFAA3B7B}" srcOrd="0" destOrd="0" presId="urn:microsoft.com/office/officeart/2011/layout/CircleProcess"/>
    <dgm:cxn modelId="{83E54A60-548C-7A47-BC4F-6CC6BA80AA50}" type="presParOf" srcId="{51DC6C6E-D0A8-4911-A213-797FFFEF1206}" destId="{965A98BA-0EB8-EC4E-B5B0-D619ABC334F5}" srcOrd="2" destOrd="0" presId="urn:microsoft.com/office/officeart/2011/layout/CircleProcess"/>
    <dgm:cxn modelId="{646ACCEF-0EBE-844E-B0B6-A1CB5FA7F65D}" type="presParOf" srcId="{51DC6C6E-D0A8-4911-A213-797FFFEF1206}" destId="{D6BA4F14-86AF-1C40-B94F-D9C2FBCC4AB9}" srcOrd="3" destOrd="0" presId="urn:microsoft.com/office/officeart/2011/layout/CircleProcess"/>
    <dgm:cxn modelId="{EAD39ED0-867C-5C40-AA6D-8890E76A61EC}" type="presParOf" srcId="{D6BA4F14-86AF-1C40-B94F-D9C2FBCC4AB9}" destId="{FAE8C15F-1F74-43D1-A0BD-9F12D85ADCC6}" srcOrd="0" destOrd="0" presId="urn:microsoft.com/office/officeart/2011/layout/CircleProcess"/>
    <dgm:cxn modelId="{1B313785-B0AF-2F4A-B264-0324B4523860}" type="presParOf" srcId="{51DC6C6E-D0A8-4911-A213-797FFFEF1206}" destId="{78F4BC59-67F4-4344-8577-DD3A5B7D0C6B}" srcOrd="4" destOrd="0" presId="urn:microsoft.com/office/officeart/2011/layout/CircleProcess"/>
    <dgm:cxn modelId="{6C1DDFAB-A284-FE4F-A3A5-67CB50BC5C84}" type="presParOf" srcId="{78F4BC59-67F4-4344-8577-DD3A5B7D0C6B}" destId="{8D0981F1-7F45-4440-B8C6-CC863FF09015}" srcOrd="0" destOrd="0" presId="urn:microsoft.com/office/officeart/2011/layout/CircleProcess"/>
    <dgm:cxn modelId="{0B65CF7D-B5C6-2B40-8861-293D10EAB3AA}" type="presParOf" srcId="{51DC6C6E-D0A8-4911-A213-797FFFEF1206}" destId="{8503CACC-F574-D842-BD70-2DD966288DB2}" srcOrd="5" destOrd="0" presId="urn:microsoft.com/office/officeart/2011/layout/CircleProcess"/>
    <dgm:cxn modelId="{0A661872-FBAC-C745-A7D1-A787A82002F1}" type="presParOf" srcId="{51DC6C6E-D0A8-4911-A213-797FFFEF1206}" destId="{2E86B52A-365F-B547-843A-711033FED4AA}" srcOrd="6" destOrd="0" presId="urn:microsoft.com/office/officeart/2011/layout/CircleProcess"/>
    <dgm:cxn modelId="{B659D8B0-67AF-1A4A-AE46-8DF254F8A271}" type="presParOf" srcId="{2E86B52A-365F-B547-843A-711033FED4AA}" destId="{BE505E49-14A1-724C-BDDD-BF42E5D7E666}" srcOrd="0" destOrd="0" presId="urn:microsoft.com/office/officeart/2011/layout/CircleProcess"/>
    <dgm:cxn modelId="{05B5FC5A-213C-B543-AFEB-B87205B0B37C}" type="presParOf" srcId="{51DC6C6E-D0A8-4911-A213-797FFFEF1206}" destId="{0AAE1212-FD0C-4A4F-BDFF-9043BF71EDEE}" srcOrd="7" destOrd="0" presId="urn:microsoft.com/office/officeart/2011/layout/CircleProcess"/>
    <dgm:cxn modelId="{6036EC3C-0D71-8648-A4CC-9BCA3B7AC600}" type="presParOf" srcId="{0AAE1212-FD0C-4A4F-BDFF-9043BF71EDEE}" destId="{635E43A7-EC61-4C4C-904C-B5E0853324A3}" srcOrd="0" destOrd="0" presId="urn:microsoft.com/office/officeart/2011/layout/CircleProcess"/>
    <dgm:cxn modelId="{6AEA90E2-0A60-F344-AD73-81CB37A9F173}" type="presParOf" srcId="{51DC6C6E-D0A8-4911-A213-797FFFEF1206}" destId="{059D6AB3-AA2D-E84A-A433-BCA6DC63FD7A}" srcOrd="8" destOrd="0" presId="urn:microsoft.com/office/officeart/2011/layout/CircleProcess"/>
    <dgm:cxn modelId="{647C9AB2-81E4-4183-8534-26DA286A1105}" type="presParOf" srcId="{51DC6C6E-D0A8-4911-A213-797FFFEF1206}" destId="{55108394-20FA-4840-A973-6EAE8897D255}" srcOrd="9" destOrd="0" presId="urn:microsoft.com/office/officeart/2011/layout/CircleProcess"/>
    <dgm:cxn modelId="{E1E2CCD6-31CF-4F9D-A972-B857AFEAC4FB}" type="presParOf" srcId="{55108394-20FA-4840-A973-6EAE8897D255}" destId="{F6AAEAF3-6600-461B-9A58-75926BA60578}" srcOrd="0" destOrd="0" presId="urn:microsoft.com/office/officeart/2011/layout/CircleProcess"/>
    <dgm:cxn modelId="{6CBCC9A7-335A-41DD-A98B-E4DBD39036CA}" type="presParOf" srcId="{51DC6C6E-D0A8-4911-A213-797FFFEF1206}" destId="{59F135F5-259A-4B7D-9C21-99472C785138}" srcOrd="10" destOrd="0" presId="urn:microsoft.com/office/officeart/2011/layout/CircleProcess"/>
    <dgm:cxn modelId="{C37A4A14-3A56-4311-8B49-40B6C1689101}" type="presParOf" srcId="{59F135F5-259A-4B7D-9C21-99472C785138}" destId="{AAB0CE82-EE19-4E3F-85A6-109D9EA2BB4C}" srcOrd="0" destOrd="0" presId="urn:microsoft.com/office/officeart/2011/layout/CircleProcess"/>
    <dgm:cxn modelId="{E6AFAB1B-9AB8-4C15-A26C-16A90BAB1BD0}" type="presParOf" srcId="{51DC6C6E-D0A8-4911-A213-797FFFEF1206}" destId="{C66068FA-2000-498F-900D-AE48C1740A8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0C722C-40D3-4AD6-95B9-CD63BCF321E2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D80143B-62FA-4BE1-BD55-2F52D5639445}">
      <dgm:prSet phldrT="[Text]"/>
      <dgm:spPr/>
      <dgm:t>
        <a:bodyPr/>
        <a:lstStyle/>
        <a:p>
          <a:r>
            <a:rPr lang="en-US" dirty="0" smtClean="0"/>
            <a:t>Questions?</a:t>
          </a:r>
          <a:endParaRPr lang="en-US" dirty="0"/>
        </a:p>
      </dgm:t>
    </dgm:pt>
    <dgm:pt modelId="{1DDA9AF7-C04B-4061-BD8C-212D17106B84}" type="parTrans" cxnId="{FB2AB566-8952-44D5-9B13-9EC08BCC1976}">
      <dgm:prSet/>
      <dgm:spPr/>
      <dgm:t>
        <a:bodyPr/>
        <a:lstStyle/>
        <a:p>
          <a:endParaRPr lang="en-US"/>
        </a:p>
      </dgm:t>
    </dgm:pt>
    <dgm:pt modelId="{C7FAB842-06AA-4882-8CC9-CBAFA3E0547C}" type="sibTrans" cxnId="{FB2AB566-8952-44D5-9B13-9EC08BCC1976}">
      <dgm:prSet/>
      <dgm:spPr/>
      <dgm:t>
        <a:bodyPr/>
        <a:lstStyle/>
        <a:p>
          <a:endParaRPr lang="en-US"/>
        </a:p>
      </dgm:t>
    </dgm:pt>
    <dgm:pt modelId="{CC563632-F41C-854B-9544-3D4232B1B2E4}">
      <dgm:prSet phldrT="[Text]"/>
      <dgm:spPr/>
      <dgm:t>
        <a:bodyPr/>
        <a:lstStyle/>
        <a:p>
          <a:r>
            <a:rPr lang="en-US" dirty="0" smtClean="0"/>
            <a:t>Suggestions for improving education?</a:t>
          </a:r>
          <a:endParaRPr lang="en-US" dirty="0"/>
        </a:p>
      </dgm:t>
    </dgm:pt>
    <dgm:pt modelId="{2514922B-6391-2F44-8AE7-BE0DD48C405F}" type="parTrans" cxnId="{98FFBA9B-6303-9D41-8078-9C07C4E9205D}">
      <dgm:prSet/>
      <dgm:spPr/>
      <dgm:t>
        <a:bodyPr/>
        <a:lstStyle/>
        <a:p>
          <a:endParaRPr lang="en-US"/>
        </a:p>
      </dgm:t>
    </dgm:pt>
    <dgm:pt modelId="{A43D2A32-B7A2-FB4D-80C2-1D2FE2D33A4B}" type="sibTrans" cxnId="{98FFBA9B-6303-9D41-8078-9C07C4E9205D}">
      <dgm:prSet/>
      <dgm:spPr/>
      <dgm:t>
        <a:bodyPr/>
        <a:lstStyle/>
        <a:p>
          <a:endParaRPr lang="en-US"/>
        </a:p>
      </dgm:t>
    </dgm:pt>
    <dgm:pt modelId="{29C0A922-B075-7147-9EE6-46F8C3CFA994}">
      <dgm:prSet phldrT="[Text]"/>
      <dgm:spPr/>
      <dgm:t>
        <a:bodyPr/>
        <a:lstStyle/>
        <a:p>
          <a:r>
            <a:rPr lang="en-US" dirty="0" smtClean="0"/>
            <a:t>Suggestions for further research?</a:t>
          </a:r>
          <a:endParaRPr lang="en-US" dirty="0"/>
        </a:p>
      </dgm:t>
    </dgm:pt>
    <dgm:pt modelId="{FF1A6CD7-1ED5-DF4A-B632-C59D2F44A7D1}" type="parTrans" cxnId="{AF9682DD-284C-6749-AC48-85DBA65F0C89}">
      <dgm:prSet/>
      <dgm:spPr/>
      <dgm:t>
        <a:bodyPr/>
        <a:lstStyle/>
        <a:p>
          <a:endParaRPr lang="en-US"/>
        </a:p>
      </dgm:t>
    </dgm:pt>
    <dgm:pt modelId="{4735FEF2-99D2-5B4A-942D-9458BF5A84FA}" type="sibTrans" cxnId="{AF9682DD-284C-6749-AC48-85DBA65F0C89}">
      <dgm:prSet/>
      <dgm:spPr/>
      <dgm:t>
        <a:bodyPr/>
        <a:lstStyle/>
        <a:p>
          <a:endParaRPr lang="en-US"/>
        </a:p>
      </dgm:t>
    </dgm:pt>
    <dgm:pt modelId="{6DE8D143-1A0E-4BB5-9A58-74AB551FCA77}" type="pres">
      <dgm:prSet presAssocID="{7B0C722C-40D3-4AD6-95B9-CD63BCF321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3C88FD-7D02-47C8-81DD-9591D2FF1BE7}" type="pres">
      <dgm:prSet presAssocID="{BD80143B-62FA-4BE1-BD55-2F52D563944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3ADCA-306E-D046-A134-944F36A90EF9}" type="pres">
      <dgm:prSet presAssocID="{C7FAB842-06AA-4882-8CC9-CBAFA3E0547C}" presName="spacer" presStyleCnt="0"/>
      <dgm:spPr/>
    </dgm:pt>
    <dgm:pt modelId="{B4891E12-01ED-CE45-93F8-1993A76AB852}" type="pres">
      <dgm:prSet presAssocID="{CC563632-F41C-854B-9544-3D4232B1B2E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EF5B1-4010-2C41-8BEC-067E85BEC9D6}" type="pres">
      <dgm:prSet presAssocID="{A43D2A32-B7A2-FB4D-80C2-1D2FE2D33A4B}" presName="spacer" presStyleCnt="0"/>
      <dgm:spPr/>
    </dgm:pt>
    <dgm:pt modelId="{2BCF631A-83B0-004F-8D88-BE36F4D53D9F}" type="pres">
      <dgm:prSet presAssocID="{29C0A922-B075-7147-9EE6-46F8C3CFA9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FFBA9B-6303-9D41-8078-9C07C4E9205D}" srcId="{7B0C722C-40D3-4AD6-95B9-CD63BCF321E2}" destId="{CC563632-F41C-854B-9544-3D4232B1B2E4}" srcOrd="1" destOrd="0" parTransId="{2514922B-6391-2F44-8AE7-BE0DD48C405F}" sibTransId="{A43D2A32-B7A2-FB4D-80C2-1D2FE2D33A4B}"/>
    <dgm:cxn modelId="{E3643B7D-AC49-054C-9368-188503418763}" type="presOf" srcId="{BD80143B-62FA-4BE1-BD55-2F52D5639445}" destId="{2C3C88FD-7D02-47C8-81DD-9591D2FF1BE7}" srcOrd="0" destOrd="0" presId="urn:microsoft.com/office/officeart/2005/8/layout/vList2"/>
    <dgm:cxn modelId="{AF9682DD-284C-6749-AC48-85DBA65F0C89}" srcId="{7B0C722C-40D3-4AD6-95B9-CD63BCF321E2}" destId="{29C0A922-B075-7147-9EE6-46F8C3CFA994}" srcOrd="2" destOrd="0" parTransId="{FF1A6CD7-1ED5-DF4A-B632-C59D2F44A7D1}" sibTransId="{4735FEF2-99D2-5B4A-942D-9458BF5A84FA}"/>
    <dgm:cxn modelId="{CE60BEF0-324C-F040-9EB3-92A9B0EA7F34}" type="presOf" srcId="{7B0C722C-40D3-4AD6-95B9-CD63BCF321E2}" destId="{6DE8D143-1A0E-4BB5-9A58-74AB551FCA77}" srcOrd="0" destOrd="0" presId="urn:microsoft.com/office/officeart/2005/8/layout/vList2"/>
    <dgm:cxn modelId="{FB2AB566-8952-44D5-9B13-9EC08BCC1976}" srcId="{7B0C722C-40D3-4AD6-95B9-CD63BCF321E2}" destId="{BD80143B-62FA-4BE1-BD55-2F52D5639445}" srcOrd="0" destOrd="0" parTransId="{1DDA9AF7-C04B-4061-BD8C-212D17106B84}" sibTransId="{C7FAB842-06AA-4882-8CC9-CBAFA3E0547C}"/>
    <dgm:cxn modelId="{1D9F6D85-A492-CF4A-8A4E-2D25389ADFD3}" type="presOf" srcId="{CC563632-F41C-854B-9544-3D4232B1B2E4}" destId="{B4891E12-01ED-CE45-93F8-1993A76AB852}" srcOrd="0" destOrd="0" presId="urn:microsoft.com/office/officeart/2005/8/layout/vList2"/>
    <dgm:cxn modelId="{2B801292-579B-5142-8527-811A6D58FB9C}" type="presOf" srcId="{29C0A922-B075-7147-9EE6-46F8C3CFA994}" destId="{2BCF631A-83B0-004F-8D88-BE36F4D53D9F}" srcOrd="0" destOrd="0" presId="urn:microsoft.com/office/officeart/2005/8/layout/vList2"/>
    <dgm:cxn modelId="{7A25FE5C-7E9A-0449-AA7D-5CCD859BC8F3}" type="presParOf" srcId="{6DE8D143-1A0E-4BB5-9A58-74AB551FCA77}" destId="{2C3C88FD-7D02-47C8-81DD-9591D2FF1BE7}" srcOrd="0" destOrd="0" presId="urn:microsoft.com/office/officeart/2005/8/layout/vList2"/>
    <dgm:cxn modelId="{A17F5C70-F6B0-B64B-9958-64D8787B2160}" type="presParOf" srcId="{6DE8D143-1A0E-4BB5-9A58-74AB551FCA77}" destId="{A333ADCA-306E-D046-A134-944F36A90EF9}" srcOrd="1" destOrd="0" presId="urn:microsoft.com/office/officeart/2005/8/layout/vList2"/>
    <dgm:cxn modelId="{64E376CA-BEC5-7F47-AA3B-3FA4672576C7}" type="presParOf" srcId="{6DE8D143-1A0E-4BB5-9A58-74AB551FCA77}" destId="{B4891E12-01ED-CE45-93F8-1993A76AB852}" srcOrd="2" destOrd="0" presId="urn:microsoft.com/office/officeart/2005/8/layout/vList2"/>
    <dgm:cxn modelId="{D289B10A-FF92-4543-AE49-02DDCF2B82BD}" type="presParOf" srcId="{6DE8D143-1A0E-4BB5-9A58-74AB551FCA77}" destId="{6E4EF5B1-4010-2C41-8BEC-067E85BEC9D6}" srcOrd="3" destOrd="0" presId="urn:microsoft.com/office/officeart/2005/8/layout/vList2"/>
    <dgm:cxn modelId="{9F0A5213-CAA6-384D-AEC9-58D9911BDAD5}" type="presParOf" srcId="{6DE8D143-1A0E-4BB5-9A58-74AB551FCA77}" destId="{2BCF631A-83B0-004F-8D88-BE36F4D53D9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EEAA9-30C4-4872-A5F3-7D78F4C2D347}">
      <dsp:nvSpPr>
        <dsp:cNvPr id="0" name=""/>
        <dsp:cNvSpPr/>
      </dsp:nvSpPr>
      <dsp:spPr>
        <a:xfrm>
          <a:off x="6692236" y="1818105"/>
          <a:ext cx="2002838" cy="200294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A6678A-E5AE-41C0-9B1F-D805CFAA3B7B}">
      <dsp:nvSpPr>
        <dsp:cNvPr id="0" name=""/>
        <dsp:cNvSpPr/>
      </dsp:nvSpPr>
      <dsp:spPr>
        <a:xfrm>
          <a:off x="6759226" y="1884881"/>
          <a:ext cx="1869716" cy="1869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The challenges</a:t>
          </a:r>
          <a:endParaRPr lang="en-US" sz="2300" kern="1200" dirty="0"/>
        </a:p>
      </dsp:txBody>
      <dsp:txXfrm>
        <a:off x="7026329" y="2151987"/>
        <a:ext cx="1335512" cy="1335176"/>
      </dsp:txXfrm>
    </dsp:sp>
    <dsp:sp modelId="{FAE8C15F-1F74-43D1-A0BD-9F12D85ADCC6}">
      <dsp:nvSpPr>
        <dsp:cNvPr id="0" name=""/>
        <dsp:cNvSpPr/>
      </dsp:nvSpPr>
      <dsp:spPr>
        <a:xfrm rot="2700000">
          <a:off x="4613802" y="1817964"/>
          <a:ext cx="2002871" cy="20028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0981F1-7F45-4440-B8C6-CC863FF09015}">
      <dsp:nvSpPr>
        <dsp:cNvPr id="0" name=""/>
        <dsp:cNvSpPr/>
      </dsp:nvSpPr>
      <dsp:spPr>
        <a:xfrm>
          <a:off x="4689397" y="1884881"/>
          <a:ext cx="1869716" cy="1869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One Solution</a:t>
          </a:r>
          <a:endParaRPr lang="en-US" sz="2300" kern="1200" dirty="0"/>
        </a:p>
      </dsp:txBody>
      <dsp:txXfrm>
        <a:off x="4956500" y="2151987"/>
        <a:ext cx="1335512" cy="1335176"/>
      </dsp:txXfrm>
    </dsp:sp>
    <dsp:sp modelId="{BE505E49-14A1-724C-BDDD-BF42E5D7E666}">
      <dsp:nvSpPr>
        <dsp:cNvPr id="0" name=""/>
        <dsp:cNvSpPr/>
      </dsp:nvSpPr>
      <dsp:spPr>
        <a:xfrm rot="2700000">
          <a:off x="2552562" y="1817964"/>
          <a:ext cx="2002871" cy="20028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35E43A7-EC61-4C4C-904C-B5E0853324A3}">
      <dsp:nvSpPr>
        <dsp:cNvPr id="0" name=""/>
        <dsp:cNvSpPr/>
      </dsp:nvSpPr>
      <dsp:spPr>
        <a:xfrm>
          <a:off x="2619568" y="1884881"/>
          <a:ext cx="1869716" cy="1869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The problem</a:t>
          </a:r>
          <a:endParaRPr lang="en-US" sz="2300" kern="1200" dirty="0"/>
        </a:p>
      </dsp:txBody>
      <dsp:txXfrm>
        <a:off x="2886671" y="2151987"/>
        <a:ext cx="1335512" cy="1335176"/>
      </dsp:txXfrm>
    </dsp:sp>
    <dsp:sp modelId="{F6AAEAF3-6600-461B-9A58-75926BA60578}">
      <dsp:nvSpPr>
        <dsp:cNvPr id="0" name=""/>
        <dsp:cNvSpPr/>
      </dsp:nvSpPr>
      <dsp:spPr>
        <a:xfrm rot="2700000">
          <a:off x="482733" y="1817964"/>
          <a:ext cx="2002871" cy="200287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B0CE82-EE19-4E3F-85A6-109D9EA2BB4C}">
      <dsp:nvSpPr>
        <dsp:cNvPr id="0" name=""/>
        <dsp:cNvSpPr/>
      </dsp:nvSpPr>
      <dsp:spPr>
        <a:xfrm>
          <a:off x="549740" y="1884881"/>
          <a:ext cx="1869716" cy="18693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Who we are</a:t>
          </a:r>
          <a:endParaRPr lang="en-US" sz="2300" kern="1200" dirty="0"/>
        </a:p>
      </dsp:txBody>
      <dsp:txXfrm>
        <a:off x="816842" y="2151987"/>
        <a:ext cx="1335512" cy="1335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C88FD-7D02-47C8-81DD-9591D2FF1BE7}">
      <dsp:nvSpPr>
        <dsp:cNvPr id="0" name=""/>
        <dsp:cNvSpPr/>
      </dsp:nvSpPr>
      <dsp:spPr>
        <a:xfrm>
          <a:off x="0" y="364108"/>
          <a:ext cx="4881070" cy="1549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Questions?</a:t>
          </a:r>
          <a:endParaRPr lang="en-US" sz="3900" kern="1200" dirty="0"/>
        </a:p>
      </dsp:txBody>
      <dsp:txXfrm>
        <a:off x="75630" y="439738"/>
        <a:ext cx="4729810" cy="1398021"/>
      </dsp:txXfrm>
    </dsp:sp>
    <dsp:sp modelId="{B4891E12-01ED-CE45-93F8-1993A76AB852}">
      <dsp:nvSpPr>
        <dsp:cNvPr id="0" name=""/>
        <dsp:cNvSpPr/>
      </dsp:nvSpPr>
      <dsp:spPr>
        <a:xfrm>
          <a:off x="0" y="2025709"/>
          <a:ext cx="4881070" cy="1549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Suggestions for improving education?</a:t>
          </a:r>
          <a:endParaRPr lang="en-US" sz="3900" kern="1200" dirty="0"/>
        </a:p>
      </dsp:txBody>
      <dsp:txXfrm>
        <a:off x="75630" y="2101339"/>
        <a:ext cx="4729810" cy="1398021"/>
      </dsp:txXfrm>
    </dsp:sp>
    <dsp:sp modelId="{2BCF631A-83B0-004F-8D88-BE36F4D53D9F}">
      <dsp:nvSpPr>
        <dsp:cNvPr id="0" name=""/>
        <dsp:cNvSpPr/>
      </dsp:nvSpPr>
      <dsp:spPr>
        <a:xfrm>
          <a:off x="0" y="3687311"/>
          <a:ext cx="4881070" cy="1549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Suggestions for further research?</a:t>
          </a:r>
          <a:endParaRPr lang="en-US" sz="3900" kern="1200" dirty="0"/>
        </a:p>
      </dsp:txBody>
      <dsp:txXfrm>
        <a:off x="75630" y="3762941"/>
        <a:ext cx="4729810" cy="1398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A37C0-88B7-4B00-ADE1-668715B2F048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0D022-4363-48AB-A989-11CD0854E9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4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7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67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4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6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4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022-4363-48AB-A989-11CD0854E9C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7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3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1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2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9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8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8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0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0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6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18C2A-190F-452A-8D6D-A606E73D4110}" type="datetimeFigureOut">
              <a:rPr lang="en-US" smtClean="0"/>
              <a:t>4/1/2016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3FF4-3695-407D-BF5D-C1DB466B0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9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725" y="1036035"/>
            <a:ext cx="8718549" cy="1470025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Death to “Course in a Box”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6998" y="4985351"/>
            <a:ext cx="2391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Mart Doyle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mdoyle@temple.edu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24450" y="4964247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D9D9D9"/>
                </a:solidFill>
              </a:rPr>
              <a:t>Amy Lavin</a:t>
            </a:r>
            <a:endParaRPr lang="en-US" sz="2000" dirty="0">
              <a:solidFill>
                <a:srgbClr val="D9D9D9"/>
              </a:solidFill>
            </a:endParaRPr>
          </a:p>
          <a:p>
            <a:r>
              <a:rPr lang="en-US" sz="2000" dirty="0">
                <a:solidFill>
                  <a:srgbClr val="D9D9D9"/>
                </a:solidFill>
              </a:rPr>
              <a:t>tud06882@temple.edu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222" y="5906869"/>
            <a:ext cx="810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Conference Name:  Presented Month </a:t>
            </a:r>
            <a:r>
              <a:rPr lang="en-US" sz="2000" b="1" dirty="0" err="1" smtClean="0">
                <a:solidFill>
                  <a:schemeClr val="bg1">
                    <a:lumMod val="85000"/>
                  </a:schemeClr>
                </a:solidFill>
              </a:rPr>
              <a:t>dd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, 2016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Session: other conference info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7" y="2145706"/>
            <a:ext cx="8648344" cy="27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Lecture vs. Activities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00191" y="2045998"/>
            <a:ext cx="807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0" y="1197119"/>
            <a:ext cx="3562527" cy="237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72" y="1150070"/>
            <a:ext cx="4103131" cy="2430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152" y="3631963"/>
            <a:ext cx="2789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 3 hours of lecture per week covering 1,000 topics at a superficial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3725965"/>
            <a:ext cx="3371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1 hour of lecture a week that focuses on the most important learning objectives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And</a:t>
            </a:r>
          </a:p>
          <a:p>
            <a:endParaRPr lang="en-US" dirty="0" smtClean="0"/>
          </a:p>
          <a:p>
            <a:r>
              <a:rPr lang="en-US" dirty="0" smtClean="0"/>
              <a:t>2 hours of in-class activities that reinforce those key learning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Not all Rainbows and Unicorns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sp>
        <p:nvSpPr>
          <p:cNvPr id="15" name="&quot;No&quot; Symbol 14"/>
          <p:cNvSpPr/>
          <p:nvPr/>
        </p:nvSpPr>
        <p:spPr>
          <a:xfrm>
            <a:off x="533399" y="1131598"/>
            <a:ext cx="7892753" cy="5850316"/>
          </a:xfrm>
          <a:prstGeom prst="noSmoking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198" y="1461331"/>
            <a:ext cx="81954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WAY more work for the faculty member.  All of this work had been outsourced and not paid for by the faculty member</a:t>
            </a:r>
            <a:r>
              <a:rPr lang="en-US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Sounded great on day-1 when you just saved $150 but</a:t>
            </a:r>
            <a:r>
              <a:rPr lang="en-US" b="1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Collection of readings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Different authors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For different audiences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With different formats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Not written to teach a </a:t>
            </a:r>
            <a:r>
              <a:rPr lang="en-US" b="1" dirty="0" smtClean="0"/>
              <a:t>topic</a:t>
            </a:r>
          </a:p>
          <a:p>
            <a:pPr lvl="1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 hate that they have to connect the dots, a job that the author, editors and publishers used to do for them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Students don’t like the lack of structure.  They had mastered the old formula and nobody likes change.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89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The Reality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6" y="1204479"/>
            <a:ext cx="7663979" cy="4675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791" y="1350236"/>
            <a:ext cx="4298534" cy="4845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9610" y="1874079"/>
            <a:ext cx="49077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textbook with all of the answers to life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how young business professional learn and grow after they graduate.  Why not start preparing students for the real </a:t>
            </a:r>
            <a:r>
              <a:rPr lang="en-US" sz="2400" dirty="0" smtClean="0"/>
              <a:t>world?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2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Next steps?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11281838"/>
              </p:ext>
            </p:extLst>
          </p:nvPr>
        </p:nvGraphicFramePr>
        <p:xfrm>
          <a:off x="3993932" y="1060229"/>
          <a:ext cx="4881070" cy="560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5" descr="https://mail-attachment.googleusercontent.com/attachment/u/0/?ui=2&amp;ik=304474afca&amp;view=att&amp;th=138c3d53d5529115&amp;attid=0.2&amp;disp=inline&amp;realattid=1baf3d6389c3dbfa_0.2&amp;safe=1&amp;zw&amp;saduie=AG9B_P_9xh1cw2ToA1RJQmMeT87X&amp;sadet=1343347086403&amp;sads=8urrGwQelzp5F-hUlc7CGE8oQ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82459" y="-156336"/>
            <a:ext cx="3025505" cy="1005141"/>
            <a:chOff x="6464564" y="234444"/>
            <a:chExt cx="2228268" cy="740281"/>
          </a:xfrm>
        </p:grpSpPr>
        <p:sp>
          <p:nvSpPr>
            <p:cNvPr id="12" name="Rectangle 11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7369"/>
            <a:ext cx="2447322" cy="347075"/>
          </a:xfrm>
          <a:prstGeom prst="rect">
            <a:avLst/>
          </a:prstGeom>
        </p:spPr>
      </p:pic>
      <p:pic>
        <p:nvPicPr>
          <p:cNvPr id="6" name="Picture 5" descr="IMG_9784 adj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927100"/>
            <a:ext cx="4008967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pic>
        <p:nvPicPr>
          <p:cNvPr id="4" name="Picture 3" descr="IMG_1336.jpg"/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b="8643"/>
          <a:stretch/>
        </p:blipFill>
        <p:spPr>
          <a:xfrm>
            <a:off x="0" y="952499"/>
            <a:ext cx="4572000" cy="2832101"/>
          </a:xfrm>
          <a:prstGeom prst="rect">
            <a:avLst/>
          </a:prstGeom>
        </p:spPr>
      </p:pic>
      <p:pic>
        <p:nvPicPr>
          <p:cNvPr id="6" name="Picture 5" descr="IMG_1337.jpg"/>
          <p:cNvPicPr>
            <a:picLocks noChangeAspect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/>
          <a:stretch/>
        </p:blipFill>
        <p:spPr>
          <a:xfrm>
            <a:off x="4572000" y="939799"/>
            <a:ext cx="4572000" cy="3361267"/>
          </a:xfrm>
          <a:prstGeom prst="rect">
            <a:avLst/>
          </a:prstGeom>
        </p:spPr>
      </p:pic>
      <p:pic>
        <p:nvPicPr>
          <p:cNvPr id="7" name="Picture 6" descr="IMG_1339.jpg"/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r="8784" b="10135"/>
          <a:stretch/>
        </p:blipFill>
        <p:spPr>
          <a:xfrm>
            <a:off x="4572001" y="3784600"/>
            <a:ext cx="4572000" cy="3086100"/>
          </a:xfrm>
          <a:prstGeom prst="rect">
            <a:avLst/>
          </a:prstGeom>
        </p:spPr>
      </p:pic>
      <p:pic>
        <p:nvPicPr>
          <p:cNvPr id="8" name="Picture 7" descr="IMG_1340.jpg"/>
          <p:cNvPicPr>
            <a:picLocks noChangeAspect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 b="9428"/>
          <a:stretch/>
        </p:blipFill>
        <p:spPr>
          <a:xfrm>
            <a:off x="0" y="3784600"/>
            <a:ext cx="4572000" cy="3073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0" y="2811955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Thank you.</a:t>
            </a:r>
          </a:p>
          <a:p>
            <a:endParaRPr lang="en-US" sz="9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319261"/>
              </p:ext>
            </p:extLst>
          </p:nvPr>
        </p:nvGraphicFramePr>
        <p:xfrm>
          <a:off x="0" y="1054100"/>
          <a:ext cx="8763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600" y="-152400"/>
            <a:ext cx="85852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3" name="Rectangle 2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045" y="914400"/>
            <a:ext cx="3962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5575" y="-152400"/>
            <a:ext cx="8531225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Who we 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2880" y="1264920"/>
            <a:ext cx="4831080" cy="2316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Fox School of Business</a:t>
            </a:r>
          </a:p>
          <a:p>
            <a:r>
              <a:rPr lang="en-US" dirty="0" smtClean="0"/>
              <a:t>Established in 1918</a:t>
            </a:r>
          </a:p>
          <a:p>
            <a:r>
              <a:rPr lang="en-US" dirty="0" smtClean="0"/>
              <a:t>7,000 students</a:t>
            </a:r>
          </a:p>
          <a:p>
            <a:r>
              <a:rPr lang="en-US" dirty="0" smtClean="0"/>
              <a:t>Largest business school in Philadelphia</a:t>
            </a:r>
          </a:p>
          <a:p>
            <a:r>
              <a:rPr lang="en-US" dirty="0" smtClean="0"/>
              <a:t>Public, urban university</a:t>
            </a:r>
          </a:p>
          <a:p>
            <a:r>
              <a:rPr lang="en-US" dirty="0" smtClean="0"/>
              <a:t>60,000+ alumni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5260" y="3773214"/>
            <a:ext cx="4831080" cy="2818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Department of Management Information Systems</a:t>
            </a:r>
          </a:p>
          <a:p>
            <a:r>
              <a:rPr lang="en-US" dirty="0" smtClean="0"/>
              <a:t>Established in 2000</a:t>
            </a:r>
          </a:p>
          <a:p>
            <a:r>
              <a:rPr lang="en-US" dirty="0" smtClean="0"/>
              <a:t>367 majors, 343 minors</a:t>
            </a:r>
          </a:p>
          <a:p>
            <a:r>
              <a:rPr lang="en-US" dirty="0" smtClean="0"/>
              <a:t>18 full-time faculty</a:t>
            </a:r>
          </a:p>
          <a:p>
            <a:r>
              <a:rPr lang="en-US" dirty="0" smtClean="0"/>
              <a:t>BBA in MIS ranked 13</a:t>
            </a:r>
            <a:r>
              <a:rPr lang="en-US" baseline="30000" dirty="0" smtClean="0"/>
              <a:t>th</a:t>
            </a:r>
            <a:r>
              <a:rPr lang="en-US" dirty="0" smtClean="0"/>
              <a:t>  in US</a:t>
            </a:r>
          </a:p>
          <a:p>
            <a:r>
              <a:rPr lang="en-US" dirty="0" smtClean="0"/>
              <a:t>MBA in ITM ranked 16</a:t>
            </a:r>
            <a:r>
              <a:rPr lang="en-US" baseline="30000" dirty="0" smtClean="0"/>
              <a:t>th</a:t>
            </a:r>
            <a:r>
              <a:rPr lang="en-US" dirty="0" smtClean="0"/>
              <a:t>  in US</a:t>
            </a:r>
          </a:p>
          <a:p>
            <a:r>
              <a:rPr lang="en-US" dirty="0" smtClean="0"/>
              <a:t>Ranked #1 for MIS research in the world</a:t>
            </a:r>
          </a:p>
        </p:txBody>
      </p:sp>
      <p:sp>
        <p:nvSpPr>
          <p:cNvPr id="3" name="AutoShape 2" descr="https://mail-attachment.googleusercontent.com/attachment/u/0/?ui=2&amp;ik=304474afca&amp;view=att&amp;th=138c3d53d5529115&amp;attid=0.1&amp;disp=inline&amp;realattid=1baf3d6389c3dbfa_0.1&amp;safe=1&amp;zw&amp;saduie=AG9B_P_9xh1cw2ToA1RJQmMeT87X&amp;sadet=1343315480034&amp;sads=BTyCrKbKNZ-gpYjrI1VetT5nS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-attachment.googleusercontent.com/attachment/u/0/?ui=2&amp;ik=304474afca&amp;view=att&amp;th=138c3d53d5529115&amp;attid=0.1&amp;disp=inline&amp;realattid=1baf3d6389c3dbfa_0.1&amp;safe=1&amp;zw&amp;saduie=AG9B_P_9xh1cw2ToA1RJQmMeT87X&amp;sadet=1343315480034&amp;sads=BTyCrKbKNZ-gpYjrI1VetT5nS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4" name="Rectangle 13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Convenient and Efficient!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" y="2076627"/>
            <a:ext cx="4881732" cy="4991681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153114" y="1392964"/>
            <a:ext cx="3854153" cy="4050846"/>
          </a:xfrm>
          <a:prstGeom prst="wedgeRoundRectCallout">
            <a:avLst>
              <a:gd name="adj1" fmla="val -76044"/>
              <a:gd name="adj2" fmla="val -102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24030" y="1473492"/>
            <a:ext cx="35917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Quantity: 14 weeks</a:t>
            </a:r>
            <a:endParaRPr lang="en-US" sz="2600" dirty="0" smtClean="0"/>
          </a:p>
          <a:p>
            <a:r>
              <a:rPr lang="en-US" sz="2600" dirty="0" smtClean="0"/>
              <a:t>Included: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Required </a:t>
            </a:r>
            <a:r>
              <a:rPr lang="en-US" sz="2600" dirty="0" smtClean="0"/>
              <a:t>reading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Slide decks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Quizzes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Exam questions bank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Exam generation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Teaching notes</a:t>
            </a:r>
            <a:endParaRPr lang="en-US" sz="26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899" y="1392964"/>
            <a:ext cx="56795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Convenient for the faculty member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5061604" y="6152972"/>
            <a:ext cx="32623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Paid for by the student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57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Convenient for Students!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9007" y="909066"/>
            <a:ext cx="5826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exactly should I go to class when I can ace the exam by reading the book?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9957" y="1944213"/>
            <a:ext cx="5826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should I even buy the book when I can just study from these beautiful slide decks?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59007" y="3383100"/>
            <a:ext cx="58076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thinking </a:t>
            </a:r>
            <a:r>
              <a:rPr lang="en-US" sz="2800" dirty="0" smtClean="0"/>
              <a:t>required!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Multiple choice exams that challenge a student’s ability to memorize 1,000 terms and facts.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Extremely superficial understanding of material with no ability to apply it.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54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Outsourcing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2505075"/>
            <a:ext cx="2466975" cy="184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51" y="2252663"/>
            <a:ext cx="2998683" cy="1995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" y="1243012"/>
            <a:ext cx="3449097" cy="3277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" y="4546363"/>
            <a:ext cx="3085102" cy="2052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3151" y="4255799"/>
            <a:ext cx="2998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I don’t even need to think about the topics or how to weave them together because the author, editor and publisher have done this for 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High-Quality Education?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494" y="1381563"/>
            <a:ext cx="57528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Commodity education, boatloads of superficial information with no lasting </a:t>
            </a:r>
            <a:r>
              <a:rPr lang="en-US" dirty="0" smtClean="0"/>
              <a:t>value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Why </a:t>
            </a:r>
            <a:r>
              <a:rPr lang="en-US" dirty="0"/>
              <a:t>have a faculty of world-class researchers and experienced practitioners only to receive a commodity education you could get anywhere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much can you learn about a course that is being taught simply by asking “What textbook are you using?”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Faculty </a:t>
            </a:r>
            <a:r>
              <a:rPr lang="en-US" dirty="0"/>
              <a:t>should ask themselves: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“What kind of value do I bring to the classroom if I am teaching from this book?”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“Am I the professor who is educating these students or am I simply a facilitator who is delivering the knowledge of the textbook author?”</a:t>
            </a:r>
          </a:p>
          <a:p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3" y="1414571"/>
            <a:ext cx="2820112" cy="40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Question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788" y="1473492"/>
            <a:ext cx="51130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Arial"/>
              </a:rPr>
              <a:t>Is your faculty defining your curriculum or is your curriculum being defined by the best textbook your faculty can find?</a:t>
            </a:r>
          </a:p>
          <a:p>
            <a:endParaRPr lang="en-US" sz="3200" dirty="0">
              <a:cs typeface="Arial"/>
            </a:endParaRPr>
          </a:p>
          <a:p>
            <a:r>
              <a:rPr lang="en-US" sz="3200" dirty="0" smtClean="0">
                <a:cs typeface="Arial"/>
              </a:rPr>
              <a:t>Is this what your students need or is this just convenient for your faculty?</a:t>
            </a:r>
            <a:endParaRPr lang="en-US" sz="2400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038725" y="-1447800"/>
            <a:ext cx="3647631" cy="1240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80000" dirty="0">
                <a:solidFill>
                  <a:srgbClr val="FF0000"/>
                </a:solidFill>
                <a:latin typeface="Helvetic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77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900" y="-152400"/>
            <a:ext cx="85979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No Textbook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2459" y="-159471"/>
            <a:ext cx="3025505" cy="1005141"/>
            <a:chOff x="6464564" y="234444"/>
            <a:chExt cx="2228268" cy="740281"/>
          </a:xfrm>
        </p:grpSpPr>
        <p:sp>
          <p:nvSpPr>
            <p:cNvPr id="11" name="Rectangle 10"/>
            <p:cNvSpPr/>
            <p:nvPr/>
          </p:nvSpPr>
          <p:spPr>
            <a:xfrm>
              <a:off x="6624637" y="473869"/>
              <a:ext cx="206375" cy="238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564" y="234444"/>
              <a:ext cx="2228268" cy="74028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8" y="534234"/>
            <a:ext cx="2447322" cy="347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22098"/>
            <a:ext cx="3120473" cy="2095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31598"/>
            <a:ext cx="3048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45472" y="2045998"/>
            <a:ext cx="807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533400" y="1131598"/>
            <a:ext cx="2590800" cy="2514600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1" y="3629452"/>
            <a:ext cx="87872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Force faculty members to think through what is really important and what students really need to know</a:t>
            </a:r>
            <a:r>
              <a:rPr lang="en-US" sz="1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Stop covering 1,000 topics at a superficial level and </a:t>
            </a:r>
            <a:r>
              <a:rPr lang="en-US" sz="1600" dirty="0" smtClean="0"/>
              <a:t>use </a:t>
            </a:r>
            <a:r>
              <a:rPr lang="en-US" sz="1600" dirty="0"/>
              <a:t>this time to help students truly understand and be able to apply the most important topics</a:t>
            </a:r>
            <a:r>
              <a:rPr lang="en-US" sz="1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Get past basic memorization and get to genuine understanding</a:t>
            </a:r>
            <a:r>
              <a:rPr lang="en-US" sz="1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When “the answer” is not in the textbook, attendance improves and more students learn</a:t>
            </a:r>
            <a:r>
              <a:rPr lang="en-US" sz="16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“the answer” is something deeper that is learned in the classroom, not while cramming the night before an exam.</a:t>
            </a:r>
          </a:p>
        </p:txBody>
      </p:sp>
    </p:spTree>
    <p:extLst>
      <p:ext uri="{BB962C8B-B14F-4D97-AF65-F5344CB8AC3E}">
        <p14:creationId xmlns:p14="http://schemas.microsoft.com/office/powerpoint/2010/main" val="37707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B8DDEDC7FEE7408038C737DA6F03B9" ma:contentTypeVersion="0" ma:contentTypeDescription="Create a new document." ma:contentTypeScope="" ma:versionID="ad094023eda88f6610d2c11ca1336b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6b84bf688f0f6f41e1b0b61a072224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8ECBFE-E6A0-4631-BE7A-B8F957F24677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CEC4F4-FB44-4BD8-9FF8-1FADBE79F7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1714650-6ED4-40FA-A267-0DAB3D3FA0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697</Words>
  <Application>Microsoft Office PowerPoint</Application>
  <PresentationFormat>On-screen Show (4:3)</PresentationFormat>
  <Paragraphs>117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Office Theme</vt:lpstr>
      <vt:lpstr>Death to “Course in a Box”</vt:lpstr>
      <vt:lpstr>Agenda</vt:lpstr>
      <vt:lpstr>Who we are</vt:lpstr>
      <vt:lpstr>Convenient and Efficient!</vt:lpstr>
      <vt:lpstr>Convenient for Students!</vt:lpstr>
      <vt:lpstr>Outsourcing </vt:lpstr>
      <vt:lpstr>High-Quality Education?</vt:lpstr>
      <vt:lpstr>Question </vt:lpstr>
      <vt:lpstr>No Textbook </vt:lpstr>
      <vt:lpstr>Lecture vs. Activities</vt:lpstr>
      <vt:lpstr>Not all Rainbows and Unicorns</vt:lpstr>
      <vt:lpstr>The Reality</vt:lpstr>
      <vt:lpstr>Next steps?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Education and the MIS Community Site</dc:title>
  <dc:creator>David</dc:creator>
  <cp:lastModifiedBy>Mart Doyle</cp:lastModifiedBy>
  <cp:revision>241</cp:revision>
  <dcterms:created xsi:type="dcterms:W3CDTF">2011-11-27T20:42:11Z</dcterms:created>
  <dcterms:modified xsi:type="dcterms:W3CDTF">2016-04-01T16:02:20Z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0x010100E1B8DDEDC7FEE7408038C737DA6F03B9</vt:lpwstr>
  </property>
</Properties>
</file>