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320" r:id="rId2"/>
    <p:sldId id="321" r:id="rId3"/>
    <p:sldId id="311" r:id="rId4"/>
    <p:sldId id="324" r:id="rId5"/>
    <p:sldId id="290" r:id="rId6"/>
    <p:sldId id="305" r:id="rId7"/>
    <p:sldId id="313" r:id="rId8"/>
    <p:sldId id="329" r:id="rId9"/>
    <p:sldId id="330" r:id="rId10"/>
    <p:sldId id="331" r:id="rId11"/>
    <p:sldId id="332" r:id="rId12"/>
    <p:sldId id="318" r:id="rId13"/>
    <p:sldId id="336" r:id="rId14"/>
    <p:sldId id="307" r:id="rId15"/>
    <p:sldId id="310" r:id="rId16"/>
    <p:sldId id="335" r:id="rId17"/>
    <p:sldId id="308" r:id="rId18"/>
    <p:sldId id="319" r:id="rId19"/>
    <p:sldId id="312" r:id="rId20"/>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98" autoAdjust="0"/>
    <p:restoredTop sz="95509" autoAdjust="0"/>
  </p:normalViewPr>
  <p:slideViewPr>
    <p:cSldViewPr>
      <p:cViewPr varScale="1">
        <p:scale>
          <a:sx n="124" d="100"/>
          <a:sy n="124" d="100"/>
        </p:scale>
        <p:origin x="2778" y="102"/>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85C69388-E15E-4887-AFBC-1A5E7FB74137}" srcId="{E451AE18-38F9-4C5A-AC76-A182501E3E50}" destId="{C1131088-FC90-491F-8DC5-4967CD8921BE}" srcOrd="1" destOrd="0" parTransId="{0C617590-8738-44B8-BDA0-C561D0D33AFA}" sibTransId="{C23A959D-5463-44A5-A1E3-BF4B81CB767A}"/>
    <dgm:cxn modelId="{CB28FF54-4971-40C0-B79A-D578C398D109}" type="presOf" srcId="{A9DE9D0D-DFAA-49FD-A829-3381979D5070}" destId="{2E2A2293-13D2-4AD5-9A29-383453FCBA1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201D456F-18CD-4BF6-B370-5A2F16ADED04}" srcId="{119E187F-FF44-40A1-9315-812B2A1AD6CE}" destId="{B6CCF2DE-BAB2-4A3C-B262-45D6FC9202A9}" srcOrd="1" destOrd="0" parTransId="{071BB0A6-675D-412E-A46D-0621379160EE}" sibTransId="{91629A26-272A-4BD9-8A23-68B8CB7FE2D0}"/>
    <dgm:cxn modelId="{59FCCA72-6534-4F2C-9F13-E7F8E97C6BD5}" srcId="{B55AE6D0-2961-479F-9101-C678A3352F6F}" destId="{F0EEEAE6-D5E0-4EA5-9171-BCF078DD16FF}" srcOrd="0" destOrd="0" parTransId="{A74BCCF6-D36F-4F8F-B0C3-0D9C371D43DD}" sibTransId="{138F3F0E-B3F0-4293-A36A-EE1BB670FADC}"/>
    <dgm:cxn modelId="{1D0A4F8D-0432-48D8-8D71-54053B56C847}" type="presOf" srcId="{B3A4D94E-C467-4905-8EC7-E415C9A2399C}" destId="{F284DE59-DCC2-4FB0-9983-E52AD31606F4}" srcOrd="0" destOrd="0" presId="urn:microsoft.com/office/officeart/2005/8/layout/default"/>
    <dgm:cxn modelId="{E71B7AE5-5386-4FE3-AAB1-79306F2FAFAA}" type="presOf" srcId="{F0EEEAE6-D5E0-4EA5-9171-BCF078DD16FF}" destId="{0AA5EE87-A426-4820-84A9-11CAEB6D2720}"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F95F5F31-AC08-40F6-9BC9-E27692D2AFFC}" type="presOf" srcId="{EBB11946-924B-4830-BF84-0ED895F608B6}" destId="{2E2A2293-13D2-4AD5-9A29-383453FCBA19}" srcOrd="0" destOrd="1"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40212957-3319-4C7B-84AC-B6CCA17D468F}" type="presOf" srcId="{8B6FA39E-9648-4137-A553-2BFE187B7C56}" destId="{4BCBA621-49C3-4194-8D6B-D16578A106A9}" srcOrd="0" destOrd="0" presId="urn:microsoft.com/office/officeart/2005/8/layout/default"/>
    <dgm:cxn modelId="{06278AE3-A818-40EE-B705-41F2382C9647}" type="presOf" srcId="{E1E886E8-EA48-445C-BB85-9873CBA30AB1}" destId="{F284DE59-DCC2-4FB0-9983-E52AD31606F4}" srcOrd="0" destOrd="2" presId="urn:microsoft.com/office/officeart/2005/8/layout/default"/>
    <dgm:cxn modelId="{918240B7-1388-4D12-B431-759FECE74B1C}" type="presOf" srcId="{B55AE6D0-2961-479F-9101-C678A3352F6F}" destId="{0AA5EE87-A426-4820-84A9-11CAEB6D2720}"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22503EBC-EA03-4EB5-9136-957D51C360F1}" type="presOf" srcId="{0CA84C88-809A-47A6-814C-9A73F0837E46}" destId="{F284DE59-DCC2-4FB0-9983-E52AD31606F4}" srcOrd="0" destOrd="1" presId="urn:microsoft.com/office/officeart/2005/8/layout/default"/>
    <dgm:cxn modelId="{9250593F-3F0D-44ED-A9D4-796193312F46}" type="presOf" srcId="{B6CCF2DE-BAB2-4A3C-B262-45D6FC9202A9}" destId="{72316C7D-1DCA-48D0-B7A5-E788D4F384A4}" srcOrd="0" destOrd="2" presId="urn:microsoft.com/office/officeart/2005/8/layout/default"/>
    <dgm:cxn modelId="{49DF5669-022A-4FD8-9835-2B6A85473BCD}"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CDE20734-F6D6-40B9-AFF7-543DA5999AE8}" type="presOf" srcId="{A6FBA0B4-DE22-4C18-82DD-E310D07799E8}" destId="{5D32F783-3446-4B2C-94A8-0CB20ABBBB42}" srcOrd="0" destOrd="3"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90273C7D-98E8-4CF1-801B-AB2D93B6F001}" type="presOf" srcId="{D240FDC2-D28D-40D4-9CA3-7E264E9B1939}" destId="{72316C7D-1DCA-48D0-B7A5-E788D4F384A4}" srcOrd="0" destOrd="1" presId="urn:microsoft.com/office/officeart/2005/8/layout/default"/>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C4BC5324-6A64-4A3B-9202-830FF72D3663}" srcId="{8C1B409E-5F75-4AB6-97D7-D1BA10F9884C}" destId="{F76E088C-65C2-475D-AC44-72B3E5E48CBC}" srcOrd="0" destOrd="0" parTransId="{74FBC73A-E97F-4554-866C-F318D200F9E8}" sibTransId="{67D6AC8C-A927-412D-873C-B8E12CC8A827}"/>
    <dgm:cxn modelId="{8474C04A-ECDA-40E5-86C9-8E3133D8979C}" type="presOf" srcId="{9C99CB93-F561-422E-BCDC-225F739FB7C8}" destId="{29247854-EFE0-4D34-9523-8E348332FB1F}" srcOrd="0" destOrd="2" presId="urn:microsoft.com/office/officeart/2005/8/layout/default"/>
    <dgm:cxn modelId="{8B463172-727E-44C1-B044-0CA9EA750AA4}" type="presOf" srcId="{D240FDC2-D28D-40D4-9CA3-7E264E9B1939}" destId="{21CA60FB-1126-4E99-A2F1-68263F5EE148}" srcOrd="0" destOrd="1" presId="urn:microsoft.com/office/officeart/2005/8/layout/default"/>
    <dgm:cxn modelId="{00359B0E-59D9-4AD8-B77D-AE8E32D97498}" type="presOf" srcId="{8B6FA39E-9648-4137-A553-2BFE187B7C56}" destId="{0D6B4E1C-B5F7-4EF1-BF9C-A7FA73F96489}"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783F2DF5-D2C2-44B7-A1BA-A64126F158BF}" type="presOf" srcId="{3EF72F6C-0177-4DCD-B2F3-B22400A14B38}" destId="{21CA60FB-1126-4E99-A2F1-68263F5EE148}" srcOrd="0" destOrd="3"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D85E0047-DF83-43D3-A538-D83F4F32DEDE}" type="presOf" srcId="{376480C4-E898-4554-8D17-31AFD4401138}" destId="{29247854-EFE0-4D34-9523-8E348332FB1F}" srcOrd="0" destOrd="1" presId="urn:microsoft.com/office/officeart/2005/8/layout/default"/>
    <dgm:cxn modelId="{DE84E629-AEAC-4429-9EDB-889626BBA222}" type="presOf" srcId="{F76E088C-65C2-475D-AC44-72B3E5E48CBC}" destId="{89E88587-83D1-475D-A7E7-CCB8A9F91855}" srcOrd="0" destOrd="2" presId="urn:microsoft.com/office/officeart/2005/8/layout/default"/>
    <dgm:cxn modelId="{F50733C5-F2CA-4F99-A879-269FEEADF372}" type="presOf" srcId="{607B0D6C-CDF1-4BC0-9F01-4FF119A199A1}" destId="{21CA60FB-1126-4E99-A2F1-68263F5EE148}" srcOrd="0" destOrd="2" presId="urn:microsoft.com/office/officeart/2005/8/layout/default"/>
    <dgm:cxn modelId="{135DFCA7-B2F2-4A23-938B-25C9A2F2520F}" type="presOf" srcId="{B55AE6D0-2961-479F-9101-C678A3352F6F}" destId="{0796F863-AAC4-457F-AA12-27633CB3CA3D}" srcOrd="0" destOrd="0" presId="urn:microsoft.com/office/officeart/2005/8/layout/default"/>
    <dgm:cxn modelId="{0FB13E6D-90A5-4F76-9647-EB2B60D2CE95}" type="presOf" srcId="{E451AE18-38F9-4C5A-AC76-A182501E3E50}" destId="{89E88587-83D1-475D-A7E7-CCB8A9F91855}" srcOrd="0" destOrd="0" presId="urn:microsoft.com/office/officeart/2005/8/layout/default"/>
    <dgm:cxn modelId="{8243D283-4F14-4F59-B897-99E284D298C7}" type="presOf" srcId="{A9DE9D0D-DFAA-49FD-A829-3381979D5070}" destId="{29247854-EFE0-4D34-9523-8E348332FB1F}"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D876E30-3618-4DD0-8C38-F7B44B01BA91}" type="presOf" srcId="{119E187F-FF44-40A1-9315-812B2A1AD6CE}" destId="{21CA60FB-1126-4E99-A2F1-68263F5EE148}"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F56979DD-FE14-4681-B089-41AC8F3B6027}" type="presOf" srcId="{8C1B409E-5F75-4AB6-97D7-D1BA10F9884C}" destId="{89E88587-83D1-475D-A7E7-CCB8A9F91855}" srcOrd="0" destOrd="1" presId="urn:microsoft.com/office/officeart/2005/8/layout/default"/>
    <dgm:cxn modelId="{74DBA442-25DC-4618-9463-935390B7CAF6}" type="presOf" srcId="{F0EEEAE6-D5E0-4EA5-9171-BCF078DD16FF}" destId="{0796F863-AAC4-457F-AA12-27633CB3CA3D}" srcOrd="0" destOrd="1"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1000345E-C26A-4EF4-AECC-0D30D89318D8}" srcId="{B55AE6D0-2961-479F-9101-C678A3352F6F}" destId="{82B75B92-E4D6-42ED-8C3B-BDEAF2C3004C}" srcOrd="1" destOrd="0" parTransId="{A3727668-862F-4B91-AD6D-4455D1E78D39}" sibTransId="{7F5D04AA-5812-48DB-B91B-023D6FD30342}"/>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DA6122B1-EAC6-49BA-BFD0-FAD052771095}" type="presOf" srcId="{F91AC2DE-4C61-4E62-9EE7-31B5AE6DDA94}" destId="{EFA31A38-8802-4140-867E-4C33C74C3AF4}" srcOrd="0" destOrd="1" presId="urn:microsoft.com/office/officeart/2005/8/layout/default"/>
    <dgm:cxn modelId="{709D140B-387B-4786-9EAD-FA223538E079}" type="presOf" srcId="{0CA84C88-809A-47A6-814C-9A73F0837E46}" destId="{BEB5596C-76A2-4C47-9362-24BC5F07B369}"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F3CB2E6-82A5-4FC6-AF35-D9B56EB82355}" srcId="{A9DE9D0D-DFAA-49FD-A829-3381979D5070}" destId="{9297F6D1-CF5A-4546-BFA7-9D0AFECC9B65}" srcOrd="0" destOrd="0" parTransId="{84C85EBA-C31A-4066-B6D1-AF53D7530109}" sibTransId="{9327557E-2069-4CE3-8266-EBD887FDCD03}"/>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ACC53336-70B1-4393-B140-2C5C1E32B064}" srcId="{B55AE6D0-2961-479F-9101-C678A3352F6F}" destId="{89C0D09A-275A-4935-B013-90B5C428D76E}" srcOrd="1" destOrd="0" parTransId="{29883646-B8C8-44FD-960D-65982EC2D81A}" sibTransId="{59FCF28C-5294-44E2-8AD9-D5E344FDB226}"/>
    <dgm:cxn modelId="{8C3353BF-B160-4F26-A9E9-0307356464B4}" type="presOf" srcId="{270FC7C5-AA52-49A4-AC36-BF93BB77D078}" destId="{BEB5596C-76A2-4C47-9362-24BC5F07B369}" srcOrd="0" destOrd="2" presId="urn:microsoft.com/office/officeart/2005/8/layout/default"/>
    <dgm:cxn modelId="{692C33DD-61C3-4843-81E4-C131BF0176B6}" type="presOf" srcId="{A9DE9D0D-DFAA-49FD-A829-3381979D5070}" destId="{AA83B5B2-8785-46F8-9506-395547CDDAD9}" srcOrd="0" destOrd="0" presId="urn:microsoft.com/office/officeart/2005/8/layout/default"/>
    <dgm:cxn modelId="{3F75D687-2E41-4DB2-B9BD-756DBD8B6039}" type="presOf" srcId="{E7BA925E-317A-4CB7-B5A3-7F50D4E28DD8}" destId="{EFA31A38-8802-4140-867E-4C33C74C3AF4}" srcOrd="0" destOrd="0" presId="urn:microsoft.com/office/officeart/2005/8/layout/default"/>
    <dgm:cxn modelId="{13949C10-8362-47AE-AE87-10FF184C68BA}" type="presOf" srcId="{9297F6D1-CF5A-4546-BFA7-9D0AFECC9B65}" destId="{AA83B5B2-8785-46F8-9506-395547CDDAD9}" srcOrd="0" destOrd="1" presId="urn:microsoft.com/office/officeart/2005/8/layout/default"/>
    <dgm:cxn modelId="{88B2496C-873C-4FA2-BEA8-EB744885EF63}" type="presOf" srcId="{B55AE6D0-2961-479F-9101-C678A3352F6F}" destId="{81046186-72C3-4DF3-B652-35FFEAC438F4}"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43921BC5-D299-4F20-A129-60596E13264F}" type="presOf" srcId="{E451AE18-38F9-4C5A-AC76-A182501E3E50}" destId="{9F6CA291-08AD-4070-A048-A52B178F643F}"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5177BE62-38D5-4778-936D-394D11222398}" type="presOf" srcId="{B4D60D14-B840-4723-A7B5-95A74FB6E122}" destId="{9F6CA291-08AD-4070-A048-A52B178F643F}"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E25114D7-B586-4E69-BB3D-9356445AD29A}" srcId="{E451AE18-38F9-4C5A-AC76-A182501E3E50}" destId="{B4D60D14-B840-4723-A7B5-95A74FB6E122}" srcOrd="0" destOrd="0" parTransId="{8CBCD0AC-98DC-4CCF-98C6-EEB9AE1FC875}" sibTransId="{3ED7CAE8-F46E-4537-B6C2-C5AD4342A2E3}"/>
    <dgm:cxn modelId="{51D7342E-93AF-4116-B1BC-C59E498D18D6}" type="presOf" srcId="{B3A4D94E-C467-4905-8EC7-E415C9A2399C}" destId="{BEB5596C-76A2-4C47-9362-24BC5F07B369}" srcOrd="0" destOrd="0" presId="urn:microsoft.com/office/officeart/2005/8/layout/default"/>
    <dgm:cxn modelId="{3FAFD8B1-8EF1-41F3-952D-F81E0ABA8C29}" type="presOf" srcId="{F0EEEAE6-D5E0-4EA5-9171-BCF078DD16FF}" destId="{81046186-72C3-4DF3-B652-35FFEAC438F4}"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88F74E71-3F0F-47FA-BF47-7AC4989C8164}" type="presOf" srcId="{4461D9E0-0D81-4356-8C5B-61AE1C32593A}" destId="{EFA31A38-8802-4140-867E-4C33C74C3AF4}" srcOrd="0" destOrd="3"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ED03908E-A7F5-4EA3-8C12-F456145705FA}" type="presOf" srcId="{89C0D09A-275A-4935-B013-90B5C428D76E}" destId="{81046186-72C3-4DF3-B652-35FFEAC438F4}" srcOrd="0" destOrd="2"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D813FB2A-9F6D-4CA5-A530-774B8A8A4332}" type="presOf" srcId="{C183AFE8-ED99-4A1F-9C95-7E21D27BAFF0}" destId="{AA83B5B2-8785-46F8-9506-395547CDDAD9}" srcOrd="0" destOrd="2" presId="urn:microsoft.com/office/officeart/2005/8/layout/default"/>
    <dgm:cxn modelId="{6B3F807F-2E86-4000-A466-B0ED68739081}" type="presOf" srcId="{D240FDC2-D28D-40D4-9CA3-7E264E9B1939}" destId="{EFA31A38-8802-4140-867E-4C33C74C3A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1/10/2017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dirty="0"/>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81000" y="685800"/>
            <a:ext cx="6096000" cy="3429000"/>
          </a:xfrm>
          <a:ln/>
        </p:spPr>
      </p:sp>
      <p:sp>
        <p:nvSpPr>
          <p:cNvPr id="27651" name="Notes Placeholder 2"/>
          <p:cNvSpPr>
            <a:spLocks noGrp="1"/>
          </p:cNvSpPr>
          <p:nvPr>
            <p:ph type="body" idx="1"/>
          </p:nvPr>
        </p:nvSpPr>
        <p:spPr>
          <a:noFill/>
          <a:ln/>
        </p:spPr>
        <p:txBody>
          <a:bodyPr/>
          <a:lstStyle/>
          <a:p>
            <a:pPr eaLnBrk="1" hangingPunct="1"/>
            <a:endParaRPr lang="en-US" dirty="0"/>
          </a:p>
        </p:txBody>
      </p:sp>
      <p:sp>
        <p:nvSpPr>
          <p:cNvPr id="27652" name="Slide Number Placeholder 3"/>
          <p:cNvSpPr>
            <a:spLocks noGrp="1"/>
          </p:cNvSpPr>
          <p:nvPr>
            <p:ph type="sldNum" sz="quarter" idx="5"/>
          </p:nvPr>
        </p:nvSpPr>
        <p:spPr>
          <a:noFill/>
        </p:spPr>
        <p:txBody>
          <a:bodyPr/>
          <a:lstStyle/>
          <a:p>
            <a:fld id="{7F8B2D4D-1606-4188-A3DB-179068CB34AA}" type="slidenum">
              <a:rPr lang="en-US" smtClean="0"/>
              <a:pPr/>
              <a:t>2</a:t>
            </a:fld>
            <a:endParaRPr lang="en-US" dirty="0"/>
          </a:p>
        </p:txBody>
      </p:sp>
    </p:spTree>
    <p:extLst>
      <p:ext uri="{BB962C8B-B14F-4D97-AF65-F5344CB8AC3E}">
        <p14:creationId xmlns:p14="http://schemas.microsoft.com/office/powerpoint/2010/main" val="220392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8</a:t>
            </a:fld>
            <a:endParaRPr lang="en-US" dirty="0"/>
          </a:p>
        </p:txBody>
      </p:sp>
    </p:spTree>
    <p:extLst>
      <p:ext uri="{BB962C8B-B14F-4D97-AF65-F5344CB8AC3E}">
        <p14:creationId xmlns:p14="http://schemas.microsoft.com/office/powerpoint/2010/main" val="3506243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9</a:t>
            </a:fld>
            <a:endParaRPr lang="en-US" dirty="0"/>
          </a:p>
        </p:txBody>
      </p:sp>
    </p:spTree>
    <p:extLst>
      <p:ext uri="{BB962C8B-B14F-4D97-AF65-F5344CB8AC3E}">
        <p14:creationId xmlns:p14="http://schemas.microsoft.com/office/powerpoint/2010/main" val="2008306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10</a:t>
            </a:fld>
            <a:endParaRPr lang="en-US" dirty="0"/>
          </a:p>
        </p:txBody>
      </p:sp>
    </p:spTree>
    <p:extLst>
      <p:ext uri="{BB962C8B-B14F-4D97-AF65-F5344CB8AC3E}">
        <p14:creationId xmlns:p14="http://schemas.microsoft.com/office/powerpoint/2010/main" val="3375749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0D022-4363-48AB-A989-11CD0854E9C5}" type="slidenum">
              <a:rPr lang="en-US" smtClean="0"/>
              <a:t>11</a:t>
            </a:fld>
            <a:endParaRPr lang="en-US" dirty="0"/>
          </a:p>
        </p:txBody>
      </p:sp>
    </p:spTree>
    <p:extLst>
      <p:ext uri="{BB962C8B-B14F-4D97-AF65-F5344CB8AC3E}">
        <p14:creationId xmlns:p14="http://schemas.microsoft.com/office/powerpoint/2010/main" val="3434222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4"/>
            <a:ext cx="7866696" cy="1524001"/>
          </a:xfrm>
        </p:spPr>
        <p:txBody>
          <a:bodyPr anchor="b">
            <a:normAutofit/>
          </a:bodyPr>
          <a:lstStyle>
            <a:lvl1pPr algn="ctr">
              <a:defRPr sz="2953">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49974" indent="0" algn="ctr">
              <a:buNone/>
              <a:defRPr>
                <a:solidFill>
                  <a:schemeClr val="tx1">
                    <a:tint val="75000"/>
                  </a:schemeClr>
                </a:solidFill>
              </a:defRPr>
            </a:lvl2pPr>
            <a:lvl3pPr marL="499948" indent="0" algn="ctr">
              <a:buNone/>
              <a:defRPr>
                <a:solidFill>
                  <a:schemeClr val="tx1">
                    <a:tint val="75000"/>
                  </a:schemeClr>
                </a:solidFill>
              </a:defRPr>
            </a:lvl3pPr>
            <a:lvl4pPr marL="749922" indent="0" algn="ctr">
              <a:buNone/>
              <a:defRPr>
                <a:solidFill>
                  <a:schemeClr val="tx1">
                    <a:tint val="75000"/>
                  </a:schemeClr>
                </a:solidFill>
              </a:defRPr>
            </a:lvl4pPr>
            <a:lvl5pPr marL="999896" indent="0" algn="ctr">
              <a:buNone/>
              <a:defRPr>
                <a:solidFill>
                  <a:schemeClr val="tx1">
                    <a:tint val="75000"/>
                  </a:schemeClr>
                </a:solidFill>
              </a:defRPr>
            </a:lvl5pPr>
            <a:lvl6pPr marL="1249871" indent="0" algn="ctr">
              <a:buNone/>
              <a:defRPr>
                <a:solidFill>
                  <a:schemeClr val="tx1">
                    <a:tint val="75000"/>
                  </a:schemeClr>
                </a:solidFill>
              </a:defRPr>
            </a:lvl6pPr>
            <a:lvl7pPr marL="1499845" indent="0" algn="ctr">
              <a:buNone/>
              <a:defRPr>
                <a:solidFill>
                  <a:schemeClr val="tx1">
                    <a:tint val="75000"/>
                  </a:schemeClr>
                </a:solidFill>
              </a:defRPr>
            </a:lvl7pPr>
            <a:lvl8pPr marL="1749819" indent="0" algn="ctr">
              <a:buNone/>
              <a:defRPr>
                <a:solidFill>
                  <a:schemeClr val="tx1">
                    <a:tint val="75000"/>
                  </a:schemeClr>
                </a:solidFill>
              </a:defRPr>
            </a:lvl8pPr>
            <a:lvl9pPr marL="199979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36274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7" y="456506"/>
            <a:ext cx="8451499" cy="3180672"/>
          </a:xfrm>
          <a:prstGeom prst="rect">
            <a:avLst/>
          </a:prstGeom>
        </p:spPr>
      </p:pic>
      <p:sp>
        <p:nvSpPr>
          <p:cNvPr id="2" name="Title 1"/>
          <p:cNvSpPr>
            <a:spLocks noGrp="1"/>
          </p:cNvSpPr>
          <p:nvPr>
            <p:ph type="title"/>
          </p:nvPr>
        </p:nvSpPr>
        <p:spPr>
          <a:xfrm>
            <a:off x="761508" y="3804383"/>
            <a:ext cx="8629439" cy="452893"/>
          </a:xfrm>
        </p:spPr>
        <p:txBody>
          <a:bodyPr anchor="b">
            <a:normAutofit/>
          </a:bodyPr>
          <a:lstStyle>
            <a:lvl1pPr algn="ctr">
              <a:defRPr sz="1531"/>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1094"/>
            </a:lvl1pPr>
            <a:lvl2pPr marL="249974" indent="0">
              <a:buNone/>
              <a:defRPr sz="1094"/>
            </a:lvl2pPr>
            <a:lvl3pPr marL="499948" indent="0">
              <a:buNone/>
              <a:defRPr sz="1094"/>
            </a:lvl3pPr>
            <a:lvl4pPr marL="749922" indent="0">
              <a:buNone/>
              <a:defRPr sz="1094"/>
            </a:lvl4pPr>
            <a:lvl5pPr marL="999896" indent="0">
              <a:buNone/>
              <a:defRPr sz="1094"/>
            </a:lvl5pPr>
            <a:lvl6pPr marL="1249871" indent="0">
              <a:buNone/>
              <a:defRPr sz="1094"/>
            </a:lvl6pPr>
            <a:lvl7pPr marL="1499845" indent="0">
              <a:buNone/>
              <a:defRPr sz="1094"/>
            </a:lvl7pPr>
            <a:lvl8pPr marL="1749819" indent="0">
              <a:buNone/>
              <a:defRPr sz="1094"/>
            </a:lvl8pPr>
            <a:lvl9pPr marL="1999793" indent="0">
              <a:buNone/>
              <a:defRPr sz="1094"/>
            </a:lvl9pPr>
          </a:lstStyle>
          <a:p>
            <a:r>
              <a:rPr lang="en-US" dirty="0"/>
              <a:t>Click icon to add picture</a:t>
            </a:r>
          </a:p>
        </p:txBody>
      </p:sp>
      <p:sp>
        <p:nvSpPr>
          <p:cNvPr id="4" name="Text Placeholder 3"/>
          <p:cNvSpPr>
            <a:spLocks noGrp="1"/>
          </p:cNvSpPr>
          <p:nvPr>
            <p:ph type="body" sz="half" idx="2"/>
          </p:nvPr>
        </p:nvSpPr>
        <p:spPr>
          <a:xfrm>
            <a:off x="761495" y="4257280"/>
            <a:ext cx="8628136" cy="56872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8331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58715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750"/>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766"/>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4" name="Text Placeholder 3"/>
          <p:cNvSpPr>
            <a:spLocks noGrp="1"/>
          </p:cNvSpPr>
          <p:nvPr>
            <p:ph type="body" sz="half" idx="2"/>
          </p:nvPr>
        </p:nvSpPr>
        <p:spPr>
          <a:xfrm>
            <a:off x="761495" y="3586968"/>
            <a:ext cx="8628136" cy="1241247"/>
          </a:xfrm>
        </p:spPr>
        <p:txBody>
          <a:bodyPr anchor="ctr">
            <a:normAutofit/>
          </a:bodyPr>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
        <p:nvSpPr>
          <p:cNvPr id="11" name="TextBox 10"/>
          <p:cNvSpPr txBox="1"/>
          <p:nvPr/>
        </p:nvSpPr>
        <p:spPr>
          <a:xfrm>
            <a:off x="825500" y="737335"/>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374" dirty="0">
                <a:solidFill>
                  <a:schemeClr val="tx1"/>
                </a:solidFill>
                <a:effectLst/>
              </a:rPr>
              <a:t>“</a:t>
            </a:r>
          </a:p>
        </p:txBody>
      </p:sp>
      <p:sp>
        <p:nvSpPr>
          <p:cNvPr id="13" name="TextBox 12"/>
          <p:cNvSpPr txBox="1"/>
          <p:nvPr/>
        </p:nvSpPr>
        <p:spPr>
          <a:xfrm>
            <a:off x="8753930" y="2440222"/>
            <a:ext cx="508000" cy="487313"/>
          </a:xfrm>
          <a:prstGeom prst="rect">
            <a:avLst/>
          </a:prstGeom>
        </p:spPr>
        <p:txBody>
          <a:bodyPr vert="horz" lIns="49995" tIns="24998" rIns="49995" bIns="249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374" dirty="0">
                <a:solidFill>
                  <a:schemeClr val="tx1"/>
                </a:solidFill>
                <a:effectLst/>
              </a:rPr>
              <a:t>”</a:t>
            </a:r>
          </a:p>
        </p:txBody>
      </p:sp>
    </p:spTree>
    <p:extLst>
      <p:ext uri="{BB962C8B-B14F-4D97-AF65-F5344CB8AC3E}">
        <p14:creationId xmlns:p14="http://schemas.microsoft.com/office/powerpoint/2010/main" val="2327815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750"/>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0"/>
            <a:ext cx="8626832" cy="950537"/>
          </a:xfrm>
        </p:spPr>
        <p:txBody>
          <a:bodyPr anchor="t"/>
          <a:lstStyle>
            <a:lvl1pPr marL="0" indent="0" algn="ctr">
              <a:buNone/>
              <a:defRPr sz="875"/>
            </a:lvl1pPr>
            <a:lvl2pPr marL="249974" indent="0">
              <a:buNone/>
              <a:defRPr sz="766"/>
            </a:lvl2pPr>
            <a:lvl3pPr marL="499948" indent="0">
              <a:buNone/>
              <a:defRPr sz="656"/>
            </a:lvl3pPr>
            <a:lvl4pPr marL="749922" indent="0">
              <a:buNone/>
              <a:defRPr sz="547"/>
            </a:lvl4pPr>
            <a:lvl5pPr marL="999896" indent="0">
              <a:buNone/>
              <a:defRPr sz="547"/>
            </a:lvl5pPr>
            <a:lvl6pPr marL="1249871" indent="0">
              <a:buNone/>
              <a:defRPr sz="547"/>
            </a:lvl6pPr>
            <a:lvl7pPr marL="1499845" indent="0">
              <a:buNone/>
              <a:defRPr sz="547"/>
            </a:lvl7pPr>
            <a:lvl8pPr marL="1749819" indent="0">
              <a:buNone/>
              <a:defRPr sz="547"/>
            </a:lvl8pPr>
            <a:lvl9pPr marL="1999793" indent="0">
              <a:buNone/>
              <a:defRPr sz="547"/>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29393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312"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70922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0" name="Picture Placeholder 2"/>
          <p:cNvSpPr>
            <a:spLocks noGrp="1" noChangeAspect="1"/>
          </p:cNvSpPr>
          <p:nvPr>
            <p:ph type="pic" idx="15"/>
          </p:nvPr>
        </p:nvSpPr>
        <p:spPr>
          <a:xfrm>
            <a:off x="848419" y="1615772"/>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1" name="Text Placeholder 3"/>
          <p:cNvSpPr>
            <a:spLocks noGrp="1"/>
          </p:cNvSpPr>
          <p:nvPr>
            <p:ph type="body" sz="half" idx="18"/>
          </p:nvPr>
        </p:nvSpPr>
        <p:spPr>
          <a:xfrm>
            <a:off x="7614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3" name="Picture Placeholder 2"/>
          <p:cNvSpPr>
            <a:spLocks noGrp="1" noChangeAspect="1"/>
          </p:cNvSpPr>
          <p:nvPr>
            <p:ph type="pic" idx="21"/>
          </p:nvPr>
        </p:nvSpPr>
        <p:spPr>
          <a:xfrm>
            <a:off x="3788119" y="1615919"/>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4" name="Text Placeholder 3"/>
          <p:cNvSpPr>
            <a:spLocks noGrp="1"/>
          </p:cNvSpPr>
          <p:nvPr>
            <p:ph type="body" sz="half" idx="19"/>
          </p:nvPr>
        </p:nvSpPr>
        <p:spPr>
          <a:xfrm>
            <a:off x="3701196" y="3733647"/>
            <a:ext cx="2750820" cy="1092361"/>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1094" b="0">
                <a:solidFill>
                  <a:schemeClr val="tx1"/>
                </a:solidFill>
              </a:defRPr>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27" name="Text Placeholder 3"/>
          <p:cNvSpPr>
            <a:spLocks noGrp="1"/>
          </p:cNvSpPr>
          <p:nvPr>
            <p:ph type="body" sz="half" idx="20"/>
          </p:nvPr>
        </p:nvSpPr>
        <p:spPr>
          <a:xfrm>
            <a:off x="6638810" y="3733645"/>
            <a:ext cx="2750820" cy="1092363"/>
          </a:xfrm>
        </p:spPr>
        <p:txBody>
          <a:bodyPr anchor="t">
            <a:normAutofit/>
          </a:bodyPr>
          <a:lstStyle>
            <a:lvl1pPr marL="0" indent="0" algn="ctr">
              <a:buNone/>
              <a:defRPr sz="766"/>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534006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045041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5" y="508007"/>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07"/>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0142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55380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3"/>
            <a:ext cx="7992126" cy="1524011"/>
          </a:xfrm>
        </p:spPr>
        <p:txBody>
          <a:bodyPr anchor="b"/>
          <a:lstStyle>
            <a:lvl1pPr algn="ctr">
              <a:defRPr sz="2187"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1094">
                <a:solidFill>
                  <a:schemeClr val="tx1"/>
                </a:solidFill>
              </a:defRPr>
            </a:lvl1pPr>
            <a:lvl2pPr marL="249974" indent="0">
              <a:buNone/>
              <a:defRPr sz="985">
                <a:solidFill>
                  <a:schemeClr val="tx1">
                    <a:tint val="75000"/>
                  </a:schemeClr>
                </a:solidFill>
              </a:defRPr>
            </a:lvl2pPr>
            <a:lvl3pPr marL="499948" indent="0">
              <a:buNone/>
              <a:defRPr sz="875">
                <a:solidFill>
                  <a:schemeClr val="tx1">
                    <a:tint val="75000"/>
                  </a:schemeClr>
                </a:solidFill>
              </a:defRPr>
            </a:lvl3pPr>
            <a:lvl4pPr marL="749922" indent="0">
              <a:buNone/>
              <a:defRPr sz="766">
                <a:solidFill>
                  <a:schemeClr val="tx1">
                    <a:tint val="75000"/>
                  </a:schemeClr>
                </a:solidFill>
              </a:defRPr>
            </a:lvl4pPr>
            <a:lvl5pPr marL="999896" indent="0">
              <a:buNone/>
              <a:defRPr sz="766">
                <a:solidFill>
                  <a:schemeClr val="tx1">
                    <a:tint val="75000"/>
                  </a:schemeClr>
                </a:solidFill>
              </a:defRPr>
            </a:lvl5pPr>
            <a:lvl6pPr marL="1249871" indent="0">
              <a:buNone/>
              <a:defRPr sz="766">
                <a:solidFill>
                  <a:schemeClr val="tx1">
                    <a:tint val="75000"/>
                  </a:schemeClr>
                </a:solidFill>
              </a:defRPr>
            </a:lvl6pPr>
            <a:lvl7pPr marL="1499845" indent="0">
              <a:buNone/>
              <a:defRPr sz="766">
                <a:solidFill>
                  <a:schemeClr val="tx1">
                    <a:tint val="75000"/>
                  </a:schemeClr>
                </a:solidFill>
              </a:defRPr>
            </a:lvl7pPr>
            <a:lvl8pPr marL="1749819" indent="0">
              <a:buNone/>
              <a:defRPr sz="766">
                <a:solidFill>
                  <a:schemeClr val="tx1">
                    <a:tint val="75000"/>
                  </a:schemeClr>
                </a:solidFill>
              </a:defRPr>
            </a:lvl8pPr>
            <a:lvl9pPr marL="1999793" indent="0">
              <a:buNone/>
              <a:defRPr sz="76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89087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1"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33666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312" b="0"/>
            </a:lvl1pPr>
            <a:lvl2pPr marL="249974" indent="0">
              <a:buNone/>
              <a:defRPr sz="1094" b="1"/>
            </a:lvl2pPr>
            <a:lvl3pPr marL="499948" indent="0">
              <a:buNone/>
              <a:defRPr sz="985" b="1"/>
            </a:lvl3pPr>
            <a:lvl4pPr marL="749922" indent="0">
              <a:buNone/>
              <a:defRPr sz="875" b="1"/>
            </a:lvl4pPr>
            <a:lvl5pPr marL="999896" indent="0">
              <a:buNone/>
              <a:defRPr sz="875" b="1"/>
            </a:lvl5pPr>
            <a:lvl6pPr marL="1249871" indent="0">
              <a:buNone/>
              <a:defRPr sz="875" b="1"/>
            </a:lvl6pPr>
            <a:lvl7pPr marL="1499845" indent="0">
              <a:buNone/>
              <a:defRPr sz="875" b="1"/>
            </a:lvl7pPr>
            <a:lvl8pPr marL="1749819" indent="0">
              <a:buNone/>
              <a:defRPr sz="875" b="1"/>
            </a:lvl8pPr>
            <a:lvl9pPr marL="1999793" indent="0">
              <a:buNone/>
              <a:defRPr sz="875"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985"/>
            </a:lvl1pPr>
            <a:lvl2pPr>
              <a:defRPr sz="875"/>
            </a:lvl2pPr>
            <a:lvl3pPr>
              <a:defRPr sz="766"/>
            </a:lvl3pPr>
            <a:lvl4pPr>
              <a:defRPr sz="656"/>
            </a:lvl4pPr>
            <a:lvl5pPr>
              <a:defRPr sz="65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42072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2881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59623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07"/>
            <a:ext cx="3089074" cy="1518265"/>
          </a:xfrm>
        </p:spPr>
        <p:txBody>
          <a:bodyPr anchor="b">
            <a:normAutofit/>
          </a:bodyPr>
          <a:lstStyle>
            <a:lvl1pPr algn="ctr">
              <a:defRPr sz="1312" b="0"/>
            </a:lvl1pPr>
          </a:lstStyle>
          <a:p>
            <a:r>
              <a:rPr lang="en-US"/>
              <a:t>Click to edit Master title style</a:t>
            </a:r>
            <a:endParaRPr lang="en-US" dirty="0"/>
          </a:p>
        </p:txBody>
      </p:sp>
      <p:sp>
        <p:nvSpPr>
          <p:cNvPr id="3" name="Content Placeholder 2"/>
          <p:cNvSpPr>
            <a:spLocks noGrp="1"/>
          </p:cNvSpPr>
          <p:nvPr>
            <p:ph idx="1"/>
          </p:nvPr>
        </p:nvSpPr>
        <p:spPr>
          <a:xfrm>
            <a:off x="4046365"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51507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75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875"/>
            </a:lvl1pPr>
            <a:lvl2pPr marL="249974" indent="0">
              <a:buNone/>
              <a:defRPr sz="875"/>
            </a:lvl2pPr>
            <a:lvl3pPr marL="499948" indent="0">
              <a:buNone/>
              <a:defRPr sz="875"/>
            </a:lvl3pPr>
            <a:lvl4pPr marL="749922" indent="0">
              <a:buNone/>
              <a:defRPr sz="875"/>
            </a:lvl4pPr>
            <a:lvl5pPr marL="999896" indent="0">
              <a:buNone/>
              <a:defRPr sz="875"/>
            </a:lvl5pPr>
            <a:lvl6pPr marL="1249871" indent="0">
              <a:buNone/>
              <a:defRPr sz="875"/>
            </a:lvl6pPr>
            <a:lvl7pPr marL="1499845" indent="0">
              <a:buNone/>
              <a:defRPr sz="875"/>
            </a:lvl7pPr>
            <a:lvl8pPr marL="1749819" indent="0">
              <a:buNone/>
              <a:defRPr sz="875"/>
            </a:lvl8pPr>
            <a:lvl9pPr marL="1999793" indent="0">
              <a:buNone/>
              <a:defRPr sz="875"/>
            </a:lvl9pPr>
          </a:lstStyle>
          <a:p>
            <a:r>
              <a:rPr lang="en-US" dirty="0"/>
              <a:t>Click icon to add picture</a:t>
            </a:r>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875"/>
            </a:lvl1pPr>
            <a:lvl2pPr marL="249974" indent="0">
              <a:buNone/>
              <a:defRPr sz="656"/>
            </a:lvl2pPr>
            <a:lvl3pPr marL="499948" indent="0">
              <a:buNone/>
              <a:defRPr sz="547"/>
            </a:lvl3pPr>
            <a:lvl4pPr marL="749922" indent="0">
              <a:buNone/>
              <a:defRPr sz="492"/>
            </a:lvl4pPr>
            <a:lvl5pPr marL="999896" indent="0">
              <a:buNone/>
              <a:defRPr sz="492"/>
            </a:lvl5pPr>
            <a:lvl6pPr marL="1249871" indent="0">
              <a:buNone/>
              <a:defRPr sz="492"/>
            </a:lvl6pPr>
            <a:lvl7pPr marL="1499845" indent="0">
              <a:buNone/>
              <a:defRPr sz="492"/>
            </a:lvl7pPr>
            <a:lvl8pPr marL="1749819" indent="0">
              <a:buNone/>
              <a:defRPr sz="492"/>
            </a:lvl8pPr>
            <a:lvl9pPr marL="1999793"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31635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37"/>
            <a:ext cx="2286000"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1/10/2017</a:t>
            </a:fld>
            <a:endParaRPr lang="en-US" dirty="0"/>
          </a:p>
        </p:txBody>
      </p:sp>
      <p:sp>
        <p:nvSpPr>
          <p:cNvPr id="5" name="Footer Placeholder 4"/>
          <p:cNvSpPr>
            <a:spLocks noGrp="1"/>
          </p:cNvSpPr>
          <p:nvPr>
            <p:ph type="ftr" sz="quarter" idx="3"/>
          </p:nvPr>
        </p:nvSpPr>
        <p:spPr>
          <a:xfrm>
            <a:off x="761501" y="4902737"/>
            <a:ext cx="5560721" cy="304271"/>
          </a:xfrm>
          <a:prstGeom prst="rect">
            <a:avLst/>
          </a:prstGeom>
        </p:spPr>
        <p:txBody>
          <a:bodyPr vert="horz" lIns="91440" tIns="45720" rIns="91440" bIns="45720" rtlCol="0" anchor="ctr"/>
          <a:lstStyle>
            <a:lvl1pPr algn="l">
              <a:defRPr sz="547">
                <a:solidFill>
                  <a:schemeClr val="tx1">
                    <a:lumMod val="95000"/>
                  </a:schemeClr>
                </a:solidFill>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4"/>
          </p:nvPr>
        </p:nvSpPr>
        <p:spPr>
          <a:xfrm>
            <a:off x="8761677" y="4902737"/>
            <a:ext cx="627954" cy="304271"/>
          </a:xfrm>
          <a:prstGeom prst="rect">
            <a:avLst/>
          </a:prstGeom>
        </p:spPr>
        <p:txBody>
          <a:bodyPr vert="horz" lIns="91440" tIns="45720" rIns="91440" bIns="45720" rtlCol="0" anchor="ctr"/>
          <a:lstStyle>
            <a:lvl1pPr algn="r">
              <a:defRPr sz="547">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dirty="0"/>
          </a:p>
        </p:txBody>
      </p:sp>
    </p:spTree>
    <p:extLst>
      <p:ext uri="{BB962C8B-B14F-4D97-AF65-F5344CB8AC3E}">
        <p14:creationId xmlns:p14="http://schemas.microsoft.com/office/powerpoint/2010/main" val="17352876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49974" rtl="0" eaLnBrk="1" latinLnBrk="0" hangingPunct="1">
        <a:spcBef>
          <a:spcPct val="0"/>
        </a:spcBef>
        <a:buNone/>
        <a:defRPr sz="288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7481" indent="-167306" algn="l" defTabSz="249974" rtl="0" eaLnBrk="1" latinLnBrk="0" hangingPunct="1">
        <a:spcBef>
          <a:spcPct val="20000"/>
        </a:spcBef>
        <a:spcAft>
          <a:spcPts val="329"/>
        </a:spcAft>
        <a:buClr>
          <a:schemeClr val="tx2"/>
        </a:buClr>
        <a:buSzPct val="70000"/>
        <a:buFont typeface="Wingdings 2" charset="2"/>
        <a:buChar char=""/>
        <a:defRPr sz="252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93660" indent="-147623" algn="l" defTabSz="249974" rtl="0" eaLnBrk="1" latinLnBrk="0" hangingPunct="1">
        <a:spcBef>
          <a:spcPct val="20000"/>
        </a:spcBef>
        <a:spcAft>
          <a:spcPts val="329"/>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60966" indent="-118098" algn="l" defTabSz="249974" rtl="0" eaLnBrk="1" latinLnBrk="0" hangingPunct="1">
        <a:spcBef>
          <a:spcPct val="20000"/>
        </a:spcBef>
        <a:spcAft>
          <a:spcPts val="329"/>
        </a:spcAft>
        <a:buClr>
          <a:schemeClr val="tx2"/>
        </a:buClr>
        <a:buSzPct val="70000"/>
        <a:buFont typeface="Wingdings 2" charset="2"/>
        <a:buChar char=""/>
        <a:defRPr sz="144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757796"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915260" indent="-118098" algn="l" defTabSz="249974" rtl="0" eaLnBrk="1" latinLnBrk="0" hangingPunct="1">
        <a:spcBef>
          <a:spcPct val="20000"/>
        </a:spcBef>
        <a:spcAft>
          <a:spcPts val="329"/>
        </a:spcAft>
        <a:buClr>
          <a:schemeClr val="tx2"/>
        </a:buClr>
        <a:buSzPct val="70000"/>
        <a:buFont typeface="Wingdings 2" charset="2"/>
        <a:buChar char=""/>
        <a:defRPr sz="126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1101483"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31318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524886"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698315" indent="-124988" algn="l" defTabSz="249974" rtl="0" eaLnBrk="1" latinLnBrk="0" hangingPunct="1">
        <a:spcBef>
          <a:spcPct val="20000"/>
        </a:spcBef>
        <a:spcAft>
          <a:spcPts val="329"/>
        </a:spcAft>
        <a:buClr>
          <a:schemeClr val="tx2"/>
        </a:buClr>
        <a:buSzPct val="70000"/>
        <a:buFont typeface="Wingdings 2" charset="2"/>
        <a:buChar char=""/>
        <a:defRPr sz="766"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49974" rtl="0" eaLnBrk="1" latinLnBrk="0" hangingPunct="1">
        <a:defRPr sz="985" kern="1200">
          <a:solidFill>
            <a:schemeClr val="tx1"/>
          </a:solidFill>
          <a:latin typeface="+mn-lt"/>
          <a:ea typeface="+mn-ea"/>
          <a:cs typeface="+mn-cs"/>
        </a:defRPr>
      </a:lvl1pPr>
      <a:lvl2pPr marL="249974" algn="l" defTabSz="249974" rtl="0" eaLnBrk="1" latinLnBrk="0" hangingPunct="1">
        <a:defRPr sz="985" kern="1200">
          <a:solidFill>
            <a:schemeClr val="tx1"/>
          </a:solidFill>
          <a:latin typeface="+mn-lt"/>
          <a:ea typeface="+mn-ea"/>
          <a:cs typeface="+mn-cs"/>
        </a:defRPr>
      </a:lvl2pPr>
      <a:lvl3pPr marL="499948" algn="l" defTabSz="249974" rtl="0" eaLnBrk="1" latinLnBrk="0" hangingPunct="1">
        <a:defRPr sz="985" kern="1200">
          <a:solidFill>
            <a:schemeClr val="tx1"/>
          </a:solidFill>
          <a:latin typeface="+mn-lt"/>
          <a:ea typeface="+mn-ea"/>
          <a:cs typeface="+mn-cs"/>
        </a:defRPr>
      </a:lvl3pPr>
      <a:lvl4pPr marL="749922" algn="l" defTabSz="249974" rtl="0" eaLnBrk="1" latinLnBrk="0" hangingPunct="1">
        <a:defRPr sz="985" kern="1200">
          <a:solidFill>
            <a:schemeClr val="tx1"/>
          </a:solidFill>
          <a:latin typeface="+mn-lt"/>
          <a:ea typeface="+mn-ea"/>
          <a:cs typeface="+mn-cs"/>
        </a:defRPr>
      </a:lvl4pPr>
      <a:lvl5pPr marL="999896" algn="l" defTabSz="249974" rtl="0" eaLnBrk="1" latinLnBrk="0" hangingPunct="1">
        <a:defRPr sz="985" kern="1200">
          <a:solidFill>
            <a:schemeClr val="tx1"/>
          </a:solidFill>
          <a:latin typeface="+mn-lt"/>
          <a:ea typeface="+mn-ea"/>
          <a:cs typeface="+mn-cs"/>
        </a:defRPr>
      </a:lvl5pPr>
      <a:lvl6pPr marL="1249871" algn="l" defTabSz="249974" rtl="0" eaLnBrk="1" latinLnBrk="0" hangingPunct="1">
        <a:defRPr sz="985" kern="1200">
          <a:solidFill>
            <a:schemeClr val="tx1"/>
          </a:solidFill>
          <a:latin typeface="+mn-lt"/>
          <a:ea typeface="+mn-ea"/>
          <a:cs typeface="+mn-cs"/>
        </a:defRPr>
      </a:lvl6pPr>
      <a:lvl7pPr marL="1499845" algn="l" defTabSz="249974" rtl="0" eaLnBrk="1" latinLnBrk="0" hangingPunct="1">
        <a:defRPr sz="985" kern="1200">
          <a:solidFill>
            <a:schemeClr val="tx1"/>
          </a:solidFill>
          <a:latin typeface="+mn-lt"/>
          <a:ea typeface="+mn-ea"/>
          <a:cs typeface="+mn-cs"/>
        </a:defRPr>
      </a:lvl7pPr>
      <a:lvl8pPr marL="1749819" algn="l" defTabSz="249974" rtl="0" eaLnBrk="1" latinLnBrk="0" hangingPunct="1">
        <a:defRPr sz="985" kern="1200">
          <a:solidFill>
            <a:schemeClr val="tx1"/>
          </a:solidFill>
          <a:latin typeface="+mn-lt"/>
          <a:ea typeface="+mn-ea"/>
          <a:cs typeface="+mn-cs"/>
        </a:defRPr>
      </a:lvl8pPr>
      <a:lvl9pPr marL="1999793" algn="l" defTabSz="249974" rtl="0" eaLnBrk="1" latinLnBrk="0" hangingPunct="1">
        <a:defRPr sz="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ommunity.mis.temple.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800" y="2628900"/>
            <a:ext cx="7866696" cy="1524001"/>
          </a:xfrm>
        </p:spPr>
        <p:txBody>
          <a:bodyPr>
            <a:normAutofit fontScale="90000"/>
          </a:bodyPr>
          <a:lstStyle/>
          <a:p>
            <a:r>
              <a:rPr lang="en-US" sz="6667" b="1" dirty="0">
                <a:solidFill>
                  <a:srgbClr val="FF0000"/>
                </a:solidFill>
                <a:effectLst>
                  <a:outerShdw blurRad="38100" dist="38100" dir="2700000" algn="tl">
                    <a:srgbClr val="000000">
                      <a:alpha val="43137"/>
                    </a:srgbClr>
                  </a:outerShdw>
                </a:effectLst>
              </a:rPr>
              <a:t>Information Systems in Organizations</a:t>
            </a:r>
            <a:br>
              <a:rPr lang="en-US" dirty="0">
                <a:solidFill>
                  <a:srgbClr val="000000"/>
                </a:solidFill>
                <a:effectLst>
                  <a:outerShdw blurRad="38100" dist="38100" dir="2700000" algn="tl">
                    <a:srgbClr val="000000">
                      <a:alpha val="43137"/>
                    </a:srgbClr>
                  </a:outerShdw>
                </a:effectLst>
              </a:rPr>
            </a:b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Introduction</a:t>
            </a:r>
            <a:br>
              <a:rPr lang="en-US" dirty="0">
                <a:solidFill>
                  <a:srgbClr val="000000"/>
                </a:solidFill>
                <a:effectLst>
                  <a:outerShdw blurRad="38100" dist="38100" dir="2700000" algn="tl">
                    <a:srgbClr val="000000">
                      <a:alpha val="43137"/>
                    </a:srgbClr>
                  </a:outerShdw>
                </a:effectLst>
              </a:rPr>
            </a:br>
            <a:r>
              <a:rPr lang="en-US" i="1" dirty="0">
                <a:solidFill>
                  <a:srgbClr val="000000"/>
                </a:solidFill>
                <a:effectLst>
                  <a:outerShdw blurRad="38100" dist="38100" dir="2700000" algn="tl">
                    <a:srgbClr val="000000">
                      <a:alpha val="43137"/>
                    </a:srgbClr>
                  </a:outerShdw>
                </a:effectLst>
              </a:rPr>
              <a:t>instructor’s name</a:t>
            </a:r>
          </a:p>
        </p:txBody>
      </p:sp>
    </p:spTree>
    <p:extLst>
      <p:ext uri="{BB962C8B-B14F-4D97-AF65-F5344CB8AC3E}">
        <p14:creationId xmlns:p14="http://schemas.microsoft.com/office/powerpoint/2010/main" val="2631489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grpSp>
        <p:nvGrpSpPr>
          <p:cNvPr id="14" name="Group 13"/>
          <p:cNvGrpSpPr/>
          <p:nvPr/>
        </p:nvGrpSpPr>
        <p:grpSpPr>
          <a:xfrm>
            <a:off x="856887" y="1867685"/>
            <a:ext cx="8159737" cy="2946918"/>
            <a:chOff x="2811847" y="2057400"/>
            <a:chExt cx="3512753" cy="1572687"/>
          </a:xfrm>
        </p:grpSpPr>
        <p:sp>
          <p:nvSpPr>
            <p:cNvPr id="15" name="Freeform 7"/>
            <p:cNvSpPr>
              <a:spLocks/>
            </p:cNvSpPr>
            <p:nvPr/>
          </p:nvSpPr>
          <p:spPr bwMode="auto">
            <a:xfrm flipV="1">
              <a:off x="2811847" y="2289085"/>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accent1"/>
                </a:gs>
                <a:gs pos="100000">
                  <a:schemeClr val="tx2"/>
                </a:gs>
              </a:gsLst>
              <a:lin ang="0" scaled="0"/>
            </a:gra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6" name="Freeform 7"/>
            <p:cNvSpPr>
              <a:spLocks/>
            </p:cNvSpPr>
            <p:nvPr/>
          </p:nvSpPr>
          <p:spPr bwMode="auto">
            <a:xfrm flipV="1">
              <a:off x="4751913" y="2299670"/>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accent2">
                    <a:lumMod val="75000"/>
                  </a:schemeClr>
                </a:gs>
                <a:gs pos="78000">
                  <a:schemeClr val="accent2">
                    <a:lumMod val="75000"/>
                  </a:schemeClr>
                </a:gs>
                <a:gs pos="100000">
                  <a:schemeClr val="accent2">
                    <a:lumMod val="50000"/>
                  </a:schemeClr>
                </a:gs>
              </a:gsLst>
              <a:lin ang="0" scaled="0"/>
            </a:gra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sp>
          <p:nvSpPr>
            <p:cNvPr id="18" name="Freeform 7"/>
            <p:cNvSpPr>
              <a:spLocks/>
            </p:cNvSpPr>
            <p:nvPr/>
          </p:nvSpPr>
          <p:spPr bwMode="auto">
            <a:xfrm rot="5400000" flipV="1">
              <a:off x="3779553" y="2294047"/>
              <a:ext cx="1572687" cy="109939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rgbClr val="FFC000"/>
                </a:gs>
                <a:gs pos="100000">
                  <a:schemeClr val="accent6">
                    <a:lumMod val="50000"/>
                  </a:schemeClr>
                </a:gs>
              </a:gsLst>
              <a:lin ang="16200000" scaled="0"/>
            </a:gradFill>
            <a:ln w="19050">
              <a:solidFill>
                <a:schemeClr val="bg1"/>
              </a:solidFill>
            </a:ln>
            <a:effectLst/>
            <a:scene3d>
              <a:camera prst="orthographicFront"/>
              <a:lightRig rig="threePt" dir="t"/>
            </a:scene3d>
            <a:sp3d/>
          </p:spPr>
          <p:txBody>
            <a:bodyPr vert="horz" wrap="square" lIns="76200" tIns="38100" rIns="76200" bIns="38100" numCol="1" anchor="t" anchorCtr="0" compatLnSpc="1">
              <a:prstTxWarp prst="textNoShape">
                <a:avLst/>
              </a:prstTxWarp>
            </a:bodyPr>
            <a:lstStyle/>
            <a:p>
              <a:endParaRPr lang="en-US" sz="1500" dirty="0"/>
            </a:p>
          </p:txBody>
        </p:sp>
      </p:grpSp>
      <p:sp>
        <p:nvSpPr>
          <p:cNvPr id="8" name="TextBox 7"/>
          <p:cNvSpPr txBox="1"/>
          <p:nvPr/>
        </p:nvSpPr>
        <p:spPr>
          <a:xfrm>
            <a:off x="2973911" y="1270654"/>
            <a:ext cx="5886061" cy="323165"/>
          </a:xfrm>
          <a:prstGeom prst="rect">
            <a:avLst/>
          </a:prstGeom>
          <a:noFill/>
        </p:spPr>
        <p:txBody>
          <a:bodyPr wrap="square" rtlCol="0">
            <a:spAutoFit/>
          </a:bodyPr>
          <a:lstStyle/>
          <a:p>
            <a:r>
              <a:rPr lang="en-US" sz="1500" dirty="0"/>
              <a:t>Solving business problems through Active Learning</a:t>
            </a:r>
          </a:p>
        </p:txBody>
      </p:sp>
      <p:sp>
        <p:nvSpPr>
          <p:cNvPr id="9" name="Rectangle 8"/>
          <p:cNvSpPr/>
          <p:nvPr/>
        </p:nvSpPr>
        <p:spPr>
          <a:xfrm>
            <a:off x="2032509" y="3130553"/>
            <a:ext cx="1537152" cy="400110"/>
          </a:xfrm>
          <a:prstGeom prst="rect">
            <a:avLst/>
          </a:prstGeom>
        </p:spPr>
        <p:txBody>
          <a:bodyPr wrap="none">
            <a:spAutoFit/>
          </a:bodyPr>
          <a:lstStyle/>
          <a:p>
            <a:r>
              <a:rPr lang="en-US" sz="2000" dirty="0">
                <a:solidFill>
                  <a:schemeClr val="bg1"/>
                </a:solidFill>
              </a:rPr>
              <a:t>Engagement</a:t>
            </a:r>
            <a:endParaRPr lang="en-US" sz="1500" dirty="0"/>
          </a:p>
        </p:txBody>
      </p:sp>
      <p:sp>
        <p:nvSpPr>
          <p:cNvPr id="19" name="Rectangle 18"/>
          <p:cNvSpPr/>
          <p:nvPr/>
        </p:nvSpPr>
        <p:spPr>
          <a:xfrm>
            <a:off x="4379841" y="3141089"/>
            <a:ext cx="1113831" cy="400110"/>
          </a:xfrm>
          <a:prstGeom prst="rect">
            <a:avLst/>
          </a:prstGeom>
        </p:spPr>
        <p:txBody>
          <a:bodyPr wrap="none">
            <a:spAutoFit/>
          </a:bodyPr>
          <a:lstStyle/>
          <a:p>
            <a:r>
              <a:rPr lang="en-US" sz="2000" dirty="0">
                <a:solidFill>
                  <a:schemeClr val="bg1"/>
                </a:solidFill>
              </a:rPr>
              <a:t>Analysis</a:t>
            </a:r>
            <a:endParaRPr lang="en-US" sz="2000" dirty="0"/>
          </a:p>
        </p:txBody>
      </p:sp>
      <p:sp>
        <p:nvSpPr>
          <p:cNvPr id="20" name="TextBox 19"/>
          <p:cNvSpPr txBox="1"/>
          <p:nvPr/>
        </p:nvSpPr>
        <p:spPr>
          <a:xfrm>
            <a:off x="6655850" y="3141089"/>
            <a:ext cx="1952616" cy="400110"/>
          </a:xfrm>
          <a:prstGeom prst="rect">
            <a:avLst/>
          </a:prstGeom>
          <a:noFill/>
        </p:spPr>
        <p:txBody>
          <a:bodyPr wrap="square" rtlCol="0">
            <a:spAutoFit/>
          </a:bodyPr>
          <a:lstStyle/>
          <a:p>
            <a:r>
              <a:rPr lang="en-US" sz="2000" dirty="0">
                <a:solidFill>
                  <a:schemeClr val="bg1"/>
                </a:solidFill>
              </a:rPr>
              <a:t>Synthesis</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1" name="Picture 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1994543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9" name="Rectangle 8"/>
          <p:cNvSpPr/>
          <p:nvPr/>
        </p:nvSpPr>
        <p:spPr>
          <a:xfrm>
            <a:off x="2500518" y="3207498"/>
            <a:ext cx="1201483" cy="323165"/>
          </a:xfrm>
          <a:prstGeom prst="rect">
            <a:avLst/>
          </a:prstGeom>
        </p:spPr>
        <p:txBody>
          <a:bodyPr wrap="none">
            <a:spAutoFit/>
          </a:bodyPr>
          <a:lstStyle/>
          <a:p>
            <a:r>
              <a:rPr lang="en-US" sz="1500" dirty="0">
                <a:solidFill>
                  <a:schemeClr val="bg1"/>
                </a:solidFill>
              </a:rPr>
              <a:t>Engagement</a:t>
            </a:r>
            <a:endParaRPr lang="en-US" sz="1500" dirty="0"/>
          </a:p>
        </p:txBody>
      </p:sp>
      <p:sp>
        <p:nvSpPr>
          <p:cNvPr id="19" name="Rectangle 18"/>
          <p:cNvSpPr/>
          <p:nvPr/>
        </p:nvSpPr>
        <p:spPr>
          <a:xfrm>
            <a:off x="4610787" y="3207498"/>
            <a:ext cx="882742" cy="323165"/>
          </a:xfrm>
          <a:prstGeom prst="rect">
            <a:avLst/>
          </a:prstGeom>
        </p:spPr>
        <p:txBody>
          <a:bodyPr wrap="none">
            <a:spAutoFit/>
          </a:bodyPr>
          <a:lstStyle/>
          <a:p>
            <a:r>
              <a:rPr lang="en-US" sz="1500" dirty="0">
                <a:solidFill>
                  <a:schemeClr val="bg1"/>
                </a:solidFill>
              </a:rPr>
              <a:t>Analysis</a:t>
            </a:r>
            <a:endParaRPr lang="en-US" sz="1500" dirty="0"/>
          </a:p>
        </p:txBody>
      </p:sp>
      <p:sp>
        <p:nvSpPr>
          <p:cNvPr id="20" name="TextBox 19"/>
          <p:cNvSpPr txBox="1"/>
          <p:nvPr/>
        </p:nvSpPr>
        <p:spPr>
          <a:xfrm>
            <a:off x="6374915" y="3125034"/>
            <a:ext cx="1952616" cy="400110"/>
          </a:xfrm>
          <a:prstGeom prst="rect">
            <a:avLst/>
          </a:prstGeom>
          <a:noFill/>
        </p:spPr>
        <p:txBody>
          <a:bodyPr wrap="square" rtlCol="0">
            <a:spAutoFit/>
          </a:bodyPr>
          <a:lstStyle/>
          <a:p>
            <a:r>
              <a:rPr lang="en-US" sz="2000" dirty="0">
                <a:solidFill>
                  <a:schemeClr val="bg1"/>
                </a:solidFill>
              </a:rPr>
              <a:t>Synthesis</a:t>
            </a:r>
          </a:p>
        </p:txBody>
      </p:sp>
      <p:pic>
        <p:nvPicPr>
          <p:cNvPr id="17" name="Picture 16" descr="https://www.edrawsoft.com/images/examples/software-service-cross-function-process.png"/>
          <p:cNvPicPr/>
          <p:nvPr/>
        </p:nvPicPr>
        <p:blipFill>
          <a:blip r:embed="rId3">
            <a:extLst>
              <a:ext uri="{28A0092B-C50C-407E-A947-70E740481C1C}">
                <a14:useLocalDpi xmlns:a14="http://schemas.microsoft.com/office/drawing/2010/main" val="0"/>
              </a:ext>
            </a:extLst>
          </a:blip>
          <a:srcRect/>
          <a:stretch>
            <a:fillRect/>
          </a:stretch>
        </p:blipFill>
        <p:spPr bwMode="auto">
          <a:xfrm>
            <a:off x="2335323" y="1270696"/>
            <a:ext cx="5264020" cy="3615613"/>
          </a:xfrm>
          <a:prstGeom prst="rect">
            <a:avLst/>
          </a:prstGeom>
          <a:noFill/>
          <a:ln>
            <a:noFill/>
          </a:ln>
        </p:spPr>
      </p:pic>
      <p:sp>
        <p:nvSpPr>
          <p:cNvPr id="3" name="TextBox 2"/>
          <p:cNvSpPr txBox="1"/>
          <p:nvPr/>
        </p:nvSpPr>
        <p:spPr>
          <a:xfrm>
            <a:off x="7429807" y="4386170"/>
            <a:ext cx="1157778"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Learning to synthesize issues!</a:t>
            </a:r>
          </a:p>
        </p:txBody>
      </p:sp>
      <p:sp>
        <p:nvSpPr>
          <p:cNvPr id="21" name="TextBox 20"/>
          <p:cNvSpPr txBox="1"/>
          <p:nvPr/>
        </p:nvSpPr>
        <p:spPr>
          <a:xfrm>
            <a:off x="1794030" y="981558"/>
            <a:ext cx="1583093"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Students are creating these</a:t>
            </a:r>
          </a:p>
        </p:txBody>
      </p:sp>
      <p:sp>
        <p:nvSpPr>
          <p:cNvPr id="22" name="TextBox 21"/>
          <p:cNvSpPr txBox="1"/>
          <p:nvPr/>
        </p:nvSpPr>
        <p:spPr>
          <a:xfrm>
            <a:off x="7384549" y="2440647"/>
            <a:ext cx="1370435" cy="553998"/>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Applying knowledge!</a:t>
            </a:r>
          </a:p>
        </p:txBody>
      </p:sp>
      <p:sp>
        <p:nvSpPr>
          <p:cNvPr id="23" name="TextBox 22"/>
          <p:cNvSpPr txBox="1"/>
          <p:nvPr/>
        </p:nvSpPr>
        <p:spPr>
          <a:xfrm>
            <a:off x="1860266" y="4597767"/>
            <a:ext cx="1583093" cy="78483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500" dirty="0"/>
              <a:t>Real life, relatable examples!</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8" name="Picture 1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2495031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21277"/>
            <a:ext cx="8628136" cy="808708"/>
          </a:xfrm>
        </p:spPr>
        <p:txBody>
          <a:bodyPr>
            <a:normAutofit/>
          </a:bodyPr>
          <a:lstStyle/>
          <a:p>
            <a:r>
              <a:rPr lang="en-US" dirty="0"/>
              <a:t>Wikipedia (and other questionable sources)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7800" y="1485900"/>
            <a:ext cx="3312616" cy="3382962"/>
          </a:xfrm>
        </p:spPr>
      </p:pic>
      <p:sp>
        <p:nvSpPr>
          <p:cNvPr id="7" name="TextBox 6"/>
          <p:cNvSpPr txBox="1"/>
          <p:nvPr/>
        </p:nvSpPr>
        <p:spPr>
          <a:xfrm>
            <a:off x="965200" y="1053722"/>
            <a:ext cx="5029200" cy="4247317"/>
          </a:xfrm>
          <a:prstGeom prst="rect">
            <a:avLst/>
          </a:prstGeom>
          <a:noFill/>
        </p:spPr>
        <p:txBody>
          <a:bodyPr wrap="square" rtlCol="0">
            <a:spAutoFit/>
          </a:bodyPr>
          <a:lstStyle/>
          <a:p>
            <a:r>
              <a:rPr lang="en-US" dirty="0"/>
              <a:t>Is there any value to sources like Wikipedia in an academic environment?</a:t>
            </a:r>
          </a:p>
          <a:p>
            <a:endParaRPr lang="en-US" dirty="0"/>
          </a:p>
          <a:p>
            <a:r>
              <a:rPr lang="en-US" dirty="0"/>
              <a:t>What are the risks?</a:t>
            </a:r>
          </a:p>
          <a:p>
            <a:endParaRPr lang="en-US" dirty="0"/>
          </a:p>
          <a:p>
            <a:r>
              <a:rPr lang="en-US" dirty="0"/>
              <a:t>How timely and relevant can Wikipedia articles be?</a:t>
            </a:r>
          </a:p>
          <a:p>
            <a:endParaRPr lang="en-US" dirty="0"/>
          </a:p>
          <a:p>
            <a:r>
              <a:rPr lang="en-US" dirty="0"/>
              <a:t>What is the value of crowdsourcing information?</a:t>
            </a:r>
          </a:p>
          <a:p>
            <a:endParaRPr lang="en-US" dirty="0"/>
          </a:p>
          <a:p>
            <a:r>
              <a:rPr lang="en-US" dirty="0"/>
              <a:t>What is the role information technology plays in crowdsourcing of information?</a:t>
            </a:r>
          </a:p>
          <a:p>
            <a:endParaRPr lang="en-US" dirty="0"/>
          </a:p>
          <a:p>
            <a:r>
              <a:rPr lang="en-US" dirty="0"/>
              <a:t>Can the benefits outweigh the risks if you understand them?</a:t>
            </a:r>
          </a:p>
        </p:txBody>
      </p:sp>
    </p:spTree>
    <p:extLst>
      <p:ext uri="{BB962C8B-B14F-4D97-AF65-F5344CB8AC3E}">
        <p14:creationId xmlns:p14="http://schemas.microsoft.com/office/powerpoint/2010/main" val="186000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 calcmode="lin" valueType="num">
                                      <p:cBhvr additive="base">
                                        <p:cTn id="3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37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889000" y="1714501"/>
            <a:ext cx="6019801" cy="2554545"/>
          </a:xfrm>
          <a:prstGeom prst="rect">
            <a:avLst/>
          </a:prstGeom>
          <a:noFill/>
        </p:spPr>
        <p:txBody>
          <a:bodyPr wrap="square" rtlCol="0">
            <a:spAutoFit/>
          </a:bodyPr>
          <a:lstStyle/>
          <a:p>
            <a:r>
              <a:rPr lang="en-US" sz="4000" dirty="0"/>
              <a:t>What is going to be so special about this class? </a:t>
            </a:r>
          </a:p>
          <a:p>
            <a:endParaRPr lang="en-US" sz="4000" dirty="0"/>
          </a:p>
          <a:p>
            <a:r>
              <a:rPr lang="en-US" sz="4000" dirty="0"/>
              <a:t>It’s just another intro class?</a:t>
            </a:r>
          </a:p>
        </p:txBody>
      </p:sp>
      <p:sp>
        <p:nvSpPr>
          <p:cNvPr id="2" name="TextBox 1"/>
          <p:cNvSpPr txBox="1"/>
          <p:nvPr/>
        </p:nvSpPr>
        <p:spPr>
          <a:xfrm>
            <a:off x="1041400" y="495300"/>
            <a:ext cx="3557064" cy="369332"/>
          </a:xfrm>
          <a:prstGeom prst="rect">
            <a:avLst/>
          </a:prstGeom>
          <a:noFill/>
        </p:spPr>
        <p:txBody>
          <a:bodyPr wrap="none" rtlCol="0">
            <a:spAutoFit/>
          </a:bodyPr>
          <a:lstStyle/>
          <a:p>
            <a:r>
              <a:rPr lang="en-US" dirty="0"/>
              <a:t>No overpriced, outdated textbooks</a:t>
            </a:r>
          </a:p>
        </p:txBody>
      </p:sp>
      <p:sp>
        <p:nvSpPr>
          <p:cNvPr id="9" name="TextBox 8"/>
          <p:cNvSpPr txBox="1"/>
          <p:nvPr/>
        </p:nvSpPr>
        <p:spPr>
          <a:xfrm>
            <a:off x="5785759" y="5307568"/>
            <a:ext cx="1671996" cy="369332"/>
          </a:xfrm>
          <a:prstGeom prst="rect">
            <a:avLst/>
          </a:prstGeom>
          <a:noFill/>
        </p:spPr>
        <p:txBody>
          <a:bodyPr wrap="none" rtlCol="0">
            <a:spAutoFit/>
          </a:bodyPr>
          <a:lstStyle/>
          <a:p>
            <a:r>
              <a:rPr lang="en-US" dirty="0"/>
              <a:t>Active learning</a:t>
            </a:r>
          </a:p>
        </p:txBody>
      </p:sp>
      <p:sp>
        <p:nvSpPr>
          <p:cNvPr id="13" name="TextBox 12"/>
          <p:cNvSpPr txBox="1"/>
          <p:nvPr/>
        </p:nvSpPr>
        <p:spPr>
          <a:xfrm>
            <a:off x="1618496" y="1116568"/>
            <a:ext cx="4813625" cy="369332"/>
          </a:xfrm>
          <a:prstGeom prst="rect">
            <a:avLst/>
          </a:prstGeom>
          <a:noFill/>
        </p:spPr>
        <p:txBody>
          <a:bodyPr wrap="none" rtlCol="0">
            <a:spAutoFit/>
          </a:bodyPr>
          <a:lstStyle/>
          <a:p>
            <a:r>
              <a:rPr lang="en-US" dirty="0"/>
              <a:t>Superficial knowledge vs. deeper understanding</a:t>
            </a:r>
          </a:p>
        </p:txBody>
      </p:sp>
      <p:sp>
        <p:nvSpPr>
          <p:cNvPr id="14" name="TextBox 13"/>
          <p:cNvSpPr txBox="1"/>
          <p:nvPr/>
        </p:nvSpPr>
        <p:spPr>
          <a:xfrm>
            <a:off x="736600" y="4610100"/>
            <a:ext cx="6477992" cy="369332"/>
          </a:xfrm>
          <a:prstGeom prst="rect">
            <a:avLst/>
          </a:prstGeom>
          <a:noFill/>
        </p:spPr>
        <p:txBody>
          <a:bodyPr wrap="none" rtlCol="0">
            <a:spAutoFit/>
          </a:bodyPr>
          <a:lstStyle/>
          <a:p>
            <a:r>
              <a:rPr lang="en-US" dirty="0"/>
              <a:t>Use these techniques to look like a rock-star in your other classes</a:t>
            </a:r>
          </a:p>
        </p:txBody>
      </p:sp>
      <p:sp>
        <p:nvSpPr>
          <p:cNvPr id="15" name="TextBox 14"/>
          <p:cNvSpPr txBox="1"/>
          <p:nvPr/>
        </p:nvSpPr>
        <p:spPr>
          <a:xfrm>
            <a:off x="6908800" y="2951827"/>
            <a:ext cx="1460656" cy="369332"/>
          </a:xfrm>
          <a:prstGeom prst="rect">
            <a:avLst/>
          </a:prstGeom>
          <a:noFill/>
        </p:spPr>
        <p:txBody>
          <a:bodyPr wrap="none" rtlCol="0">
            <a:spAutoFit/>
          </a:bodyPr>
          <a:lstStyle/>
          <a:p>
            <a:r>
              <a:rPr lang="en-US" dirty="0"/>
              <a:t>Less is more!</a:t>
            </a:r>
          </a:p>
        </p:txBody>
      </p:sp>
      <p:sp>
        <p:nvSpPr>
          <p:cNvPr id="16" name="TextBox 15"/>
          <p:cNvSpPr txBox="1"/>
          <p:nvPr/>
        </p:nvSpPr>
        <p:spPr>
          <a:xfrm>
            <a:off x="584201" y="5143500"/>
            <a:ext cx="2865977" cy="369332"/>
          </a:xfrm>
          <a:prstGeom prst="rect">
            <a:avLst/>
          </a:prstGeom>
          <a:noFill/>
        </p:spPr>
        <p:txBody>
          <a:bodyPr wrap="none" rtlCol="0">
            <a:spAutoFit/>
          </a:bodyPr>
          <a:lstStyle/>
          <a:p>
            <a:r>
              <a:rPr lang="en-US" dirty="0"/>
              <a:t>Less lecture, more activities</a:t>
            </a:r>
          </a:p>
        </p:txBody>
      </p:sp>
    </p:spTree>
    <p:extLst>
      <p:ext uri="{BB962C8B-B14F-4D97-AF65-F5344CB8AC3E}">
        <p14:creationId xmlns:p14="http://schemas.microsoft.com/office/powerpoint/2010/main" val="1774088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Site Review</a:t>
            </a:r>
          </a:p>
        </p:txBody>
      </p:sp>
      <p:sp>
        <p:nvSpPr>
          <p:cNvPr id="3" name="Content Placeholder 2"/>
          <p:cNvSpPr>
            <a:spLocks noGrp="1"/>
          </p:cNvSpPr>
          <p:nvPr>
            <p:ph idx="1"/>
          </p:nvPr>
        </p:nvSpPr>
        <p:spPr>
          <a:effectLst/>
        </p:spPr>
        <p:txBody>
          <a:bodyPr/>
          <a:lstStyle/>
          <a:p>
            <a:r>
              <a:rPr lang="en-US" sz="2400" dirty="0"/>
              <a:t> No Blackboard</a:t>
            </a:r>
          </a:p>
          <a:p>
            <a:r>
              <a:rPr lang="en-US" sz="2400" dirty="0">
                <a:hlinkClick r:id="rId2"/>
              </a:rPr>
              <a:t> https://community.mis.temple.edu/</a:t>
            </a:r>
            <a:r>
              <a:rPr lang="en-US" sz="2400" dirty="0"/>
              <a:t> </a:t>
            </a:r>
          </a:p>
          <a:p>
            <a:endParaRPr lang="en-US" dirty="0"/>
          </a:p>
        </p:txBody>
      </p:sp>
    </p:spTree>
    <p:extLst>
      <p:ext uri="{BB962C8B-B14F-4D97-AF65-F5344CB8AC3E}">
        <p14:creationId xmlns:p14="http://schemas.microsoft.com/office/powerpoint/2010/main" val="39581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Support</a:t>
            </a:r>
          </a:p>
        </p:txBody>
      </p:sp>
      <p:sp>
        <p:nvSpPr>
          <p:cNvPr id="3" name="Content Placeholder 2"/>
          <p:cNvSpPr>
            <a:spLocks noGrp="1"/>
          </p:cNvSpPr>
          <p:nvPr>
            <p:ph idx="1"/>
          </p:nvPr>
        </p:nvSpPr>
        <p:spPr>
          <a:effectLst/>
        </p:spPr>
        <p:txBody>
          <a:bodyPr/>
          <a:lstStyle/>
          <a:p>
            <a:r>
              <a:rPr lang="en-US" dirty="0"/>
              <a:t> Diamond Peers</a:t>
            </a:r>
          </a:p>
          <a:p>
            <a:r>
              <a:rPr lang="en-US" dirty="0"/>
              <a:t> Office Hours</a:t>
            </a:r>
          </a:p>
          <a:p>
            <a:r>
              <a:rPr lang="en-US" dirty="0"/>
              <a:t> Email</a:t>
            </a:r>
          </a:p>
          <a:p>
            <a:pPr marL="20175" indent="0">
              <a:buNone/>
            </a:pPr>
            <a:endParaRPr lang="en-US" dirty="0"/>
          </a:p>
        </p:txBody>
      </p:sp>
    </p:spTree>
    <p:extLst>
      <p:ext uri="{BB962C8B-B14F-4D97-AF65-F5344CB8AC3E}">
        <p14:creationId xmlns:p14="http://schemas.microsoft.com/office/powerpoint/2010/main" val="66953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5918277" y="-2666814"/>
            <a:ext cx="3276079" cy="12403391"/>
          </a:xfrm>
          <a:prstGeom prst="rect">
            <a:avLst/>
          </a:prstGeom>
          <a:noFill/>
          <a:ln w="9525">
            <a:noFill/>
            <a:miter lim="800000"/>
            <a:headEnd/>
            <a:tailEnd/>
          </a:ln>
        </p:spPr>
        <p:txBody>
          <a:bodyPr lIns="91435" tIns="45718" rIns="91435" bIns="45718">
            <a:prstTxWarp prst="textNoShape">
              <a:avLst/>
            </a:prstTxWarp>
            <a:spAutoFit/>
          </a:bodyPr>
          <a:lstStyle/>
          <a:p>
            <a:r>
              <a:rPr lang="en-US" sz="80000" dirty="0">
                <a:solidFill>
                  <a:srgbClr val="FF0000"/>
                </a:solidFill>
                <a:latin typeface="Helvetica" charset="0"/>
              </a:rPr>
              <a:t>?</a:t>
            </a:r>
          </a:p>
        </p:txBody>
      </p:sp>
      <p:sp>
        <p:nvSpPr>
          <p:cNvPr id="3" name="TextBox 2"/>
          <p:cNvSpPr txBox="1"/>
          <p:nvPr/>
        </p:nvSpPr>
        <p:spPr>
          <a:xfrm>
            <a:off x="993322" y="2219861"/>
            <a:ext cx="5686879" cy="1938992"/>
          </a:xfrm>
          <a:prstGeom prst="rect">
            <a:avLst/>
          </a:prstGeom>
          <a:noFill/>
        </p:spPr>
        <p:txBody>
          <a:bodyPr wrap="square" rtlCol="0">
            <a:spAutoFit/>
          </a:bodyPr>
          <a:lstStyle/>
          <a:p>
            <a:r>
              <a:rPr lang="en-US" sz="4000" dirty="0"/>
              <a:t>What exactly do you mean by in-class activities?</a:t>
            </a:r>
          </a:p>
        </p:txBody>
      </p:sp>
      <p:sp>
        <p:nvSpPr>
          <p:cNvPr id="4" name="TextBox 3"/>
          <p:cNvSpPr txBox="1"/>
          <p:nvPr/>
        </p:nvSpPr>
        <p:spPr>
          <a:xfrm>
            <a:off x="1193800" y="723900"/>
            <a:ext cx="2497222" cy="369332"/>
          </a:xfrm>
          <a:prstGeom prst="rect">
            <a:avLst/>
          </a:prstGeom>
          <a:noFill/>
        </p:spPr>
        <p:txBody>
          <a:bodyPr wrap="none" rtlCol="0">
            <a:spAutoFit/>
          </a:bodyPr>
          <a:lstStyle/>
          <a:p>
            <a:r>
              <a:rPr lang="en-US" dirty="0"/>
              <a:t>Working in small teams</a:t>
            </a:r>
          </a:p>
        </p:txBody>
      </p:sp>
      <p:sp>
        <p:nvSpPr>
          <p:cNvPr id="5" name="TextBox 4"/>
          <p:cNvSpPr txBox="1"/>
          <p:nvPr/>
        </p:nvSpPr>
        <p:spPr>
          <a:xfrm>
            <a:off x="3450260" y="5067300"/>
            <a:ext cx="4303166" cy="369332"/>
          </a:xfrm>
          <a:prstGeom prst="rect">
            <a:avLst/>
          </a:prstGeom>
          <a:noFill/>
        </p:spPr>
        <p:txBody>
          <a:bodyPr wrap="none" rtlCol="0">
            <a:spAutoFit/>
          </a:bodyPr>
          <a:lstStyle/>
          <a:p>
            <a:r>
              <a:rPr lang="en-US" dirty="0"/>
              <a:t>Develop deeper understanding of material</a:t>
            </a:r>
          </a:p>
        </p:txBody>
      </p:sp>
      <p:sp>
        <p:nvSpPr>
          <p:cNvPr id="6" name="TextBox 5"/>
          <p:cNvSpPr txBox="1"/>
          <p:nvPr/>
        </p:nvSpPr>
        <p:spPr>
          <a:xfrm>
            <a:off x="2717801" y="1562100"/>
            <a:ext cx="3300327" cy="369332"/>
          </a:xfrm>
          <a:prstGeom prst="rect">
            <a:avLst/>
          </a:prstGeom>
          <a:noFill/>
        </p:spPr>
        <p:txBody>
          <a:bodyPr wrap="none" rtlCol="0">
            <a:spAutoFit/>
          </a:bodyPr>
          <a:lstStyle/>
          <a:p>
            <a:r>
              <a:rPr lang="en-US" dirty="0"/>
              <a:t>Must be present to receive credit</a:t>
            </a:r>
          </a:p>
        </p:txBody>
      </p:sp>
      <p:sp>
        <p:nvSpPr>
          <p:cNvPr id="7" name="TextBox 6"/>
          <p:cNvSpPr txBox="1"/>
          <p:nvPr/>
        </p:nvSpPr>
        <p:spPr>
          <a:xfrm>
            <a:off x="812801" y="4076700"/>
            <a:ext cx="5212517" cy="369332"/>
          </a:xfrm>
          <a:prstGeom prst="rect">
            <a:avLst/>
          </a:prstGeom>
          <a:noFill/>
        </p:spPr>
        <p:txBody>
          <a:bodyPr wrap="none" rtlCol="0">
            <a:spAutoFit/>
          </a:bodyPr>
          <a:lstStyle/>
          <a:p>
            <a:r>
              <a:rPr lang="en-US" dirty="0"/>
              <a:t>Must hand in completed worksheet to receive credit</a:t>
            </a:r>
          </a:p>
        </p:txBody>
      </p:sp>
      <p:sp>
        <p:nvSpPr>
          <p:cNvPr id="8" name="TextBox 7"/>
          <p:cNvSpPr txBox="1"/>
          <p:nvPr/>
        </p:nvSpPr>
        <p:spPr>
          <a:xfrm>
            <a:off x="4851400" y="419100"/>
            <a:ext cx="1111202" cy="369332"/>
          </a:xfrm>
          <a:prstGeom prst="rect">
            <a:avLst/>
          </a:prstGeom>
          <a:noFill/>
        </p:spPr>
        <p:txBody>
          <a:bodyPr wrap="none" rtlCol="0">
            <a:spAutoFit/>
          </a:bodyPr>
          <a:lstStyle/>
          <a:p>
            <a:r>
              <a:rPr lang="en-US" dirty="0"/>
              <a:t>Engaging</a:t>
            </a:r>
          </a:p>
        </p:txBody>
      </p:sp>
    </p:spTree>
    <p:extLst>
      <p:ext uri="{BB962C8B-B14F-4D97-AF65-F5344CB8AC3E}">
        <p14:creationId xmlns:p14="http://schemas.microsoft.com/office/powerpoint/2010/main" val="18060048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313" y="2408238"/>
            <a:ext cx="7772400" cy="1135063"/>
          </a:xfrm>
        </p:spPr>
        <p:txBody>
          <a:bodyPr>
            <a:normAutofit/>
          </a:bodyPr>
          <a:lstStyle/>
          <a:p>
            <a:r>
              <a:rPr lang="en-US" dirty="0"/>
              <a:t>Introduction to Information Systems in Organizations</a:t>
            </a:r>
          </a:p>
        </p:txBody>
      </p:sp>
      <p:sp>
        <p:nvSpPr>
          <p:cNvPr id="3" name="Text Placeholder 2"/>
          <p:cNvSpPr>
            <a:spLocks noGrp="1"/>
          </p:cNvSpPr>
          <p:nvPr>
            <p:ph type="body" idx="1"/>
          </p:nvPr>
        </p:nvSpPr>
        <p:spPr>
          <a:xfrm>
            <a:off x="1230313" y="1175400"/>
            <a:ext cx="7772400" cy="1250156"/>
          </a:xfrm>
        </p:spPr>
        <p:txBody>
          <a:bodyPr>
            <a:normAutofit/>
          </a:bodyPr>
          <a:lstStyle/>
          <a:p>
            <a:r>
              <a:rPr lang="en-US" sz="6000" dirty="0">
                <a:solidFill>
                  <a:srgbClr val="FF0000"/>
                </a:solidFill>
              </a:rPr>
              <a:t>In-Class Activity…</a:t>
            </a:r>
            <a:endParaRPr lang="en-US" sz="3200" dirty="0">
              <a:solidFill>
                <a:srgbClr val="FF0000"/>
              </a:solidFill>
            </a:endParaRPr>
          </a:p>
        </p:txBody>
      </p:sp>
    </p:spTree>
    <p:extLst>
      <p:ext uri="{BB962C8B-B14F-4D97-AF65-F5344CB8AC3E}">
        <p14:creationId xmlns:p14="http://schemas.microsoft.com/office/powerpoint/2010/main" val="3199914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On to Unit 1!</a:t>
            </a:r>
          </a:p>
        </p:txBody>
      </p:sp>
    </p:spTree>
    <p:extLst>
      <p:ext uri="{BB962C8B-B14F-4D97-AF65-F5344CB8AC3E}">
        <p14:creationId xmlns:p14="http://schemas.microsoft.com/office/powerpoint/2010/main" val="59272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Intro to instructor</a:t>
            </a:r>
          </a:p>
        </p:txBody>
      </p:sp>
      <p:sp>
        <p:nvSpPr>
          <p:cNvPr id="6147" name="Rectangle 3"/>
          <p:cNvSpPr>
            <a:spLocks noGrp="1" noChangeArrowheads="1"/>
          </p:cNvSpPr>
          <p:nvPr>
            <p:ph idx="1"/>
          </p:nvPr>
        </p:nvSpPr>
        <p:spPr>
          <a:xfrm>
            <a:off x="1117600" y="1270000"/>
            <a:ext cx="7924800" cy="3556000"/>
          </a:xfrm>
          <a:effectLst/>
        </p:spPr>
        <p:txBody>
          <a:bodyPr>
            <a:normAutofit/>
          </a:bodyPr>
          <a:lstStyle/>
          <a:p>
            <a:pPr eaLnBrk="1" hangingPunct="1"/>
            <a:r>
              <a:rPr lang="en-US" dirty="0"/>
              <a:t> Insert a slide or two introducing the instructor here.</a:t>
            </a:r>
          </a:p>
        </p:txBody>
      </p:sp>
    </p:spTree>
    <p:extLst>
      <p:ext uri="{BB962C8B-B14F-4D97-AF65-F5344CB8AC3E}">
        <p14:creationId xmlns:p14="http://schemas.microsoft.com/office/powerpoint/2010/main" val="197030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Expectations</a:t>
            </a:r>
          </a:p>
        </p:txBody>
      </p:sp>
      <p:sp>
        <p:nvSpPr>
          <p:cNvPr id="3" name="Content Placeholder 2"/>
          <p:cNvSpPr>
            <a:spLocks noGrp="1"/>
          </p:cNvSpPr>
          <p:nvPr>
            <p:ph idx="1"/>
          </p:nvPr>
        </p:nvSpPr>
        <p:spPr>
          <a:xfrm>
            <a:off x="960763" y="1316708"/>
            <a:ext cx="8229600" cy="4114800"/>
          </a:xfrm>
          <a:effectLst/>
        </p:spPr>
        <p:txBody>
          <a:bodyPr>
            <a:normAutofit/>
          </a:bodyPr>
          <a:lstStyle/>
          <a:p>
            <a:r>
              <a:rPr lang="en-US" dirty="0"/>
              <a:t> Nobody teaches an intro class like this in Fox or in any other colleges!</a:t>
            </a:r>
          </a:p>
          <a:p>
            <a:r>
              <a:rPr lang="en-US" dirty="0"/>
              <a:t> We will still face some challenges, plan on it!</a:t>
            </a:r>
          </a:p>
          <a:p>
            <a:r>
              <a:rPr lang="en-US" dirty="0"/>
              <a:t> You will find the class engaging and fun!!</a:t>
            </a:r>
          </a:p>
          <a:p>
            <a:r>
              <a:rPr lang="en-US" dirty="0"/>
              <a:t> You will acquire knowledge and skills that you will use in future classes and your career!!!</a:t>
            </a:r>
          </a:p>
          <a:p>
            <a:endParaRPr lang="en-US" dirty="0">
              <a:effectLst/>
            </a:endParaRPr>
          </a:p>
        </p:txBody>
      </p:sp>
    </p:spTree>
    <p:extLst>
      <p:ext uri="{BB962C8B-B14F-4D97-AF65-F5344CB8AC3E}">
        <p14:creationId xmlns:p14="http://schemas.microsoft.com/office/powerpoint/2010/main" val="355534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Description</a:t>
            </a:r>
          </a:p>
        </p:txBody>
      </p:sp>
      <p:sp>
        <p:nvSpPr>
          <p:cNvPr id="3" name="Content Placeholder 2"/>
          <p:cNvSpPr>
            <a:spLocks noGrp="1"/>
          </p:cNvSpPr>
          <p:nvPr>
            <p:ph idx="1"/>
          </p:nvPr>
        </p:nvSpPr>
        <p:spPr>
          <a:effectLst/>
        </p:spPr>
        <p:txBody>
          <a:bodyPr>
            <a:normAutofit/>
          </a:bodyPr>
          <a:lstStyle/>
          <a:p>
            <a:r>
              <a:rPr lang="en-US" dirty="0"/>
              <a:t> Core concepts of MIS</a:t>
            </a:r>
          </a:p>
          <a:p>
            <a:r>
              <a:rPr lang="en-US" dirty="0"/>
              <a:t> Identify/analyze organizational systems &amp; processes</a:t>
            </a:r>
          </a:p>
          <a:p>
            <a:pPr lvl="1"/>
            <a:r>
              <a:rPr lang="en-US" dirty="0"/>
              <a:t> conceptual diagramming, process decomposition, &amp; data modeling</a:t>
            </a:r>
          </a:p>
          <a:p>
            <a:r>
              <a:rPr lang="en-US" dirty="0"/>
              <a:t> Enterprise Systems : ERP, SCM, CRM</a:t>
            </a:r>
          </a:p>
          <a:p>
            <a:r>
              <a:rPr lang="en-US" dirty="0"/>
              <a:t> Platforms &amp; Cloud Computing</a:t>
            </a:r>
          </a:p>
          <a:p>
            <a:r>
              <a:rPr lang="en-US" dirty="0"/>
              <a:t> Artificial Intelligence</a:t>
            </a:r>
          </a:p>
        </p:txBody>
      </p:sp>
      <p:sp>
        <p:nvSpPr>
          <p:cNvPr id="4" name="Slide Number Placeholder 3"/>
          <p:cNvSpPr>
            <a:spLocks noGrp="1"/>
          </p:cNvSpPr>
          <p:nvPr>
            <p:ph type="sldNum" sz="quarter" idx="12"/>
          </p:nvPr>
        </p:nvSpPr>
        <p:spPr/>
        <p:txBody>
          <a:bodyPr/>
          <a:lstStyle/>
          <a:p>
            <a:fld id="{F0FAE603-1F90-B241-B3C8-35C47692136C}" type="slidenum">
              <a:rPr lang="en-US" smtClean="0"/>
              <a:t>4</a:t>
            </a:fld>
            <a:endParaRPr lang="en-US" dirty="0"/>
          </a:p>
        </p:txBody>
      </p:sp>
    </p:spTree>
    <p:extLst>
      <p:ext uri="{BB962C8B-B14F-4D97-AF65-F5344CB8AC3E}">
        <p14:creationId xmlns:p14="http://schemas.microsoft.com/office/powerpoint/2010/main" val="254296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50270"/>
            <a:ext cx="8229600" cy="952500"/>
          </a:xfrm>
        </p:spPr>
        <p:txBody>
          <a:bodyPr/>
          <a:lstStyle/>
          <a:p>
            <a:r>
              <a:rPr lang="en-US" dirty="0"/>
              <a:t>Graded Components</a:t>
            </a:r>
          </a:p>
        </p:txBody>
      </p:sp>
      <p:graphicFrame>
        <p:nvGraphicFramePr>
          <p:cNvPr id="6" name="Table 5"/>
          <p:cNvGraphicFramePr>
            <a:graphicFrameLocks noGrp="1"/>
          </p:cNvGraphicFramePr>
          <p:nvPr>
            <p:extLst>
              <p:ext uri="{D42A27DB-BD31-4B8C-83A1-F6EECF244321}">
                <p14:modId xmlns:p14="http://schemas.microsoft.com/office/powerpoint/2010/main" val="1639585434"/>
              </p:ext>
            </p:extLst>
          </p:nvPr>
        </p:nvGraphicFramePr>
        <p:xfrm>
          <a:off x="965200" y="952500"/>
          <a:ext cx="8229600" cy="3086107"/>
        </p:xfrm>
        <a:graphic>
          <a:graphicData uri="http://schemas.openxmlformats.org/drawingml/2006/table">
            <a:tbl>
              <a:tblPr firstRow="1" bandRow="1">
                <a:tableStyleId>{5C22544A-7EE6-4342-B048-85BDC9FD1C3A}</a:tableStyleId>
              </a:tblPr>
              <a:tblGrid>
                <a:gridCol w="7042638">
                  <a:extLst>
                    <a:ext uri="{9D8B030D-6E8A-4147-A177-3AD203B41FA5}">
                      <a16:colId xmlns:a16="http://schemas.microsoft.com/office/drawing/2014/main" val="20000"/>
                    </a:ext>
                  </a:extLst>
                </a:gridCol>
                <a:gridCol w="1186962">
                  <a:extLst>
                    <a:ext uri="{9D8B030D-6E8A-4147-A177-3AD203B41FA5}">
                      <a16:colId xmlns:a16="http://schemas.microsoft.com/office/drawing/2014/main" val="20001"/>
                    </a:ext>
                  </a:extLst>
                </a:gridCol>
              </a:tblGrid>
              <a:tr h="401263">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10000"/>
                  </a:ext>
                </a:extLst>
              </a:tr>
              <a:tr h="401263">
                <a:tc>
                  <a:txBody>
                    <a:bodyPr/>
                    <a:lstStyle/>
                    <a:p>
                      <a:r>
                        <a:rPr lang="en-US" sz="2000" dirty="0"/>
                        <a:t>In-Class Activities &amp; Worksheets (approximately 24)</a:t>
                      </a:r>
                    </a:p>
                    <a:p>
                      <a:r>
                        <a:rPr lang="en-US" sz="2000" dirty="0"/>
                        <a:t>   </a:t>
                      </a:r>
                      <a:r>
                        <a:rPr lang="en-US" sz="1800" dirty="0"/>
                        <a:t>* must be present in class</a:t>
                      </a:r>
                      <a:r>
                        <a:rPr lang="en-US" sz="1800" baseline="0" dirty="0"/>
                        <a:t> to earn credit – no exceptions!</a:t>
                      </a:r>
                      <a:endParaRPr lang="en-US" sz="2000" dirty="0"/>
                    </a:p>
                  </a:txBody>
                  <a:tcPr/>
                </a:tc>
                <a:tc>
                  <a:txBody>
                    <a:bodyPr/>
                    <a:lstStyle/>
                    <a:p>
                      <a:r>
                        <a:rPr lang="en-US" sz="2000" dirty="0"/>
                        <a:t>10%</a:t>
                      </a:r>
                    </a:p>
                  </a:txBody>
                  <a:tcPr/>
                </a:tc>
                <a:extLst>
                  <a:ext uri="{0D108BD9-81ED-4DB2-BD59-A6C34878D82A}">
                    <a16:rowId xmlns:a16="http://schemas.microsoft.com/office/drawing/2014/main" val="10001"/>
                  </a:ext>
                </a:extLst>
              </a:tr>
              <a:tr h="780015">
                <a:tc>
                  <a:txBody>
                    <a:bodyPr/>
                    <a:lstStyle/>
                    <a:p>
                      <a:r>
                        <a:rPr lang="en-US" sz="2000" dirty="0"/>
                        <a:t>Learn IT! and Max Lab Assignments </a:t>
                      </a:r>
                    </a:p>
                    <a:p>
                      <a:pPr lvl="0"/>
                      <a:r>
                        <a:rPr lang="en-US" sz="2000" kern="1200" dirty="0">
                          <a:solidFill>
                            <a:schemeClr val="dk1"/>
                          </a:solidFill>
                          <a:effectLst/>
                          <a:latin typeface="+mn-lt"/>
                          <a:ea typeface="+mn-ea"/>
                          <a:cs typeface="+mn-cs"/>
                        </a:rPr>
                        <a:t>** no late</a:t>
                      </a:r>
                      <a:r>
                        <a:rPr lang="en-US" sz="2000" kern="1200" baseline="0" dirty="0">
                          <a:solidFill>
                            <a:schemeClr val="dk1"/>
                          </a:solidFill>
                          <a:effectLst/>
                          <a:latin typeface="+mn-lt"/>
                          <a:ea typeface="+mn-ea"/>
                          <a:cs typeface="+mn-cs"/>
                        </a:rPr>
                        <a:t> assignments accepted – no exceptions!</a:t>
                      </a:r>
                      <a:endParaRPr lang="en-US" sz="2000" dirty="0"/>
                    </a:p>
                  </a:txBody>
                  <a:tcPr/>
                </a:tc>
                <a:tc>
                  <a:txBody>
                    <a:bodyPr/>
                    <a:lstStyle/>
                    <a:p>
                      <a:r>
                        <a:rPr lang="en-US" sz="2000" dirty="0"/>
                        <a:t>15%</a:t>
                      </a:r>
                    </a:p>
                  </a:txBody>
                  <a:tcPr/>
                </a:tc>
                <a:extLst>
                  <a:ext uri="{0D108BD9-81ED-4DB2-BD59-A6C34878D82A}">
                    <a16:rowId xmlns:a16="http://schemas.microsoft.com/office/drawing/2014/main" val="10002"/>
                  </a:ext>
                </a:extLst>
              </a:tr>
              <a:tr h="401263">
                <a:tc>
                  <a:txBody>
                    <a:bodyPr/>
                    <a:lstStyle/>
                    <a:p>
                      <a:r>
                        <a:rPr lang="en-US" sz="2000" dirty="0"/>
                        <a:t>Midterm Exam #1 </a:t>
                      </a:r>
                    </a:p>
                  </a:txBody>
                  <a:tcPr/>
                </a:tc>
                <a:tc>
                  <a:txBody>
                    <a:bodyPr/>
                    <a:lstStyle/>
                    <a:p>
                      <a:r>
                        <a:rPr lang="en-US" sz="2000" dirty="0"/>
                        <a:t>25%</a:t>
                      </a:r>
                    </a:p>
                  </a:txBody>
                  <a:tcPr/>
                </a:tc>
                <a:extLst>
                  <a:ext uri="{0D108BD9-81ED-4DB2-BD59-A6C34878D82A}">
                    <a16:rowId xmlns:a16="http://schemas.microsoft.com/office/drawing/2014/main" val="10003"/>
                  </a:ext>
                </a:extLst>
              </a:tr>
              <a:tr h="401263">
                <a:tc>
                  <a:txBody>
                    <a:bodyPr/>
                    <a:lstStyle/>
                    <a:p>
                      <a:r>
                        <a:rPr lang="en-US" sz="2000" dirty="0"/>
                        <a:t>Midterm Exam #2</a:t>
                      </a:r>
                    </a:p>
                  </a:txBody>
                  <a:tcPr/>
                </a:tc>
                <a:tc>
                  <a:txBody>
                    <a:bodyPr/>
                    <a:lstStyle/>
                    <a:p>
                      <a:r>
                        <a:rPr lang="en-US" sz="2000" dirty="0"/>
                        <a:t>25%</a:t>
                      </a:r>
                    </a:p>
                  </a:txBody>
                  <a:tcPr/>
                </a:tc>
                <a:extLst>
                  <a:ext uri="{0D108BD9-81ED-4DB2-BD59-A6C34878D82A}">
                    <a16:rowId xmlns:a16="http://schemas.microsoft.com/office/drawing/2014/main" val="10004"/>
                  </a:ext>
                </a:extLst>
              </a:tr>
              <a:tr h="401263">
                <a:tc>
                  <a:txBody>
                    <a:bodyPr/>
                    <a:lstStyle/>
                    <a:p>
                      <a:r>
                        <a:rPr lang="en-US" sz="2000" dirty="0"/>
                        <a:t>Exam #3 (50</a:t>
                      </a:r>
                      <a:r>
                        <a:rPr lang="en-US" sz="2000" baseline="0" dirty="0"/>
                        <a:t> minutes – held during finals week)</a:t>
                      </a:r>
                      <a:r>
                        <a:rPr lang="en-US" sz="2000" dirty="0"/>
                        <a:t> </a:t>
                      </a:r>
                    </a:p>
                  </a:txBody>
                  <a:tcPr/>
                </a:tc>
                <a:tc>
                  <a:txBody>
                    <a:bodyPr/>
                    <a:lstStyle/>
                    <a:p>
                      <a:r>
                        <a:rPr lang="en-US" sz="2000" dirty="0"/>
                        <a:t>25%</a:t>
                      </a:r>
                    </a:p>
                  </a:txBody>
                  <a:tcPr/>
                </a:tc>
                <a:extLst>
                  <a:ext uri="{0D108BD9-81ED-4DB2-BD59-A6C34878D82A}">
                    <a16:rowId xmlns:a16="http://schemas.microsoft.com/office/drawing/2014/main" val="10005"/>
                  </a:ext>
                </a:extLst>
              </a:tr>
            </a:tbl>
          </a:graphicData>
        </a:graphic>
      </p:graphicFrame>
      <p:sp>
        <p:nvSpPr>
          <p:cNvPr id="3" name="TextBox 2"/>
          <p:cNvSpPr txBox="1"/>
          <p:nvPr/>
        </p:nvSpPr>
        <p:spPr>
          <a:xfrm>
            <a:off x="965200" y="4368105"/>
            <a:ext cx="8229600" cy="1384995"/>
          </a:xfrm>
          <a:prstGeom prst="rect">
            <a:avLst/>
          </a:prstGeom>
          <a:noFill/>
        </p:spPr>
        <p:txBody>
          <a:bodyPr wrap="square" rtlCol="0">
            <a:spAutoFit/>
          </a:bodyPr>
          <a:lstStyle/>
          <a:p>
            <a:r>
              <a:rPr lang="en-US" sz="1200" dirty="0"/>
              <a:t>In-Class activities will not be returned.  If you would like a copy of your completed in-class activities, please take a picture of them before you hand them in.</a:t>
            </a:r>
          </a:p>
          <a:p>
            <a:endParaRPr lang="en-US" sz="1200" dirty="0"/>
          </a:p>
          <a:p>
            <a:r>
              <a:rPr lang="en-US" sz="1200" dirty="0"/>
              <a:t>Completed assignments will not be returned in class but will be retained by your instructor for a period of two weeks after grades have been posted.  After this two week period completed assignments will be disposed of.  If you would like your completed assignments returned, please make arrangements with your instructor to pick-up your completed assignments during office hours.</a:t>
            </a:r>
          </a:p>
        </p:txBody>
      </p:sp>
    </p:spTree>
    <p:extLst>
      <p:ext uri="{BB962C8B-B14F-4D97-AF65-F5344CB8AC3E}">
        <p14:creationId xmlns:p14="http://schemas.microsoft.com/office/powerpoint/2010/main" val="3410196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Required Textbooks!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601" y="1981200"/>
            <a:ext cx="3120473" cy="2095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5400" y="1790700"/>
            <a:ext cx="3048000" cy="2286000"/>
          </a:xfrm>
          <a:prstGeom prst="rect">
            <a:avLst/>
          </a:prstGeom>
        </p:spPr>
      </p:pic>
      <p:sp>
        <p:nvSpPr>
          <p:cNvPr id="7" name="TextBox 6"/>
          <p:cNvSpPr txBox="1"/>
          <p:nvPr/>
        </p:nvSpPr>
        <p:spPr>
          <a:xfrm>
            <a:off x="4653472" y="2705100"/>
            <a:ext cx="919547" cy="707886"/>
          </a:xfrm>
          <a:prstGeom prst="rect">
            <a:avLst/>
          </a:prstGeom>
          <a:noFill/>
        </p:spPr>
        <p:txBody>
          <a:bodyPr wrap="none" rtlCol="0">
            <a:spAutoFit/>
          </a:bodyPr>
          <a:lstStyle/>
          <a:p>
            <a:r>
              <a:rPr lang="en-US" sz="4000" b="1" dirty="0">
                <a:solidFill>
                  <a:srgbClr val="FF0000"/>
                </a:solidFill>
              </a:rPr>
              <a:t>Vs.</a:t>
            </a:r>
          </a:p>
        </p:txBody>
      </p:sp>
      <p:sp>
        <p:nvSpPr>
          <p:cNvPr id="8" name="&quot;No&quot; Symbol 7"/>
          <p:cNvSpPr/>
          <p:nvPr/>
        </p:nvSpPr>
        <p:spPr>
          <a:xfrm>
            <a:off x="1041400" y="1790700"/>
            <a:ext cx="2590800" cy="2514600"/>
          </a:xfrm>
          <a:prstGeom prst="noSmoking">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2108200" y="4600564"/>
            <a:ext cx="6585136" cy="830997"/>
          </a:xfrm>
          <a:prstGeom prst="rect">
            <a:avLst/>
          </a:prstGeom>
          <a:noFill/>
        </p:spPr>
        <p:txBody>
          <a:bodyPr wrap="none" rtlCol="0">
            <a:spAutoFit/>
          </a:bodyPr>
          <a:lstStyle/>
          <a:p>
            <a:r>
              <a:rPr lang="en-US" sz="2400" dirty="0"/>
              <a:t>An interesting collection of current, engaging </a:t>
            </a:r>
          </a:p>
          <a:p>
            <a:r>
              <a:rPr lang="en-US" sz="2400" dirty="0"/>
              <a:t>readings that are freely available over the Internet</a:t>
            </a:r>
          </a:p>
        </p:txBody>
      </p:sp>
    </p:spTree>
    <p:extLst>
      <p:ext uri="{BB962C8B-B14F-4D97-AF65-F5344CB8AC3E}">
        <p14:creationId xmlns:p14="http://schemas.microsoft.com/office/powerpoint/2010/main" val="18323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500"/>
                            </p:stCondLst>
                            <p:childTnLst>
                              <p:par>
                                <p:cTn id="10" presetID="2" presetClass="entr" presetSubtype="4" fill="hold" grpId="0" nodeType="afterEffect">
                                  <p:stCondLst>
                                    <p:cond delay="5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4300"/>
            <a:ext cx="8229600" cy="952500"/>
          </a:xfrm>
        </p:spPr>
        <p:txBody>
          <a:bodyPr/>
          <a:lstStyle/>
          <a:p>
            <a:r>
              <a:rPr lang="en-US" dirty="0"/>
              <a:t>No Required Textbook!</a:t>
            </a:r>
          </a:p>
        </p:txBody>
      </p:sp>
      <p:sp>
        <p:nvSpPr>
          <p:cNvPr id="3" name="Text Placeholder 2"/>
          <p:cNvSpPr>
            <a:spLocks noGrp="1"/>
          </p:cNvSpPr>
          <p:nvPr>
            <p:ph type="body" idx="1"/>
          </p:nvPr>
        </p:nvSpPr>
        <p:spPr>
          <a:xfrm>
            <a:off x="965200" y="936097"/>
            <a:ext cx="4040188" cy="533135"/>
          </a:xfrm>
          <a:effectLst/>
        </p:spPr>
        <p:txBody>
          <a:bodyPr/>
          <a:lstStyle/>
          <a:p>
            <a:r>
              <a:rPr lang="en-US" sz="2400" dirty="0"/>
              <a:t>What you will love!</a:t>
            </a:r>
          </a:p>
        </p:txBody>
      </p:sp>
      <p:sp>
        <p:nvSpPr>
          <p:cNvPr id="4" name="Content Placeholder 3"/>
          <p:cNvSpPr>
            <a:spLocks noGrp="1"/>
          </p:cNvSpPr>
          <p:nvPr>
            <p:ph sz="half" idx="2"/>
          </p:nvPr>
        </p:nvSpPr>
        <p:spPr>
          <a:xfrm>
            <a:off x="965200" y="1469231"/>
            <a:ext cx="4040188" cy="3292740"/>
          </a:xfrm>
          <a:effectLst/>
        </p:spPr>
        <p:txBody>
          <a:bodyPr>
            <a:normAutofit/>
          </a:bodyPr>
          <a:lstStyle/>
          <a:p>
            <a:r>
              <a:rPr lang="en-US" sz="1600" dirty="0"/>
              <a:t>How much does the typical textbook cost?</a:t>
            </a:r>
          </a:p>
          <a:p>
            <a:r>
              <a:rPr lang="en-US" sz="1600" dirty="0"/>
              <a:t>No publisher that constantly changes editions so you can’t sell your old textbook</a:t>
            </a:r>
          </a:p>
          <a:p>
            <a:r>
              <a:rPr lang="en-US" sz="1600" dirty="0"/>
              <a:t>How old is the majority of the material in a traditional textbook?</a:t>
            </a:r>
          </a:p>
        </p:txBody>
      </p:sp>
      <p:sp>
        <p:nvSpPr>
          <p:cNvPr id="5" name="Text Placeholder 4"/>
          <p:cNvSpPr>
            <a:spLocks noGrp="1"/>
          </p:cNvSpPr>
          <p:nvPr>
            <p:ph type="body" sz="quarter" idx="3"/>
          </p:nvPr>
        </p:nvSpPr>
        <p:spPr>
          <a:xfrm>
            <a:off x="5153027" y="936097"/>
            <a:ext cx="4041775" cy="533135"/>
          </a:xfrm>
          <a:effectLst/>
        </p:spPr>
        <p:txBody>
          <a:bodyPr/>
          <a:lstStyle/>
          <a:p>
            <a:r>
              <a:rPr lang="en-US" sz="2400" dirty="0"/>
              <a:t>What you will hate!</a:t>
            </a:r>
          </a:p>
        </p:txBody>
      </p:sp>
      <p:sp>
        <p:nvSpPr>
          <p:cNvPr id="6" name="Content Placeholder 5"/>
          <p:cNvSpPr>
            <a:spLocks noGrp="1"/>
          </p:cNvSpPr>
          <p:nvPr>
            <p:ph sz="quarter" idx="4"/>
          </p:nvPr>
        </p:nvSpPr>
        <p:spPr>
          <a:xfrm>
            <a:off x="5153027" y="1469231"/>
            <a:ext cx="4041775" cy="3292740"/>
          </a:xfrm>
          <a:effectLst/>
        </p:spPr>
        <p:txBody>
          <a:bodyPr>
            <a:normAutofit/>
          </a:bodyPr>
          <a:lstStyle/>
          <a:p>
            <a:r>
              <a:rPr lang="en-US" sz="1600" dirty="0"/>
              <a:t>Lots of different articles from:</a:t>
            </a:r>
          </a:p>
          <a:p>
            <a:pPr lvl="1"/>
            <a:r>
              <a:rPr lang="en-US" sz="1400" dirty="0"/>
              <a:t>Different authors</a:t>
            </a:r>
          </a:p>
          <a:p>
            <a:pPr lvl="1"/>
            <a:r>
              <a:rPr lang="en-US" sz="1400" dirty="0"/>
              <a:t>Different audiences</a:t>
            </a:r>
          </a:p>
          <a:p>
            <a:pPr lvl="1"/>
            <a:r>
              <a:rPr lang="en-US" sz="1400" dirty="0"/>
              <a:t>Different formats</a:t>
            </a:r>
          </a:p>
          <a:p>
            <a:r>
              <a:rPr lang="en-US" sz="1600" dirty="0"/>
              <a:t>No author, editors &amp; reviewers making the connections for you </a:t>
            </a:r>
          </a:p>
          <a:p>
            <a:pPr lvl="1"/>
            <a:endParaRPr lang="en-US" sz="1600" dirty="0"/>
          </a:p>
        </p:txBody>
      </p:sp>
      <p:sp>
        <p:nvSpPr>
          <p:cNvPr id="7" name="TextBox 6"/>
          <p:cNvSpPr txBox="1"/>
          <p:nvPr/>
        </p:nvSpPr>
        <p:spPr>
          <a:xfrm>
            <a:off x="584200" y="4914900"/>
            <a:ext cx="9495998" cy="707886"/>
          </a:xfrm>
          <a:prstGeom prst="rect">
            <a:avLst/>
          </a:prstGeom>
          <a:noFill/>
        </p:spPr>
        <p:txBody>
          <a:bodyPr wrap="none" rtlCol="0">
            <a:spAutoFit/>
          </a:bodyPr>
          <a:lstStyle/>
          <a:p>
            <a:r>
              <a:rPr lang="en-US" sz="2000" dirty="0"/>
              <a:t>Life as a business professional does not have a textbook that you can turn to for the</a:t>
            </a:r>
          </a:p>
          <a:p>
            <a:r>
              <a:rPr lang="en-US" sz="2000" dirty="0"/>
              <a:t>answers.  This is how you will learn what you need to be successful in the real world.  </a:t>
            </a:r>
          </a:p>
        </p:txBody>
      </p:sp>
    </p:spTree>
    <p:extLst>
      <p:ext uri="{BB962C8B-B14F-4D97-AF65-F5344CB8AC3E}">
        <p14:creationId xmlns:p14="http://schemas.microsoft.com/office/powerpoint/2010/main" val="342019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500" fill="hold"/>
                                        <p:tgtEl>
                                          <p:spTgt spid="7"/>
                                        </p:tgtEl>
                                        <p:attrNameLst>
                                          <p:attrName>ppt_x</p:attrName>
                                        </p:attrNameLst>
                                      </p:cBhvr>
                                      <p:tavLst>
                                        <p:tav tm="0">
                                          <p:val>
                                            <p:strVal val="#ppt_x"/>
                                          </p:val>
                                        </p:tav>
                                        <p:tav tm="100000">
                                          <p:val>
                                            <p:strVal val="#ppt_x"/>
                                          </p:val>
                                        </p:tav>
                                      </p:tavLst>
                                    </p:anim>
                                    <p:anim calcmode="lin" valueType="num">
                                      <p:cBhvr additive="base">
                                        <p:cTn id="6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Lecture vs. Activities</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13" name="Picture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
        <p:nvSpPr>
          <p:cNvPr id="17" name="TextBox 16"/>
          <p:cNvSpPr txBox="1"/>
          <p:nvPr/>
        </p:nvSpPr>
        <p:spPr>
          <a:xfrm>
            <a:off x="4603494" y="1704999"/>
            <a:ext cx="797591" cy="605230"/>
          </a:xfrm>
          <a:prstGeom prst="rect">
            <a:avLst/>
          </a:prstGeom>
          <a:noFill/>
        </p:spPr>
        <p:txBody>
          <a:bodyPr wrap="none" rtlCol="0">
            <a:spAutoFit/>
          </a:bodyPr>
          <a:lstStyle/>
          <a:p>
            <a:r>
              <a:rPr lang="en-US" sz="3333" b="1" dirty="0">
                <a:solidFill>
                  <a:srgbClr val="FF0000"/>
                </a:solidFill>
              </a:rPr>
              <a:t>Vs.</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8001" y="997599"/>
            <a:ext cx="2968773" cy="197918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1394" y="958392"/>
            <a:ext cx="3419276" cy="2025804"/>
          </a:xfrm>
          <a:prstGeom prst="rect">
            <a:avLst/>
          </a:prstGeom>
        </p:spPr>
      </p:pic>
      <p:sp>
        <p:nvSpPr>
          <p:cNvPr id="6" name="TextBox 5"/>
          <p:cNvSpPr txBox="1"/>
          <p:nvPr/>
        </p:nvSpPr>
        <p:spPr>
          <a:xfrm>
            <a:off x="1663460" y="3026637"/>
            <a:ext cx="2324948" cy="1015663"/>
          </a:xfrm>
          <a:prstGeom prst="rect">
            <a:avLst/>
          </a:prstGeom>
          <a:noFill/>
        </p:spPr>
        <p:txBody>
          <a:bodyPr wrap="square" rtlCol="0">
            <a:spAutoFit/>
          </a:bodyPr>
          <a:lstStyle/>
          <a:p>
            <a:r>
              <a:rPr lang="en-US" sz="1500" dirty="0"/>
              <a:t>Previous:  3 hours of lecture per week covering the topics the textbook tells us</a:t>
            </a:r>
          </a:p>
        </p:txBody>
      </p:sp>
      <p:sp>
        <p:nvSpPr>
          <p:cNvPr id="7" name="TextBox 6"/>
          <p:cNvSpPr txBox="1"/>
          <p:nvPr/>
        </p:nvSpPr>
        <p:spPr>
          <a:xfrm>
            <a:off x="5842001" y="3104972"/>
            <a:ext cx="2809875" cy="2169825"/>
          </a:xfrm>
          <a:prstGeom prst="rect">
            <a:avLst/>
          </a:prstGeom>
          <a:noFill/>
        </p:spPr>
        <p:txBody>
          <a:bodyPr wrap="square" rtlCol="0">
            <a:spAutoFit/>
          </a:bodyPr>
          <a:lstStyle/>
          <a:p>
            <a:r>
              <a:rPr lang="en-US" sz="1500" dirty="0"/>
              <a:t>Now: 1 hour of class discussion a week focusing on the most important learning objectives</a:t>
            </a:r>
          </a:p>
          <a:p>
            <a:endParaRPr lang="en-US" sz="1500" dirty="0"/>
          </a:p>
          <a:p>
            <a:pPr algn="ctr"/>
            <a:r>
              <a:rPr lang="en-US" sz="1500" b="1" dirty="0"/>
              <a:t>And</a:t>
            </a:r>
          </a:p>
          <a:p>
            <a:endParaRPr lang="en-US" sz="1500" dirty="0"/>
          </a:p>
          <a:p>
            <a:r>
              <a:rPr lang="en-US" sz="1500" dirty="0"/>
              <a:t>2 hours of in-class activities that reinforce those key learning objectives</a:t>
            </a:r>
          </a:p>
        </p:txBody>
      </p:sp>
    </p:spTree>
    <p:extLst>
      <p:ext uri="{BB962C8B-B14F-4D97-AF65-F5344CB8AC3E}">
        <p14:creationId xmlns:p14="http://schemas.microsoft.com/office/powerpoint/2010/main" val="28102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0" y="0"/>
            <a:ext cx="7620000" cy="762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p>
        </p:txBody>
      </p:sp>
      <p:sp>
        <p:nvSpPr>
          <p:cNvPr id="5" name="Title 4"/>
          <p:cNvSpPr>
            <a:spLocks noGrp="1"/>
          </p:cNvSpPr>
          <p:nvPr>
            <p:ph type="title"/>
          </p:nvPr>
        </p:nvSpPr>
        <p:spPr>
          <a:xfrm>
            <a:off x="1344084" y="-127000"/>
            <a:ext cx="7164917" cy="952500"/>
          </a:xfrm>
        </p:spPr>
        <p:txBody>
          <a:bodyPr>
            <a:normAutofit/>
          </a:bodyPr>
          <a:lstStyle/>
          <a:p>
            <a:pPr algn="l"/>
            <a:r>
              <a:rPr lang="en-US" dirty="0">
                <a:solidFill>
                  <a:schemeClr val="bg1"/>
                </a:solidFill>
              </a:rPr>
              <a:t>Active Learning</a:t>
            </a:r>
          </a:p>
        </p:txBody>
      </p:sp>
      <p:sp>
        <p:nvSpPr>
          <p:cNvPr id="19" name="Freeform 7"/>
          <p:cNvSpPr>
            <a:spLocks/>
          </p:cNvSpPr>
          <p:nvPr/>
        </p:nvSpPr>
        <p:spPr bwMode="auto">
          <a:xfrm rot="20512991" flipV="1">
            <a:off x="1703729" y="1287718"/>
            <a:ext cx="2455158" cy="2113889"/>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accent1"/>
              </a:gs>
              <a:gs pos="100000">
                <a:schemeClr val="tx2"/>
              </a:gs>
            </a:gsLst>
            <a:lin ang="0" scaled="0"/>
          </a:gradFill>
          <a:ln w="19050">
            <a:solidFill>
              <a:schemeClr val="bg1"/>
            </a:solidFill>
          </a:ln>
          <a:effectLst/>
          <a:scene3d>
            <a:camera prst="orthographicFront">
              <a:rot lat="21301143" lon="20101125" rev="21573786"/>
            </a:camera>
            <a:lightRig rig="threePt" dir="t"/>
          </a:scene3d>
          <a:sp3d extrusionH="254000">
            <a:extrusionClr>
              <a:schemeClr val="tx2"/>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0" name="Freeform 7"/>
          <p:cNvSpPr>
            <a:spLocks/>
          </p:cNvSpPr>
          <p:nvPr/>
        </p:nvSpPr>
        <p:spPr bwMode="auto">
          <a:xfrm rot="7201049" flipV="1">
            <a:off x="5467894" y="1203967"/>
            <a:ext cx="2645250" cy="2125397"/>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rgbClr val="FFC000"/>
              </a:gs>
              <a:gs pos="100000">
                <a:schemeClr val="accent6">
                  <a:lumMod val="50000"/>
                </a:schemeClr>
              </a:gs>
            </a:gsLst>
            <a:lin ang="16200000" scaled="0"/>
          </a:gradFill>
          <a:ln w="19050">
            <a:solidFill>
              <a:schemeClr val="bg1"/>
            </a:solidFill>
          </a:ln>
          <a:effectLst/>
          <a:scene3d>
            <a:camera prst="orthographicFront">
              <a:rot lat="21300000" lon="20100000" rev="21540000"/>
            </a:camera>
            <a:lightRig rig="threePt" dir="t"/>
          </a:scene3d>
          <a:sp3d extrusionH="254000">
            <a:extrusionClr>
              <a:srgbClr val="FFC000"/>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1" name="Freeform 20"/>
          <p:cNvSpPr>
            <a:spLocks/>
          </p:cNvSpPr>
          <p:nvPr/>
        </p:nvSpPr>
        <p:spPr bwMode="auto">
          <a:xfrm flipV="1">
            <a:off x="3596299" y="3314150"/>
            <a:ext cx="2742418" cy="1865513"/>
          </a:xfrm>
          <a:custGeom>
            <a:avLst/>
            <a:gdLst>
              <a:gd name="T0" fmla="*/ 667 w 671"/>
              <a:gd name="T1" fmla="*/ 247 h 469"/>
              <a:gd name="T2" fmla="*/ 617 w 671"/>
              <a:gd name="T3" fmla="*/ 289 h 469"/>
              <a:gd name="T4" fmla="*/ 583 w 671"/>
              <a:gd name="T5" fmla="*/ 286 h 469"/>
              <a:gd name="T6" fmla="*/ 550 w 671"/>
              <a:gd name="T7" fmla="*/ 283 h 469"/>
              <a:gd name="T8" fmla="*/ 535 w 671"/>
              <a:gd name="T9" fmla="*/ 319 h 469"/>
              <a:gd name="T10" fmla="*/ 548 w 671"/>
              <a:gd name="T11" fmla="*/ 450 h 469"/>
              <a:gd name="T12" fmla="*/ 467 w 671"/>
              <a:gd name="T13" fmla="*/ 457 h 469"/>
              <a:gd name="T14" fmla="*/ 389 w 671"/>
              <a:gd name="T15" fmla="*/ 457 h 469"/>
              <a:gd name="T16" fmla="*/ 391 w 671"/>
              <a:gd name="T17" fmla="*/ 367 h 469"/>
              <a:gd name="T18" fmla="*/ 353 w 671"/>
              <a:gd name="T19" fmla="*/ 324 h 469"/>
              <a:gd name="T20" fmla="*/ 300 w 671"/>
              <a:gd name="T21" fmla="*/ 332 h 469"/>
              <a:gd name="T22" fmla="*/ 288 w 671"/>
              <a:gd name="T23" fmla="*/ 411 h 469"/>
              <a:gd name="T24" fmla="*/ 291 w 671"/>
              <a:gd name="T25" fmla="*/ 439 h 469"/>
              <a:gd name="T26" fmla="*/ 254 w 671"/>
              <a:gd name="T27" fmla="*/ 463 h 469"/>
              <a:gd name="T28" fmla="*/ 129 w 671"/>
              <a:gd name="T29" fmla="*/ 442 h 469"/>
              <a:gd name="T30" fmla="*/ 123 w 671"/>
              <a:gd name="T31" fmla="*/ 289 h 469"/>
              <a:gd name="T32" fmla="*/ 15 w 671"/>
              <a:gd name="T33" fmla="*/ 277 h 469"/>
              <a:gd name="T34" fmla="*/ 12 w 671"/>
              <a:gd name="T35" fmla="*/ 199 h 469"/>
              <a:gd name="T36" fmla="*/ 82 w 671"/>
              <a:gd name="T37" fmla="*/ 186 h 469"/>
              <a:gd name="T38" fmla="*/ 119 w 671"/>
              <a:gd name="T39" fmla="*/ 192 h 469"/>
              <a:gd name="T40" fmla="*/ 131 w 671"/>
              <a:gd name="T41" fmla="*/ 157 h 469"/>
              <a:gd name="T42" fmla="*/ 123 w 671"/>
              <a:gd name="T43" fmla="*/ 24 h 469"/>
              <a:gd name="T44" fmla="*/ 215 w 671"/>
              <a:gd name="T45" fmla="*/ 9 h 469"/>
              <a:gd name="T46" fmla="*/ 290 w 671"/>
              <a:gd name="T47" fmla="*/ 33 h 469"/>
              <a:gd name="T48" fmla="*/ 285 w 671"/>
              <a:gd name="T49" fmla="*/ 76 h 469"/>
              <a:gd name="T50" fmla="*/ 283 w 671"/>
              <a:gd name="T51" fmla="*/ 122 h 469"/>
              <a:gd name="T52" fmla="*/ 381 w 671"/>
              <a:gd name="T53" fmla="*/ 134 h 469"/>
              <a:gd name="T54" fmla="*/ 388 w 671"/>
              <a:gd name="T55" fmla="*/ 86 h 469"/>
              <a:gd name="T56" fmla="*/ 379 w 671"/>
              <a:gd name="T57" fmla="*/ 42 h 469"/>
              <a:gd name="T58" fmla="*/ 487 w 671"/>
              <a:gd name="T59" fmla="*/ 16 h 469"/>
              <a:gd name="T60" fmla="*/ 547 w 671"/>
              <a:gd name="T61" fmla="*/ 22 h 469"/>
              <a:gd name="T62" fmla="*/ 534 w 671"/>
              <a:gd name="T63" fmla="*/ 171 h 469"/>
              <a:gd name="T64" fmla="*/ 648 w 671"/>
              <a:gd name="T65" fmla="*/ 184 h 469"/>
              <a:gd name="T66" fmla="*/ 667 w 671"/>
              <a:gd name="T67" fmla="*/ 24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1" h="469">
                <a:moveTo>
                  <a:pt x="667" y="247"/>
                </a:moveTo>
                <a:cubicBezTo>
                  <a:pt x="663" y="269"/>
                  <a:pt x="646" y="288"/>
                  <a:pt x="617" y="289"/>
                </a:cubicBezTo>
                <a:cubicBezTo>
                  <a:pt x="607" y="289"/>
                  <a:pt x="595" y="287"/>
                  <a:pt x="583" y="286"/>
                </a:cubicBezTo>
                <a:cubicBezTo>
                  <a:pt x="573" y="285"/>
                  <a:pt x="558" y="281"/>
                  <a:pt x="550" y="283"/>
                </a:cubicBezTo>
                <a:cubicBezTo>
                  <a:pt x="540" y="286"/>
                  <a:pt x="536" y="308"/>
                  <a:pt x="535" y="319"/>
                </a:cubicBezTo>
                <a:cubicBezTo>
                  <a:pt x="532" y="365"/>
                  <a:pt x="542" y="411"/>
                  <a:pt x="548" y="450"/>
                </a:cubicBezTo>
                <a:cubicBezTo>
                  <a:pt x="519" y="453"/>
                  <a:pt x="497" y="454"/>
                  <a:pt x="467" y="457"/>
                </a:cubicBezTo>
                <a:cubicBezTo>
                  <a:pt x="447" y="459"/>
                  <a:pt x="408" y="469"/>
                  <a:pt x="389" y="457"/>
                </a:cubicBezTo>
                <a:cubicBezTo>
                  <a:pt x="365" y="441"/>
                  <a:pt x="393" y="393"/>
                  <a:pt x="391" y="367"/>
                </a:cubicBezTo>
                <a:cubicBezTo>
                  <a:pt x="390" y="343"/>
                  <a:pt x="371" y="327"/>
                  <a:pt x="353" y="324"/>
                </a:cubicBezTo>
                <a:cubicBezTo>
                  <a:pt x="335" y="322"/>
                  <a:pt x="314" y="324"/>
                  <a:pt x="300" y="332"/>
                </a:cubicBezTo>
                <a:cubicBezTo>
                  <a:pt x="280" y="344"/>
                  <a:pt x="284" y="386"/>
                  <a:pt x="288" y="411"/>
                </a:cubicBezTo>
                <a:cubicBezTo>
                  <a:pt x="289" y="420"/>
                  <a:pt x="292" y="431"/>
                  <a:pt x="291" y="439"/>
                </a:cubicBezTo>
                <a:cubicBezTo>
                  <a:pt x="288" y="453"/>
                  <a:pt x="272" y="461"/>
                  <a:pt x="254" y="463"/>
                </a:cubicBezTo>
                <a:cubicBezTo>
                  <a:pt x="205" y="468"/>
                  <a:pt x="165" y="451"/>
                  <a:pt x="129" y="442"/>
                </a:cubicBezTo>
                <a:cubicBezTo>
                  <a:pt x="142" y="398"/>
                  <a:pt x="144" y="304"/>
                  <a:pt x="123" y="289"/>
                </a:cubicBezTo>
                <a:cubicBezTo>
                  <a:pt x="102" y="274"/>
                  <a:pt x="40" y="301"/>
                  <a:pt x="15" y="277"/>
                </a:cubicBezTo>
                <a:cubicBezTo>
                  <a:pt x="0" y="263"/>
                  <a:pt x="0" y="218"/>
                  <a:pt x="12" y="199"/>
                </a:cubicBezTo>
                <a:cubicBezTo>
                  <a:pt x="24" y="178"/>
                  <a:pt x="55" y="182"/>
                  <a:pt x="82" y="186"/>
                </a:cubicBezTo>
                <a:cubicBezTo>
                  <a:pt x="91" y="187"/>
                  <a:pt x="108" y="195"/>
                  <a:pt x="119" y="192"/>
                </a:cubicBezTo>
                <a:cubicBezTo>
                  <a:pt x="128" y="189"/>
                  <a:pt x="130" y="171"/>
                  <a:pt x="131" y="157"/>
                </a:cubicBezTo>
                <a:cubicBezTo>
                  <a:pt x="135" y="107"/>
                  <a:pt x="126" y="67"/>
                  <a:pt x="123" y="24"/>
                </a:cubicBezTo>
                <a:cubicBezTo>
                  <a:pt x="152" y="21"/>
                  <a:pt x="183" y="12"/>
                  <a:pt x="215" y="9"/>
                </a:cubicBezTo>
                <a:cubicBezTo>
                  <a:pt x="248" y="7"/>
                  <a:pt x="285" y="11"/>
                  <a:pt x="290" y="33"/>
                </a:cubicBezTo>
                <a:cubicBezTo>
                  <a:pt x="291" y="41"/>
                  <a:pt x="286" y="69"/>
                  <a:pt x="285" y="76"/>
                </a:cubicBezTo>
                <a:cubicBezTo>
                  <a:pt x="283" y="90"/>
                  <a:pt x="278" y="108"/>
                  <a:pt x="283" y="122"/>
                </a:cubicBezTo>
                <a:cubicBezTo>
                  <a:pt x="293" y="150"/>
                  <a:pt x="360" y="156"/>
                  <a:pt x="381" y="134"/>
                </a:cubicBezTo>
                <a:cubicBezTo>
                  <a:pt x="390" y="125"/>
                  <a:pt x="389" y="102"/>
                  <a:pt x="388" y="86"/>
                </a:cubicBezTo>
                <a:cubicBezTo>
                  <a:pt x="386" y="70"/>
                  <a:pt x="377" y="57"/>
                  <a:pt x="379" y="42"/>
                </a:cubicBezTo>
                <a:cubicBezTo>
                  <a:pt x="383" y="0"/>
                  <a:pt x="449" y="13"/>
                  <a:pt x="487" y="16"/>
                </a:cubicBezTo>
                <a:cubicBezTo>
                  <a:pt x="508" y="18"/>
                  <a:pt x="528" y="20"/>
                  <a:pt x="547" y="22"/>
                </a:cubicBezTo>
                <a:cubicBezTo>
                  <a:pt x="535" y="63"/>
                  <a:pt x="529" y="143"/>
                  <a:pt x="534" y="171"/>
                </a:cubicBezTo>
                <a:cubicBezTo>
                  <a:pt x="540" y="198"/>
                  <a:pt x="617" y="167"/>
                  <a:pt x="648" y="184"/>
                </a:cubicBezTo>
                <a:cubicBezTo>
                  <a:pt x="660" y="191"/>
                  <a:pt x="671" y="224"/>
                  <a:pt x="667" y="247"/>
                </a:cubicBezTo>
                <a:close/>
              </a:path>
            </a:pathLst>
          </a:custGeom>
          <a:gradFill>
            <a:gsLst>
              <a:gs pos="0">
                <a:schemeClr val="accent2">
                  <a:lumMod val="75000"/>
                </a:schemeClr>
              </a:gs>
              <a:gs pos="78000">
                <a:schemeClr val="accent2">
                  <a:lumMod val="75000"/>
                </a:schemeClr>
              </a:gs>
              <a:gs pos="100000">
                <a:schemeClr val="accent2">
                  <a:lumMod val="50000"/>
                </a:schemeClr>
              </a:gs>
            </a:gsLst>
            <a:lin ang="0" scaled="0"/>
          </a:gradFill>
          <a:ln w="19050">
            <a:solidFill>
              <a:schemeClr val="bg1"/>
            </a:solidFill>
          </a:ln>
          <a:effectLst/>
          <a:scene3d>
            <a:camera prst="orthographicFront">
              <a:rot lat="21300000" lon="20100000" rev="21540000"/>
            </a:camera>
            <a:lightRig rig="threePt" dir="t"/>
          </a:scene3d>
          <a:sp3d extrusionH="254000">
            <a:extrusionClr>
              <a:schemeClr val="accent2">
                <a:lumMod val="50000"/>
              </a:schemeClr>
            </a:extrusionClr>
          </a:sp3d>
        </p:spPr>
        <p:txBody>
          <a:bodyPr vert="horz" wrap="square" lIns="76200" tIns="38100" rIns="76200" bIns="38100" numCol="1" anchor="t" anchorCtr="0" compatLnSpc="1">
            <a:prstTxWarp prst="textNoShape">
              <a:avLst/>
            </a:prstTxWarp>
          </a:bodyPr>
          <a:lstStyle/>
          <a:p>
            <a:endParaRPr lang="en-US" sz="1500" dirty="0"/>
          </a:p>
        </p:txBody>
      </p:sp>
      <p:sp>
        <p:nvSpPr>
          <p:cNvPr id="22" name="TextBox 21"/>
          <p:cNvSpPr txBox="1"/>
          <p:nvPr/>
        </p:nvSpPr>
        <p:spPr>
          <a:xfrm rot="20645184">
            <a:off x="2278216" y="2098055"/>
            <a:ext cx="1257797" cy="630942"/>
          </a:xfrm>
          <a:prstGeom prst="rect">
            <a:avLst/>
          </a:prstGeom>
          <a:noFill/>
        </p:spPr>
        <p:txBody>
          <a:bodyPr wrap="square" rtlCol="0">
            <a:spAutoFit/>
          </a:bodyPr>
          <a:lstStyle/>
          <a:p>
            <a:r>
              <a:rPr lang="en-US" sz="1500" dirty="0">
                <a:solidFill>
                  <a:schemeClr val="bg1"/>
                </a:solidFill>
              </a:rPr>
              <a:t>Engagement</a:t>
            </a:r>
            <a:r>
              <a:rPr lang="en-US" sz="2000" dirty="0">
                <a:solidFill>
                  <a:schemeClr val="bg1"/>
                </a:solidFill>
              </a:rPr>
              <a:t>	</a:t>
            </a:r>
          </a:p>
        </p:txBody>
      </p:sp>
      <p:sp>
        <p:nvSpPr>
          <p:cNvPr id="24" name="TextBox 23"/>
          <p:cNvSpPr txBox="1"/>
          <p:nvPr/>
        </p:nvSpPr>
        <p:spPr>
          <a:xfrm>
            <a:off x="4386100" y="3973456"/>
            <a:ext cx="1952616" cy="400110"/>
          </a:xfrm>
          <a:prstGeom prst="rect">
            <a:avLst/>
          </a:prstGeom>
          <a:noFill/>
        </p:spPr>
        <p:txBody>
          <a:bodyPr wrap="square" rtlCol="0">
            <a:spAutoFit/>
          </a:bodyPr>
          <a:lstStyle/>
          <a:p>
            <a:r>
              <a:rPr lang="en-US" sz="2000" dirty="0">
                <a:solidFill>
                  <a:schemeClr val="bg1"/>
                </a:solidFill>
              </a:rPr>
              <a:t>Synthesis</a:t>
            </a:r>
          </a:p>
        </p:txBody>
      </p:sp>
      <p:sp>
        <p:nvSpPr>
          <p:cNvPr id="25" name="TextBox 24"/>
          <p:cNvSpPr txBox="1"/>
          <p:nvPr/>
        </p:nvSpPr>
        <p:spPr>
          <a:xfrm rot="1614452">
            <a:off x="6458316" y="1850293"/>
            <a:ext cx="957825" cy="656655"/>
          </a:xfrm>
          <a:prstGeom prst="rect">
            <a:avLst/>
          </a:prstGeom>
          <a:noFill/>
        </p:spPr>
        <p:txBody>
          <a:bodyPr wrap="square" rtlCol="0">
            <a:spAutoFit/>
          </a:bodyPr>
          <a:lstStyle/>
          <a:p>
            <a:r>
              <a:rPr lang="en-US" sz="1667" dirty="0">
                <a:solidFill>
                  <a:schemeClr val="bg1"/>
                </a:solidFill>
              </a:rPr>
              <a:t>Analysis</a:t>
            </a:r>
            <a:r>
              <a:rPr lang="en-US" sz="2000" dirty="0">
                <a:solidFill>
                  <a:schemeClr val="bg1"/>
                </a:solidFill>
              </a:rPr>
              <a:t>	</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9717" y="-132892"/>
            <a:ext cx="2521254" cy="837618"/>
          </a:xfrm>
          <a:prstGeom prst="rect">
            <a:avLst/>
          </a:prstGeom>
        </p:spPr>
      </p:pic>
      <p:pic>
        <p:nvPicPr>
          <p:cNvPr id="28" name="Picture 2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12441" y="445197"/>
            <a:ext cx="2039435" cy="289229"/>
          </a:xfrm>
          <a:prstGeom prst="rect">
            <a:avLst/>
          </a:prstGeom>
        </p:spPr>
      </p:pic>
    </p:spTree>
    <p:extLst>
      <p:ext uri="{BB962C8B-B14F-4D97-AF65-F5344CB8AC3E}">
        <p14:creationId xmlns:p14="http://schemas.microsoft.com/office/powerpoint/2010/main" val="31920975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1BCCD6ED-86B8-4D55-AA31-DD7F37044FD4}" vid="{3813B7CC-1053-4280-83F2-1C82D31D21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1254</TotalTime>
  <Words>820</Words>
  <Application>Microsoft Office PowerPoint</Application>
  <PresentationFormat>Custom</PresentationFormat>
  <Paragraphs>157</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Calisto MT</vt:lpstr>
      <vt:lpstr>Helvetica</vt:lpstr>
      <vt:lpstr>Trebuchet MS</vt:lpstr>
      <vt:lpstr>Wingdings 2</vt:lpstr>
      <vt:lpstr>MIS2101</vt:lpstr>
      <vt:lpstr>Information Systems in Organizations  Introduction instructor’s name</vt:lpstr>
      <vt:lpstr>Intro to instructor</vt:lpstr>
      <vt:lpstr>Managing Expectations</vt:lpstr>
      <vt:lpstr>Course Description</vt:lpstr>
      <vt:lpstr>Graded Components</vt:lpstr>
      <vt:lpstr>No Required Textbooks!</vt:lpstr>
      <vt:lpstr>No Required Textbook!</vt:lpstr>
      <vt:lpstr>Lecture vs. Activities</vt:lpstr>
      <vt:lpstr>Active Learning</vt:lpstr>
      <vt:lpstr>Active Learning</vt:lpstr>
      <vt:lpstr>Active Learning</vt:lpstr>
      <vt:lpstr>Wikipedia (and other questionable sources)</vt:lpstr>
      <vt:lpstr>Roadmap</vt:lpstr>
      <vt:lpstr>PowerPoint Presentation</vt:lpstr>
      <vt:lpstr>Class Site Review</vt:lpstr>
      <vt:lpstr>Course Support</vt:lpstr>
      <vt:lpstr>PowerPoint Presentation</vt:lpstr>
      <vt:lpstr>Introduction to Information Systems in Organizations</vt:lpstr>
      <vt:lpstr>On to Unit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Mart Doyle</cp:lastModifiedBy>
  <cp:revision>95</cp:revision>
  <dcterms:created xsi:type="dcterms:W3CDTF">2015-03-16T11:37:14Z</dcterms:created>
  <dcterms:modified xsi:type="dcterms:W3CDTF">2017-01-10T20:59:56Z</dcterms:modified>
</cp:coreProperties>
</file>