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3" r:id="rId3"/>
    <p:sldId id="261" r:id="rId4"/>
    <p:sldId id="262" r:id="rId5"/>
    <p:sldId id="268" r:id="rId6"/>
    <p:sldId id="258" r:id="rId7"/>
    <p:sldId id="257" r:id="rId8"/>
    <p:sldId id="263" r:id="rId9"/>
    <p:sldId id="264" r:id="rId10"/>
    <p:sldId id="281" r:id="rId11"/>
    <p:sldId id="280" r:id="rId12"/>
    <p:sldId id="266" r:id="rId13"/>
    <p:sldId id="267" r:id="rId14"/>
    <p:sldId id="270" r:id="rId15"/>
    <p:sldId id="284" r:id="rId16"/>
    <p:sldId id="285" r:id="rId17"/>
    <p:sldId id="286" r:id="rId18"/>
    <p:sldId id="269" r:id="rId1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58334-DE87-41E9-9F2F-8495B2C920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CB75D-8124-48BC-9E7D-61A7FF23BE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9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B2D4D-1606-4188-A3DB-179068CB34A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60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CC368-A6FA-4038-A7AB-45D54C95DA7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15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done by Gartner.</a:t>
            </a:r>
            <a:r>
              <a:rPr lang="en-US" baseline="0" dirty="0"/>
              <a:t>  Looks at skills across three dimensions, technology expertise, business expertise, vision/creativity.                                              </a:t>
            </a:r>
          </a:p>
          <a:p>
            <a:endParaRPr lang="en-US" baseline="0" dirty="0"/>
          </a:p>
          <a:p>
            <a:r>
              <a:rPr lang="en-US" baseline="0" dirty="0"/>
              <a:t>Under Threat – This is closely aligned with what we have been teaching in significant portions of the existing curriculum.</a:t>
            </a:r>
          </a:p>
          <a:p>
            <a:endParaRPr lang="en-US" baseline="0" dirty="0"/>
          </a:p>
          <a:p>
            <a:r>
              <a:rPr lang="en-US" baseline="0" dirty="0"/>
              <a:t>Safe In-House, Prosperous In-House, and Ultimate will be Cloud Creators </a:t>
            </a:r>
            <a:r>
              <a:rPr lang="en-US" baseline="0"/>
              <a:t>and Providers </a:t>
            </a:r>
            <a:r>
              <a:rPr lang="en-US" baseline="0" dirty="0"/>
              <a:t>– This is where we are headed with the new curriculum.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6965-D8CB-479E-BB9B-8DFF250208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14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CB75D-8124-48BC-9E7D-61A7FF23BE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60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63C8D-C9CD-49FD-B932-935372C1BEB3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487A0-384B-4340-8050-D6992891A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Doyle@Templ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MIS2501</a:t>
            </a:r>
            <a:br>
              <a:rPr lang="en-US" dirty="0"/>
            </a:br>
            <a:r>
              <a:rPr lang="en-US" dirty="0"/>
              <a:t>Enterprise IT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Grading Rubric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370984"/>
              </p:ext>
            </p:extLst>
          </p:nvPr>
        </p:nvGraphicFramePr>
        <p:xfrm>
          <a:off x="228600" y="1104900"/>
          <a:ext cx="87630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Unacceptable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Below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Excellent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  <a:r>
                        <a:rPr lang="en-US" baseline="0" dirty="0"/>
                        <a:t> Hook – How well did you engage the reader and entice them to read more?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 Summary – How well did you identify and summarize the </a:t>
                      </a:r>
                      <a:r>
                        <a:rPr lang="en-US" u="sng" dirty="0"/>
                        <a:t>key capabilities</a:t>
                      </a:r>
                      <a:r>
                        <a:rPr lang="en-US" dirty="0"/>
                        <a:t> which make the technology</a:t>
                      </a:r>
                      <a:r>
                        <a:rPr lang="en-US" baseline="0" dirty="0"/>
                        <a:t> so compelling?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Business Case – How</a:t>
                      </a:r>
                      <a:r>
                        <a:rPr lang="en-US" baseline="0" dirty="0"/>
                        <a:t> well did you articulate the business case for making investments in this technology?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Writing – Grammar,</a:t>
                      </a:r>
                      <a:r>
                        <a:rPr lang="en-US" baseline="0" dirty="0"/>
                        <a:t> spelling, punctuation, organization, sentence structure, etc.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800600" y="529143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 = 100%, 2 = 70%, 1 = 50%, 0=0%</a:t>
            </a:r>
          </a:p>
        </p:txBody>
      </p:sp>
    </p:spTree>
    <p:extLst>
      <p:ext uri="{BB962C8B-B14F-4D97-AF65-F5344CB8AC3E}">
        <p14:creationId xmlns:p14="http://schemas.microsoft.com/office/powerpoint/2010/main" val="4101702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“You can lead a horse to water but…”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Will I know if you don’t…</a:t>
            </a:r>
          </a:p>
          <a:p>
            <a:pPr lvl="1"/>
            <a:r>
              <a:rPr lang="en-US" dirty="0"/>
              <a:t>do your reading?</a:t>
            </a:r>
          </a:p>
          <a:p>
            <a:pPr lvl="1"/>
            <a:r>
              <a:rPr lang="en-US" dirty="0"/>
              <a:t>do your web research?</a:t>
            </a:r>
          </a:p>
          <a:p>
            <a:pPr lvl="1"/>
            <a:r>
              <a:rPr lang="en-US" dirty="0"/>
              <a:t>write your non-graded flash research papers?</a:t>
            </a:r>
          </a:p>
          <a:p>
            <a:endParaRPr lang="en-US" dirty="0"/>
          </a:p>
          <a:p>
            <a:r>
              <a:rPr lang="en-US" dirty="0"/>
              <a:t>You will be at a serious competitive disadvantage if you don’t!</a:t>
            </a:r>
          </a:p>
        </p:txBody>
      </p:sp>
    </p:spTree>
    <p:extLst>
      <p:ext uri="{BB962C8B-B14F-4D97-AF65-F5344CB8AC3E}">
        <p14:creationId xmlns:p14="http://schemas.microsoft.com/office/powerpoint/2010/main" val="65638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Communications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106 Speakman Hall</a:t>
            </a:r>
          </a:p>
          <a:p>
            <a:r>
              <a:rPr lang="en-US" dirty="0"/>
              <a:t>I </a:t>
            </a:r>
            <a:r>
              <a:rPr lang="en-US" b="1" u="sng" dirty="0"/>
              <a:t>strongly encourage</a:t>
            </a:r>
            <a:r>
              <a:rPr lang="en-US" dirty="0"/>
              <a:t> you to visit these people and have them review each flash research paper!</a:t>
            </a:r>
          </a:p>
          <a:p>
            <a:r>
              <a:rPr lang="en-US" dirty="0"/>
              <a:t>You will “crash and burn” on the exams if you don’t!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Average exam grades will be in the D+ to C- range</a:t>
            </a:r>
          </a:p>
          <a:p>
            <a:r>
              <a:rPr lang="en-US" dirty="0"/>
              <a:t>Visit the Business Communication Center and have your paper critiqued by a tutor</a:t>
            </a:r>
          </a:p>
          <a:p>
            <a:r>
              <a:rPr lang="en-US" dirty="0"/>
              <a:t>Hand in original critiqued paper, feedback from tutor, and updated paper and post to your e-Portfolio to earn 1 extra credit point on your final grade</a:t>
            </a:r>
          </a:p>
          <a:p>
            <a:r>
              <a:rPr lang="en-US" dirty="0"/>
              <a:t>See syllabus for schedule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Credit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“No-Show” policy</a:t>
            </a:r>
          </a:p>
          <a:p>
            <a:r>
              <a:rPr lang="en-US" dirty="0"/>
              <a:t>No critiques on day of exam</a:t>
            </a:r>
          </a:p>
        </p:txBody>
      </p:sp>
    </p:spTree>
    <p:extLst>
      <p:ext uri="{BB962C8B-B14F-4D97-AF65-F5344CB8AC3E}">
        <p14:creationId xmlns:p14="http://schemas.microsoft.com/office/powerpoint/2010/main" val="3587043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Tech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Six Tech Challenges throughout the semester</a:t>
            </a:r>
          </a:p>
          <a:p>
            <a:pPr lvl="1"/>
            <a:r>
              <a:rPr lang="en-US" dirty="0"/>
              <a:t>Demonstration in the classroom</a:t>
            </a:r>
          </a:p>
          <a:p>
            <a:pPr lvl="1"/>
            <a:r>
              <a:rPr lang="en-US" dirty="0"/>
              <a:t>Hands-on experience in the classroom</a:t>
            </a:r>
          </a:p>
          <a:p>
            <a:pPr lvl="1"/>
            <a:r>
              <a:rPr lang="en-US" dirty="0"/>
              <a:t>Personal exploration outside of the classroom</a:t>
            </a:r>
          </a:p>
          <a:p>
            <a:r>
              <a:rPr lang="en-US" dirty="0"/>
              <a:t>Exam 1 and exam 4 will require competency with these technologies so make the time to work with and explore these technologies!</a:t>
            </a:r>
          </a:p>
        </p:txBody>
      </p:sp>
    </p:spTree>
    <p:extLst>
      <p:ext uri="{BB962C8B-B14F-4D97-AF65-F5344CB8AC3E}">
        <p14:creationId xmlns:p14="http://schemas.microsoft.com/office/powerpoint/2010/main" val="3998653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Challenge Scenario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409700"/>
            <a:ext cx="867096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have recently been hired as the “IT guy” by </a:t>
            </a:r>
            <a:r>
              <a:rPr lang="en-US" dirty="0" err="1"/>
              <a:t>FoxPharma</a:t>
            </a:r>
            <a:r>
              <a:rPr lang="en-US" dirty="0"/>
              <a:t>.  </a:t>
            </a:r>
            <a:r>
              <a:rPr lang="en-US" dirty="0" err="1"/>
              <a:t>FoxPharma</a:t>
            </a:r>
            <a:r>
              <a:rPr lang="en-US" dirty="0"/>
              <a:t> is a small</a:t>
            </a:r>
          </a:p>
          <a:p>
            <a:r>
              <a:rPr lang="en-US" dirty="0"/>
              <a:t>start-up that is developing new drugs for cancer treatments.  Being a start-up, </a:t>
            </a:r>
          </a:p>
          <a:p>
            <a:r>
              <a:rPr lang="en-US" dirty="0"/>
              <a:t>you’re not just the “IT guy”, you’re the entire IT department.  </a:t>
            </a:r>
            <a:r>
              <a:rPr lang="en-US" dirty="0" err="1"/>
              <a:t>FoxPharma</a:t>
            </a:r>
            <a:r>
              <a:rPr lang="en-US" dirty="0"/>
              <a:t> has just</a:t>
            </a:r>
          </a:p>
          <a:p>
            <a:r>
              <a:rPr lang="en-US" dirty="0"/>
              <a:t>launched.  In terms of the systems they need to support their new business they</a:t>
            </a:r>
          </a:p>
          <a:p>
            <a:r>
              <a:rPr lang="en-US" dirty="0"/>
              <a:t>have nothing.  Figuring out what they need is your job.  Planning, deployment and </a:t>
            </a:r>
          </a:p>
          <a:p>
            <a:r>
              <a:rPr lang="en-US" dirty="0"/>
              <a:t>support of these systems is your job.</a:t>
            </a:r>
          </a:p>
          <a:p>
            <a:endParaRPr lang="en-US" dirty="0"/>
          </a:p>
          <a:p>
            <a:r>
              <a:rPr lang="en-US" dirty="0"/>
              <a:t>Being a start-up, cash is tight.  The business does not have the capital to build a datacenter</a:t>
            </a:r>
          </a:p>
          <a:p>
            <a:r>
              <a:rPr lang="en-US" dirty="0"/>
              <a:t>and purchase all of the gear that a larger more established organization might have.  </a:t>
            </a:r>
          </a:p>
          <a:p>
            <a:r>
              <a:rPr lang="en-US" dirty="0"/>
              <a:t>As a result of this you have decided to utilize cloud technology and will build out the</a:t>
            </a:r>
          </a:p>
          <a:p>
            <a:r>
              <a:rPr lang="en-US" dirty="0"/>
              <a:t>infrastructure that your organization needs using Microsoft’s Azure technology.</a:t>
            </a:r>
          </a:p>
          <a:p>
            <a:endParaRPr lang="en-US" dirty="0"/>
          </a:p>
          <a:p>
            <a:r>
              <a:rPr lang="en-US" dirty="0"/>
              <a:t>Here is what you will build…</a:t>
            </a:r>
          </a:p>
        </p:txBody>
      </p:sp>
    </p:spTree>
    <p:extLst>
      <p:ext uri="{BB962C8B-B14F-4D97-AF65-F5344CB8AC3E}">
        <p14:creationId xmlns:p14="http://schemas.microsoft.com/office/powerpoint/2010/main" val="1589131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87200" y="190500"/>
            <a:ext cx="3737200" cy="53721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33600" y="12573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00" y="190500"/>
            <a:ext cx="2511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Microsoft Azure</a:t>
            </a:r>
          </a:p>
        </p:txBody>
      </p:sp>
      <p:sp>
        <p:nvSpPr>
          <p:cNvPr id="6" name="Oval 5"/>
          <p:cNvSpPr/>
          <p:nvPr/>
        </p:nvSpPr>
        <p:spPr>
          <a:xfrm>
            <a:off x="4343400" y="114300"/>
            <a:ext cx="3581400" cy="53721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76800" y="11049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 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-52296"/>
            <a:ext cx="7315200" cy="570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4" grpId="1"/>
      <p:bldP spid="6" grpId="0" animBg="1"/>
      <p:bldP spid="6" grpId="1" animBg="1"/>
      <p:bldP spid="7" grpId="0"/>
      <p:bldP spid="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 Portfolio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686800" cy="3771636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MIS majors only</a:t>
            </a:r>
          </a:p>
          <a:p>
            <a:r>
              <a:rPr lang="en-US" dirty="0"/>
              <a:t>Intended to drive engagement in/out of classroom</a:t>
            </a:r>
          </a:p>
          <a:p>
            <a:pPr lvl="1"/>
            <a:r>
              <a:rPr lang="en-US" dirty="0"/>
              <a:t>Work an internship</a:t>
            </a:r>
          </a:p>
          <a:p>
            <a:pPr lvl="1"/>
            <a:r>
              <a:rPr lang="en-US" dirty="0"/>
              <a:t>Get involved in AIS</a:t>
            </a:r>
          </a:p>
          <a:p>
            <a:pPr lvl="1"/>
            <a:r>
              <a:rPr lang="en-US" dirty="0"/>
              <a:t>Work on projects above and beyond normal course expectations</a:t>
            </a:r>
          </a:p>
          <a:p>
            <a:r>
              <a:rPr lang="en-US" dirty="0"/>
              <a:t>Earn points for each achievement</a:t>
            </a:r>
          </a:p>
          <a:p>
            <a:pPr lvl="1"/>
            <a:r>
              <a:rPr lang="en-US" dirty="0"/>
              <a:t>Must earn 1,000 points before graduation</a:t>
            </a:r>
          </a:p>
          <a:p>
            <a:pPr lvl="1"/>
            <a:r>
              <a:rPr lang="en-US" dirty="0"/>
              <a:t>Must earn 200 points to complete this class</a:t>
            </a:r>
          </a:p>
        </p:txBody>
      </p:sp>
    </p:spTree>
    <p:extLst>
      <p:ext uri="{BB962C8B-B14F-4D97-AF65-F5344CB8AC3E}">
        <p14:creationId xmlns:p14="http://schemas.microsoft.com/office/powerpoint/2010/main" val="122188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70000"/>
            <a:ext cx="7924800" cy="355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30+ years industry experience</a:t>
            </a:r>
          </a:p>
          <a:p>
            <a:pPr eaLnBrk="1" hangingPunct="1"/>
            <a:r>
              <a:rPr lang="en-US" dirty="0"/>
              <a:t>E-mail: </a:t>
            </a:r>
            <a:r>
              <a:rPr lang="en-US" dirty="0">
                <a:hlinkClick r:id="rId3"/>
              </a:rPr>
              <a:t>MDoyle@Temple.Edu</a:t>
            </a:r>
            <a:endParaRPr lang="en-US" dirty="0"/>
          </a:p>
          <a:p>
            <a:pPr eaLnBrk="1" hangingPunct="1"/>
            <a:r>
              <a:rPr lang="en-US" dirty="0"/>
              <a:t>Office: </a:t>
            </a:r>
            <a:r>
              <a:rPr lang="en-US" dirty="0" err="1"/>
              <a:t>Speakman</a:t>
            </a:r>
            <a:r>
              <a:rPr lang="en-US" dirty="0"/>
              <a:t> 209H</a:t>
            </a:r>
          </a:p>
          <a:p>
            <a:pPr eaLnBrk="1" hangingPunct="1"/>
            <a:r>
              <a:rPr lang="en-US" dirty="0"/>
              <a:t>Telephone: (215) 204-4684</a:t>
            </a:r>
          </a:p>
        </p:txBody>
      </p:sp>
    </p:spTree>
    <p:extLst>
      <p:ext uri="{BB962C8B-B14F-4D97-AF65-F5344CB8AC3E}">
        <p14:creationId xmlns:p14="http://schemas.microsoft.com/office/powerpoint/2010/main" val="271499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My Background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33500"/>
            <a:ext cx="7924800" cy="38735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Education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BS Computer Science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MS Computer Information Systems (a.k.a. MIS)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Pre-Temple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Computer Sciences Corporation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IBM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Martin J. Doyle, Inc.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Rohm and Haas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Company’s 1</a:t>
            </a:r>
            <a:r>
              <a:rPr lang="en-US" sz="1800" baseline="30000" dirty="0"/>
              <a:t>st</a:t>
            </a:r>
            <a:r>
              <a:rPr lang="en-US" sz="1800" dirty="0"/>
              <a:t> IT Technical Fellow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Chief Technology Architect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Basis Team Lead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Adjunct Faculty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Holy Family University, Temple University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Full-Time Faculty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Temple University – Undergraduate, Graduate, OMBA, IMBA &amp; EMBA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875" y="38100"/>
            <a:ext cx="8766661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I Drop this Course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Very different from any other “technology” course out there</a:t>
            </a:r>
          </a:p>
          <a:p>
            <a:pPr lvl="1"/>
            <a:r>
              <a:rPr lang="en-US" dirty="0"/>
              <a:t>Could be the best course you’ve ever taken</a:t>
            </a:r>
          </a:p>
          <a:p>
            <a:pPr lvl="1"/>
            <a:r>
              <a:rPr lang="en-US" dirty="0"/>
              <a:t>Could be the worst course you’ve ever taken</a:t>
            </a:r>
          </a:p>
          <a:p>
            <a:pPr lvl="1"/>
            <a:r>
              <a:rPr lang="en-US" dirty="0"/>
              <a:t>If something doesn’t look quite right, get over it!</a:t>
            </a:r>
          </a:p>
          <a:p>
            <a:pPr lvl="1"/>
            <a:endParaRPr lang="en-US" dirty="0"/>
          </a:p>
          <a:p>
            <a:r>
              <a:rPr lang="en-US" dirty="0"/>
              <a:t>Non-traditional</a:t>
            </a:r>
          </a:p>
          <a:p>
            <a:pPr lvl="1"/>
            <a:r>
              <a:rPr lang="en-US" dirty="0"/>
              <a:t>Non-traditional lectures</a:t>
            </a:r>
          </a:p>
          <a:p>
            <a:pPr lvl="1"/>
            <a:r>
              <a:rPr lang="en-US" dirty="0"/>
              <a:t>Non-traditional exams</a:t>
            </a:r>
          </a:p>
          <a:p>
            <a:pPr lvl="1"/>
            <a:r>
              <a:rPr lang="en-US" dirty="0"/>
              <a:t>No textbook that has the “right” answer</a:t>
            </a:r>
          </a:p>
          <a:p>
            <a:pPr lvl="1"/>
            <a:r>
              <a:rPr lang="en-US" dirty="0"/>
              <a:t>Better be comfortable trying something new!</a:t>
            </a:r>
          </a:p>
          <a:p>
            <a:pPr lvl="1"/>
            <a:endParaRPr lang="en-US" dirty="0"/>
          </a:p>
          <a:p>
            <a:r>
              <a:rPr lang="en-US" dirty="0"/>
              <a:t>Consistent messages from Advisory Board members</a:t>
            </a:r>
          </a:p>
          <a:p>
            <a:pPr lvl="1"/>
            <a:r>
              <a:rPr lang="en-US" dirty="0"/>
              <a:t>This is how we learn in the IT field!  This is what we do!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05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 a man a fish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33600" y="19050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 feed him for a day; teach a man to fish, feed him for a lifetime.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1905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114300"/>
            <a:ext cx="464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 a man a fish and he'll eat for a day. Teach a man to fish, and he will sit in the boat and drink beer all day.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425450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 a man a fish and he'll eat for a day.  Teach a man to fish and you will not have to listen to his incessant whining about how hungry he is.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8600" y="7239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Teach a man to fish and you feed him for a lifetime.  Unless he doesn't like sushi — then you also have to teach him to cook.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8575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 a man a fish and he'll eat for a day. Give a man a fishing rod and he'll break it in two for firewood - or exchange it for a fish.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1811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Teach a man to fish and he learns to covet your boat.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24765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 a man a fish and he'll eat for a day. Teach a man to fish and you can sell him fishing equipment.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42291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 a man a fish and he'll eat for a day. Teach a man to fish and you have fed him for a lifetime.  Teach a man to sell fish and he eats steak.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1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838200" y="1181100"/>
            <a:ext cx="2590800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Flash Research</a:t>
            </a:r>
          </a:p>
          <a:p>
            <a:pPr algn="ctr"/>
            <a:r>
              <a:rPr lang="en-US" dirty="0"/>
              <a:t>Quickly and effectively: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Analyze a scenario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Identify and describe the key capability of a technology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Articulate the business case for investing in a technology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867400" y="1181100"/>
            <a:ext cx="2590800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Hands-On Tech Challenges: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Learn about technologies the way IT professionals learn about technologies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Develop hands-on, marketable skills with mainstream technologies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352800" y="2171700"/>
            <a:ext cx="2590800" cy="13716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2-Part Course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2667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Enterprise IT Architecture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Flash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Audience – CIO of a large company</a:t>
            </a:r>
          </a:p>
          <a:p>
            <a:pPr lvl="1"/>
            <a:r>
              <a:rPr lang="en-US" dirty="0"/>
              <a:t>Knows a bit about technology</a:t>
            </a:r>
          </a:p>
          <a:p>
            <a:pPr lvl="1"/>
            <a:r>
              <a:rPr lang="en-US" dirty="0"/>
              <a:t>Is </a:t>
            </a:r>
            <a:r>
              <a:rPr lang="en-US" b="1" u="sng" dirty="0"/>
              <a:t>really</a:t>
            </a:r>
            <a:r>
              <a:rPr lang="en-US" dirty="0"/>
              <a:t> interested in creating business value</a:t>
            </a:r>
          </a:p>
          <a:p>
            <a:r>
              <a:rPr lang="en-US" dirty="0"/>
              <a:t>Body of paper </a:t>
            </a:r>
            <a:r>
              <a:rPr lang="en-US" b="1" u="sng" dirty="0"/>
              <a:t>1 page or less</a:t>
            </a:r>
          </a:p>
          <a:p>
            <a:r>
              <a:rPr lang="en-US" dirty="0"/>
              <a:t>Additional pages for</a:t>
            </a:r>
          </a:p>
          <a:p>
            <a:pPr lvl="1"/>
            <a:r>
              <a:rPr lang="en-US" dirty="0"/>
              <a:t>diagrams (optional)</a:t>
            </a:r>
          </a:p>
          <a:p>
            <a:pPr lvl="1"/>
            <a:r>
              <a:rPr lang="en-US" dirty="0"/>
              <a:t>references (3 required)</a:t>
            </a:r>
          </a:p>
          <a:p>
            <a:r>
              <a:rPr lang="en-US" dirty="0"/>
              <a:t>Not collected/graded but this is the only thing that will prepare you for the exams!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Body of Paper</a:t>
            </a:r>
            <a:br>
              <a:rPr lang="en-US" dirty="0"/>
            </a:br>
            <a:r>
              <a:rPr lang="en-US" b="1" u="sng" dirty="0"/>
              <a:t>1 Page Max!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464"/>
            <a:ext cx="8229600" cy="377163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Hook – Tell me why I just have to read the rest of this paper!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Tech Summary – What are the key capabilities of this technology that make it so compelling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Business Case – What is the core premise of the business case you would use to justify investing in this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1114</Words>
  <Application>Microsoft Office PowerPoint</Application>
  <PresentationFormat>On-screen Show (16:10)</PresentationFormat>
  <Paragraphs>156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MIS2501 Enterprise IT Architecture</vt:lpstr>
      <vt:lpstr>Doyle</vt:lpstr>
      <vt:lpstr>My Background</vt:lpstr>
      <vt:lpstr>PowerPoint Presentation</vt:lpstr>
      <vt:lpstr>Should I Drop this Course Now?</vt:lpstr>
      <vt:lpstr>PowerPoint Presentation</vt:lpstr>
      <vt:lpstr>PowerPoint Presentation</vt:lpstr>
      <vt:lpstr>Flash Research Paper</vt:lpstr>
      <vt:lpstr>Body of Paper 1 Page Max!</vt:lpstr>
      <vt:lpstr>Exam Grading Rubric</vt:lpstr>
      <vt:lpstr>“You can lead a horse to water but…”</vt:lpstr>
      <vt:lpstr>Business Communications Center</vt:lpstr>
      <vt:lpstr>Extra Credit</vt:lpstr>
      <vt:lpstr>Extra Credit (cont.)</vt:lpstr>
      <vt:lpstr>Hands-On Tech Challenges</vt:lpstr>
      <vt:lpstr>Tech Challenge Scenario</vt:lpstr>
      <vt:lpstr>PowerPoint Presentation</vt:lpstr>
      <vt:lpstr>MIS Portfolio Requirement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MIS2501 Enterprise Architecture</dc:title>
  <dc:creator>Mart Doyle</dc:creator>
  <cp:lastModifiedBy>Mart Doyle</cp:lastModifiedBy>
  <cp:revision>45</cp:revision>
  <dcterms:created xsi:type="dcterms:W3CDTF">2010-11-20T15:57:33Z</dcterms:created>
  <dcterms:modified xsi:type="dcterms:W3CDTF">2017-01-08T05:36:58Z</dcterms:modified>
</cp:coreProperties>
</file>