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325" r:id="rId5"/>
    <p:sldId id="270" r:id="rId6"/>
    <p:sldId id="257" r:id="rId7"/>
    <p:sldId id="311" r:id="rId8"/>
    <p:sldId id="313" r:id="rId9"/>
    <p:sldId id="312" r:id="rId10"/>
    <p:sldId id="315" r:id="rId11"/>
    <p:sldId id="317" r:id="rId12"/>
    <p:sldId id="319" r:id="rId13"/>
    <p:sldId id="294" r:id="rId14"/>
    <p:sldId id="306" r:id="rId15"/>
    <p:sldId id="305" r:id="rId16"/>
    <p:sldId id="309" r:id="rId17"/>
    <p:sldId id="301" r:id="rId18"/>
    <p:sldId id="322" r:id="rId19"/>
    <p:sldId id="324" r:id="rId20"/>
    <p:sldId id="321" r:id="rId21"/>
    <p:sldId id="307" r:id="rId22"/>
    <p:sldId id="31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Moustafello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636" autoAdjust="0"/>
    <p:restoredTop sz="97686" autoAdjust="0"/>
  </p:normalViewPr>
  <p:slideViewPr>
    <p:cSldViewPr snapToGrid="0">
      <p:cViewPr>
        <p:scale>
          <a:sx n="100" d="100"/>
          <a:sy n="100" d="100"/>
        </p:scale>
        <p:origin x="-1456" y="-104"/>
      </p:cViewPr>
      <p:guideLst>
        <p:guide orient="horz" pos="240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8-12T09:12:20.725" idx="2">
    <p:pos x="10" y="10"/>
    <p:text>lets change the picture to something more about our classes</p:tex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53663-54A8-4354-88E4-EBD257B08E0F}" type="doc">
      <dgm:prSet loTypeId="urn:microsoft.com/office/officeart/2011/layout/CircleProcess" loCatId="process" qsTypeId="urn:microsoft.com/office/officeart/2005/8/quickstyle/simple3" qsCatId="simple" csTypeId="urn:microsoft.com/office/officeart/2005/8/colors/colorful1" csCatId="colorful" phldr="1"/>
      <dgm:spPr/>
      <dgm:t>
        <a:bodyPr/>
        <a:lstStyle/>
        <a:p>
          <a:endParaRPr lang="en-US"/>
        </a:p>
      </dgm:t>
    </dgm:pt>
    <dgm:pt modelId="{F4A72157-1EBF-4BDE-AB84-B9EDD46413A3}">
      <dgm:prSet/>
      <dgm:spPr/>
      <dgm:t>
        <a:bodyPr/>
        <a:lstStyle/>
        <a:p>
          <a:pPr rtl="0"/>
          <a:r>
            <a:rPr lang="en-US" dirty="0" smtClean="0"/>
            <a:t>Who we are</a:t>
          </a:r>
          <a:endParaRPr lang="en-US" dirty="0"/>
        </a:p>
      </dgm:t>
    </dgm:pt>
    <dgm:pt modelId="{5B4D2624-939A-4B42-8258-C8862B2B43E5}" type="parTrans" cxnId="{CD49C161-B3E7-492D-B013-11CD8BD69AF1}">
      <dgm:prSet/>
      <dgm:spPr/>
      <dgm:t>
        <a:bodyPr/>
        <a:lstStyle/>
        <a:p>
          <a:endParaRPr lang="en-US"/>
        </a:p>
      </dgm:t>
    </dgm:pt>
    <dgm:pt modelId="{8636A134-7C30-4390-92AE-0B8C4C3D15E3}" type="sibTrans" cxnId="{CD49C161-B3E7-492D-B013-11CD8BD69AF1}">
      <dgm:prSet/>
      <dgm:spPr/>
      <dgm:t>
        <a:bodyPr/>
        <a:lstStyle/>
        <a:p>
          <a:endParaRPr lang="en-US"/>
        </a:p>
      </dgm:t>
    </dgm:pt>
    <dgm:pt modelId="{BE70AD7F-C8DC-4888-AADC-0DEEEDB4F57A}">
      <dgm:prSet/>
      <dgm:spPr/>
      <dgm:t>
        <a:bodyPr/>
        <a:lstStyle/>
        <a:p>
          <a:pPr rtl="0"/>
          <a:r>
            <a:rPr lang="en-US" dirty="0" smtClean="0"/>
            <a:t>Studio courses</a:t>
          </a:r>
          <a:endParaRPr lang="en-US" dirty="0"/>
        </a:p>
      </dgm:t>
    </dgm:pt>
    <dgm:pt modelId="{5FD1ACE0-EA3A-486C-A98B-DAB1D75B7EDA}" type="parTrans" cxnId="{96C7468F-5D47-471A-BE4E-730F939F9127}">
      <dgm:prSet/>
      <dgm:spPr/>
      <dgm:t>
        <a:bodyPr/>
        <a:lstStyle/>
        <a:p>
          <a:endParaRPr lang="en-US"/>
        </a:p>
      </dgm:t>
    </dgm:pt>
    <dgm:pt modelId="{6D324914-96EF-4F9D-8950-52DC3F545E6B}" type="sibTrans" cxnId="{96C7468F-5D47-471A-BE4E-730F939F9127}">
      <dgm:prSet/>
      <dgm:spPr/>
      <dgm:t>
        <a:bodyPr/>
        <a:lstStyle/>
        <a:p>
          <a:endParaRPr lang="en-US"/>
        </a:p>
      </dgm:t>
    </dgm:pt>
    <dgm:pt modelId="{F44B56B1-1D8A-4F5A-9931-A4D3E633ACAA}">
      <dgm:prSet/>
      <dgm:spPr/>
      <dgm:t>
        <a:bodyPr/>
        <a:lstStyle/>
        <a:p>
          <a:pPr rtl="0"/>
          <a:r>
            <a:rPr lang="en-US" dirty="0" smtClean="0"/>
            <a:t>Vertical studios</a:t>
          </a:r>
          <a:endParaRPr lang="en-US" dirty="0"/>
        </a:p>
      </dgm:t>
    </dgm:pt>
    <dgm:pt modelId="{403F2066-CD60-4495-B8B7-8D4C96639501}" type="parTrans" cxnId="{2E31436F-7B7E-4E68-8687-E5897F02C070}">
      <dgm:prSet/>
      <dgm:spPr/>
      <dgm:t>
        <a:bodyPr/>
        <a:lstStyle/>
        <a:p>
          <a:endParaRPr lang="en-US"/>
        </a:p>
      </dgm:t>
    </dgm:pt>
    <dgm:pt modelId="{DACCCE4D-7777-4C0F-A3AE-CE6C8729D64D}" type="sibTrans" cxnId="{2E31436F-7B7E-4E68-8687-E5897F02C070}">
      <dgm:prSet/>
      <dgm:spPr/>
      <dgm:t>
        <a:bodyPr/>
        <a:lstStyle/>
        <a:p>
          <a:endParaRPr lang="en-US"/>
        </a:p>
      </dgm:t>
    </dgm:pt>
    <dgm:pt modelId="{8C3DA33E-11C4-4377-AD4E-DC7B0AC5123F}">
      <dgm:prSet/>
      <dgm:spPr/>
      <dgm:t>
        <a:bodyPr/>
        <a:lstStyle/>
        <a:p>
          <a:pPr rtl="0"/>
          <a:r>
            <a:rPr lang="en-US" dirty="0" smtClean="0"/>
            <a:t>The results</a:t>
          </a:r>
          <a:endParaRPr lang="en-US" dirty="0"/>
        </a:p>
      </dgm:t>
    </dgm:pt>
    <dgm:pt modelId="{D8783BD2-6D8B-48A6-AFB0-3CB7EC11A5DF}" type="parTrans" cxnId="{0FBB9503-02CA-4249-A328-B0B9085E06D8}">
      <dgm:prSet/>
      <dgm:spPr/>
      <dgm:t>
        <a:bodyPr/>
        <a:lstStyle/>
        <a:p>
          <a:endParaRPr lang="en-US"/>
        </a:p>
      </dgm:t>
    </dgm:pt>
    <dgm:pt modelId="{B7682EA7-5704-40BE-A19F-B2206EBED86F}" type="sibTrans" cxnId="{0FBB9503-02CA-4249-A328-B0B9085E06D8}">
      <dgm:prSet/>
      <dgm:spPr/>
      <dgm:t>
        <a:bodyPr/>
        <a:lstStyle/>
        <a:p>
          <a:endParaRPr lang="en-US"/>
        </a:p>
      </dgm:t>
    </dgm:pt>
    <dgm:pt modelId="{7F0A923D-C170-364A-BEB7-F2814F63C372}">
      <dgm:prSet/>
      <dgm:spPr/>
      <dgm:t>
        <a:bodyPr/>
        <a:lstStyle/>
        <a:p>
          <a:pPr rtl="0"/>
          <a:r>
            <a:rPr lang="en-US" dirty="0" smtClean="0"/>
            <a:t>The problem identified</a:t>
          </a:r>
          <a:endParaRPr lang="en-US" dirty="0"/>
        </a:p>
      </dgm:t>
    </dgm:pt>
    <dgm:pt modelId="{E9F69073-ACB3-EE40-824F-419CD4119908}" type="parTrans" cxnId="{123CEC5D-FFAA-2143-9DD7-904F9FCA8C01}">
      <dgm:prSet/>
      <dgm:spPr/>
      <dgm:t>
        <a:bodyPr/>
        <a:lstStyle/>
        <a:p>
          <a:endParaRPr lang="en-US"/>
        </a:p>
      </dgm:t>
    </dgm:pt>
    <dgm:pt modelId="{E4969F7E-5C1F-AF40-8597-A296C7F9DF3A}" type="sibTrans" cxnId="{123CEC5D-FFAA-2143-9DD7-904F9FCA8C01}">
      <dgm:prSet/>
      <dgm:spPr/>
      <dgm:t>
        <a:bodyPr/>
        <a:lstStyle/>
        <a:p>
          <a:endParaRPr lang="en-US"/>
        </a:p>
      </dgm:t>
    </dgm:pt>
    <dgm:pt modelId="{51DC6C6E-D0A8-4911-A213-797FFFEF1206}" type="pres">
      <dgm:prSet presAssocID="{8D053663-54A8-4354-88E4-EBD257B08E0F}" presName="Name0" presStyleCnt="0">
        <dgm:presLayoutVars>
          <dgm:chMax val="11"/>
          <dgm:chPref val="11"/>
          <dgm:dir/>
          <dgm:resizeHandles/>
        </dgm:presLayoutVars>
      </dgm:prSet>
      <dgm:spPr/>
      <dgm:t>
        <a:bodyPr/>
        <a:lstStyle/>
        <a:p>
          <a:endParaRPr lang="en-US"/>
        </a:p>
      </dgm:t>
    </dgm:pt>
    <dgm:pt modelId="{C1CD431F-AD5A-0C49-825D-DFB10EB3C604}" type="pres">
      <dgm:prSet presAssocID="{8C3DA33E-11C4-4377-AD4E-DC7B0AC5123F}" presName="Accent5" presStyleCnt="0"/>
      <dgm:spPr/>
    </dgm:pt>
    <dgm:pt modelId="{FE3D54F4-EE57-4CA9-8F3B-632AAB4BE8FA}" type="pres">
      <dgm:prSet presAssocID="{8C3DA33E-11C4-4377-AD4E-DC7B0AC5123F}" presName="Accent" presStyleLbl="node1" presStyleIdx="0" presStyleCnt="5"/>
      <dgm:spPr/>
    </dgm:pt>
    <dgm:pt modelId="{BBD3281B-D90E-AF47-8372-695117B12D0E}" type="pres">
      <dgm:prSet presAssocID="{8C3DA33E-11C4-4377-AD4E-DC7B0AC5123F}" presName="ParentBackground5" presStyleCnt="0"/>
      <dgm:spPr/>
    </dgm:pt>
    <dgm:pt modelId="{BFC3F238-8D92-4856-85D3-EDBA0BAFF435}" type="pres">
      <dgm:prSet presAssocID="{8C3DA33E-11C4-4377-AD4E-DC7B0AC5123F}" presName="ParentBackground" presStyleLbl="fgAcc1" presStyleIdx="0" presStyleCnt="5"/>
      <dgm:spPr/>
      <dgm:t>
        <a:bodyPr/>
        <a:lstStyle/>
        <a:p>
          <a:endParaRPr lang="en-US"/>
        </a:p>
      </dgm:t>
    </dgm:pt>
    <dgm:pt modelId="{20DCF7B0-1AFD-904E-A1C4-3FE1FD25997D}" type="pres">
      <dgm:prSet presAssocID="{8C3DA33E-11C4-4377-AD4E-DC7B0AC5123F}" presName="Parent5" presStyleLbl="revTx" presStyleIdx="0" presStyleCnt="0">
        <dgm:presLayoutVars>
          <dgm:chMax val="1"/>
          <dgm:chPref val="1"/>
          <dgm:bulletEnabled val="1"/>
        </dgm:presLayoutVars>
      </dgm:prSet>
      <dgm:spPr/>
      <dgm:t>
        <a:bodyPr/>
        <a:lstStyle/>
        <a:p>
          <a:endParaRPr lang="en-US"/>
        </a:p>
      </dgm:t>
    </dgm:pt>
    <dgm:pt modelId="{59BDD514-EAFE-6449-AE98-25803F9C0EFC}" type="pres">
      <dgm:prSet presAssocID="{F44B56B1-1D8A-4F5A-9931-A4D3E633ACAA}" presName="Accent4" presStyleCnt="0"/>
      <dgm:spPr/>
    </dgm:pt>
    <dgm:pt modelId="{F3DEEAA9-30C4-4872-A5F3-7D78F4C2D347}" type="pres">
      <dgm:prSet presAssocID="{F44B56B1-1D8A-4F5A-9931-A4D3E633ACAA}" presName="Accent" presStyleLbl="node1" presStyleIdx="1" presStyleCnt="5"/>
      <dgm:spPr/>
    </dgm:pt>
    <dgm:pt modelId="{97A8044F-11AE-1E4C-A025-58F8AFEE9D02}" type="pres">
      <dgm:prSet presAssocID="{F44B56B1-1D8A-4F5A-9931-A4D3E633ACAA}" presName="ParentBackground4" presStyleCnt="0"/>
      <dgm:spPr/>
    </dgm:pt>
    <dgm:pt modelId="{8DA6678A-E5AE-41C0-9B1F-D805CFAA3B7B}" type="pres">
      <dgm:prSet presAssocID="{F44B56B1-1D8A-4F5A-9931-A4D3E633ACAA}" presName="ParentBackground" presStyleLbl="fgAcc1" presStyleIdx="1" presStyleCnt="5"/>
      <dgm:spPr/>
      <dgm:t>
        <a:bodyPr/>
        <a:lstStyle/>
        <a:p>
          <a:endParaRPr lang="en-US"/>
        </a:p>
      </dgm:t>
    </dgm:pt>
    <dgm:pt modelId="{965A98BA-0EB8-EC4E-B5B0-D619ABC334F5}" type="pres">
      <dgm:prSet presAssocID="{F44B56B1-1D8A-4F5A-9931-A4D3E633ACAA}" presName="Parent4" presStyleLbl="revTx" presStyleIdx="0" presStyleCnt="0">
        <dgm:presLayoutVars>
          <dgm:chMax val="1"/>
          <dgm:chPref val="1"/>
          <dgm:bulletEnabled val="1"/>
        </dgm:presLayoutVars>
      </dgm:prSet>
      <dgm:spPr/>
      <dgm:t>
        <a:bodyPr/>
        <a:lstStyle/>
        <a:p>
          <a:endParaRPr lang="en-US"/>
        </a:p>
      </dgm:t>
    </dgm:pt>
    <dgm:pt modelId="{D6BA4F14-86AF-1C40-B94F-D9C2FBCC4AB9}" type="pres">
      <dgm:prSet presAssocID="{BE70AD7F-C8DC-4888-AADC-0DEEEDB4F57A}" presName="Accent3" presStyleCnt="0"/>
      <dgm:spPr/>
    </dgm:pt>
    <dgm:pt modelId="{FAE8C15F-1F74-43D1-A0BD-9F12D85ADCC6}" type="pres">
      <dgm:prSet presAssocID="{BE70AD7F-C8DC-4888-AADC-0DEEEDB4F57A}" presName="Accent" presStyleLbl="node1" presStyleIdx="2" presStyleCnt="5"/>
      <dgm:spPr/>
    </dgm:pt>
    <dgm:pt modelId="{78F4BC59-67F4-4344-8577-DD3A5B7D0C6B}" type="pres">
      <dgm:prSet presAssocID="{BE70AD7F-C8DC-4888-AADC-0DEEEDB4F57A}" presName="ParentBackground3" presStyleCnt="0"/>
      <dgm:spPr/>
    </dgm:pt>
    <dgm:pt modelId="{8D0981F1-7F45-4440-B8C6-CC863FF09015}" type="pres">
      <dgm:prSet presAssocID="{BE70AD7F-C8DC-4888-AADC-0DEEEDB4F57A}" presName="ParentBackground" presStyleLbl="fgAcc1" presStyleIdx="2" presStyleCnt="5"/>
      <dgm:spPr/>
      <dgm:t>
        <a:bodyPr/>
        <a:lstStyle/>
        <a:p>
          <a:endParaRPr lang="en-US"/>
        </a:p>
      </dgm:t>
    </dgm:pt>
    <dgm:pt modelId="{8503CACC-F574-D842-BD70-2DD966288DB2}" type="pres">
      <dgm:prSet presAssocID="{BE70AD7F-C8DC-4888-AADC-0DEEEDB4F57A}" presName="Parent3" presStyleLbl="revTx" presStyleIdx="0" presStyleCnt="0">
        <dgm:presLayoutVars>
          <dgm:chMax val="1"/>
          <dgm:chPref val="1"/>
          <dgm:bulletEnabled val="1"/>
        </dgm:presLayoutVars>
      </dgm:prSet>
      <dgm:spPr/>
      <dgm:t>
        <a:bodyPr/>
        <a:lstStyle/>
        <a:p>
          <a:endParaRPr lang="en-US"/>
        </a:p>
      </dgm:t>
    </dgm:pt>
    <dgm:pt modelId="{2E86B52A-365F-B547-843A-711033FED4AA}" type="pres">
      <dgm:prSet presAssocID="{7F0A923D-C170-364A-BEB7-F2814F63C372}" presName="Accent2" presStyleCnt="0"/>
      <dgm:spPr/>
    </dgm:pt>
    <dgm:pt modelId="{BE505E49-14A1-724C-BDDD-BF42E5D7E666}" type="pres">
      <dgm:prSet presAssocID="{7F0A923D-C170-364A-BEB7-F2814F63C372}" presName="Accent" presStyleLbl="node1" presStyleIdx="3" presStyleCnt="5"/>
      <dgm:spPr/>
    </dgm:pt>
    <dgm:pt modelId="{0AAE1212-FD0C-4A4F-BDFF-9043BF71EDEE}" type="pres">
      <dgm:prSet presAssocID="{7F0A923D-C170-364A-BEB7-F2814F63C372}" presName="ParentBackground2" presStyleCnt="0"/>
      <dgm:spPr/>
    </dgm:pt>
    <dgm:pt modelId="{635E43A7-EC61-4C4C-904C-B5E0853324A3}" type="pres">
      <dgm:prSet presAssocID="{7F0A923D-C170-364A-BEB7-F2814F63C372}" presName="ParentBackground" presStyleLbl="fgAcc1" presStyleIdx="3" presStyleCnt="5"/>
      <dgm:spPr/>
      <dgm:t>
        <a:bodyPr/>
        <a:lstStyle/>
        <a:p>
          <a:endParaRPr lang="en-US"/>
        </a:p>
      </dgm:t>
    </dgm:pt>
    <dgm:pt modelId="{059D6AB3-AA2D-E84A-A433-BCA6DC63FD7A}" type="pres">
      <dgm:prSet presAssocID="{7F0A923D-C170-364A-BEB7-F2814F63C372}" presName="Parent2" presStyleLbl="revTx" presStyleIdx="0" presStyleCnt="0">
        <dgm:presLayoutVars>
          <dgm:chMax val="1"/>
          <dgm:chPref val="1"/>
          <dgm:bulletEnabled val="1"/>
        </dgm:presLayoutVars>
      </dgm:prSet>
      <dgm:spPr/>
      <dgm:t>
        <a:bodyPr/>
        <a:lstStyle/>
        <a:p>
          <a:endParaRPr lang="en-US"/>
        </a:p>
      </dgm:t>
    </dgm:pt>
    <dgm:pt modelId="{55108394-20FA-4840-A973-6EAE8897D255}" type="pres">
      <dgm:prSet presAssocID="{F4A72157-1EBF-4BDE-AB84-B9EDD46413A3}" presName="Accent1" presStyleCnt="0"/>
      <dgm:spPr/>
    </dgm:pt>
    <dgm:pt modelId="{F6AAEAF3-6600-461B-9A58-75926BA60578}" type="pres">
      <dgm:prSet presAssocID="{F4A72157-1EBF-4BDE-AB84-B9EDD46413A3}" presName="Accent" presStyleLbl="node1" presStyleIdx="4" presStyleCnt="5"/>
      <dgm:spPr/>
    </dgm:pt>
    <dgm:pt modelId="{59F135F5-259A-4B7D-9C21-99472C785138}" type="pres">
      <dgm:prSet presAssocID="{F4A72157-1EBF-4BDE-AB84-B9EDD46413A3}" presName="ParentBackground1" presStyleCnt="0"/>
      <dgm:spPr/>
    </dgm:pt>
    <dgm:pt modelId="{AAB0CE82-EE19-4E3F-85A6-109D9EA2BB4C}" type="pres">
      <dgm:prSet presAssocID="{F4A72157-1EBF-4BDE-AB84-B9EDD46413A3}" presName="ParentBackground" presStyleLbl="fgAcc1" presStyleIdx="4" presStyleCnt="5"/>
      <dgm:spPr/>
      <dgm:t>
        <a:bodyPr/>
        <a:lstStyle/>
        <a:p>
          <a:endParaRPr lang="en-US"/>
        </a:p>
      </dgm:t>
    </dgm:pt>
    <dgm:pt modelId="{C66068FA-2000-498F-900D-AE48C1740A83}" type="pres">
      <dgm:prSet presAssocID="{F4A72157-1EBF-4BDE-AB84-B9EDD46413A3}" presName="Parent1" presStyleLbl="revTx" presStyleIdx="0" presStyleCnt="0">
        <dgm:presLayoutVars>
          <dgm:chMax val="1"/>
          <dgm:chPref val="1"/>
          <dgm:bulletEnabled val="1"/>
        </dgm:presLayoutVars>
      </dgm:prSet>
      <dgm:spPr/>
      <dgm:t>
        <a:bodyPr/>
        <a:lstStyle/>
        <a:p>
          <a:endParaRPr lang="en-US"/>
        </a:p>
      </dgm:t>
    </dgm:pt>
  </dgm:ptLst>
  <dgm:cxnLst>
    <dgm:cxn modelId="{9787A4BA-8A57-4E41-8A49-A9217B48703B}" type="presOf" srcId="{8C3DA33E-11C4-4377-AD4E-DC7B0AC5123F}" destId="{BFC3F238-8D92-4856-85D3-EDBA0BAFF435}" srcOrd="0" destOrd="0" presId="urn:microsoft.com/office/officeart/2011/layout/CircleProcess"/>
    <dgm:cxn modelId="{DB61AC80-E94B-47AA-80BF-FAD0924F0E71}" type="presOf" srcId="{F4A72157-1EBF-4BDE-AB84-B9EDD46413A3}" destId="{AAB0CE82-EE19-4E3F-85A6-109D9EA2BB4C}" srcOrd="0" destOrd="0" presId="urn:microsoft.com/office/officeart/2011/layout/CircleProcess"/>
    <dgm:cxn modelId="{0FBB9503-02CA-4249-A328-B0B9085E06D8}" srcId="{8D053663-54A8-4354-88E4-EBD257B08E0F}" destId="{8C3DA33E-11C4-4377-AD4E-DC7B0AC5123F}" srcOrd="4" destOrd="0" parTransId="{D8783BD2-6D8B-48A6-AFB0-3CB7EC11A5DF}" sibTransId="{B7682EA7-5704-40BE-A19F-B2206EBED86F}"/>
    <dgm:cxn modelId="{94B44732-87F6-484B-BB59-D857A97E012C}" type="presOf" srcId="{BE70AD7F-C8DC-4888-AADC-0DEEEDB4F57A}" destId="{8503CACC-F574-D842-BD70-2DD966288DB2}" srcOrd="1" destOrd="0" presId="urn:microsoft.com/office/officeart/2011/layout/CircleProcess"/>
    <dgm:cxn modelId="{4B2F9206-A4B3-A548-A040-AC5A7662200E}" type="presOf" srcId="{7F0A923D-C170-364A-BEB7-F2814F63C372}" destId="{059D6AB3-AA2D-E84A-A433-BCA6DC63FD7A}" srcOrd="1" destOrd="0" presId="urn:microsoft.com/office/officeart/2011/layout/CircleProcess"/>
    <dgm:cxn modelId="{7BF21678-B8F0-46FC-BAB2-27CB462882D0}" type="presOf" srcId="{8D053663-54A8-4354-88E4-EBD257B08E0F}" destId="{51DC6C6E-D0A8-4911-A213-797FFFEF1206}" srcOrd="0" destOrd="0" presId="urn:microsoft.com/office/officeart/2011/layout/CircleProcess"/>
    <dgm:cxn modelId="{3C2F11D1-4496-6B4A-97AB-4E89408E3FCC}" type="presOf" srcId="{F44B56B1-1D8A-4F5A-9931-A4D3E633ACAA}" destId="{8DA6678A-E5AE-41C0-9B1F-D805CFAA3B7B}" srcOrd="0" destOrd="0" presId="urn:microsoft.com/office/officeart/2011/layout/CircleProcess"/>
    <dgm:cxn modelId="{BFFC8154-7BB4-4EF4-9257-79AEF7C83A78}" type="presOf" srcId="{F4A72157-1EBF-4BDE-AB84-B9EDD46413A3}" destId="{C66068FA-2000-498F-900D-AE48C1740A83}" srcOrd="1" destOrd="0" presId="urn:microsoft.com/office/officeart/2011/layout/CircleProcess"/>
    <dgm:cxn modelId="{07E92996-08B0-0E45-A796-27FBFDE4081F}" type="presOf" srcId="{7F0A923D-C170-364A-BEB7-F2814F63C372}" destId="{635E43A7-EC61-4C4C-904C-B5E0853324A3}" srcOrd="0" destOrd="0" presId="urn:microsoft.com/office/officeart/2011/layout/CircleProcess"/>
    <dgm:cxn modelId="{BC603816-1489-A74D-AD0C-D53804918D62}" type="presOf" srcId="{F44B56B1-1D8A-4F5A-9931-A4D3E633ACAA}" destId="{965A98BA-0EB8-EC4E-B5B0-D619ABC334F5}" srcOrd="1" destOrd="0" presId="urn:microsoft.com/office/officeart/2011/layout/CircleProcess"/>
    <dgm:cxn modelId="{96C7468F-5D47-471A-BE4E-730F939F9127}" srcId="{8D053663-54A8-4354-88E4-EBD257B08E0F}" destId="{BE70AD7F-C8DC-4888-AADC-0DEEEDB4F57A}" srcOrd="2" destOrd="0" parTransId="{5FD1ACE0-EA3A-486C-A98B-DAB1D75B7EDA}" sibTransId="{6D324914-96EF-4F9D-8950-52DC3F545E6B}"/>
    <dgm:cxn modelId="{EE0B1BA7-1587-5849-9ED6-85535AD330A6}" type="presOf" srcId="{BE70AD7F-C8DC-4888-AADC-0DEEEDB4F57A}" destId="{8D0981F1-7F45-4440-B8C6-CC863FF09015}" srcOrd="0" destOrd="0" presId="urn:microsoft.com/office/officeart/2011/layout/CircleProcess"/>
    <dgm:cxn modelId="{123CEC5D-FFAA-2143-9DD7-904F9FCA8C01}" srcId="{8D053663-54A8-4354-88E4-EBD257B08E0F}" destId="{7F0A923D-C170-364A-BEB7-F2814F63C372}" srcOrd="1" destOrd="0" parTransId="{E9F69073-ACB3-EE40-824F-419CD4119908}" sibTransId="{E4969F7E-5C1F-AF40-8597-A296C7F9DF3A}"/>
    <dgm:cxn modelId="{2E31436F-7B7E-4E68-8687-E5897F02C070}" srcId="{8D053663-54A8-4354-88E4-EBD257B08E0F}" destId="{F44B56B1-1D8A-4F5A-9931-A4D3E633ACAA}" srcOrd="3" destOrd="0" parTransId="{403F2066-CD60-4495-B8B7-8D4C96639501}" sibTransId="{DACCCE4D-7777-4C0F-A3AE-CE6C8729D64D}"/>
    <dgm:cxn modelId="{CD49C161-B3E7-492D-B013-11CD8BD69AF1}" srcId="{8D053663-54A8-4354-88E4-EBD257B08E0F}" destId="{F4A72157-1EBF-4BDE-AB84-B9EDD46413A3}" srcOrd="0" destOrd="0" parTransId="{5B4D2624-939A-4B42-8258-C8862B2B43E5}" sibTransId="{8636A134-7C30-4390-92AE-0B8C4C3D15E3}"/>
    <dgm:cxn modelId="{1CEE5CD3-6EF4-E84E-AC53-527838C7387E}" type="presOf" srcId="{8C3DA33E-11C4-4377-AD4E-DC7B0AC5123F}" destId="{20DCF7B0-1AFD-904E-A1C4-3FE1FD25997D}" srcOrd="1" destOrd="0" presId="urn:microsoft.com/office/officeart/2011/layout/CircleProcess"/>
    <dgm:cxn modelId="{83510B1E-E8A5-D247-A032-08D9C52F7E96}" type="presParOf" srcId="{51DC6C6E-D0A8-4911-A213-797FFFEF1206}" destId="{C1CD431F-AD5A-0C49-825D-DFB10EB3C604}" srcOrd="0" destOrd="0" presId="urn:microsoft.com/office/officeart/2011/layout/CircleProcess"/>
    <dgm:cxn modelId="{57F97E32-19CE-2140-BB61-B4BAD9DCB01B}" type="presParOf" srcId="{C1CD431F-AD5A-0C49-825D-DFB10EB3C604}" destId="{FE3D54F4-EE57-4CA9-8F3B-632AAB4BE8FA}" srcOrd="0" destOrd="0" presId="urn:microsoft.com/office/officeart/2011/layout/CircleProcess"/>
    <dgm:cxn modelId="{F606C365-C5E4-F440-A7B3-C4D62E7F6332}" type="presParOf" srcId="{51DC6C6E-D0A8-4911-A213-797FFFEF1206}" destId="{BBD3281B-D90E-AF47-8372-695117B12D0E}" srcOrd="1" destOrd="0" presId="urn:microsoft.com/office/officeart/2011/layout/CircleProcess"/>
    <dgm:cxn modelId="{5E5E4D79-C4FA-8F40-BB37-B39CA74B3991}" type="presParOf" srcId="{BBD3281B-D90E-AF47-8372-695117B12D0E}" destId="{BFC3F238-8D92-4856-85D3-EDBA0BAFF435}" srcOrd="0" destOrd="0" presId="urn:microsoft.com/office/officeart/2011/layout/CircleProcess"/>
    <dgm:cxn modelId="{27F28980-D748-6044-BD3C-C8E6E1747E45}" type="presParOf" srcId="{51DC6C6E-D0A8-4911-A213-797FFFEF1206}" destId="{20DCF7B0-1AFD-904E-A1C4-3FE1FD25997D}" srcOrd="2" destOrd="0" presId="urn:microsoft.com/office/officeart/2011/layout/CircleProcess"/>
    <dgm:cxn modelId="{8616CC6B-37E7-9E4F-9B39-E78EFBB0FD5E}" type="presParOf" srcId="{51DC6C6E-D0A8-4911-A213-797FFFEF1206}" destId="{59BDD514-EAFE-6449-AE98-25803F9C0EFC}" srcOrd="3" destOrd="0" presId="urn:microsoft.com/office/officeart/2011/layout/CircleProcess"/>
    <dgm:cxn modelId="{F926A9CC-B09C-5848-9CFC-774DF5889124}" type="presParOf" srcId="{59BDD514-EAFE-6449-AE98-25803F9C0EFC}" destId="{F3DEEAA9-30C4-4872-A5F3-7D78F4C2D347}" srcOrd="0" destOrd="0" presId="urn:microsoft.com/office/officeart/2011/layout/CircleProcess"/>
    <dgm:cxn modelId="{4BAF5993-D44D-1546-B3C2-2E5964E2DBBD}" type="presParOf" srcId="{51DC6C6E-D0A8-4911-A213-797FFFEF1206}" destId="{97A8044F-11AE-1E4C-A025-58F8AFEE9D02}" srcOrd="4" destOrd="0" presId="urn:microsoft.com/office/officeart/2011/layout/CircleProcess"/>
    <dgm:cxn modelId="{EE0CD4D4-3486-5B41-B3BA-B02A0B1A665F}" type="presParOf" srcId="{97A8044F-11AE-1E4C-A025-58F8AFEE9D02}" destId="{8DA6678A-E5AE-41C0-9B1F-D805CFAA3B7B}" srcOrd="0" destOrd="0" presId="urn:microsoft.com/office/officeart/2011/layout/CircleProcess"/>
    <dgm:cxn modelId="{83E54A60-548C-7A47-BC4F-6CC6BA80AA50}" type="presParOf" srcId="{51DC6C6E-D0A8-4911-A213-797FFFEF1206}" destId="{965A98BA-0EB8-EC4E-B5B0-D619ABC334F5}" srcOrd="5" destOrd="0" presId="urn:microsoft.com/office/officeart/2011/layout/CircleProcess"/>
    <dgm:cxn modelId="{646ACCEF-0EBE-844E-B0B6-A1CB5FA7F65D}" type="presParOf" srcId="{51DC6C6E-D0A8-4911-A213-797FFFEF1206}" destId="{D6BA4F14-86AF-1C40-B94F-D9C2FBCC4AB9}" srcOrd="6" destOrd="0" presId="urn:microsoft.com/office/officeart/2011/layout/CircleProcess"/>
    <dgm:cxn modelId="{EAD39ED0-867C-5C40-AA6D-8890E76A61EC}" type="presParOf" srcId="{D6BA4F14-86AF-1C40-B94F-D9C2FBCC4AB9}" destId="{FAE8C15F-1F74-43D1-A0BD-9F12D85ADCC6}" srcOrd="0" destOrd="0" presId="urn:microsoft.com/office/officeart/2011/layout/CircleProcess"/>
    <dgm:cxn modelId="{1B313785-B0AF-2F4A-B264-0324B4523860}" type="presParOf" srcId="{51DC6C6E-D0A8-4911-A213-797FFFEF1206}" destId="{78F4BC59-67F4-4344-8577-DD3A5B7D0C6B}" srcOrd="7" destOrd="0" presId="urn:microsoft.com/office/officeart/2011/layout/CircleProcess"/>
    <dgm:cxn modelId="{6C1DDFAB-A284-FE4F-A3A5-67CB50BC5C84}" type="presParOf" srcId="{78F4BC59-67F4-4344-8577-DD3A5B7D0C6B}" destId="{8D0981F1-7F45-4440-B8C6-CC863FF09015}" srcOrd="0" destOrd="0" presId="urn:microsoft.com/office/officeart/2011/layout/CircleProcess"/>
    <dgm:cxn modelId="{0B65CF7D-B5C6-2B40-8861-293D10EAB3AA}" type="presParOf" srcId="{51DC6C6E-D0A8-4911-A213-797FFFEF1206}" destId="{8503CACC-F574-D842-BD70-2DD966288DB2}" srcOrd="8" destOrd="0" presId="urn:microsoft.com/office/officeart/2011/layout/CircleProcess"/>
    <dgm:cxn modelId="{0A661872-FBAC-C745-A7D1-A787A82002F1}" type="presParOf" srcId="{51DC6C6E-D0A8-4911-A213-797FFFEF1206}" destId="{2E86B52A-365F-B547-843A-711033FED4AA}" srcOrd="9" destOrd="0" presId="urn:microsoft.com/office/officeart/2011/layout/CircleProcess"/>
    <dgm:cxn modelId="{B659D8B0-67AF-1A4A-AE46-8DF254F8A271}" type="presParOf" srcId="{2E86B52A-365F-B547-843A-711033FED4AA}" destId="{BE505E49-14A1-724C-BDDD-BF42E5D7E666}" srcOrd="0" destOrd="0" presId="urn:microsoft.com/office/officeart/2011/layout/CircleProcess"/>
    <dgm:cxn modelId="{05B5FC5A-213C-B543-AFEB-B87205B0B37C}" type="presParOf" srcId="{51DC6C6E-D0A8-4911-A213-797FFFEF1206}" destId="{0AAE1212-FD0C-4A4F-BDFF-9043BF71EDEE}" srcOrd="10" destOrd="0" presId="urn:microsoft.com/office/officeart/2011/layout/CircleProcess"/>
    <dgm:cxn modelId="{6036EC3C-0D71-8648-A4CC-9BCA3B7AC600}" type="presParOf" srcId="{0AAE1212-FD0C-4A4F-BDFF-9043BF71EDEE}" destId="{635E43A7-EC61-4C4C-904C-B5E0853324A3}" srcOrd="0" destOrd="0" presId="urn:microsoft.com/office/officeart/2011/layout/CircleProcess"/>
    <dgm:cxn modelId="{6AEA90E2-0A60-F344-AD73-81CB37A9F173}" type="presParOf" srcId="{51DC6C6E-D0A8-4911-A213-797FFFEF1206}" destId="{059D6AB3-AA2D-E84A-A433-BCA6DC63FD7A}" srcOrd="11" destOrd="0" presId="urn:microsoft.com/office/officeart/2011/layout/CircleProcess"/>
    <dgm:cxn modelId="{647C9AB2-81E4-4183-8534-26DA286A1105}" type="presParOf" srcId="{51DC6C6E-D0A8-4911-A213-797FFFEF1206}" destId="{55108394-20FA-4840-A973-6EAE8897D255}" srcOrd="12" destOrd="0" presId="urn:microsoft.com/office/officeart/2011/layout/CircleProcess"/>
    <dgm:cxn modelId="{E1E2CCD6-31CF-4F9D-A972-B857AFEAC4FB}" type="presParOf" srcId="{55108394-20FA-4840-A973-6EAE8897D255}" destId="{F6AAEAF3-6600-461B-9A58-75926BA60578}" srcOrd="0" destOrd="0" presId="urn:microsoft.com/office/officeart/2011/layout/CircleProcess"/>
    <dgm:cxn modelId="{6CBCC9A7-335A-41DD-A98B-E4DBD39036CA}" type="presParOf" srcId="{51DC6C6E-D0A8-4911-A213-797FFFEF1206}" destId="{59F135F5-259A-4B7D-9C21-99472C785138}" srcOrd="13" destOrd="0" presId="urn:microsoft.com/office/officeart/2011/layout/CircleProcess"/>
    <dgm:cxn modelId="{C37A4A14-3A56-4311-8B49-40B6C1689101}" type="presParOf" srcId="{59F135F5-259A-4B7D-9C21-99472C785138}" destId="{AAB0CE82-EE19-4E3F-85A6-109D9EA2BB4C}" srcOrd="0" destOrd="0" presId="urn:microsoft.com/office/officeart/2011/layout/CircleProcess"/>
    <dgm:cxn modelId="{E6AFAB1B-9AB8-4C15-A26C-16A90BAB1BD0}" type="presParOf" srcId="{51DC6C6E-D0A8-4911-A213-797FFFEF1206}" destId="{C66068FA-2000-498F-900D-AE48C1740A83}"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0C722C-40D3-4AD6-95B9-CD63BCF321E2}" type="doc">
      <dgm:prSet loTypeId="urn:microsoft.com/office/officeart/2005/8/layout/vList2" loCatId="list" qsTypeId="urn:microsoft.com/office/officeart/2005/8/quickstyle/simple3" qsCatId="simple" csTypeId="urn:microsoft.com/office/officeart/2005/8/colors/accent3_2" csCatId="accent3" phldr="1"/>
      <dgm:spPr/>
      <dgm:t>
        <a:bodyPr/>
        <a:lstStyle/>
        <a:p>
          <a:endParaRPr lang="en-US"/>
        </a:p>
      </dgm:t>
    </dgm:pt>
    <dgm:pt modelId="{5EAE9130-2758-4AF6-A691-2ED10486E5B6}">
      <dgm:prSet phldrT="[Text]"/>
      <dgm:spPr/>
      <dgm:t>
        <a:bodyPr/>
        <a:lstStyle/>
        <a:p>
          <a:r>
            <a:rPr lang="en-US" dirty="0" smtClean="0"/>
            <a:t>Real life = retention and real learning</a:t>
          </a:r>
          <a:endParaRPr lang="en-US" dirty="0"/>
        </a:p>
      </dgm:t>
    </dgm:pt>
    <dgm:pt modelId="{E616A0C2-BCD2-4CC5-B5DF-FAC3F49FBE9A}" type="parTrans" cxnId="{60F3899E-386D-4CD9-A182-048A320BF503}">
      <dgm:prSet/>
      <dgm:spPr/>
      <dgm:t>
        <a:bodyPr/>
        <a:lstStyle/>
        <a:p>
          <a:endParaRPr lang="en-US"/>
        </a:p>
      </dgm:t>
    </dgm:pt>
    <dgm:pt modelId="{C4FBBD0B-C872-44A0-9B5A-68D588ABF4AE}" type="sibTrans" cxnId="{60F3899E-386D-4CD9-A182-048A320BF503}">
      <dgm:prSet/>
      <dgm:spPr/>
      <dgm:t>
        <a:bodyPr/>
        <a:lstStyle/>
        <a:p>
          <a:endParaRPr lang="en-US"/>
        </a:p>
      </dgm:t>
    </dgm:pt>
    <dgm:pt modelId="{CC33121C-0469-40E9-92B4-281CD07D272E}">
      <dgm:prSet phldrT="[Text]"/>
      <dgm:spPr/>
      <dgm:t>
        <a:bodyPr/>
        <a:lstStyle/>
        <a:p>
          <a:r>
            <a:rPr lang="en-US" dirty="0" smtClean="0"/>
            <a:t>Drama Creates Learning Opportunities</a:t>
          </a:r>
          <a:endParaRPr lang="en-US" dirty="0"/>
        </a:p>
      </dgm:t>
    </dgm:pt>
    <dgm:pt modelId="{3B1FA83A-0300-45D3-BD79-153BBAB25335}" type="parTrans" cxnId="{D9D6CB02-000F-4BAD-B2C2-1939B855AF8F}">
      <dgm:prSet/>
      <dgm:spPr/>
      <dgm:t>
        <a:bodyPr/>
        <a:lstStyle/>
        <a:p>
          <a:endParaRPr lang="en-US"/>
        </a:p>
      </dgm:t>
    </dgm:pt>
    <dgm:pt modelId="{3E508FED-F307-438D-8C0D-F08AE38725FA}" type="sibTrans" cxnId="{D9D6CB02-000F-4BAD-B2C2-1939B855AF8F}">
      <dgm:prSet/>
      <dgm:spPr/>
      <dgm:t>
        <a:bodyPr/>
        <a:lstStyle/>
        <a:p>
          <a:endParaRPr lang="en-US"/>
        </a:p>
      </dgm:t>
    </dgm:pt>
    <dgm:pt modelId="{BD80143B-62FA-4BE1-BD55-2F52D5639445}">
      <dgm:prSet phldrT="[Text]"/>
      <dgm:spPr/>
      <dgm:t>
        <a:bodyPr/>
        <a:lstStyle/>
        <a:p>
          <a:r>
            <a:rPr lang="en-US" dirty="0" smtClean="0"/>
            <a:t>Things get even better every semester</a:t>
          </a:r>
          <a:endParaRPr lang="en-US" dirty="0"/>
        </a:p>
      </dgm:t>
    </dgm:pt>
    <dgm:pt modelId="{1DDA9AF7-C04B-4061-BD8C-212D17106B84}" type="parTrans" cxnId="{FB2AB566-8952-44D5-9B13-9EC08BCC1976}">
      <dgm:prSet/>
      <dgm:spPr/>
      <dgm:t>
        <a:bodyPr/>
        <a:lstStyle/>
        <a:p>
          <a:endParaRPr lang="en-US"/>
        </a:p>
      </dgm:t>
    </dgm:pt>
    <dgm:pt modelId="{C7FAB842-06AA-4882-8CC9-CBAFA3E0547C}" type="sibTrans" cxnId="{FB2AB566-8952-44D5-9B13-9EC08BCC1976}">
      <dgm:prSet/>
      <dgm:spPr/>
      <dgm:t>
        <a:bodyPr/>
        <a:lstStyle/>
        <a:p>
          <a:endParaRPr lang="en-US"/>
        </a:p>
      </dgm:t>
    </dgm:pt>
    <dgm:pt modelId="{E9D7BD4C-A35E-AB49-AD72-E426CBC1509B}">
      <dgm:prSet phldrT="[Text]"/>
      <dgm:spPr/>
      <dgm:t>
        <a:bodyPr/>
        <a:lstStyle/>
        <a:p>
          <a:r>
            <a:rPr lang="en-US" dirty="0" smtClean="0"/>
            <a:t>Highest Performing Teams/Individuals vs. GPA</a:t>
          </a:r>
          <a:endParaRPr lang="en-US" dirty="0"/>
        </a:p>
      </dgm:t>
    </dgm:pt>
    <dgm:pt modelId="{B9EF3C44-7DB0-134E-8D7D-66411BDA5FC9}" type="parTrans" cxnId="{8F410D61-72EC-BF49-A38C-F086E72496B3}">
      <dgm:prSet/>
      <dgm:spPr/>
      <dgm:t>
        <a:bodyPr/>
        <a:lstStyle/>
        <a:p>
          <a:endParaRPr lang="en-US"/>
        </a:p>
      </dgm:t>
    </dgm:pt>
    <dgm:pt modelId="{87AA9D78-E253-B14A-B647-E78E3A6D4138}" type="sibTrans" cxnId="{8F410D61-72EC-BF49-A38C-F086E72496B3}">
      <dgm:prSet/>
      <dgm:spPr/>
      <dgm:t>
        <a:bodyPr/>
        <a:lstStyle/>
        <a:p>
          <a:endParaRPr lang="en-US"/>
        </a:p>
      </dgm:t>
    </dgm:pt>
    <dgm:pt modelId="{7FA9E3C5-A6E0-5848-9FF2-976E6ADC8BB6}">
      <dgm:prSet phldrT="[Text]"/>
      <dgm:spPr/>
      <dgm:t>
        <a:bodyPr/>
        <a:lstStyle/>
        <a:p>
          <a:r>
            <a:rPr lang="en-US" dirty="0" smtClean="0"/>
            <a:t>Less(content) is more (learning)</a:t>
          </a:r>
          <a:endParaRPr lang="en-US" dirty="0"/>
        </a:p>
      </dgm:t>
    </dgm:pt>
    <dgm:pt modelId="{F4B6A110-9353-7540-A64A-B9A6E2330996}" type="parTrans" cxnId="{5FFBC3E5-569E-4A42-955A-1D8E3FD13C6E}">
      <dgm:prSet/>
      <dgm:spPr/>
      <dgm:t>
        <a:bodyPr/>
        <a:lstStyle/>
        <a:p>
          <a:endParaRPr lang="en-US"/>
        </a:p>
      </dgm:t>
    </dgm:pt>
    <dgm:pt modelId="{96965FCB-2641-9144-9F77-6FF1673D43DD}" type="sibTrans" cxnId="{5FFBC3E5-569E-4A42-955A-1D8E3FD13C6E}">
      <dgm:prSet/>
      <dgm:spPr/>
      <dgm:t>
        <a:bodyPr/>
        <a:lstStyle/>
        <a:p>
          <a:endParaRPr lang="en-US"/>
        </a:p>
      </dgm:t>
    </dgm:pt>
    <dgm:pt modelId="{6DE8D143-1A0E-4BB5-9A58-74AB551FCA77}" type="pres">
      <dgm:prSet presAssocID="{7B0C722C-40D3-4AD6-95B9-CD63BCF321E2}" presName="linear" presStyleCnt="0">
        <dgm:presLayoutVars>
          <dgm:animLvl val="lvl"/>
          <dgm:resizeHandles val="exact"/>
        </dgm:presLayoutVars>
      </dgm:prSet>
      <dgm:spPr/>
      <dgm:t>
        <a:bodyPr/>
        <a:lstStyle/>
        <a:p>
          <a:endParaRPr lang="en-US"/>
        </a:p>
      </dgm:t>
    </dgm:pt>
    <dgm:pt modelId="{56966AD5-26C9-4CEB-BC33-F31375FA9298}" type="pres">
      <dgm:prSet presAssocID="{5EAE9130-2758-4AF6-A691-2ED10486E5B6}" presName="parentText" presStyleLbl="node1" presStyleIdx="0" presStyleCnt="5">
        <dgm:presLayoutVars>
          <dgm:chMax val="0"/>
          <dgm:bulletEnabled val="1"/>
        </dgm:presLayoutVars>
      </dgm:prSet>
      <dgm:spPr/>
      <dgm:t>
        <a:bodyPr/>
        <a:lstStyle/>
        <a:p>
          <a:endParaRPr lang="en-US"/>
        </a:p>
      </dgm:t>
    </dgm:pt>
    <dgm:pt modelId="{E4E31429-4238-4002-82C6-59969909D14A}" type="pres">
      <dgm:prSet presAssocID="{C4FBBD0B-C872-44A0-9B5A-68D588ABF4AE}" presName="spacer" presStyleCnt="0"/>
      <dgm:spPr/>
    </dgm:pt>
    <dgm:pt modelId="{CE16C709-DCFB-D84A-8702-509EFE5FDD06}" type="pres">
      <dgm:prSet presAssocID="{7FA9E3C5-A6E0-5848-9FF2-976E6ADC8BB6}" presName="parentText" presStyleLbl="node1" presStyleIdx="1" presStyleCnt="5">
        <dgm:presLayoutVars>
          <dgm:chMax val="0"/>
          <dgm:bulletEnabled val="1"/>
        </dgm:presLayoutVars>
      </dgm:prSet>
      <dgm:spPr/>
      <dgm:t>
        <a:bodyPr/>
        <a:lstStyle/>
        <a:p>
          <a:endParaRPr lang="en-US"/>
        </a:p>
      </dgm:t>
    </dgm:pt>
    <dgm:pt modelId="{17732B90-4D9E-1D42-B7BC-D48C2B81F2A1}" type="pres">
      <dgm:prSet presAssocID="{96965FCB-2641-9144-9F77-6FF1673D43DD}" presName="spacer" presStyleCnt="0"/>
      <dgm:spPr/>
    </dgm:pt>
    <dgm:pt modelId="{0E171EB7-DCE1-704E-B168-E15D49E927F2}" type="pres">
      <dgm:prSet presAssocID="{E9D7BD4C-A35E-AB49-AD72-E426CBC1509B}" presName="parentText" presStyleLbl="node1" presStyleIdx="2" presStyleCnt="5">
        <dgm:presLayoutVars>
          <dgm:chMax val="0"/>
          <dgm:bulletEnabled val="1"/>
        </dgm:presLayoutVars>
      </dgm:prSet>
      <dgm:spPr/>
      <dgm:t>
        <a:bodyPr/>
        <a:lstStyle/>
        <a:p>
          <a:endParaRPr lang="en-US"/>
        </a:p>
      </dgm:t>
    </dgm:pt>
    <dgm:pt modelId="{E32BE220-151F-0249-8760-48BCC6DFC842}" type="pres">
      <dgm:prSet presAssocID="{87AA9D78-E253-B14A-B647-E78E3A6D4138}" presName="spacer" presStyleCnt="0"/>
      <dgm:spPr/>
    </dgm:pt>
    <dgm:pt modelId="{21825036-790A-4FED-B9C8-5900E96BD993}" type="pres">
      <dgm:prSet presAssocID="{CC33121C-0469-40E9-92B4-281CD07D272E}" presName="parentText" presStyleLbl="node1" presStyleIdx="3" presStyleCnt="5">
        <dgm:presLayoutVars>
          <dgm:chMax val="0"/>
          <dgm:bulletEnabled val="1"/>
        </dgm:presLayoutVars>
      </dgm:prSet>
      <dgm:spPr/>
      <dgm:t>
        <a:bodyPr/>
        <a:lstStyle/>
        <a:p>
          <a:endParaRPr lang="en-US"/>
        </a:p>
      </dgm:t>
    </dgm:pt>
    <dgm:pt modelId="{0C96222B-A01C-46D0-ADF9-8169E53E3ABE}" type="pres">
      <dgm:prSet presAssocID="{3E508FED-F307-438D-8C0D-F08AE38725FA}" presName="spacer" presStyleCnt="0"/>
      <dgm:spPr/>
    </dgm:pt>
    <dgm:pt modelId="{2C3C88FD-7D02-47C8-81DD-9591D2FF1BE7}" type="pres">
      <dgm:prSet presAssocID="{BD80143B-62FA-4BE1-BD55-2F52D5639445}" presName="parentText" presStyleLbl="node1" presStyleIdx="4" presStyleCnt="5">
        <dgm:presLayoutVars>
          <dgm:chMax val="0"/>
          <dgm:bulletEnabled val="1"/>
        </dgm:presLayoutVars>
      </dgm:prSet>
      <dgm:spPr/>
      <dgm:t>
        <a:bodyPr/>
        <a:lstStyle/>
        <a:p>
          <a:endParaRPr lang="en-US"/>
        </a:p>
      </dgm:t>
    </dgm:pt>
  </dgm:ptLst>
  <dgm:cxnLst>
    <dgm:cxn modelId="{60F3899E-386D-4CD9-A182-048A320BF503}" srcId="{7B0C722C-40D3-4AD6-95B9-CD63BCF321E2}" destId="{5EAE9130-2758-4AF6-A691-2ED10486E5B6}" srcOrd="0" destOrd="0" parTransId="{E616A0C2-BCD2-4CC5-B5DF-FAC3F49FBE9A}" sibTransId="{C4FBBD0B-C872-44A0-9B5A-68D588ABF4AE}"/>
    <dgm:cxn modelId="{503A0099-2DB8-4276-A8ED-A66789F2B48D}" type="presOf" srcId="{7B0C722C-40D3-4AD6-95B9-CD63BCF321E2}" destId="{6DE8D143-1A0E-4BB5-9A58-74AB551FCA77}" srcOrd="0" destOrd="0" presId="urn:microsoft.com/office/officeart/2005/8/layout/vList2"/>
    <dgm:cxn modelId="{C96AA50D-3811-432E-8F2A-D111F9702DB6}" type="presOf" srcId="{CC33121C-0469-40E9-92B4-281CD07D272E}" destId="{21825036-790A-4FED-B9C8-5900E96BD993}" srcOrd="0" destOrd="0" presId="urn:microsoft.com/office/officeart/2005/8/layout/vList2"/>
    <dgm:cxn modelId="{8F410D61-72EC-BF49-A38C-F086E72496B3}" srcId="{7B0C722C-40D3-4AD6-95B9-CD63BCF321E2}" destId="{E9D7BD4C-A35E-AB49-AD72-E426CBC1509B}" srcOrd="2" destOrd="0" parTransId="{B9EF3C44-7DB0-134E-8D7D-66411BDA5FC9}" sibTransId="{87AA9D78-E253-B14A-B647-E78E3A6D4138}"/>
    <dgm:cxn modelId="{D9D6CB02-000F-4BAD-B2C2-1939B855AF8F}" srcId="{7B0C722C-40D3-4AD6-95B9-CD63BCF321E2}" destId="{CC33121C-0469-40E9-92B4-281CD07D272E}" srcOrd="3" destOrd="0" parTransId="{3B1FA83A-0300-45D3-BD79-153BBAB25335}" sibTransId="{3E508FED-F307-438D-8C0D-F08AE38725FA}"/>
    <dgm:cxn modelId="{FB2AB566-8952-44D5-9B13-9EC08BCC1976}" srcId="{7B0C722C-40D3-4AD6-95B9-CD63BCF321E2}" destId="{BD80143B-62FA-4BE1-BD55-2F52D5639445}" srcOrd="4" destOrd="0" parTransId="{1DDA9AF7-C04B-4061-BD8C-212D17106B84}" sibTransId="{C7FAB842-06AA-4882-8CC9-CBAFA3E0547C}"/>
    <dgm:cxn modelId="{71FCDB00-1B20-4586-A27E-3E928C9DE773}" type="presOf" srcId="{BD80143B-62FA-4BE1-BD55-2F52D5639445}" destId="{2C3C88FD-7D02-47C8-81DD-9591D2FF1BE7}" srcOrd="0" destOrd="0" presId="urn:microsoft.com/office/officeart/2005/8/layout/vList2"/>
    <dgm:cxn modelId="{B64DA0F7-0D24-EF4D-AFF2-C7524CF1C1BA}" type="presOf" srcId="{7FA9E3C5-A6E0-5848-9FF2-976E6ADC8BB6}" destId="{CE16C709-DCFB-D84A-8702-509EFE5FDD06}" srcOrd="0" destOrd="0" presId="urn:microsoft.com/office/officeart/2005/8/layout/vList2"/>
    <dgm:cxn modelId="{5EE16C3D-514A-4240-B058-9A3F54222484}" type="presOf" srcId="{5EAE9130-2758-4AF6-A691-2ED10486E5B6}" destId="{56966AD5-26C9-4CEB-BC33-F31375FA9298}" srcOrd="0" destOrd="0" presId="urn:microsoft.com/office/officeart/2005/8/layout/vList2"/>
    <dgm:cxn modelId="{E347C1C2-E3DA-6B43-BC81-A0732A7EF62F}" type="presOf" srcId="{E9D7BD4C-A35E-AB49-AD72-E426CBC1509B}" destId="{0E171EB7-DCE1-704E-B168-E15D49E927F2}" srcOrd="0" destOrd="0" presId="urn:microsoft.com/office/officeart/2005/8/layout/vList2"/>
    <dgm:cxn modelId="{5FFBC3E5-569E-4A42-955A-1D8E3FD13C6E}" srcId="{7B0C722C-40D3-4AD6-95B9-CD63BCF321E2}" destId="{7FA9E3C5-A6E0-5848-9FF2-976E6ADC8BB6}" srcOrd="1" destOrd="0" parTransId="{F4B6A110-9353-7540-A64A-B9A6E2330996}" sibTransId="{96965FCB-2641-9144-9F77-6FF1673D43DD}"/>
    <dgm:cxn modelId="{23D106D0-E290-4998-B808-714E03DD18D8}" type="presParOf" srcId="{6DE8D143-1A0E-4BB5-9A58-74AB551FCA77}" destId="{56966AD5-26C9-4CEB-BC33-F31375FA9298}" srcOrd="0" destOrd="0" presId="urn:microsoft.com/office/officeart/2005/8/layout/vList2"/>
    <dgm:cxn modelId="{D00BF901-E121-4BF6-8264-96CD4352B5DF}" type="presParOf" srcId="{6DE8D143-1A0E-4BB5-9A58-74AB551FCA77}" destId="{E4E31429-4238-4002-82C6-59969909D14A}" srcOrd="1" destOrd="0" presId="urn:microsoft.com/office/officeart/2005/8/layout/vList2"/>
    <dgm:cxn modelId="{D7F42B53-CB35-8B49-B416-D90BD4588E3C}" type="presParOf" srcId="{6DE8D143-1A0E-4BB5-9A58-74AB551FCA77}" destId="{CE16C709-DCFB-D84A-8702-509EFE5FDD06}" srcOrd="2" destOrd="0" presId="urn:microsoft.com/office/officeart/2005/8/layout/vList2"/>
    <dgm:cxn modelId="{9FB32A2A-9126-3A45-90B4-9C93C980B1BB}" type="presParOf" srcId="{6DE8D143-1A0E-4BB5-9A58-74AB551FCA77}" destId="{17732B90-4D9E-1D42-B7BC-D48C2B81F2A1}" srcOrd="3" destOrd="0" presId="urn:microsoft.com/office/officeart/2005/8/layout/vList2"/>
    <dgm:cxn modelId="{D2E87A96-580E-BA44-BA79-02826876B566}" type="presParOf" srcId="{6DE8D143-1A0E-4BB5-9A58-74AB551FCA77}" destId="{0E171EB7-DCE1-704E-B168-E15D49E927F2}" srcOrd="4" destOrd="0" presId="urn:microsoft.com/office/officeart/2005/8/layout/vList2"/>
    <dgm:cxn modelId="{199ED426-0BA5-A842-8174-48FB8E99F3F2}" type="presParOf" srcId="{6DE8D143-1A0E-4BB5-9A58-74AB551FCA77}" destId="{E32BE220-151F-0249-8760-48BCC6DFC842}" srcOrd="5" destOrd="0" presId="urn:microsoft.com/office/officeart/2005/8/layout/vList2"/>
    <dgm:cxn modelId="{E4ABA1F2-133B-40D3-B2FC-990E5B07EFF4}" type="presParOf" srcId="{6DE8D143-1A0E-4BB5-9A58-74AB551FCA77}" destId="{21825036-790A-4FED-B9C8-5900E96BD993}" srcOrd="6" destOrd="0" presId="urn:microsoft.com/office/officeart/2005/8/layout/vList2"/>
    <dgm:cxn modelId="{5C5221DF-A518-4685-9583-CD5A06F9DC5B}" type="presParOf" srcId="{6DE8D143-1A0E-4BB5-9A58-74AB551FCA77}" destId="{0C96222B-A01C-46D0-ADF9-8169E53E3ABE}" srcOrd="7" destOrd="0" presId="urn:microsoft.com/office/officeart/2005/8/layout/vList2"/>
    <dgm:cxn modelId="{6C451121-3F15-49C9-9FBD-3BE41FD01C32}" type="presParOf" srcId="{6DE8D143-1A0E-4BB5-9A58-74AB551FCA77}" destId="{2C3C88FD-7D02-47C8-81DD-9591D2FF1BE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0C722C-40D3-4AD6-95B9-CD63BCF321E2}" type="doc">
      <dgm:prSet loTypeId="urn:microsoft.com/office/officeart/2005/8/layout/vList2" loCatId="list" qsTypeId="urn:microsoft.com/office/officeart/2005/8/quickstyle/simple3" qsCatId="simple" csTypeId="urn:microsoft.com/office/officeart/2005/8/colors/accent3_2" csCatId="accent3" phldr="1"/>
      <dgm:spPr/>
      <dgm:t>
        <a:bodyPr/>
        <a:lstStyle/>
        <a:p>
          <a:endParaRPr lang="en-US"/>
        </a:p>
      </dgm:t>
    </dgm:pt>
    <dgm:pt modelId="{BD80143B-62FA-4BE1-BD55-2F52D5639445}">
      <dgm:prSet phldrT="[Text]"/>
      <dgm:spPr/>
      <dgm:t>
        <a:bodyPr/>
        <a:lstStyle/>
        <a:p>
          <a:r>
            <a:rPr lang="en-US" dirty="0" smtClean="0"/>
            <a:t>Questions?</a:t>
          </a:r>
          <a:endParaRPr lang="en-US" dirty="0"/>
        </a:p>
      </dgm:t>
    </dgm:pt>
    <dgm:pt modelId="{1DDA9AF7-C04B-4061-BD8C-212D17106B84}" type="parTrans" cxnId="{FB2AB566-8952-44D5-9B13-9EC08BCC1976}">
      <dgm:prSet/>
      <dgm:spPr/>
      <dgm:t>
        <a:bodyPr/>
        <a:lstStyle/>
        <a:p>
          <a:endParaRPr lang="en-US"/>
        </a:p>
      </dgm:t>
    </dgm:pt>
    <dgm:pt modelId="{C7FAB842-06AA-4882-8CC9-CBAFA3E0547C}" type="sibTrans" cxnId="{FB2AB566-8952-44D5-9B13-9EC08BCC1976}">
      <dgm:prSet/>
      <dgm:spPr/>
      <dgm:t>
        <a:bodyPr/>
        <a:lstStyle/>
        <a:p>
          <a:endParaRPr lang="en-US"/>
        </a:p>
      </dgm:t>
    </dgm:pt>
    <dgm:pt modelId="{CC563632-F41C-854B-9544-3D4232B1B2E4}">
      <dgm:prSet phldrT="[Text]"/>
      <dgm:spPr/>
      <dgm:t>
        <a:bodyPr/>
        <a:lstStyle/>
        <a:p>
          <a:r>
            <a:rPr lang="en-US" dirty="0" smtClean="0"/>
            <a:t>Suggestions for improving education?</a:t>
          </a:r>
          <a:endParaRPr lang="en-US" dirty="0"/>
        </a:p>
      </dgm:t>
    </dgm:pt>
    <dgm:pt modelId="{2514922B-6391-2F44-8AE7-BE0DD48C405F}" type="parTrans" cxnId="{98FFBA9B-6303-9D41-8078-9C07C4E9205D}">
      <dgm:prSet/>
      <dgm:spPr/>
      <dgm:t>
        <a:bodyPr/>
        <a:lstStyle/>
        <a:p>
          <a:endParaRPr lang="en-US"/>
        </a:p>
      </dgm:t>
    </dgm:pt>
    <dgm:pt modelId="{A43D2A32-B7A2-FB4D-80C2-1D2FE2D33A4B}" type="sibTrans" cxnId="{98FFBA9B-6303-9D41-8078-9C07C4E9205D}">
      <dgm:prSet/>
      <dgm:spPr/>
      <dgm:t>
        <a:bodyPr/>
        <a:lstStyle/>
        <a:p>
          <a:endParaRPr lang="en-US"/>
        </a:p>
      </dgm:t>
    </dgm:pt>
    <dgm:pt modelId="{29C0A922-B075-7147-9EE6-46F8C3CFA994}">
      <dgm:prSet phldrT="[Text]"/>
      <dgm:spPr/>
      <dgm:t>
        <a:bodyPr/>
        <a:lstStyle/>
        <a:p>
          <a:r>
            <a:rPr lang="en-US" dirty="0" smtClean="0"/>
            <a:t>Suggestions for further research?</a:t>
          </a:r>
          <a:endParaRPr lang="en-US" dirty="0"/>
        </a:p>
      </dgm:t>
    </dgm:pt>
    <dgm:pt modelId="{FF1A6CD7-1ED5-DF4A-B632-C59D2F44A7D1}" type="parTrans" cxnId="{AF9682DD-284C-6749-AC48-85DBA65F0C89}">
      <dgm:prSet/>
      <dgm:spPr/>
      <dgm:t>
        <a:bodyPr/>
        <a:lstStyle/>
        <a:p>
          <a:endParaRPr lang="en-US"/>
        </a:p>
      </dgm:t>
    </dgm:pt>
    <dgm:pt modelId="{4735FEF2-99D2-5B4A-942D-9458BF5A84FA}" type="sibTrans" cxnId="{AF9682DD-284C-6749-AC48-85DBA65F0C89}">
      <dgm:prSet/>
      <dgm:spPr/>
      <dgm:t>
        <a:bodyPr/>
        <a:lstStyle/>
        <a:p>
          <a:endParaRPr lang="en-US"/>
        </a:p>
      </dgm:t>
    </dgm:pt>
    <dgm:pt modelId="{6DE8D143-1A0E-4BB5-9A58-74AB551FCA77}" type="pres">
      <dgm:prSet presAssocID="{7B0C722C-40D3-4AD6-95B9-CD63BCF321E2}" presName="linear" presStyleCnt="0">
        <dgm:presLayoutVars>
          <dgm:animLvl val="lvl"/>
          <dgm:resizeHandles val="exact"/>
        </dgm:presLayoutVars>
      </dgm:prSet>
      <dgm:spPr/>
      <dgm:t>
        <a:bodyPr/>
        <a:lstStyle/>
        <a:p>
          <a:endParaRPr lang="en-US"/>
        </a:p>
      </dgm:t>
    </dgm:pt>
    <dgm:pt modelId="{2C3C88FD-7D02-47C8-81DD-9591D2FF1BE7}" type="pres">
      <dgm:prSet presAssocID="{BD80143B-62FA-4BE1-BD55-2F52D5639445}" presName="parentText" presStyleLbl="node1" presStyleIdx="0" presStyleCnt="3">
        <dgm:presLayoutVars>
          <dgm:chMax val="0"/>
          <dgm:bulletEnabled val="1"/>
        </dgm:presLayoutVars>
      </dgm:prSet>
      <dgm:spPr/>
      <dgm:t>
        <a:bodyPr/>
        <a:lstStyle/>
        <a:p>
          <a:endParaRPr lang="en-US"/>
        </a:p>
      </dgm:t>
    </dgm:pt>
    <dgm:pt modelId="{A333ADCA-306E-D046-A134-944F36A90EF9}" type="pres">
      <dgm:prSet presAssocID="{C7FAB842-06AA-4882-8CC9-CBAFA3E0547C}" presName="spacer" presStyleCnt="0"/>
      <dgm:spPr/>
    </dgm:pt>
    <dgm:pt modelId="{B4891E12-01ED-CE45-93F8-1993A76AB852}" type="pres">
      <dgm:prSet presAssocID="{CC563632-F41C-854B-9544-3D4232B1B2E4}" presName="parentText" presStyleLbl="node1" presStyleIdx="1" presStyleCnt="3">
        <dgm:presLayoutVars>
          <dgm:chMax val="0"/>
          <dgm:bulletEnabled val="1"/>
        </dgm:presLayoutVars>
      </dgm:prSet>
      <dgm:spPr/>
      <dgm:t>
        <a:bodyPr/>
        <a:lstStyle/>
        <a:p>
          <a:endParaRPr lang="en-US"/>
        </a:p>
      </dgm:t>
    </dgm:pt>
    <dgm:pt modelId="{6E4EF5B1-4010-2C41-8BEC-067E85BEC9D6}" type="pres">
      <dgm:prSet presAssocID="{A43D2A32-B7A2-FB4D-80C2-1D2FE2D33A4B}" presName="spacer" presStyleCnt="0"/>
      <dgm:spPr/>
    </dgm:pt>
    <dgm:pt modelId="{2BCF631A-83B0-004F-8D88-BE36F4D53D9F}" type="pres">
      <dgm:prSet presAssocID="{29C0A922-B075-7147-9EE6-46F8C3CFA994}" presName="parentText" presStyleLbl="node1" presStyleIdx="2" presStyleCnt="3">
        <dgm:presLayoutVars>
          <dgm:chMax val="0"/>
          <dgm:bulletEnabled val="1"/>
        </dgm:presLayoutVars>
      </dgm:prSet>
      <dgm:spPr/>
      <dgm:t>
        <a:bodyPr/>
        <a:lstStyle/>
        <a:p>
          <a:endParaRPr lang="en-US"/>
        </a:p>
      </dgm:t>
    </dgm:pt>
  </dgm:ptLst>
  <dgm:cxnLst>
    <dgm:cxn modelId="{AF9682DD-284C-6749-AC48-85DBA65F0C89}" srcId="{7B0C722C-40D3-4AD6-95B9-CD63BCF321E2}" destId="{29C0A922-B075-7147-9EE6-46F8C3CFA994}" srcOrd="2" destOrd="0" parTransId="{FF1A6CD7-1ED5-DF4A-B632-C59D2F44A7D1}" sibTransId="{4735FEF2-99D2-5B4A-942D-9458BF5A84FA}"/>
    <dgm:cxn modelId="{CE60BEF0-324C-F040-9EB3-92A9B0EA7F34}" type="presOf" srcId="{7B0C722C-40D3-4AD6-95B9-CD63BCF321E2}" destId="{6DE8D143-1A0E-4BB5-9A58-74AB551FCA77}" srcOrd="0" destOrd="0" presId="urn:microsoft.com/office/officeart/2005/8/layout/vList2"/>
    <dgm:cxn modelId="{FB2AB566-8952-44D5-9B13-9EC08BCC1976}" srcId="{7B0C722C-40D3-4AD6-95B9-CD63BCF321E2}" destId="{BD80143B-62FA-4BE1-BD55-2F52D5639445}" srcOrd="0" destOrd="0" parTransId="{1DDA9AF7-C04B-4061-BD8C-212D17106B84}" sibTransId="{C7FAB842-06AA-4882-8CC9-CBAFA3E0547C}"/>
    <dgm:cxn modelId="{1D9F6D85-A492-CF4A-8A4E-2D25389ADFD3}" type="presOf" srcId="{CC563632-F41C-854B-9544-3D4232B1B2E4}" destId="{B4891E12-01ED-CE45-93F8-1993A76AB852}" srcOrd="0" destOrd="0" presId="urn:microsoft.com/office/officeart/2005/8/layout/vList2"/>
    <dgm:cxn modelId="{E3643B7D-AC49-054C-9368-188503418763}" type="presOf" srcId="{BD80143B-62FA-4BE1-BD55-2F52D5639445}" destId="{2C3C88FD-7D02-47C8-81DD-9591D2FF1BE7}" srcOrd="0" destOrd="0" presId="urn:microsoft.com/office/officeart/2005/8/layout/vList2"/>
    <dgm:cxn modelId="{98FFBA9B-6303-9D41-8078-9C07C4E9205D}" srcId="{7B0C722C-40D3-4AD6-95B9-CD63BCF321E2}" destId="{CC563632-F41C-854B-9544-3D4232B1B2E4}" srcOrd="1" destOrd="0" parTransId="{2514922B-6391-2F44-8AE7-BE0DD48C405F}" sibTransId="{A43D2A32-B7A2-FB4D-80C2-1D2FE2D33A4B}"/>
    <dgm:cxn modelId="{2B801292-579B-5142-8527-811A6D58FB9C}" type="presOf" srcId="{29C0A922-B075-7147-9EE6-46F8C3CFA994}" destId="{2BCF631A-83B0-004F-8D88-BE36F4D53D9F}" srcOrd="0" destOrd="0" presId="urn:microsoft.com/office/officeart/2005/8/layout/vList2"/>
    <dgm:cxn modelId="{7A25FE5C-7E9A-0449-AA7D-5CCD859BC8F3}" type="presParOf" srcId="{6DE8D143-1A0E-4BB5-9A58-74AB551FCA77}" destId="{2C3C88FD-7D02-47C8-81DD-9591D2FF1BE7}" srcOrd="0" destOrd="0" presId="urn:microsoft.com/office/officeart/2005/8/layout/vList2"/>
    <dgm:cxn modelId="{A17F5C70-F6B0-B64B-9958-64D8787B2160}" type="presParOf" srcId="{6DE8D143-1A0E-4BB5-9A58-74AB551FCA77}" destId="{A333ADCA-306E-D046-A134-944F36A90EF9}" srcOrd="1" destOrd="0" presId="urn:microsoft.com/office/officeart/2005/8/layout/vList2"/>
    <dgm:cxn modelId="{64E376CA-BEC5-7F47-AA3B-3FA4672576C7}" type="presParOf" srcId="{6DE8D143-1A0E-4BB5-9A58-74AB551FCA77}" destId="{B4891E12-01ED-CE45-93F8-1993A76AB852}" srcOrd="2" destOrd="0" presId="urn:microsoft.com/office/officeart/2005/8/layout/vList2"/>
    <dgm:cxn modelId="{D289B10A-FF92-4543-AE49-02DDCF2B82BD}" type="presParOf" srcId="{6DE8D143-1A0E-4BB5-9A58-74AB551FCA77}" destId="{6E4EF5B1-4010-2C41-8BEC-067E85BEC9D6}" srcOrd="3" destOrd="0" presId="urn:microsoft.com/office/officeart/2005/8/layout/vList2"/>
    <dgm:cxn modelId="{9F0A5213-CAA6-384D-AEC9-58D9911BDAD5}" type="presParOf" srcId="{6DE8D143-1A0E-4BB5-9A58-74AB551FCA77}" destId="{2BCF631A-83B0-004F-8D88-BE36F4D53D9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D54F4-EE57-4CA9-8F3B-632AAB4BE8FA}">
      <dsp:nvSpPr>
        <dsp:cNvPr id="0" name=""/>
        <dsp:cNvSpPr/>
      </dsp:nvSpPr>
      <dsp:spPr>
        <a:xfrm>
          <a:off x="7077402" y="2012528"/>
          <a:ext cx="1613762" cy="161402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FC3F238-8D92-4856-85D3-EDBA0BAFF435}">
      <dsp:nvSpPr>
        <dsp:cNvPr id="0" name=""/>
        <dsp:cNvSpPr/>
      </dsp:nvSpPr>
      <dsp:spPr>
        <a:xfrm>
          <a:off x="7130650" y="2066338"/>
          <a:ext cx="1506407" cy="1506406"/>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The results</a:t>
          </a:r>
          <a:endParaRPr lang="en-US" sz="2000" kern="1200" dirty="0"/>
        </a:p>
      </dsp:txBody>
      <dsp:txXfrm>
        <a:off x="7346220" y="2281579"/>
        <a:ext cx="1076128" cy="1075923"/>
      </dsp:txXfrm>
    </dsp:sp>
    <dsp:sp modelId="{F3DEEAA9-30C4-4872-A5F3-7D78F4C2D347}">
      <dsp:nvSpPr>
        <dsp:cNvPr id="0" name=""/>
        <dsp:cNvSpPr/>
      </dsp:nvSpPr>
      <dsp:spPr>
        <a:xfrm rot="2700000">
          <a:off x="5408767" y="2012611"/>
          <a:ext cx="1613576" cy="1613576"/>
        </a:xfrm>
        <a:prstGeom prst="teardrop">
          <a:avLst>
            <a:gd name="adj" fmla="val 10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DA6678A-E5AE-41C0-9B1F-D805CFAA3B7B}">
      <dsp:nvSpPr>
        <dsp:cNvPr id="0" name=""/>
        <dsp:cNvSpPr/>
      </dsp:nvSpPr>
      <dsp:spPr>
        <a:xfrm>
          <a:off x="5463640" y="2066338"/>
          <a:ext cx="1506407" cy="1506406"/>
        </a:xfrm>
        <a:prstGeom prst="ellipse">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Vertical studios</a:t>
          </a:r>
          <a:endParaRPr lang="en-US" sz="2000" kern="1200" dirty="0"/>
        </a:p>
      </dsp:txBody>
      <dsp:txXfrm>
        <a:off x="5678350" y="2281579"/>
        <a:ext cx="1076128" cy="1075923"/>
      </dsp:txXfrm>
    </dsp:sp>
    <dsp:sp modelId="{FAE8C15F-1F74-43D1-A0BD-9F12D85ADCC6}">
      <dsp:nvSpPr>
        <dsp:cNvPr id="0" name=""/>
        <dsp:cNvSpPr/>
      </dsp:nvSpPr>
      <dsp:spPr>
        <a:xfrm rot="2700000">
          <a:off x="3741756" y="2012611"/>
          <a:ext cx="1613576" cy="1613576"/>
        </a:xfrm>
        <a:prstGeom prst="teardrop">
          <a:avLst>
            <a:gd name="adj" fmla="val 10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D0981F1-7F45-4440-B8C6-CC863FF09015}">
      <dsp:nvSpPr>
        <dsp:cNvPr id="0" name=""/>
        <dsp:cNvSpPr/>
      </dsp:nvSpPr>
      <dsp:spPr>
        <a:xfrm>
          <a:off x="3795770" y="2066338"/>
          <a:ext cx="1506407" cy="1506406"/>
        </a:xfrm>
        <a:prstGeom prst="ellipse">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Studio courses</a:t>
          </a:r>
          <a:endParaRPr lang="en-US" sz="2000" kern="1200" dirty="0"/>
        </a:p>
      </dsp:txBody>
      <dsp:txXfrm>
        <a:off x="4010480" y="2281579"/>
        <a:ext cx="1076128" cy="1075923"/>
      </dsp:txXfrm>
    </dsp:sp>
    <dsp:sp modelId="{BE505E49-14A1-724C-BDDD-BF42E5D7E666}">
      <dsp:nvSpPr>
        <dsp:cNvPr id="0" name=""/>
        <dsp:cNvSpPr/>
      </dsp:nvSpPr>
      <dsp:spPr>
        <a:xfrm rot="2700000">
          <a:off x="2073886" y="2012611"/>
          <a:ext cx="1613576" cy="1613576"/>
        </a:xfrm>
        <a:prstGeom prst="teardrop">
          <a:avLst>
            <a:gd name="adj" fmla="val 10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35E43A7-EC61-4C4C-904C-B5E0853324A3}">
      <dsp:nvSpPr>
        <dsp:cNvPr id="0" name=""/>
        <dsp:cNvSpPr/>
      </dsp:nvSpPr>
      <dsp:spPr>
        <a:xfrm>
          <a:off x="2127900" y="2066338"/>
          <a:ext cx="1506407" cy="1506406"/>
        </a:xfrm>
        <a:prstGeom prst="ellipse">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The problem identified</a:t>
          </a:r>
          <a:endParaRPr lang="en-US" sz="2000" kern="1200" dirty="0"/>
        </a:p>
      </dsp:txBody>
      <dsp:txXfrm>
        <a:off x="2343469" y="2281579"/>
        <a:ext cx="1076128" cy="1075923"/>
      </dsp:txXfrm>
    </dsp:sp>
    <dsp:sp modelId="{F6AAEAF3-6600-461B-9A58-75926BA60578}">
      <dsp:nvSpPr>
        <dsp:cNvPr id="0" name=""/>
        <dsp:cNvSpPr/>
      </dsp:nvSpPr>
      <dsp:spPr>
        <a:xfrm rot="2700000">
          <a:off x="406017" y="2012611"/>
          <a:ext cx="1613576" cy="1613576"/>
        </a:xfrm>
        <a:prstGeom prst="teardrop">
          <a:avLst>
            <a:gd name="adj" fmla="val 10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B0CE82-EE19-4E3F-85A6-109D9EA2BB4C}">
      <dsp:nvSpPr>
        <dsp:cNvPr id="0" name=""/>
        <dsp:cNvSpPr/>
      </dsp:nvSpPr>
      <dsp:spPr>
        <a:xfrm>
          <a:off x="460030" y="2066338"/>
          <a:ext cx="1506407" cy="1506406"/>
        </a:xfrm>
        <a:prstGeom prst="ellipse">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Who we are</a:t>
          </a:r>
          <a:endParaRPr lang="en-US" sz="2000" kern="1200" dirty="0"/>
        </a:p>
      </dsp:txBody>
      <dsp:txXfrm>
        <a:off x="675599" y="2281579"/>
        <a:ext cx="1076128" cy="1075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66AD5-26C9-4CEB-BC33-F31375FA9298}">
      <dsp:nvSpPr>
        <dsp:cNvPr id="0" name=""/>
        <dsp:cNvSpPr/>
      </dsp:nvSpPr>
      <dsp:spPr>
        <a:xfrm>
          <a:off x="0" y="345484"/>
          <a:ext cx="3435568" cy="91494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Real life = retention and real learning</a:t>
          </a:r>
          <a:endParaRPr lang="en-US" sz="2300" kern="1200" dirty="0"/>
        </a:p>
      </dsp:txBody>
      <dsp:txXfrm>
        <a:off x="44664" y="390148"/>
        <a:ext cx="3346240" cy="825612"/>
      </dsp:txXfrm>
    </dsp:sp>
    <dsp:sp modelId="{CE16C709-DCFB-D84A-8702-509EFE5FDD06}">
      <dsp:nvSpPr>
        <dsp:cNvPr id="0" name=""/>
        <dsp:cNvSpPr/>
      </dsp:nvSpPr>
      <dsp:spPr>
        <a:xfrm>
          <a:off x="0" y="1326664"/>
          <a:ext cx="3435568" cy="91494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Less(content) is more (learning)</a:t>
          </a:r>
          <a:endParaRPr lang="en-US" sz="2300" kern="1200" dirty="0"/>
        </a:p>
      </dsp:txBody>
      <dsp:txXfrm>
        <a:off x="44664" y="1371328"/>
        <a:ext cx="3346240" cy="825612"/>
      </dsp:txXfrm>
    </dsp:sp>
    <dsp:sp modelId="{0E171EB7-DCE1-704E-B168-E15D49E927F2}">
      <dsp:nvSpPr>
        <dsp:cNvPr id="0" name=""/>
        <dsp:cNvSpPr/>
      </dsp:nvSpPr>
      <dsp:spPr>
        <a:xfrm>
          <a:off x="0" y="2307844"/>
          <a:ext cx="3435568" cy="91494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Highest Performing Teams/Individuals vs. GPA</a:t>
          </a:r>
          <a:endParaRPr lang="en-US" sz="2300" kern="1200" dirty="0"/>
        </a:p>
      </dsp:txBody>
      <dsp:txXfrm>
        <a:off x="44664" y="2352508"/>
        <a:ext cx="3346240" cy="825612"/>
      </dsp:txXfrm>
    </dsp:sp>
    <dsp:sp modelId="{21825036-790A-4FED-B9C8-5900E96BD993}">
      <dsp:nvSpPr>
        <dsp:cNvPr id="0" name=""/>
        <dsp:cNvSpPr/>
      </dsp:nvSpPr>
      <dsp:spPr>
        <a:xfrm>
          <a:off x="0" y="3289024"/>
          <a:ext cx="3435568" cy="91494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Drama Creates Learning Opportunities</a:t>
          </a:r>
          <a:endParaRPr lang="en-US" sz="2300" kern="1200" dirty="0"/>
        </a:p>
      </dsp:txBody>
      <dsp:txXfrm>
        <a:off x="44664" y="3333688"/>
        <a:ext cx="3346240" cy="825612"/>
      </dsp:txXfrm>
    </dsp:sp>
    <dsp:sp modelId="{2C3C88FD-7D02-47C8-81DD-9591D2FF1BE7}">
      <dsp:nvSpPr>
        <dsp:cNvPr id="0" name=""/>
        <dsp:cNvSpPr/>
      </dsp:nvSpPr>
      <dsp:spPr>
        <a:xfrm>
          <a:off x="0" y="4270205"/>
          <a:ext cx="3435568" cy="91494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Things get even better every semester</a:t>
          </a:r>
          <a:endParaRPr lang="en-US" sz="2300" kern="1200" dirty="0"/>
        </a:p>
      </dsp:txBody>
      <dsp:txXfrm>
        <a:off x="44664" y="4314869"/>
        <a:ext cx="3346240" cy="8256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C88FD-7D02-47C8-81DD-9591D2FF1BE7}">
      <dsp:nvSpPr>
        <dsp:cNvPr id="0" name=""/>
        <dsp:cNvSpPr/>
      </dsp:nvSpPr>
      <dsp:spPr>
        <a:xfrm>
          <a:off x="0" y="364108"/>
          <a:ext cx="4881070" cy="1549281"/>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US" sz="3900" kern="1200" dirty="0" smtClean="0"/>
            <a:t>Questions?</a:t>
          </a:r>
          <a:endParaRPr lang="en-US" sz="3900" kern="1200" dirty="0"/>
        </a:p>
      </dsp:txBody>
      <dsp:txXfrm>
        <a:off x="75630" y="439738"/>
        <a:ext cx="4729810" cy="1398021"/>
      </dsp:txXfrm>
    </dsp:sp>
    <dsp:sp modelId="{B4891E12-01ED-CE45-93F8-1993A76AB852}">
      <dsp:nvSpPr>
        <dsp:cNvPr id="0" name=""/>
        <dsp:cNvSpPr/>
      </dsp:nvSpPr>
      <dsp:spPr>
        <a:xfrm>
          <a:off x="0" y="2025709"/>
          <a:ext cx="4881070" cy="1549281"/>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US" sz="3900" kern="1200" dirty="0" smtClean="0"/>
            <a:t>Suggestions for improving education?</a:t>
          </a:r>
          <a:endParaRPr lang="en-US" sz="3900" kern="1200" dirty="0"/>
        </a:p>
      </dsp:txBody>
      <dsp:txXfrm>
        <a:off x="75630" y="2101339"/>
        <a:ext cx="4729810" cy="1398021"/>
      </dsp:txXfrm>
    </dsp:sp>
    <dsp:sp modelId="{2BCF631A-83B0-004F-8D88-BE36F4D53D9F}">
      <dsp:nvSpPr>
        <dsp:cNvPr id="0" name=""/>
        <dsp:cNvSpPr/>
      </dsp:nvSpPr>
      <dsp:spPr>
        <a:xfrm>
          <a:off x="0" y="3687311"/>
          <a:ext cx="4881070" cy="1549281"/>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US" sz="3900" kern="1200" dirty="0" smtClean="0"/>
            <a:t>Suggestions for further research?</a:t>
          </a:r>
          <a:endParaRPr lang="en-US" sz="3900" kern="1200" dirty="0"/>
        </a:p>
      </dsp:txBody>
      <dsp:txXfrm>
        <a:off x="75630" y="3762941"/>
        <a:ext cx="4729810" cy="139802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BA37C0-88B7-4B00-ADE1-668715B2F048}" type="datetimeFigureOut">
              <a:rPr lang="en-US" smtClean="0"/>
              <a:t>8/14/15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B0D022-4363-48AB-A989-11CD0854E9C5}" type="slidenum">
              <a:rPr lang="en-US" smtClean="0"/>
              <a:t>‹#›</a:t>
            </a:fld>
            <a:endParaRPr lang="en-US" dirty="0"/>
          </a:p>
        </p:txBody>
      </p:sp>
    </p:spTree>
    <p:extLst>
      <p:ext uri="{BB962C8B-B14F-4D97-AF65-F5344CB8AC3E}">
        <p14:creationId xmlns:p14="http://schemas.microsoft.com/office/powerpoint/2010/main" val="134226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a:t>
            </a:fld>
            <a:endParaRPr lang="en-US" dirty="0"/>
          </a:p>
        </p:txBody>
      </p:sp>
    </p:spTree>
    <p:extLst>
      <p:ext uri="{BB962C8B-B14F-4D97-AF65-F5344CB8AC3E}">
        <p14:creationId xmlns:p14="http://schemas.microsoft.com/office/powerpoint/2010/main" val="2615046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10</a:t>
            </a:fld>
            <a:endParaRPr lang="en-US" dirty="0"/>
          </a:p>
        </p:txBody>
      </p:sp>
    </p:spTree>
    <p:extLst>
      <p:ext uri="{BB962C8B-B14F-4D97-AF65-F5344CB8AC3E}">
        <p14:creationId xmlns:p14="http://schemas.microsoft.com/office/powerpoint/2010/main" val="2824927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11</a:t>
            </a:fld>
            <a:endParaRPr lang="en-US" dirty="0"/>
          </a:p>
        </p:txBody>
      </p:sp>
    </p:spTree>
    <p:extLst>
      <p:ext uri="{BB962C8B-B14F-4D97-AF65-F5344CB8AC3E}">
        <p14:creationId xmlns:p14="http://schemas.microsoft.com/office/powerpoint/2010/main" val="698489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12</a:t>
            </a:fld>
            <a:endParaRPr lang="en-US" dirty="0"/>
          </a:p>
        </p:txBody>
      </p:sp>
    </p:spTree>
    <p:extLst>
      <p:ext uri="{BB962C8B-B14F-4D97-AF65-F5344CB8AC3E}">
        <p14:creationId xmlns:p14="http://schemas.microsoft.com/office/powerpoint/2010/main" val="698489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13</a:t>
            </a:fld>
            <a:endParaRPr lang="en-US" dirty="0"/>
          </a:p>
        </p:txBody>
      </p:sp>
    </p:spTree>
    <p:extLst>
      <p:ext uri="{BB962C8B-B14F-4D97-AF65-F5344CB8AC3E}">
        <p14:creationId xmlns:p14="http://schemas.microsoft.com/office/powerpoint/2010/main" val="698489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14</a:t>
            </a:fld>
            <a:endParaRPr lang="en-US" dirty="0"/>
          </a:p>
        </p:txBody>
      </p:sp>
    </p:spTree>
    <p:extLst>
      <p:ext uri="{BB962C8B-B14F-4D97-AF65-F5344CB8AC3E}">
        <p14:creationId xmlns:p14="http://schemas.microsoft.com/office/powerpoint/2010/main" val="310116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15</a:t>
            </a:fld>
            <a:endParaRPr lang="en-US" dirty="0"/>
          </a:p>
        </p:txBody>
      </p:sp>
    </p:spTree>
    <p:extLst>
      <p:ext uri="{BB962C8B-B14F-4D97-AF65-F5344CB8AC3E}">
        <p14:creationId xmlns:p14="http://schemas.microsoft.com/office/powerpoint/2010/main" val="3101167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16</a:t>
            </a:fld>
            <a:endParaRPr lang="en-US" dirty="0"/>
          </a:p>
        </p:txBody>
      </p:sp>
    </p:spTree>
    <p:extLst>
      <p:ext uri="{BB962C8B-B14F-4D97-AF65-F5344CB8AC3E}">
        <p14:creationId xmlns:p14="http://schemas.microsoft.com/office/powerpoint/2010/main" val="282492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18</a:t>
            </a:fld>
            <a:endParaRPr lang="en-US" dirty="0"/>
          </a:p>
        </p:txBody>
      </p:sp>
    </p:spTree>
    <p:extLst>
      <p:ext uri="{BB962C8B-B14F-4D97-AF65-F5344CB8AC3E}">
        <p14:creationId xmlns:p14="http://schemas.microsoft.com/office/powerpoint/2010/main" val="698489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19</a:t>
            </a:fld>
            <a:endParaRPr lang="en-US" dirty="0"/>
          </a:p>
        </p:txBody>
      </p:sp>
    </p:spTree>
    <p:extLst>
      <p:ext uri="{BB962C8B-B14F-4D97-AF65-F5344CB8AC3E}">
        <p14:creationId xmlns:p14="http://schemas.microsoft.com/office/powerpoint/2010/main" val="698489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2</a:t>
            </a:fld>
            <a:endParaRPr lang="en-US" dirty="0"/>
          </a:p>
        </p:txBody>
      </p:sp>
    </p:spTree>
    <p:extLst>
      <p:ext uri="{BB962C8B-B14F-4D97-AF65-F5344CB8AC3E}">
        <p14:creationId xmlns:p14="http://schemas.microsoft.com/office/powerpoint/2010/main" val="355924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3</a:t>
            </a:fld>
            <a:endParaRPr lang="en-US"/>
          </a:p>
        </p:txBody>
      </p:sp>
    </p:spTree>
    <p:extLst>
      <p:ext uri="{BB962C8B-B14F-4D97-AF65-F5344CB8AC3E}">
        <p14:creationId xmlns:p14="http://schemas.microsoft.com/office/powerpoint/2010/main" val="190145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4</a:t>
            </a:fld>
            <a:endParaRPr lang="en-US" dirty="0"/>
          </a:p>
        </p:txBody>
      </p:sp>
    </p:spTree>
    <p:extLst>
      <p:ext uri="{BB962C8B-B14F-4D97-AF65-F5344CB8AC3E}">
        <p14:creationId xmlns:p14="http://schemas.microsoft.com/office/powerpoint/2010/main" val="282492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5</a:t>
            </a:fld>
            <a:endParaRPr lang="en-US" dirty="0"/>
          </a:p>
        </p:txBody>
      </p:sp>
    </p:spTree>
    <p:extLst>
      <p:ext uri="{BB962C8B-B14F-4D97-AF65-F5344CB8AC3E}">
        <p14:creationId xmlns:p14="http://schemas.microsoft.com/office/powerpoint/2010/main" val="282492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6</a:t>
            </a:fld>
            <a:endParaRPr lang="en-US" dirty="0"/>
          </a:p>
        </p:txBody>
      </p:sp>
    </p:spTree>
    <p:extLst>
      <p:ext uri="{BB962C8B-B14F-4D97-AF65-F5344CB8AC3E}">
        <p14:creationId xmlns:p14="http://schemas.microsoft.com/office/powerpoint/2010/main" val="282492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7</a:t>
            </a:fld>
            <a:endParaRPr lang="en-US" dirty="0"/>
          </a:p>
        </p:txBody>
      </p:sp>
    </p:spTree>
    <p:extLst>
      <p:ext uri="{BB962C8B-B14F-4D97-AF65-F5344CB8AC3E}">
        <p14:creationId xmlns:p14="http://schemas.microsoft.com/office/powerpoint/2010/main" val="282492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8</a:t>
            </a:fld>
            <a:endParaRPr lang="en-US" dirty="0"/>
          </a:p>
        </p:txBody>
      </p:sp>
    </p:spTree>
    <p:extLst>
      <p:ext uri="{BB962C8B-B14F-4D97-AF65-F5344CB8AC3E}">
        <p14:creationId xmlns:p14="http://schemas.microsoft.com/office/powerpoint/2010/main" val="282492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D022-4363-48AB-A989-11CD0854E9C5}" type="slidenum">
              <a:rPr lang="en-US" smtClean="0"/>
              <a:t>9</a:t>
            </a:fld>
            <a:endParaRPr lang="en-US" dirty="0"/>
          </a:p>
        </p:txBody>
      </p:sp>
    </p:spTree>
    <p:extLst>
      <p:ext uri="{BB962C8B-B14F-4D97-AF65-F5344CB8AC3E}">
        <p14:creationId xmlns:p14="http://schemas.microsoft.com/office/powerpoint/2010/main" val="2824927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418C2A-190F-452A-8D6D-A606E73D4110}" type="datetimeFigureOut">
              <a:rPr lang="en-US" smtClean="0"/>
              <a:t>8/14/15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2431039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18C2A-190F-452A-8D6D-A606E73D4110}" type="datetimeFigureOut">
              <a:rPr lang="en-US" smtClean="0"/>
              <a:t>8/14/15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2601510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18C2A-190F-452A-8D6D-A606E73D4110}" type="datetimeFigureOut">
              <a:rPr lang="en-US" smtClean="0"/>
              <a:t>8/14/15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178112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18C2A-190F-452A-8D6D-A606E73D4110}" type="datetimeFigureOut">
              <a:rPr lang="en-US" smtClean="0"/>
              <a:t>8/14/15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622296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18C2A-190F-452A-8D6D-A606E73D4110}" type="datetimeFigureOut">
              <a:rPr lang="en-US" smtClean="0"/>
              <a:t>8/14/15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345168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418C2A-190F-452A-8D6D-A606E73D4110}" type="datetimeFigureOut">
              <a:rPr lang="en-US" smtClean="0"/>
              <a:t>8/14/15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410778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418C2A-190F-452A-8D6D-A606E73D4110}" type="datetimeFigureOut">
              <a:rPr lang="en-US" smtClean="0"/>
              <a:t>8/14/15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2020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418C2A-190F-452A-8D6D-A606E73D4110}" type="datetimeFigureOut">
              <a:rPr lang="en-US" smtClean="0"/>
              <a:t>8/14/15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2516306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18C2A-190F-452A-8D6D-A606E73D4110}" type="datetimeFigureOut">
              <a:rPr lang="en-US" smtClean="0"/>
              <a:t>8/14/15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150840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18C2A-190F-452A-8D6D-A606E73D4110}" type="datetimeFigureOut">
              <a:rPr lang="en-US" smtClean="0"/>
              <a:t>8/14/15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32466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18C2A-190F-452A-8D6D-A606E73D4110}" type="datetimeFigureOut">
              <a:rPr lang="en-US" smtClean="0"/>
              <a:t>8/14/15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E83FF4-3695-407D-BF5D-C1DB466B0253}" type="slidenum">
              <a:rPr lang="en-US" smtClean="0"/>
              <a:t>‹#›</a:t>
            </a:fld>
            <a:endParaRPr lang="en-US" dirty="0"/>
          </a:p>
        </p:txBody>
      </p:sp>
    </p:spTree>
    <p:extLst>
      <p:ext uri="{BB962C8B-B14F-4D97-AF65-F5344CB8AC3E}">
        <p14:creationId xmlns:p14="http://schemas.microsoft.com/office/powerpoint/2010/main" val="24390615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18C2A-190F-452A-8D6D-A606E73D4110}" type="datetimeFigureOut">
              <a:rPr lang="en-US" smtClean="0"/>
              <a:t>8/14/15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3FF4-3695-407D-BF5D-C1DB466B0253}" type="slidenum">
              <a:rPr lang="en-US" smtClean="0"/>
              <a:t>‹#›</a:t>
            </a:fld>
            <a:endParaRPr lang="en-US" dirty="0"/>
          </a:p>
        </p:txBody>
      </p:sp>
    </p:spTree>
    <p:extLst>
      <p:ext uri="{BB962C8B-B14F-4D97-AF65-F5344CB8AC3E}">
        <p14:creationId xmlns:p14="http://schemas.microsoft.com/office/powerpoint/2010/main" val="3520479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5" Type="http://schemas.openxmlformats.org/officeDocument/2006/relationships/comments" Target="../comments/comment1.xm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13.jpg"/><Relationship Id="rId6"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jpg"/><Relationship Id="rId9"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3.png"/><Relationship Id="rId9" Type="http://schemas.openxmlformats.org/officeDocument/2006/relationships/image" Target="../media/image4.jpg"/><Relationship Id="rId10"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3.png"/><Relationship Id="rId9" Type="http://schemas.openxmlformats.org/officeDocument/2006/relationships/image" Target="../media/image4.jpg"/><Relationship Id="rId10"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jpg"/><Relationship Id="rId8"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png"/><Relationship Id="rId9"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2725" y="1181317"/>
            <a:ext cx="8718549" cy="1470025"/>
          </a:xfrm>
        </p:spPr>
        <p:txBody>
          <a:bodyPr>
            <a:normAutofit/>
          </a:bodyPr>
          <a:lstStyle/>
          <a:p>
            <a:pPr algn="l"/>
            <a:r>
              <a:rPr lang="en-US" dirty="0" smtClean="0">
                <a:solidFill>
                  <a:schemeClr val="bg1">
                    <a:lumMod val="85000"/>
                  </a:schemeClr>
                </a:solidFill>
              </a:rPr>
              <a:t>Vertical Studios in MIS Education</a:t>
            </a:r>
            <a:endParaRPr lang="en-US" dirty="0">
              <a:solidFill>
                <a:schemeClr val="bg1">
                  <a:lumMod val="85000"/>
                </a:schemeClr>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1143000"/>
          </a:xfrm>
          <a:prstGeom prst="rect">
            <a:avLst/>
          </a:prstGeom>
        </p:spPr>
      </p:pic>
      <p:sp>
        <p:nvSpPr>
          <p:cNvPr id="9" name="TextBox 8"/>
          <p:cNvSpPr txBox="1"/>
          <p:nvPr/>
        </p:nvSpPr>
        <p:spPr>
          <a:xfrm>
            <a:off x="279223" y="4840069"/>
            <a:ext cx="2391104" cy="707886"/>
          </a:xfrm>
          <a:prstGeom prst="rect">
            <a:avLst/>
          </a:prstGeom>
          <a:noFill/>
        </p:spPr>
        <p:txBody>
          <a:bodyPr wrap="none" rtlCol="0">
            <a:spAutoFit/>
          </a:bodyPr>
          <a:lstStyle/>
          <a:p>
            <a:r>
              <a:rPr lang="en-US" sz="2000" b="1" dirty="0">
                <a:solidFill>
                  <a:schemeClr val="bg1">
                    <a:lumMod val="85000"/>
                  </a:schemeClr>
                </a:solidFill>
              </a:rPr>
              <a:t>Mart Doyle</a:t>
            </a:r>
            <a:endParaRPr lang="en-US" sz="2000" dirty="0">
              <a:solidFill>
                <a:schemeClr val="bg1">
                  <a:lumMod val="85000"/>
                </a:schemeClr>
              </a:solidFill>
            </a:endParaRPr>
          </a:p>
          <a:p>
            <a:r>
              <a:rPr lang="en-US" sz="2000" dirty="0" smtClean="0">
                <a:solidFill>
                  <a:schemeClr val="bg1">
                    <a:lumMod val="85000"/>
                  </a:schemeClr>
                </a:solidFill>
              </a:rPr>
              <a:t>mdoyle@temple.edu</a:t>
            </a:r>
            <a:endParaRPr lang="en-US" sz="2000" dirty="0">
              <a:solidFill>
                <a:schemeClr val="bg1">
                  <a:lumMod val="85000"/>
                </a:schemeClr>
              </a:solidFill>
            </a:endParaRPr>
          </a:p>
        </p:txBody>
      </p:sp>
      <p:sp>
        <p:nvSpPr>
          <p:cNvPr id="10" name="Rectangle 9"/>
          <p:cNvSpPr/>
          <p:nvPr/>
        </p:nvSpPr>
        <p:spPr>
          <a:xfrm>
            <a:off x="3505200" y="4840069"/>
            <a:ext cx="2667000" cy="707886"/>
          </a:xfrm>
          <a:prstGeom prst="rect">
            <a:avLst/>
          </a:prstGeom>
        </p:spPr>
        <p:txBody>
          <a:bodyPr wrap="square">
            <a:spAutoFit/>
          </a:bodyPr>
          <a:lstStyle/>
          <a:p>
            <a:r>
              <a:rPr lang="en-US" sz="2000" b="1" dirty="0">
                <a:solidFill>
                  <a:srgbClr val="D9D9D9"/>
                </a:solidFill>
              </a:rPr>
              <a:t>Richard Flanagan</a:t>
            </a:r>
            <a:endParaRPr lang="en-US" sz="2000" dirty="0">
              <a:solidFill>
                <a:srgbClr val="D9D9D9"/>
              </a:solidFill>
            </a:endParaRPr>
          </a:p>
          <a:p>
            <a:r>
              <a:rPr lang="en-US" sz="2000" dirty="0" smtClean="0">
                <a:solidFill>
                  <a:srgbClr val="D9D9D9"/>
                </a:solidFill>
              </a:rPr>
              <a:t>ryflanag@temple.edu</a:t>
            </a:r>
            <a:endParaRPr lang="en-US" sz="2000" dirty="0">
              <a:solidFill>
                <a:srgbClr val="D9D9D9"/>
              </a:solidFill>
            </a:endParaRPr>
          </a:p>
        </p:txBody>
      </p:sp>
      <p:sp>
        <p:nvSpPr>
          <p:cNvPr id="11" name="Rectangle 10"/>
          <p:cNvSpPr/>
          <p:nvPr/>
        </p:nvSpPr>
        <p:spPr>
          <a:xfrm>
            <a:off x="6591300" y="4818965"/>
            <a:ext cx="2971800" cy="707886"/>
          </a:xfrm>
          <a:prstGeom prst="rect">
            <a:avLst/>
          </a:prstGeom>
        </p:spPr>
        <p:txBody>
          <a:bodyPr wrap="square">
            <a:spAutoFit/>
          </a:bodyPr>
          <a:lstStyle/>
          <a:p>
            <a:r>
              <a:rPr lang="en-US" sz="2000" b="1" dirty="0">
                <a:solidFill>
                  <a:srgbClr val="D9D9D9"/>
                </a:solidFill>
              </a:rPr>
              <a:t>James Moustafellos</a:t>
            </a:r>
            <a:endParaRPr lang="en-US" sz="2000" dirty="0">
              <a:solidFill>
                <a:srgbClr val="D9D9D9"/>
              </a:solidFill>
            </a:endParaRPr>
          </a:p>
          <a:p>
            <a:r>
              <a:rPr lang="en-US" sz="2000" dirty="0" smtClean="0">
                <a:solidFill>
                  <a:srgbClr val="D9D9D9"/>
                </a:solidFill>
              </a:rPr>
              <a:t>jamescm@temple.edu</a:t>
            </a:r>
            <a:endParaRPr lang="en-US" sz="2000" dirty="0">
              <a:solidFill>
                <a:srgbClr val="D9D9D9"/>
              </a:solidFill>
            </a:endParaRPr>
          </a:p>
        </p:txBody>
      </p:sp>
      <p:pic>
        <p:nvPicPr>
          <p:cNvPr id="3" name="Picture 2" descr="panorama adj.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9800"/>
            <a:ext cx="9144000" cy="2428454"/>
          </a:xfrm>
          <a:prstGeom prst="rect">
            <a:avLst/>
          </a:prstGeom>
        </p:spPr>
      </p:pic>
      <p:sp>
        <p:nvSpPr>
          <p:cNvPr id="8" name="TextBox 7"/>
          <p:cNvSpPr txBox="1"/>
          <p:nvPr/>
        </p:nvSpPr>
        <p:spPr>
          <a:xfrm>
            <a:off x="279222" y="5906869"/>
            <a:ext cx="8102777" cy="707886"/>
          </a:xfrm>
          <a:prstGeom prst="rect">
            <a:avLst/>
          </a:prstGeom>
          <a:noFill/>
        </p:spPr>
        <p:txBody>
          <a:bodyPr wrap="square" rtlCol="0">
            <a:spAutoFit/>
          </a:bodyPr>
          <a:lstStyle/>
          <a:p>
            <a:r>
              <a:rPr lang="en-US" sz="2000" b="1" dirty="0" smtClean="0">
                <a:solidFill>
                  <a:schemeClr val="bg1">
                    <a:lumMod val="85000"/>
                  </a:schemeClr>
                </a:solidFill>
              </a:rPr>
              <a:t>AMCIS 2015 Annual Conference:  Presented August 15, 2015</a:t>
            </a:r>
            <a:endParaRPr lang="en-US" sz="2000" dirty="0">
              <a:solidFill>
                <a:schemeClr val="bg1">
                  <a:lumMod val="85000"/>
                </a:schemeClr>
              </a:solidFill>
            </a:endParaRPr>
          </a:p>
          <a:p>
            <a:r>
              <a:rPr lang="en-US" sz="2000" dirty="0" smtClean="0">
                <a:solidFill>
                  <a:schemeClr val="bg1">
                    <a:lumMod val="85000"/>
                  </a:schemeClr>
                </a:solidFill>
              </a:rPr>
              <a:t>Session: Technology Enhanced Collaborative Learning II</a:t>
            </a:r>
            <a:endParaRPr lang="en-US" sz="2000" dirty="0">
              <a:solidFill>
                <a:schemeClr val="bg1">
                  <a:lumMod val="85000"/>
                </a:schemeClr>
              </a:solidFill>
            </a:endParaRPr>
          </a:p>
        </p:txBody>
      </p:sp>
    </p:spTree>
    <p:extLst>
      <p:ext uri="{BB962C8B-B14F-4D97-AF65-F5344CB8AC3E}">
        <p14:creationId xmlns:p14="http://schemas.microsoft.com/office/powerpoint/2010/main" val="457056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8900" y="-152400"/>
            <a:ext cx="8597900" cy="1143000"/>
          </a:xfrm>
        </p:spPr>
        <p:txBody>
          <a:bodyPr>
            <a:normAutofit/>
          </a:bodyPr>
          <a:lstStyle/>
          <a:p>
            <a:pPr algn="l"/>
            <a:r>
              <a:rPr lang="en-US" dirty="0" smtClean="0">
                <a:solidFill>
                  <a:schemeClr val="bg1"/>
                </a:solidFill>
              </a:rPr>
              <a:t>Value of Vertical Studios</a:t>
            </a:r>
            <a:endParaRPr lang="en-US" dirty="0">
              <a:solidFill>
                <a:schemeClr val="bg1"/>
              </a:solidFill>
            </a:endParaRPr>
          </a:p>
        </p:txBody>
      </p:sp>
      <p:grpSp>
        <p:nvGrpSpPr>
          <p:cNvPr id="10" name="Group 9"/>
          <p:cNvGrpSpPr/>
          <p:nvPr/>
        </p:nvGrpSpPr>
        <p:grpSpPr>
          <a:xfrm>
            <a:off x="6082459" y="-159471"/>
            <a:ext cx="3025505" cy="1005141"/>
            <a:chOff x="6464564" y="234444"/>
            <a:chExt cx="2228268" cy="740281"/>
          </a:xfrm>
        </p:grpSpPr>
        <p:sp>
          <p:nvSpPr>
            <p:cNvPr id="11" name="Rectangle 10"/>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
        <p:nvSpPr>
          <p:cNvPr id="4" name="TextBox 3"/>
          <p:cNvSpPr txBox="1"/>
          <p:nvPr/>
        </p:nvSpPr>
        <p:spPr>
          <a:xfrm>
            <a:off x="180427" y="4276397"/>
            <a:ext cx="8849273" cy="2893100"/>
          </a:xfrm>
          <a:prstGeom prst="rect">
            <a:avLst/>
          </a:prstGeom>
          <a:noFill/>
        </p:spPr>
        <p:txBody>
          <a:bodyPr wrap="square" rtlCol="0">
            <a:spAutoFit/>
          </a:bodyPr>
          <a:lstStyle/>
          <a:p>
            <a:r>
              <a:rPr lang="en-US" dirty="0" smtClean="0"/>
              <a:t>“. . . MIS </a:t>
            </a:r>
            <a:r>
              <a:rPr lang="en-US" dirty="0"/>
              <a:t>3504 was very valuable to me because I was able to work with a team that included people that already had </a:t>
            </a:r>
            <a:r>
              <a:rPr lang="en-US" b="1" dirty="0" smtClean="0"/>
              <a:t>experience with </a:t>
            </a:r>
            <a:r>
              <a:rPr lang="en-US" b="1" dirty="0"/>
              <a:t>the expectations </a:t>
            </a:r>
            <a:r>
              <a:rPr lang="en-US" dirty="0"/>
              <a:t>of the project.”  </a:t>
            </a:r>
            <a:r>
              <a:rPr lang="en-US" sz="1400" dirty="0"/>
              <a:t>Nicolas </a:t>
            </a:r>
            <a:r>
              <a:rPr lang="en-US" sz="1400" dirty="0" err="1" smtClean="0"/>
              <a:t>Hurtado</a:t>
            </a:r>
            <a:endParaRPr lang="en-US" sz="1400" dirty="0" smtClean="0"/>
          </a:p>
          <a:p>
            <a:endParaRPr lang="en-US" dirty="0" smtClean="0"/>
          </a:p>
          <a:p>
            <a:r>
              <a:rPr lang="en-US" dirty="0" smtClean="0"/>
              <a:t>“Collaborating </a:t>
            </a:r>
            <a:r>
              <a:rPr lang="en-US" dirty="0"/>
              <a:t>with PMs in 3535 gave our team insight into </a:t>
            </a:r>
            <a:r>
              <a:rPr lang="en-US" dirty="0" smtClean="0"/>
              <a:t>. . . expectations </a:t>
            </a:r>
            <a:r>
              <a:rPr lang="en-US" dirty="0"/>
              <a:t>along with </a:t>
            </a:r>
            <a:r>
              <a:rPr lang="en-US" b="1" dirty="0"/>
              <a:t>career advice from peers</a:t>
            </a:r>
            <a:r>
              <a:rPr lang="en-US" dirty="0"/>
              <a:t>.” </a:t>
            </a:r>
            <a:r>
              <a:rPr lang="en-US" sz="1400" dirty="0"/>
              <a:t>Michael O’Malley</a:t>
            </a:r>
          </a:p>
          <a:p>
            <a:endParaRPr lang="en-US" dirty="0"/>
          </a:p>
          <a:p>
            <a:r>
              <a:rPr lang="en-US" dirty="0" smtClean="0"/>
              <a:t>“</a:t>
            </a:r>
            <a:r>
              <a:rPr lang="en-US" dirty="0"/>
              <a:t>Although my team did not have a good experience with our project managers, we learned </a:t>
            </a:r>
            <a:r>
              <a:rPr lang="en-US" b="1" dirty="0"/>
              <a:t>how to work and succeed under poor management</a:t>
            </a:r>
            <a:r>
              <a:rPr lang="en-US" dirty="0"/>
              <a:t>, an extremely useful skill that I have come to learn.”  </a:t>
            </a:r>
            <a:r>
              <a:rPr lang="en-US" sz="1400" dirty="0"/>
              <a:t>Ciara Murphy</a:t>
            </a:r>
          </a:p>
          <a:p>
            <a:endParaRPr lang="en-US" sz="2000" dirty="0"/>
          </a:p>
        </p:txBody>
      </p:sp>
      <p:pic>
        <p:nvPicPr>
          <p:cNvPr id="7" name="Picture 6" descr="TU Press interview adj.jpg"/>
          <p:cNvPicPr>
            <a:picLocks noChangeAspect="1"/>
          </p:cNvPicPr>
          <p:nvPr/>
        </p:nvPicPr>
        <p:blipFill rotWithShape="1">
          <a:blip r:embed="rId5">
            <a:extLst>
              <a:ext uri="{28A0092B-C50C-407E-A947-70E740481C1C}">
                <a14:useLocalDpi xmlns:a14="http://schemas.microsoft.com/office/drawing/2010/main" val="0"/>
              </a:ext>
            </a:extLst>
          </a:blip>
          <a:srcRect l="7788" t="22918" r="8594" b="6162"/>
          <a:stretch/>
        </p:blipFill>
        <p:spPr>
          <a:xfrm>
            <a:off x="-1" y="939801"/>
            <a:ext cx="4572001" cy="2908300"/>
          </a:xfrm>
          <a:prstGeom prst="rect">
            <a:avLst/>
          </a:prstGeom>
        </p:spPr>
      </p:pic>
      <p:pic>
        <p:nvPicPr>
          <p:cNvPr id="8" name="Picture 7" descr="BAs and Managers adj.jpg"/>
          <p:cNvPicPr>
            <a:picLocks noChangeAspect="1"/>
          </p:cNvPicPr>
          <p:nvPr/>
        </p:nvPicPr>
        <p:blipFill rotWithShape="1">
          <a:blip r:embed="rId6">
            <a:extLst>
              <a:ext uri="{28A0092B-C50C-407E-A947-70E740481C1C}">
                <a14:useLocalDpi xmlns:a14="http://schemas.microsoft.com/office/drawing/2010/main" val="0"/>
              </a:ext>
            </a:extLst>
          </a:blip>
          <a:srcRect t="4583"/>
          <a:stretch/>
        </p:blipFill>
        <p:spPr>
          <a:xfrm>
            <a:off x="4572000" y="939800"/>
            <a:ext cx="4572000" cy="2908300"/>
          </a:xfrm>
          <a:prstGeom prst="rect">
            <a:avLst/>
          </a:prstGeom>
        </p:spPr>
      </p:pic>
      <p:sp>
        <p:nvSpPr>
          <p:cNvPr id="9" name="Frame 8"/>
          <p:cNvSpPr/>
          <p:nvPr/>
        </p:nvSpPr>
        <p:spPr>
          <a:xfrm>
            <a:off x="4686300" y="1168400"/>
            <a:ext cx="2171700" cy="2806700"/>
          </a:xfrm>
          <a:prstGeom prst="frame">
            <a:avLst>
              <a:gd name="adj1" fmla="val 123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4673600" y="3911600"/>
            <a:ext cx="666469" cy="461665"/>
          </a:xfrm>
          <a:prstGeom prst="rect">
            <a:avLst/>
          </a:prstGeom>
          <a:noFill/>
        </p:spPr>
        <p:txBody>
          <a:bodyPr wrap="none" rtlCol="0">
            <a:spAutoFit/>
          </a:bodyPr>
          <a:lstStyle/>
          <a:p>
            <a:r>
              <a:rPr lang="en-US" sz="2400" b="1" dirty="0" smtClean="0">
                <a:solidFill>
                  <a:srgbClr val="FF0000"/>
                </a:solidFill>
              </a:rPr>
              <a:t>BAs</a:t>
            </a:r>
            <a:endParaRPr lang="en-US" sz="2400" b="1" dirty="0">
              <a:solidFill>
                <a:srgbClr val="FF0000"/>
              </a:solidFill>
            </a:endParaRPr>
          </a:p>
        </p:txBody>
      </p:sp>
      <p:sp>
        <p:nvSpPr>
          <p:cNvPr id="30" name="Frame 29"/>
          <p:cNvSpPr/>
          <p:nvPr/>
        </p:nvSpPr>
        <p:spPr>
          <a:xfrm>
            <a:off x="6972300" y="1168400"/>
            <a:ext cx="2171700" cy="2806700"/>
          </a:xfrm>
          <a:prstGeom prst="frame">
            <a:avLst>
              <a:gd name="adj1" fmla="val 123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6959600" y="3911600"/>
            <a:ext cx="1455747" cy="461665"/>
          </a:xfrm>
          <a:prstGeom prst="rect">
            <a:avLst/>
          </a:prstGeom>
          <a:noFill/>
        </p:spPr>
        <p:txBody>
          <a:bodyPr wrap="none" rtlCol="0">
            <a:spAutoFit/>
          </a:bodyPr>
          <a:lstStyle/>
          <a:p>
            <a:r>
              <a:rPr lang="en-US" sz="2400" b="1" dirty="0" smtClean="0">
                <a:solidFill>
                  <a:srgbClr val="FF0000"/>
                </a:solidFill>
              </a:rPr>
              <a:t>Managers</a:t>
            </a:r>
            <a:endParaRPr lang="en-US" sz="2400" b="1" dirty="0">
              <a:solidFill>
                <a:srgbClr val="FF0000"/>
              </a:solidFill>
            </a:endParaRPr>
          </a:p>
        </p:txBody>
      </p:sp>
    </p:spTree>
    <p:extLst>
      <p:ext uri="{BB962C8B-B14F-4D97-AF65-F5344CB8AC3E}">
        <p14:creationId xmlns:p14="http://schemas.microsoft.com/office/powerpoint/2010/main" val="2308059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27000" y="-127000"/>
            <a:ext cx="8343900" cy="1143000"/>
          </a:xfrm>
        </p:spPr>
        <p:txBody>
          <a:bodyPr>
            <a:normAutofit/>
          </a:bodyPr>
          <a:lstStyle/>
          <a:p>
            <a:pPr algn="l"/>
            <a:r>
              <a:rPr lang="en-US" dirty="0" smtClean="0">
                <a:solidFill>
                  <a:schemeClr val="bg1"/>
                </a:solidFill>
              </a:rPr>
              <a:t>MIS3504</a:t>
            </a:r>
            <a:endParaRPr lang="en-US" dirty="0">
              <a:solidFill>
                <a:schemeClr val="bg1"/>
              </a:solidFill>
            </a:endParaRPr>
          </a:p>
        </p:txBody>
      </p:sp>
      <p:grpSp>
        <p:nvGrpSpPr>
          <p:cNvPr id="11" name="Group 10"/>
          <p:cNvGrpSpPr/>
          <p:nvPr/>
        </p:nvGrpSpPr>
        <p:grpSpPr>
          <a:xfrm>
            <a:off x="6082459" y="-159471"/>
            <a:ext cx="3025505" cy="1005141"/>
            <a:chOff x="6464564" y="234444"/>
            <a:chExt cx="2228268" cy="740281"/>
          </a:xfrm>
        </p:grpSpPr>
        <p:sp>
          <p:nvSpPr>
            <p:cNvPr id="12" name="Rectangle 11"/>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28699"/>
            <a:ext cx="3941379" cy="205306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1612" y="1270000"/>
            <a:ext cx="2686050" cy="16954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6865" y="1511300"/>
            <a:ext cx="2234735" cy="1193800"/>
          </a:xfrm>
          <a:prstGeom prst="rect">
            <a:avLst/>
          </a:prstGeom>
        </p:spPr>
      </p:pic>
      <p:sp>
        <p:nvSpPr>
          <p:cNvPr id="3" name="TextBox 2"/>
          <p:cNvSpPr txBox="1"/>
          <p:nvPr/>
        </p:nvSpPr>
        <p:spPr>
          <a:xfrm>
            <a:off x="5511800" y="3441680"/>
            <a:ext cx="3530600" cy="3416320"/>
          </a:xfrm>
          <a:prstGeom prst="rect">
            <a:avLst/>
          </a:prstGeom>
          <a:noFill/>
        </p:spPr>
        <p:txBody>
          <a:bodyPr wrap="square" rtlCol="0">
            <a:spAutoFit/>
          </a:bodyPr>
          <a:lstStyle/>
          <a:p>
            <a:pPr marL="285750" lvl="0" indent="-285750" fontAlgn="base">
              <a:buFont typeface="Arial"/>
              <a:buChar char="•"/>
            </a:pPr>
            <a:r>
              <a:rPr lang="en-US" dirty="0"/>
              <a:t>Project Scoping</a:t>
            </a:r>
          </a:p>
          <a:p>
            <a:pPr marL="285750" lvl="0" indent="-285750" fontAlgn="base">
              <a:buFont typeface="Arial"/>
              <a:buChar char="•"/>
            </a:pPr>
            <a:r>
              <a:rPr lang="en-US" dirty="0"/>
              <a:t>Stakeholder Analysis</a:t>
            </a:r>
          </a:p>
          <a:p>
            <a:pPr marL="285750" lvl="0" indent="-285750" fontAlgn="base">
              <a:buFont typeface="Arial"/>
              <a:buChar char="•"/>
            </a:pPr>
            <a:r>
              <a:rPr lang="en-US" dirty="0"/>
              <a:t>Requirements Elicitation (Especially interviewing)</a:t>
            </a:r>
          </a:p>
          <a:p>
            <a:pPr marL="285750" lvl="0" indent="-285750" fontAlgn="base">
              <a:buFont typeface="Arial"/>
              <a:buChar char="•"/>
            </a:pPr>
            <a:r>
              <a:rPr lang="en-US" dirty="0"/>
              <a:t>Requirements Analysis (Process, Data, Business Rules</a:t>
            </a:r>
            <a:r>
              <a:rPr lang="en-US" dirty="0" smtClean="0"/>
              <a:t>)</a:t>
            </a:r>
            <a:endParaRPr lang="en-US" dirty="0"/>
          </a:p>
          <a:p>
            <a:pPr marL="285750" lvl="0" indent="-285750" fontAlgn="base">
              <a:buFont typeface="Arial"/>
              <a:buChar char="•"/>
            </a:pPr>
            <a:r>
              <a:rPr lang="en-US" b="1" dirty="0" smtClean="0">
                <a:solidFill>
                  <a:srgbClr val="FF0000"/>
                </a:solidFill>
              </a:rPr>
              <a:t>Design </a:t>
            </a:r>
            <a:r>
              <a:rPr lang="en-US" b="1" dirty="0">
                <a:solidFill>
                  <a:srgbClr val="FF0000"/>
                </a:solidFill>
              </a:rPr>
              <a:t>Thinking and Creativity</a:t>
            </a:r>
          </a:p>
          <a:p>
            <a:pPr marL="285750" lvl="0" indent="-285750" fontAlgn="base">
              <a:buFont typeface="Arial"/>
              <a:buChar char="•"/>
            </a:pPr>
            <a:r>
              <a:rPr lang="en-US" b="1" dirty="0">
                <a:solidFill>
                  <a:srgbClr val="FF0000"/>
                </a:solidFill>
              </a:rPr>
              <a:t>Personas and Scenarios</a:t>
            </a:r>
          </a:p>
          <a:p>
            <a:pPr marL="285750" lvl="0" indent="-285750" fontAlgn="base">
              <a:buFont typeface="Arial"/>
              <a:buChar char="•"/>
            </a:pPr>
            <a:r>
              <a:rPr lang="en-US" b="1" dirty="0">
                <a:solidFill>
                  <a:srgbClr val="FF0000"/>
                </a:solidFill>
              </a:rPr>
              <a:t>Prototyping (As a way to specify requirements)</a:t>
            </a:r>
          </a:p>
          <a:p>
            <a:pPr marL="285750" lvl="0" indent="-285750" fontAlgn="base">
              <a:buFont typeface="Arial"/>
              <a:buChar char="•"/>
            </a:pPr>
            <a:r>
              <a:rPr lang="en-US" b="1" dirty="0">
                <a:solidFill>
                  <a:srgbClr val="FF0000"/>
                </a:solidFill>
              </a:rPr>
              <a:t>Selling the Client </a:t>
            </a:r>
          </a:p>
          <a:p>
            <a:pPr marL="285750" indent="-285750">
              <a:buFont typeface="Arial"/>
              <a:buChar char="•"/>
            </a:pPr>
            <a:endParaRPr lang="en-US" dirty="0"/>
          </a:p>
        </p:txBody>
      </p:sp>
      <p:pic>
        <p:nvPicPr>
          <p:cNvPr id="4" name="Picture 3" descr="DSC_8121adj.jpg"/>
          <p:cNvPicPr>
            <a:picLocks noChangeAspect="1"/>
          </p:cNvPicPr>
          <p:nvPr/>
        </p:nvPicPr>
        <p:blipFill rotWithShape="1">
          <a:blip r:embed="rId8">
            <a:extLst>
              <a:ext uri="{28A0092B-C50C-407E-A947-70E740481C1C}">
                <a14:useLocalDpi xmlns:a14="http://schemas.microsoft.com/office/drawing/2010/main" val="0"/>
              </a:ext>
            </a:extLst>
          </a:blip>
          <a:srcRect r="36594"/>
          <a:stretch/>
        </p:blipFill>
        <p:spPr>
          <a:xfrm>
            <a:off x="2679700" y="3584575"/>
            <a:ext cx="2794000" cy="2929871"/>
          </a:xfrm>
          <a:prstGeom prst="rect">
            <a:avLst/>
          </a:prstGeom>
        </p:spPr>
      </p:pic>
      <p:pic>
        <p:nvPicPr>
          <p:cNvPr id="16" name="Picture 15" descr="DSC_8125adj.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3568700"/>
            <a:ext cx="2421646" cy="2933700"/>
          </a:xfrm>
          <a:prstGeom prst="rect">
            <a:avLst/>
          </a:prstGeom>
        </p:spPr>
      </p:pic>
    </p:spTree>
    <p:extLst>
      <p:ext uri="{BB962C8B-B14F-4D97-AF65-F5344CB8AC3E}">
        <p14:creationId xmlns:p14="http://schemas.microsoft.com/office/powerpoint/2010/main" val="209294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27000" y="-127000"/>
            <a:ext cx="8343900" cy="1143000"/>
          </a:xfrm>
        </p:spPr>
        <p:txBody>
          <a:bodyPr>
            <a:normAutofit/>
          </a:bodyPr>
          <a:lstStyle/>
          <a:p>
            <a:pPr algn="l"/>
            <a:r>
              <a:rPr lang="en-US" dirty="0" smtClean="0">
                <a:solidFill>
                  <a:schemeClr val="bg1"/>
                </a:solidFill>
              </a:rPr>
              <a:t>MIS3535</a:t>
            </a:r>
            <a:endParaRPr lang="en-US" dirty="0">
              <a:solidFill>
                <a:schemeClr val="bg1"/>
              </a:solidFill>
            </a:endParaRPr>
          </a:p>
        </p:txBody>
      </p:sp>
      <p:grpSp>
        <p:nvGrpSpPr>
          <p:cNvPr id="11" name="Group 10"/>
          <p:cNvGrpSpPr/>
          <p:nvPr/>
        </p:nvGrpSpPr>
        <p:grpSpPr>
          <a:xfrm>
            <a:off x="6082459" y="-159471"/>
            <a:ext cx="3025505" cy="1005141"/>
            <a:chOff x="6464564" y="234444"/>
            <a:chExt cx="2228268" cy="740281"/>
          </a:xfrm>
        </p:grpSpPr>
        <p:sp>
          <p:nvSpPr>
            <p:cNvPr id="12" name="Rectangle 11"/>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pic>
        <p:nvPicPr>
          <p:cNvPr id="15" name="image04.jpg"/>
          <p:cNvPicPr/>
          <p:nvPr/>
        </p:nvPicPr>
        <p:blipFill>
          <a:blip r:embed="rId5"/>
          <a:srcRect/>
          <a:stretch>
            <a:fillRect/>
          </a:stretch>
        </p:blipFill>
        <p:spPr>
          <a:xfrm>
            <a:off x="3924300" y="3351406"/>
            <a:ext cx="5208032" cy="3923118"/>
          </a:xfrm>
          <a:prstGeom prst="rect">
            <a:avLst/>
          </a:prstGeom>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36178"/>
            <a:ext cx="3743605" cy="195927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112" t="3649" b="4112"/>
          <a:stretch/>
        </p:blipFill>
        <p:spPr>
          <a:xfrm>
            <a:off x="6807200" y="1003300"/>
            <a:ext cx="2336800" cy="22479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8400" y="1328737"/>
            <a:ext cx="2714625" cy="1685925"/>
          </a:xfrm>
          <a:prstGeom prst="rect">
            <a:avLst/>
          </a:prstGeom>
        </p:spPr>
      </p:pic>
      <p:sp>
        <p:nvSpPr>
          <p:cNvPr id="3" name="TextBox 2"/>
          <p:cNvSpPr txBox="1"/>
          <p:nvPr/>
        </p:nvSpPr>
        <p:spPr>
          <a:xfrm>
            <a:off x="190500" y="3441680"/>
            <a:ext cx="3873500" cy="3416320"/>
          </a:xfrm>
          <a:prstGeom prst="rect">
            <a:avLst/>
          </a:prstGeom>
          <a:noFill/>
        </p:spPr>
        <p:txBody>
          <a:bodyPr wrap="square" rtlCol="0">
            <a:spAutoFit/>
          </a:bodyPr>
          <a:lstStyle/>
          <a:p>
            <a:pPr marL="285750" lvl="0" indent="-285750">
              <a:buFont typeface="Arial"/>
              <a:buChar char="•"/>
            </a:pPr>
            <a:r>
              <a:rPr lang="en-US" dirty="0"/>
              <a:t>Traditional Project Management </a:t>
            </a:r>
          </a:p>
          <a:p>
            <a:pPr marL="742950" lvl="1" indent="-285750">
              <a:buFont typeface="Arial"/>
              <a:buChar char="•"/>
            </a:pPr>
            <a:r>
              <a:rPr lang="en-US" dirty="0" smtClean="0"/>
              <a:t>Scope</a:t>
            </a:r>
            <a:endParaRPr lang="en-US" dirty="0"/>
          </a:p>
          <a:p>
            <a:pPr marL="742950" lvl="1" indent="-285750">
              <a:buFont typeface="Arial"/>
              <a:buChar char="•"/>
            </a:pPr>
            <a:r>
              <a:rPr lang="en-US" dirty="0" smtClean="0"/>
              <a:t>Time</a:t>
            </a:r>
            <a:endParaRPr lang="en-US" dirty="0"/>
          </a:p>
          <a:p>
            <a:pPr marL="742950" lvl="1" indent="-285750">
              <a:buFont typeface="Arial"/>
              <a:buChar char="•"/>
            </a:pPr>
            <a:r>
              <a:rPr lang="en-US" dirty="0" smtClean="0"/>
              <a:t> Cost</a:t>
            </a:r>
            <a:endParaRPr lang="en-US" dirty="0"/>
          </a:p>
          <a:p>
            <a:pPr marL="742950" lvl="1" indent="-285750">
              <a:buFont typeface="Arial"/>
              <a:buChar char="•"/>
            </a:pPr>
            <a:r>
              <a:rPr lang="en-US" dirty="0" smtClean="0"/>
              <a:t>Quality</a:t>
            </a:r>
          </a:p>
          <a:p>
            <a:pPr marL="742950" lvl="1" indent="-285750">
              <a:buFont typeface="Arial"/>
              <a:buChar char="•"/>
            </a:pPr>
            <a:r>
              <a:rPr lang="en-US" dirty="0" smtClean="0"/>
              <a:t>Human Resource</a:t>
            </a:r>
            <a:endParaRPr lang="en-US" dirty="0"/>
          </a:p>
          <a:p>
            <a:pPr marL="742950" lvl="1" indent="-285750">
              <a:buFont typeface="Arial"/>
              <a:buChar char="•"/>
            </a:pPr>
            <a:r>
              <a:rPr lang="en-US" dirty="0" smtClean="0"/>
              <a:t>Communications</a:t>
            </a:r>
          </a:p>
          <a:p>
            <a:pPr marL="742950" lvl="1" indent="-285750">
              <a:buFont typeface="Arial"/>
              <a:buChar char="•"/>
            </a:pPr>
            <a:r>
              <a:rPr lang="en-US" dirty="0" smtClean="0"/>
              <a:t>Risk</a:t>
            </a:r>
          </a:p>
          <a:p>
            <a:pPr marL="742950" lvl="1" indent="-285750">
              <a:buFont typeface="Arial"/>
              <a:buChar char="•"/>
            </a:pPr>
            <a:r>
              <a:rPr lang="en-US" dirty="0" smtClean="0"/>
              <a:t>Procurement </a:t>
            </a:r>
            <a:endParaRPr lang="en-US" dirty="0"/>
          </a:p>
          <a:p>
            <a:pPr marL="742950" lvl="1" indent="-285750">
              <a:buFont typeface="Arial"/>
              <a:buChar char="•"/>
            </a:pPr>
            <a:r>
              <a:rPr lang="en-US" dirty="0" smtClean="0"/>
              <a:t>Integration </a:t>
            </a:r>
            <a:r>
              <a:rPr lang="en-US" dirty="0"/>
              <a:t>Management</a:t>
            </a:r>
          </a:p>
          <a:p>
            <a:pPr marL="285750" lvl="0" indent="-285750">
              <a:buFont typeface="Arial"/>
              <a:buChar char="•"/>
            </a:pPr>
            <a:r>
              <a:rPr lang="en-US" b="1" dirty="0">
                <a:solidFill>
                  <a:srgbClr val="FF0000"/>
                </a:solidFill>
              </a:rPr>
              <a:t>Change Leadership</a:t>
            </a:r>
          </a:p>
          <a:p>
            <a:pPr marL="285750" indent="-285750">
              <a:buFont typeface="Arial"/>
              <a:buChar char="•"/>
            </a:pPr>
            <a:endParaRPr lang="en-US" dirty="0"/>
          </a:p>
        </p:txBody>
      </p:sp>
      <p:sp>
        <p:nvSpPr>
          <p:cNvPr id="16" name="TextBox 15"/>
          <p:cNvSpPr txBox="1"/>
          <p:nvPr/>
        </p:nvSpPr>
        <p:spPr>
          <a:xfrm>
            <a:off x="5384800" y="5715001"/>
            <a:ext cx="3759200" cy="1015663"/>
          </a:xfrm>
          <a:prstGeom prst="rect">
            <a:avLst/>
          </a:prstGeom>
          <a:noFill/>
        </p:spPr>
        <p:txBody>
          <a:bodyPr wrap="square" rtlCol="0">
            <a:spAutoFit/>
          </a:bodyPr>
          <a:lstStyle/>
          <a:p>
            <a:r>
              <a:rPr lang="en-US" b="1" dirty="0" smtClean="0">
                <a:solidFill>
                  <a:schemeClr val="bg1"/>
                </a:solidFill>
              </a:rPr>
              <a:t>“</a:t>
            </a:r>
            <a:r>
              <a:rPr lang="en-US" sz="2000" b="1" dirty="0" smtClean="0">
                <a:solidFill>
                  <a:schemeClr val="bg1"/>
                </a:solidFill>
              </a:rPr>
              <a:t>…</a:t>
            </a:r>
            <a:r>
              <a:rPr lang="en-US" sz="2000" b="1" dirty="0">
                <a:solidFill>
                  <a:schemeClr val="bg1"/>
                </a:solidFill>
              </a:rPr>
              <a:t>taught key ideas that one cannot learn from a book</a:t>
            </a:r>
            <a:r>
              <a:rPr lang="en-US" sz="2000" b="1" dirty="0" smtClean="0">
                <a:solidFill>
                  <a:schemeClr val="bg1"/>
                </a:solidFill>
              </a:rPr>
              <a:t>.”</a:t>
            </a:r>
          </a:p>
          <a:p>
            <a:r>
              <a:rPr lang="en-US" sz="2000" b="1" dirty="0" smtClean="0">
                <a:solidFill>
                  <a:schemeClr val="bg1"/>
                </a:solidFill>
              </a:rPr>
              <a:t> </a:t>
            </a:r>
            <a:r>
              <a:rPr lang="en-US" b="1" dirty="0">
                <a:solidFill>
                  <a:schemeClr val="bg1"/>
                </a:solidFill>
              </a:rPr>
              <a:t>– Jeff </a:t>
            </a:r>
            <a:r>
              <a:rPr lang="en-US" b="1" dirty="0" err="1">
                <a:solidFill>
                  <a:schemeClr val="bg1"/>
                </a:solidFill>
              </a:rPr>
              <a:t>Naparstek</a:t>
            </a:r>
            <a:endParaRPr lang="en-US" b="1" dirty="0">
              <a:solidFill>
                <a:schemeClr val="bg1"/>
              </a:solidFill>
            </a:endParaRPr>
          </a:p>
        </p:txBody>
      </p:sp>
    </p:spTree>
    <p:extLst>
      <p:ext uri="{BB962C8B-B14F-4D97-AF65-F5344CB8AC3E}">
        <p14:creationId xmlns:p14="http://schemas.microsoft.com/office/powerpoint/2010/main" val="209294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27000" y="-127000"/>
            <a:ext cx="8343900" cy="1143000"/>
          </a:xfrm>
        </p:spPr>
        <p:txBody>
          <a:bodyPr>
            <a:normAutofit/>
          </a:bodyPr>
          <a:lstStyle/>
          <a:p>
            <a:pPr algn="l"/>
            <a:r>
              <a:rPr lang="en-US" dirty="0" smtClean="0">
                <a:solidFill>
                  <a:schemeClr val="bg1"/>
                </a:solidFill>
              </a:rPr>
              <a:t>Forming Teams</a:t>
            </a:r>
            <a:endParaRPr lang="en-US" dirty="0">
              <a:solidFill>
                <a:schemeClr val="bg1"/>
              </a:solidFill>
            </a:endParaRPr>
          </a:p>
        </p:txBody>
      </p:sp>
      <p:grpSp>
        <p:nvGrpSpPr>
          <p:cNvPr id="11" name="Group 10"/>
          <p:cNvGrpSpPr/>
          <p:nvPr/>
        </p:nvGrpSpPr>
        <p:grpSpPr>
          <a:xfrm>
            <a:off x="6082459" y="-159471"/>
            <a:ext cx="3025505" cy="1005141"/>
            <a:chOff x="6464564" y="234444"/>
            <a:chExt cx="2228268" cy="740281"/>
          </a:xfrm>
        </p:grpSpPr>
        <p:sp>
          <p:nvSpPr>
            <p:cNvPr id="12" name="Rectangle 11"/>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
        <p:nvSpPr>
          <p:cNvPr id="16" name="TextBox 15"/>
          <p:cNvSpPr txBox="1"/>
          <p:nvPr/>
        </p:nvSpPr>
        <p:spPr>
          <a:xfrm>
            <a:off x="509002" y="843455"/>
            <a:ext cx="8634998" cy="6617196"/>
          </a:xfrm>
          <a:prstGeom prst="rect">
            <a:avLst/>
          </a:prstGeom>
          <a:noFill/>
        </p:spPr>
        <p:txBody>
          <a:bodyPr wrap="square" rtlCol="0">
            <a:spAutoFit/>
          </a:bodyPr>
          <a:lstStyle/>
          <a:p>
            <a:endParaRPr lang="en-US" dirty="0"/>
          </a:p>
          <a:p>
            <a:pPr marL="342900" indent="-342900">
              <a:buFont typeface="Arial"/>
              <a:buChar char="•"/>
            </a:pPr>
            <a:r>
              <a:rPr lang="en-US" sz="2400" b="1" dirty="0" smtClean="0"/>
              <a:t>BAs assigned highest to lowest GPA / PMs assigned lowest to highest GPA</a:t>
            </a:r>
          </a:p>
          <a:p>
            <a:pPr marL="342900" indent="-342900">
              <a:buFont typeface="Arial"/>
              <a:buChar char="•"/>
            </a:pPr>
            <a:r>
              <a:rPr lang="en-US" sz="2400" b="1" dirty="0" smtClean="0"/>
              <a:t>360 degree peer feedback of BAs and PMs</a:t>
            </a:r>
          </a:p>
          <a:p>
            <a:pPr marL="800100" lvl="1" indent="-342900">
              <a:buFont typeface="Arial"/>
              <a:buChar char="•"/>
            </a:pPr>
            <a:r>
              <a:rPr lang="en-US" sz="2400" b="1" dirty="0" smtClean="0"/>
              <a:t>Influences final grade</a:t>
            </a:r>
            <a:endParaRPr lang="en-US" sz="2400" b="1" dirty="0" smtClean="0"/>
          </a:p>
          <a:p>
            <a:endParaRPr lang="en-US" sz="2400" b="1" dirty="0" smtClean="0"/>
          </a:p>
          <a:p>
            <a:r>
              <a:rPr lang="en-US" sz="2400" b="1" dirty="0" smtClean="0"/>
              <a:t>“</a:t>
            </a:r>
            <a:r>
              <a:rPr lang="en-US" sz="2400" b="1" dirty="0" smtClean="0">
                <a:solidFill>
                  <a:schemeClr val="accent1"/>
                </a:solidFill>
              </a:rPr>
              <a:t>Being </a:t>
            </a:r>
            <a:r>
              <a:rPr lang="en-US" sz="2400" b="1" dirty="0">
                <a:solidFill>
                  <a:schemeClr val="accent1"/>
                </a:solidFill>
              </a:rPr>
              <a:t>able to teach your peers is empowering </a:t>
            </a:r>
            <a:r>
              <a:rPr lang="en-US" sz="2400" b="1" dirty="0"/>
              <a:t>and pushes you all to succeed. </a:t>
            </a:r>
            <a:r>
              <a:rPr lang="en-US" sz="2400" b="1" dirty="0" smtClean="0"/>
              <a:t>”</a:t>
            </a:r>
            <a:r>
              <a:rPr lang="en-US" sz="2400" dirty="0" smtClean="0"/>
              <a:t>– </a:t>
            </a:r>
            <a:r>
              <a:rPr lang="en-US" sz="2400" dirty="0"/>
              <a:t>Mike Belli</a:t>
            </a:r>
          </a:p>
          <a:p>
            <a:endParaRPr lang="en-US" sz="2400" b="1" dirty="0" smtClean="0"/>
          </a:p>
          <a:p>
            <a:r>
              <a:rPr lang="en-US" sz="2400" b="1" dirty="0" smtClean="0"/>
              <a:t>“The </a:t>
            </a:r>
            <a:r>
              <a:rPr lang="en-US" sz="2400" b="1" dirty="0"/>
              <a:t>relationships that form are lasting and </a:t>
            </a:r>
            <a:r>
              <a:rPr lang="en-US" sz="2400" b="1" dirty="0">
                <a:solidFill>
                  <a:srgbClr val="4F81BD"/>
                </a:solidFill>
              </a:rPr>
              <a:t>grow your network</a:t>
            </a:r>
            <a:r>
              <a:rPr lang="en-US" sz="2400" b="1" dirty="0" smtClean="0"/>
              <a:t>.”</a:t>
            </a:r>
            <a:r>
              <a:rPr lang="en-US" sz="2400" b="1" dirty="0"/>
              <a:t> </a:t>
            </a:r>
            <a:endParaRPr lang="en-US" sz="2400" b="1" dirty="0" smtClean="0"/>
          </a:p>
          <a:p>
            <a:r>
              <a:rPr lang="en-US" sz="2400" dirty="0" smtClean="0"/>
              <a:t>– </a:t>
            </a:r>
            <a:r>
              <a:rPr lang="en-US" sz="2400" dirty="0"/>
              <a:t>Mike </a:t>
            </a:r>
            <a:r>
              <a:rPr lang="en-US" sz="2400" dirty="0" smtClean="0"/>
              <a:t>Belli</a:t>
            </a:r>
          </a:p>
          <a:p>
            <a:endParaRPr lang="en-US" sz="2400" b="1" dirty="0"/>
          </a:p>
          <a:p>
            <a:r>
              <a:rPr lang="en-US" sz="2400" b="1" dirty="0" smtClean="0"/>
              <a:t>“. . . I strongly  strongly suggest that the Groups should not </a:t>
            </a:r>
            <a:r>
              <a:rPr lang="en-US" sz="2400" b="1" dirty="0" smtClean="0"/>
              <a:t>be </a:t>
            </a:r>
            <a:r>
              <a:rPr lang="en-US" sz="2400" b="1" dirty="0" smtClean="0"/>
              <a:t>by GPA.  </a:t>
            </a:r>
            <a:r>
              <a:rPr lang="en-US" sz="2400" b="1" dirty="0" smtClean="0">
                <a:solidFill>
                  <a:srgbClr val="4F81BD"/>
                </a:solidFill>
              </a:rPr>
              <a:t>GPA is not everything </a:t>
            </a:r>
            <a:r>
              <a:rPr lang="en-US" sz="2400" b="1" dirty="0" smtClean="0"/>
              <a:t>and we should not be publicly displayed </a:t>
            </a:r>
            <a:r>
              <a:rPr lang="en-US" sz="2400" b="1" dirty="0" smtClean="0"/>
              <a:t>with our </a:t>
            </a:r>
            <a:r>
              <a:rPr lang="en-US" sz="2400" b="1" dirty="0" smtClean="0"/>
              <a:t>position and our </a:t>
            </a:r>
            <a:r>
              <a:rPr lang="en-US" sz="2400" b="1" dirty="0" smtClean="0"/>
              <a:t>intelligence in </a:t>
            </a:r>
            <a:r>
              <a:rPr lang="en-US" sz="2400" b="1" dirty="0" smtClean="0"/>
              <a:t>the classroom.  </a:t>
            </a:r>
            <a:r>
              <a:rPr lang="en-US" sz="2400" b="1" dirty="0" smtClean="0"/>
              <a:t>It’s humiliating </a:t>
            </a:r>
            <a:r>
              <a:rPr lang="en-US" sz="2400" b="1" dirty="0" smtClean="0"/>
              <a:t>in a way. . . .” </a:t>
            </a:r>
            <a:r>
              <a:rPr lang="en-US" sz="2400" dirty="0" smtClean="0"/>
              <a:t>-  K.I., student</a:t>
            </a:r>
          </a:p>
          <a:p>
            <a:endParaRPr lang="en-US" sz="2800" b="1" dirty="0"/>
          </a:p>
          <a:p>
            <a:endParaRPr lang="en-US" dirty="0"/>
          </a:p>
        </p:txBody>
      </p:sp>
    </p:spTree>
    <p:extLst>
      <p:ext uri="{BB962C8B-B14F-4D97-AF65-F5344CB8AC3E}">
        <p14:creationId xmlns:p14="http://schemas.microsoft.com/office/powerpoint/2010/main" val="354291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 y="-152400"/>
            <a:ext cx="8229600" cy="1143000"/>
          </a:xfrm>
        </p:spPr>
        <p:txBody>
          <a:bodyPr>
            <a:normAutofit/>
          </a:bodyPr>
          <a:lstStyle/>
          <a:p>
            <a:pPr algn="l"/>
            <a:r>
              <a:rPr lang="en-US" smtClean="0">
                <a:solidFill>
                  <a:schemeClr val="bg1"/>
                </a:solidFill>
              </a:rPr>
              <a:t>Interesting Observations</a:t>
            </a:r>
            <a:endParaRPr lang="en-US" dirty="0">
              <a:solidFill>
                <a:schemeClr val="bg1"/>
              </a:solidFill>
            </a:endParaRPr>
          </a:p>
        </p:txBody>
      </p:sp>
      <p:graphicFrame>
        <p:nvGraphicFramePr>
          <p:cNvPr id="3" name="Diagram 2"/>
          <p:cNvGraphicFramePr/>
          <p:nvPr>
            <p:extLst>
              <p:ext uri="{D42A27DB-BD31-4B8C-83A1-F6EECF244321}">
                <p14:modId xmlns:p14="http://schemas.microsoft.com/office/powerpoint/2010/main" val="1552969522"/>
              </p:ext>
            </p:extLst>
          </p:nvPr>
        </p:nvGraphicFramePr>
        <p:xfrm>
          <a:off x="133132" y="1130300"/>
          <a:ext cx="3435568" cy="5530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utoShape 5" descr="https://mail-attachment.googleusercontent.com/attachment/u/0/?ui=2&amp;ik=304474afca&amp;view=att&amp;th=138c3d53d5529115&amp;attid=0.2&amp;disp=inline&amp;realattid=1baf3d6389c3dbfa_0.2&amp;safe=1&amp;zw&amp;saduie=AG9B_P_9xh1cw2ToA1RJQmMeT87X&amp;sadet=1343347086403&amp;sads=8urrGwQelzp5F-hUlc7CGE8oQ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1" name="Group 10"/>
          <p:cNvGrpSpPr/>
          <p:nvPr/>
        </p:nvGrpSpPr>
        <p:grpSpPr>
          <a:xfrm>
            <a:off x="6082459" y="-156336"/>
            <a:ext cx="3025505" cy="1005141"/>
            <a:chOff x="6464564" y="234444"/>
            <a:chExt cx="2228268" cy="740281"/>
          </a:xfrm>
        </p:grpSpPr>
        <p:sp>
          <p:nvSpPr>
            <p:cNvPr id="12" name="Rectangle 11"/>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4" name="Picture 1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7369"/>
            <a:ext cx="2447322" cy="347075"/>
          </a:xfrm>
          <a:prstGeom prst="rect">
            <a:avLst/>
          </a:prstGeom>
        </p:spPr>
      </p:pic>
      <p:pic>
        <p:nvPicPr>
          <p:cNvPr id="6" name="Picture 5" descr="IMG_9783adj.jpg"/>
          <p:cNvPicPr>
            <a:picLocks noChangeAspect="1"/>
          </p:cNvPicPr>
          <p:nvPr/>
        </p:nvPicPr>
        <p:blipFill rotWithShape="1">
          <a:blip r:embed="rId10">
            <a:extLst>
              <a:ext uri="{28A0092B-C50C-407E-A947-70E740481C1C}">
                <a14:useLocalDpi xmlns:a14="http://schemas.microsoft.com/office/drawing/2010/main" val="0"/>
              </a:ext>
            </a:extLst>
          </a:blip>
          <a:srcRect l="25115" t="-1042" r="15000" b="1042"/>
          <a:stretch/>
        </p:blipFill>
        <p:spPr>
          <a:xfrm>
            <a:off x="3759200" y="876088"/>
            <a:ext cx="5384800" cy="5994611"/>
          </a:xfrm>
          <a:prstGeom prst="rect">
            <a:avLst/>
          </a:prstGeom>
        </p:spPr>
      </p:pic>
    </p:spTree>
    <p:extLst>
      <p:ext uri="{BB962C8B-B14F-4D97-AF65-F5344CB8AC3E}">
        <p14:creationId xmlns:p14="http://schemas.microsoft.com/office/powerpoint/2010/main" val="3879983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 y="-152400"/>
            <a:ext cx="8229600" cy="1143000"/>
          </a:xfrm>
        </p:spPr>
        <p:txBody>
          <a:bodyPr>
            <a:normAutofit/>
          </a:bodyPr>
          <a:lstStyle/>
          <a:p>
            <a:pPr algn="l"/>
            <a:r>
              <a:rPr lang="en-US" dirty="0" smtClean="0">
                <a:solidFill>
                  <a:schemeClr val="bg1"/>
                </a:solidFill>
              </a:rPr>
              <a:t>Next </a:t>
            </a:r>
            <a:r>
              <a:rPr lang="en-US" dirty="0" smtClean="0">
                <a:solidFill>
                  <a:schemeClr val="bg1"/>
                </a:solidFill>
              </a:rPr>
              <a:t>steps?</a:t>
            </a:r>
            <a:endParaRPr lang="en-US" dirty="0">
              <a:solidFill>
                <a:schemeClr val="bg1"/>
              </a:solidFill>
            </a:endParaRPr>
          </a:p>
        </p:txBody>
      </p:sp>
      <p:graphicFrame>
        <p:nvGraphicFramePr>
          <p:cNvPr id="3" name="Diagram 2"/>
          <p:cNvGraphicFramePr/>
          <p:nvPr>
            <p:extLst>
              <p:ext uri="{D42A27DB-BD31-4B8C-83A1-F6EECF244321}">
                <p14:modId xmlns:p14="http://schemas.microsoft.com/office/powerpoint/2010/main" val="3111281838"/>
              </p:ext>
            </p:extLst>
          </p:nvPr>
        </p:nvGraphicFramePr>
        <p:xfrm>
          <a:off x="3993932" y="1060229"/>
          <a:ext cx="4881070" cy="5600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utoShape 5" descr="https://mail-attachment.googleusercontent.com/attachment/u/0/?ui=2&amp;ik=304474afca&amp;view=att&amp;th=138c3d53d5529115&amp;attid=0.2&amp;disp=inline&amp;realattid=1baf3d6389c3dbfa_0.2&amp;safe=1&amp;zw&amp;saduie=AG9B_P_9xh1cw2ToA1RJQmMeT87X&amp;sadet=1343347086403&amp;sads=8urrGwQelzp5F-hUlc7CGE8oQ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1" name="Group 10"/>
          <p:cNvGrpSpPr/>
          <p:nvPr/>
        </p:nvGrpSpPr>
        <p:grpSpPr>
          <a:xfrm>
            <a:off x="6082459" y="-156336"/>
            <a:ext cx="3025505" cy="1005141"/>
            <a:chOff x="6464564" y="234444"/>
            <a:chExt cx="2228268" cy="740281"/>
          </a:xfrm>
        </p:grpSpPr>
        <p:sp>
          <p:nvSpPr>
            <p:cNvPr id="12" name="Rectangle 11"/>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4" name="Picture 1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7369"/>
            <a:ext cx="2447322" cy="347075"/>
          </a:xfrm>
          <a:prstGeom prst="rect">
            <a:avLst/>
          </a:prstGeom>
        </p:spPr>
      </p:pic>
      <p:pic>
        <p:nvPicPr>
          <p:cNvPr id="6" name="Picture 5" descr="IMG_9784 adj.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900" y="927100"/>
            <a:ext cx="4008967" cy="6013450"/>
          </a:xfrm>
          <a:prstGeom prst="rect">
            <a:avLst/>
          </a:prstGeom>
        </p:spPr>
      </p:pic>
    </p:spTree>
    <p:extLst>
      <p:ext uri="{BB962C8B-B14F-4D97-AF65-F5344CB8AC3E}">
        <p14:creationId xmlns:p14="http://schemas.microsoft.com/office/powerpoint/2010/main" val="3010587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8900" y="-152400"/>
            <a:ext cx="8597900" cy="1143000"/>
          </a:xfrm>
        </p:spPr>
        <p:txBody>
          <a:bodyPr>
            <a:normAutofit/>
          </a:bodyPr>
          <a:lstStyle/>
          <a:p>
            <a:pPr algn="l"/>
            <a:endParaRPr lang="en-US" dirty="0">
              <a:solidFill>
                <a:schemeClr val="bg1"/>
              </a:solidFill>
            </a:endParaRPr>
          </a:p>
        </p:txBody>
      </p:sp>
      <p:grpSp>
        <p:nvGrpSpPr>
          <p:cNvPr id="10" name="Group 9"/>
          <p:cNvGrpSpPr/>
          <p:nvPr/>
        </p:nvGrpSpPr>
        <p:grpSpPr>
          <a:xfrm>
            <a:off x="6082459" y="-159471"/>
            <a:ext cx="3025505" cy="1005141"/>
            <a:chOff x="6464564" y="234444"/>
            <a:chExt cx="2228268" cy="740281"/>
          </a:xfrm>
        </p:grpSpPr>
        <p:sp>
          <p:nvSpPr>
            <p:cNvPr id="11" name="Rectangle 10"/>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pic>
        <p:nvPicPr>
          <p:cNvPr id="4" name="Picture 3" descr="IMG_1336.jpg"/>
          <p:cNvPicPr>
            <a:picLocks noChangeAspect="1"/>
          </p:cNvPicPr>
          <p:nvPr/>
        </p:nvPicPr>
        <p:blipFill rotWithShape="1">
          <a:blip r:embed="rId5">
            <a:alphaModFix amt="50000"/>
            <a:extLst>
              <a:ext uri="{28A0092B-C50C-407E-A947-70E740481C1C}">
                <a14:useLocalDpi xmlns:a14="http://schemas.microsoft.com/office/drawing/2010/main" val="0"/>
              </a:ext>
            </a:extLst>
          </a:blip>
          <a:srcRect t="8765" b="8643"/>
          <a:stretch/>
        </p:blipFill>
        <p:spPr>
          <a:xfrm>
            <a:off x="0" y="952499"/>
            <a:ext cx="4572000" cy="2832101"/>
          </a:xfrm>
          <a:prstGeom prst="rect">
            <a:avLst/>
          </a:prstGeom>
        </p:spPr>
      </p:pic>
      <p:pic>
        <p:nvPicPr>
          <p:cNvPr id="6" name="Picture 5" descr="IMG_1337.jpg"/>
          <p:cNvPicPr>
            <a:picLocks noChangeAspect="1"/>
          </p:cNvPicPr>
          <p:nvPr/>
        </p:nvPicPr>
        <p:blipFill rotWithShape="1">
          <a:blip r:embed="rId6">
            <a:alphaModFix amt="50000"/>
            <a:extLst>
              <a:ext uri="{28A0092B-C50C-407E-A947-70E740481C1C}">
                <a14:useLocalDpi xmlns:a14="http://schemas.microsoft.com/office/drawing/2010/main" val="0"/>
              </a:ext>
            </a:extLst>
          </a:blip>
          <a:srcRect t="1976"/>
          <a:stretch/>
        </p:blipFill>
        <p:spPr>
          <a:xfrm>
            <a:off x="4572000" y="939799"/>
            <a:ext cx="4572000" cy="3361267"/>
          </a:xfrm>
          <a:prstGeom prst="rect">
            <a:avLst/>
          </a:prstGeom>
        </p:spPr>
      </p:pic>
      <p:pic>
        <p:nvPicPr>
          <p:cNvPr id="7" name="Picture 6" descr="IMG_1339.jpg"/>
          <p:cNvPicPr>
            <a:picLocks noChangeAspect="1"/>
          </p:cNvPicPr>
          <p:nvPr/>
        </p:nvPicPr>
        <p:blipFill rotWithShape="1">
          <a:blip r:embed="rId7">
            <a:alphaModFix amt="50000"/>
            <a:extLst>
              <a:ext uri="{28A0092B-C50C-407E-A947-70E740481C1C}">
                <a14:useLocalDpi xmlns:a14="http://schemas.microsoft.com/office/drawing/2010/main" val="0"/>
              </a:ext>
            </a:extLst>
          </a:blip>
          <a:srcRect t="7770" r="8784" b="10135"/>
          <a:stretch/>
        </p:blipFill>
        <p:spPr>
          <a:xfrm>
            <a:off x="4572001" y="3784600"/>
            <a:ext cx="4572000" cy="3086100"/>
          </a:xfrm>
          <a:prstGeom prst="rect">
            <a:avLst/>
          </a:prstGeom>
        </p:spPr>
      </p:pic>
      <p:pic>
        <p:nvPicPr>
          <p:cNvPr id="8" name="Picture 7" descr="IMG_1340.jpg"/>
          <p:cNvPicPr>
            <a:picLocks noChangeAspect="1"/>
          </p:cNvPicPr>
          <p:nvPr/>
        </p:nvPicPr>
        <p:blipFill rotWithShape="1">
          <a:blip r:embed="rId8">
            <a:alphaModFix amt="50000"/>
            <a:extLst>
              <a:ext uri="{28A0092B-C50C-407E-A947-70E740481C1C}">
                <a14:useLocalDpi xmlns:a14="http://schemas.microsoft.com/office/drawing/2010/main" val="0"/>
              </a:ext>
            </a:extLst>
          </a:blip>
          <a:srcRect t="9091" r="9091" b="9428"/>
          <a:stretch/>
        </p:blipFill>
        <p:spPr>
          <a:xfrm>
            <a:off x="0" y="3784600"/>
            <a:ext cx="4572000" cy="3073400"/>
          </a:xfrm>
          <a:prstGeom prst="rect">
            <a:avLst/>
          </a:prstGeom>
        </p:spPr>
      </p:pic>
      <p:sp>
        <p:nvSpPr>
          <p:cNvPr id="14" name="TextBox 13"/>
          <p:cNvSpPr txBox="1"/>
          <p:nvPr/>
        </p:nvSpPr>
        <p:spPr>
          <a:xfrm>
            <a:off x="1524000" y="2811955"/>
            <a:ext cx="7620000" cy="3046988"/>
          </a:xfrm>
          <a:prstGeom prst="rect">
            <a:avLst/>
          </a:prstGeom>
          <a:noFill/>
        </p:spPr>
        <p:txBody>
          <a:bodyPr wrap="square" rtlCol="0">
            <a:spAutoFit/>
          </a:bodyPr>
          <a:lstStyle/>
          <a:p>
            <a:r>
              <a:rPr lang="en-US" sz="9600" dirty="0" smtClean="0"/>
              <a:t>Thank you.</a:t>
            </a:r>
          </a:p>
          <a:p>
            <a:endParaRPr lang="en-US" sz="9600" b="1" dirty="0" smtClean="0">
              <a:solidFill>
                <a:srgbClr val="FF0000"/>
              </a:solidFill>
            </a:endParaRPr>
          </a:p>
        </p:txBody>
      </p:sp>
    </p:spTree>
    <p:extLst>
      <p:ext uri="{BB962C8B-B14F-4D97-AF65-F5344CB8AC3E}">
        <p14:creationId xmlns:p14="http://schemas.microsoft.com/office/powerpoint/2010/main" val="396735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912034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34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27000" y="-127000"/>
            <a:ext cx="8343900" cy="1143000"/>
          </a:xfrm>
        </p:spPr>
        <p:txBody>
          <a:bodyPr>
            <a:normAutofit/>
          </a:bodyPr>
          <a:lstStyle/>
          <a:p>
            <a:pPr algn="l"/>
            <a:r>
              <a:rPr lang="en-US" dirty="0" smtClean="0">
                <a:solidFill>
                  <a:schemeClr val="bg1"/>
                </a:solidFill>
              </a:rPr>
              <a:t>MIS3504</a:t>
            </a:r>
            <a:endParaRPr lang="en-US" dirty="0">
              <a:solidFill>
                <a:schemeClr val="bg1"/>
              </a:solidFill>
            </a:endParaRPr>
          </a:p>
        </p:txBody>
      </p:sp>
      <p:grpSp>
        <p:nvGrpSpPr>
          <p:cNvPr id="11" name="Group 10"/>
          <p:cNvGrpSpPr/>
          <p:nvPr/>
        </p:nvGrpSpPr>
        <p:grpSpPr>
          <a:xfrm>
            <a:off x="6082459" y="-159471"/>
            <a:ext cx="3025505" cy="1005141"/>
            <a:chOff x="6464564" y="234444"/>
            <a:chExt cx="2228268" cy="740281"/>
          </a:xfrm>
        </p:grpSpPr>
        <p:sp>
          <p:nvSpPr>
            <p:cNvPr id="12" name="Rectangle 11"/>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
        <p:nvSpPr>
          <p:cNvPr id="3" name="TextBox 2"/>
          <p:cNvSpPr txBox="1"/>
          <p:nvPr/>
        </p:nvSpPr>
        <p:spPr>
          <a:xfrm>
            <a:off x="441434" y="1135555"/>
            <a:ext cx="8261131" cy="5632312"/>
          </a:xfrm>
          <a:prstGeom prst="rect">
            <a:avLst/>
          </a:prstGeom>
          <a:noFill/>
        </p:spPr>
        <p:txBody>
          <a:bodyPr wrap="square" rtlCol="0">
            <a:spAutoFit/>
          </a:bodyPr>
          <a:lstStyle/>
          <a:p>
            <a:r>
              <a:rPr lang="en-US" dirty="0" smtClean="0"/>
              <a:t>Quotes from students:</a:t>
            </a:r>
          </a:p>
          <a:p>
            <a:endParaRPr lang="en-US" dirty="0"/>
          </a:p>
          <a:p>
            <a:r>
              <a:rPr lang="en-US" dirty="0" smtClean="0"/>
              <a:t>“Working directly with clients in 3504 gave me vital experience designing a solution with a distinct customer and need in mind. . . . These skills were vital to my success at my </a:t>
            </a:r>
            <a:r>
              <a:rPr lang="en-US" dirty="0"/>
              <a:t>B</a:t>
            </a:r>
            <a:r>
              <a:rPr lang="en-US" dirty="0" smtClean="0"/>
              <a:t>usiness Intelligence internship at </a:t>
            </a:r>
            <a:r>
              <a:rPr lang="en-US" dirty="0" err="1" smtClean="0"/>
              <a:t>Walmart</a:t>
            </a:r>
            <a:r>
              <a:rPr lang="en-US" dirty="0" smtClean="0"/>
              <a:t> this past summer. . .”</a:t>
            </a:r>
          </a:p>
          <a:p>
            <a:r>
              <a:rPr lang="en-US" dirty="0" smtClean="0"/>
              <a:t>Maggie Scanlon </a:t>
            </a:r>
          </a:p>
          <a:p>
            <a:endParaRPr lang="en-US" dirty="0"/>
          </a:p>
          <a:p>
            <a:r>
              <a:rPr lang="en-US" dirty="0" smtClean="0"/>
              <a:t>“Working on a real project with real clients prepared me for project-work in my summer internship. </a:t>
            </a:r>
            <a:r>
              <a:rPr lang="en-US" dirty="0"/>
              <a:t>The real world situations and responsibilities in MIS 3504 allowed me to jump right into a real project  during my summer internship at QVC</a:t>
            </a:r>
            <a:r>
              <a:rPr lang="en-US" dirty="0" smtClean="0"/>
              <a:t>.”  Michael O’Malley</a:t>
            </a:r>
          </a:p>
          <a:p>
            <a:endParaRPr lang="en-US" dirty="0"/>
          </a:p>
          <a:p>
            <a:r>
              <a:rPr lang="en-US" dirty="0" smtClean="0"/>
              <a:t>“The pressure of preparing a presentation/final product for a real client taught me a lot about business and how the real world operates. . . . 3504 directly impacted my success handling real world responsibilities in my career.”  Ben </a:t>
            </a:r>
            <a:r>
              <a:rPr lang="en-US" dirty="0" err="1" smtClean="0"/>
              <a:t>Kates</a:t>
            </a:r>
            <a:endParaRPr lang="en-US" dirty="0" smtClean="0"/>
          </a:p>
          <a:p>
            <a:endParaRPr lang="en-US" dirty="0"/>
          </a:p>
          <a:p>
            <a:r>
              <a:rPr lang="en-US" dirty="0" smtClean="0"/>
              <a:t>“Having students as PMs was great because they were able to share how they navigated 3504 and what they learned along the way.”  Ben </a:t>
            </a:r>
            <a:r>
              <a:rPr lang="en-US" dirty="0" err="1" smtClean="0"/>
              <a:t>Kates</a:t>
            </a:r>
            <a:endParaRPr lang="en-US" dirty="0" smtClean="0"/>
          </a:p>
          <a:p>
            <a:endParaRPr lang="en-US" dirty="0"/>
          </a:p>
          <a:p>
            <a:endParaRPr lang="en-US" dirty="0"/>
          </a:p>
        </p:txBody>
      </p:sp>
    </p:spTree>
    <p:extLst>
      <p:ext uri="{BB962C8B-B14F-4D97-AF65-F5344CB8AC3E}">
        <p14:creationId xmlns:p14="http://schemas.microsoft.com/office/powerpoint/2010/main" val="150109221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27000" y="-127000"/>
            <a:ext cx="8343900" cy="1143000"/>
          </a:xfrm>
        </p:spPr>
        <p:txBody>
          <a:bodyPr>
            <a:normAutofit/>
          </a:bodyPr>
          <a:lstStyle/>
          <a:p>
            <a:pPr algn="l"/>
            <a:r>
              <a:rPr lang="en-US" dirty="0" smtClean="0">
                <a:solidFill>
                  <a:schemeClr val="bg1"/>
                </a:solidFill>
              </a:rPr>
              <a:t>The Results</a:t>
            </a:r>
            <a:endParaRPr lang="en-US" dirty="0">
              <a:solidFill>
                <a:schemeClr val="bg1"/>
              </a:solidFill>
            </a:endParaRPr>
          </a:p>
        </p:txBody>
      </p:sp>
      <p:grpSp>
        <p:nvGrpSpPr>
          <p:cNvPr id="11" name="Group 10"/>
          <p:cNvGrpSpPr/>
          <p:nvPr/>
        </p:nvGrpSpPr>
        <p:grpSpPr>
          <a:xfrm>
            <a:off x="6082459" y="-159471"/>
            <a:ext cx="3025505" cy="1005141"/>
            <a:chOff x="6464564" y="234444"/>
            <a:chExt cx="2228268" cy="740281"/>
          </a:xfrm>
        </p:grpSpPr>
        <p:sp>
          <p:nvSpPr>
            <p:cNvPr id="12" name="Rectangle 11"/>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
        <p:nvSpPr>
          <p:cNvPr id="16" name="TextBox 15"/>
          <p:cNvSpPr txBox="1"/>
          <p:nvPr/>
        </p:nvSpPr>
        <p:spPr>
          <a:xfrm>
            <a:off x="472966" y="1529255"/>
            <a:ext cx="8261131" cy="4524316"/>
          </a:xfrm>
          <a:prstGeom prst="rect">
            <a:avLst/>
          </a:prstGeom>
          <a:noFill/>
        </p:spPr>
        <p:txBody>
          <a:bodyPr wrap="square" rtlCol="0">
            <a:spAutoFit/>
          </a:bodyPr>
          <a:lstStyle/>
          <a:p>
            <a:endParaRPr lang="en-US" dirty="0"/>
          </a:p>
          <a:p>
            <a:r>
              <a:rPr lang="en-US" dirty="0" smtClean="0"/>
              <a:t>“The </a:t>
            </a:r>
            <a:r>
              <a:rPr lang="en-US" dirty="0"/>
              <a:t>teaching method, learning by doing, of the vertical studios taught me the most relevant skills for the internship I'm currently working as a end user services specialist. Within the first week at Campbell Soup, I was asked to make swim-lane diagrams, interview SME's about the processes they work on, and create a procedures manual. Without taking these courses I would have struggled to do this effectively</a:t>
            </a:r>
            <a:r>
              <a:rPr lang="en-US" dirty="0" smtClean="0"/>
              <a:t>.” </a:t>
            </a:r>
            <a:r>
              <a:rPr lang="en-US" dirty="0"/>
              <a:t>– John </a:t>
            </a:r>
            <a:r>
              <a:rPr lang="en-US" dirty="0" smtClean="0"/>
              <a:t>Stewart</a:t>
            </a:r>
          </a:p>
          <a:p>
            <a:endParaRPr lang="en-US" dirty="0"/>
          </a:p>
          <a:p>
            <a:r>
              <a:rPr lang="en-US" dirty="0" smtClean="0"/>
              <a:t>The “learning by doing” element of the course was imperative to my success and realization of the skills and concepts taught in class.”  Ben </a:t>
            </a:r>
            <a:r>
              <a:rPr lang="en-US" dirty="0" err="1" smtClean="0"/>
              <a:t>Kates</a:t>
            </a:r>
            <a:endParaRPr lang="en-US" dirty="0" smtClean="0"/>
          </a:p>
          <a:p>
            <a:endParaRPr lang="en-US" dirty="0"/>
          </a:p>
          <a:p>
            <a:r>
              <a:rPr lang="en-US" dirty="0" smtClean="0"/>
              <a:t>“I currently intern at PWC. . . So many things, such as swim lane diagrams or the way we are taught to think and brainstorm, are directly (and I mean directly) what many of the projects require us to do.  I have seen so many things from the course here </a:t>
            </a:r>
            <a:r>
              <a:rPr lang="en-US" dirty="0" err="1" smtClean="0"/>
              <a:t>tha</a:t>
            </a:r>
            <a:r>
              <a:rPr lang="en-US" dirty="0" smtClean="0"/>
              <a:t> I just simply could not believe how useful and directly related the course is.”  </a:t>
            </a:r>
            <a:r>
              <a:rPr lang="en-US" dirty="0" err="1" smtClean="0"/>
              <a:t>Khaleque</a:t>
            </a:r>
            <a:r>
              <a:rPr lang="en-US" dirty="0" smtClean="0"/>
              <a:t> Ismail, student</a:t>
            </a:r>
            <a:endParaRPr lang="en-US" dirty="0"/>
          </a:p>
        </p:txBody>
      </p:sp>
    </p:spTree>
    <p:extLst>
      <p:ext uri="{BB962C8B-B14F-4D97-AF65-F5344CB8AC3E}">
        <p14:creationId xmlns:p14="http://schemas.microsoft.com/office/powerpoint/2010/main" val="3652173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07975542"/>
              </p:ext>
            </p:extLst>
          </p:nvPr>
        </p:nvGraphicFramePr>
        <p:xfrm>
          <a:off x="0" y="1054100"/>
          <a:ext cx="8763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101600" y="-152400"/>
            <a:ext cx="8585200" cy="1143000"/>
          </a:xfrm>
        </p:spPr>
        <p:txBody>
          <a:bodyPr>
            <a:normAutofit/>
          </a:bodyPr>
          <a:lstStyle/>
          <a:p>
            <a:pPr algn="l"/>
            <a:r>
              <a:rPr lang="en-US" dirty="0" smtClean="0">
                <a:solidFill>
                  <a:schemeClr val="bg1"/>
                </a:solidFill>
              </a:rPr>
              <a:t>Agenda</a:t>
            </a:r>
            <a:endParaRPr lang="en-US" dirty="0">
              <a:solidFill>
                <a:schemeClr val="bg1"/>
              </a:solidFill>
            </a:endParaRPr>
          </a:p>
        </p:txBody>
      </p:sp>
      <p:grpSp>
        <p:nvGrpSpPr>
          <p:cNvPr id="8" name="Group 7"/>
          <p:cNvGrpSpPr/>
          <p:nvPr/>
        </p:nvGrpSpPr>
        <p:grpSpPr>
          <a:xfrm>
            <a:off x="6082459" y="-159471"/>
            <a:ext cx="3025505" cy="1005141"/>
            <a:chOff x="6464564" y="234444"/>
            <a:chExt cx="2228268" cy="740281"/>
          </a:xfrm>
        </p:grpSpPr>
        <p:sp>
          <p:nvSpPr>
            <p:cNvPr id="3" name="Rectangle 2"/>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7" name="Picture 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Tree>
    <p:extLst>
      <p:ext uri="{BB962C8B-B14F-4D97-AF65-F5344CB8AC3E}">
        <p14:creationId xmlns:p14="http://schemas.microsoft.com/office/powerpoint/2010/main" val="393982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6045" y="914400"/>
            <a:ext cx="3962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55575" y="-152400"/>
            <a:ext cx="8531225" cy="1143000"/>
          </a:xfrm>
        </p:spPr>
        <p:txBody>
          <a:bodyPr>
            <a:normAutofit/>
          </a:bodyPr>
          <a:lstStyle/>
          <a:p>
            <a:pPr algn="l"/>
            <a:r>
              <a:rPr lang="en-US" dirty="0" smtClean="0">
                <a:solidFill>
                  <a:schemeClr val="bg1"/>
                </a:solidFill>
              </a:rPr>
              <a:t>Who we are</a:t>
            </a:r>
            <a:endParaRPr lang="en-US" dirty="0">
              <a:solidFill>
                <a:schemeClr val="bg1"/>
              </a:solidFill>
            </a:endParaRPr>
          </a:p>
        </p:txBody>
      </p:sp>
      <p:sp>
        <p:nvSpPr>
          <p:cNvPr id="6" name="Rounded Rectangle 5"/>
          <p:cNvSpPr/>
          <p:nvPr/>
        </p:nvSpPr>
        <p:spPr>
          <a:xfrm>
            <a:off x="182880" y="1264920"/>
            <a:ext cx="4831080" cy="23164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t>Fox School of Business</a:t>
            </a:r>
          </a:p>
          <a:p>
            <a:r>
              <a:rPr lang="en-US" dirty="0" smtClean="0"/>
              <a:t>Established in 1918</a:t>
            </a:r>
          </a:p>
          <a:p>
            <a:r>
              <a:rPr lang="en-US" dirty="0" smtClean="0"/>
              <a:t>7,000 students</a:t>
            </a:r>
          </a:p>
          <a:p>
            <a:r>
              <a:rPr lang="en-US" dirty="0" smtClean="0"/>
              <a:t>Largest business school in Philadelphia</a:t>
            </a:r>
          </a:p>
          <a:p>
            <a:r>
              <a:rPr lang="en-US" dirty="0" smtClean="0"/>
              <a:t>Public, urban university</a:t>
            </a:r>
          </a:p>
          <a:p>
            <a:r>
              <a:rPr lang="en-US" dirty="0" smtClean="0"/>
              <a:t>60,000+ alumni</a:t>
            </a:r>
          </a:p>
        </p:txBody>
      </p:sp>
      <p:sp>
        <p:nvSpPr>
          <p:cNvPr id="12" name="Rounded Rectangle 11"/>
          <p:cNvSpPr/>
          <p:nvPr/>
        </p:nvSpPr>
        <p:spPr>
          <a:xfrm>
            <a:off x="175260" y="3773214"/>
            <a:ext cx="4831080" cy="2818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t>Department of Management Information Systems</a:t>
            </a:r>
          </a:p>
          <a:p>
            <a:r>
              <a:rPr lang="en-US" dirty="0" smtClean="0"/>
              <a:t>Established in 2000</a:t>
            </a:r>
          </a:p>
          <a:p>
            <a:r>
              <a:rPr lang="en-US" dirty="0" smtClean="0"/>
              <a:t>367 majors, 343 minors</a:t>
            </a:r>
          </a:p>
          <a:p>
            <a:r>
              <a:rPr lang="en-US" dirty="0" smtClean="0"/>
              <a:t>18 full-time faculty</a:t>
            </a:r>
          </a:p>
          <a:p>
            <a:r>
              <a:rPr lang="en-US" dirty="0" smtClean="0"/>
              <a:t>BBA in MIS ranked 13</a:t>
            </a:r>
            <a:r>
              <a:rPr lang="en-US" baseline="30000" dirty="0" smtClean="0"/>
              <a:t>th</a:t>
            </a:r>
            <a:r>
              <a:rPr lang="en-US" dirty="0" smtClean="0"/>
              <a:t>  in US</a:t>
            </a:r>
          </a:p>
          <a:p>
            <a:r>
              <a:rPr lang="en-US" dirty="0" smtClean="0"/>
              <a:t>MBA in ITM ranked 16</a:t>
            </a:r>
            <a:r>
              <a:rPr lang="en-US" baseline="30000" dirty="0" smtClean="0"/>
              <a:t>th</a:t>
            </a:r>
            <a:r>
              <a:rPr lang="en-US" dirty="0" smtClean="0"/>
              <a:t>  in US</a:t>
            </a:r>
          </a:p>
          <a:p>
            <a:r>
              <a:rPr lang="en-US" dirty="0" smtClean="0"/>
              <a:t>Ranked #1 for MIS research in the world</a:t>
            </a:r>
          </a:p>
        </p:txBody>
      </p:sp>
      <p:sp>
        <p:nvSpPr>
          <p:cNvPr id="3" name="AutoShape 2" descr="https://mail-attachment.googleusercontent.com/attachment/u/0/?ui=2&amp;ik=304474afca&amp;view=att&amp;th=138c3d53d5529115&amp;attid=0.1&amp;disp=inline&amp;realattid=1baf3d6389c3dbfa_0.1&amp;safe=1&amp;zw&amp;saduie=AG9B_P_9xh1cw2ToA1RJQmMeT87X&amp;sadet=1343315480034&amp;sads=BTyCrKbKNZ-gpYjrI1VetT5nS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mail-attachment.googleusercontent.com/attachment/u/0/?ui=2&amp;ik=304474afca&amp;view=att&amp;th=138c3d53d5529115&amp;attid=0.1&amp;disp=inline&amp;realattid=1baf3d6389c3dbfa_0.1&amp;safe=1&amp;zw&amp;saduie=AG9B_P_9xh1cw2ToA1RJQmMeT87X&amp;sadet=1343315480034&amp;sads=BTyCrKbKNZ-gpYjrI1VetT5nSl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6082459" y="-159471"/>
            <a:ext cx="3025505" cy="1005141"/>
            <a:chOff x="6464564" y="234444"/>
            <a:chExt cx="2228268" cy="740281"/>
          </a:xfrm>
        </p:grpSpPr>
        <p:sp>
          <p:nvSpPr>
            <p:cNvPr id="14" name="Rectangle 13"/>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6" name="Picture 1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Tree>
    <p:extLst>
      <p:ext uri="{BB962C8B-B14F-4D97-AF65-F5344CB8AC3E}">
        <p14:creationId xmlns:p14="http://schemas.microsoft.com/office/powerpoint/2010/main" val="1609670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8900" y="-152400"/>
            <a:ext cx="8597900" cy="1143000"/>
          </a:xfrm>
        </p:spPr>
        <p:txBody>
          <a:bodyPr>
            <a:normAutofit/>
          </a:bodyPr>
          <a:lstStyle/>
          <a:p>
            <a:pPr algn="l"/>
            <a:r>
              <a:rPr lang="en-US" dirty="0" smtClean="0">
                <a:solidFill>
                  <a:schemeClr val="bg1"/>
                </a:solidFill>
              </a:rPr>
              <a:t>What is the learning gap?</a:t>
            </a:r>
            <a:endParaRPr lang="en-US" dirty="0">
              <a:solidFill>
                <a:schemeClr val="bg1"/>
              </a:solidFill>
            </a:endParaRPr>
          </a:p>
        </p:txBody>
      </p:sp>
      <p:grpSp>
        <p:nvGrpSpPr>
          <p:cNvPr id="10" name="Group 9"/>
          <p:cNvGrpSpPr/>
          <p:nvPr/>
        </p:nvGrpSpPr>
        <p:grpSpPr>
          <a:xfrm>
            <a:off x="6082459" y="-159471"/>
            <a:ext cx="3025505" cy="1005141"/>
            <a:chOff x="6464564" y="234444"/>
            <a:chExt cx="2228268" cy="740281"/>
          </a:xfrm>
        </p:grpSpPr>
        <p:sp>
          <p:nvSpPr>
            <p:cNvPr id="11" name="Rectangle 10"/>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
        <p:nvSpPr>
          <p:cNvPr id="6" name="TextBox 5"/>
          <p:cNvSpPr txBox="1"/>
          <p:nvPr/>
        </p:nvSpPr>
        <p:spPr>
          <a:xfrm>
            <a:off x="163786" y="1473492"/>
            <a:ext cx="8751971" cy="5078313"/>
          </a:xfrm>
          <a:prstGeom prst="rect">
            <a:avLst/>
          </a:prstGeom>
          <a:noFill/>
        </p:spPr>
        <p:txBody>
          <a:bodyPr wrap="square" rtlCol="0">
            <a:spAutoFit/>
          </a:bodyPr>
          <a:lstStyle/>
          <a:p>
            <a:r>
              <a:rPr lang="en-US" sz="3200" dirty="0"/>
              <a:t>“The average student was able to mimic simple problems but </a:t>
            </a:r>
            <a:r>
              <a:rPr lang="en-US" sz="3200" b="1" dirty="0">
                <a:solidFill>
                  <a:srgbClr val="4F81BD"/>
                </a:solidFill>
              </a:rPr>
              <a:t>did not have the ability to apply the ideas</a:t>
            </a:r>
            <a:r>
              <a:rPr lang="en-US" sz="3200" dirty="0"/>
              <a:t> to new problems or situations” </a:t>
            </a:r>
            <a:endParaRPr lang="en-US" sz="3200" dirty="0" smtClean="0"/>
          </a:p>
          <a:p>
            <a:r>
              <a:rPr lang="en-US" dirty="0" smtClean="0"/>
              <a:t>(</a:t>
            </a:r>
            <a:r>
              <a:rPr lang="en-US" dirty="0"/>
              <a:t>Jones-Wilson, </a:t>
            </a:r>
            <a:r>
              <a:rPr lang="en-US" dirty="0" smtClean="0"/>
              <a:t>2005 on Organic </a:t>
            </a:r>
            <a:r>
              <a:rPr lang="en-US" dirty="0"/>
              <a:t>C</a:t>
            </a:r>
            <a:r>
              <a:rPr lang="en-US" dirty="0" smtClean="0"/>
              <a:t>hemistry)</a:t>
            </a:r>
          </a:p>
          <a:p>
            <a:endParaRPr lang="en-US" sz="2400" dirty="0"/>
          </a:p>
          <a:p>
            <a:endParaRPr lang="en-US" sz="2400" dirty="0"/>
          </a:p>
          <a:p>
            <a:r>
              <a:rPr lang="en-US" sz="3200" dirty="0"/>
              <a:t>“Students were </a:t>
            </a:r>
            <a:r>
              <a:rPr lang="en-US" sz="3200" b="1" dirty="0">
                <a:solidFill>
                  <a:srgbClr val="4F81BD"/>
                </a:solidFill>
              </a:rPr>
              <a:t>not yet able to be either analytical or creative</a:t>
            </a:r>
            <a:r>
              <a:rPr lang="en-US" sz="3200" dirty="0"/>
              <a:t> in their thinking about the materials I presented, and I did not </a:t>
            </a:r>
            <a:r>
              <a:rPr lang="en-US" sz="3200" dirty="0" smtClean="0"/>
              <a:t>know what </a:t>
            </a:r>
            <a:r>
              <a:rPr lang="en-US" sz="3200" dirty="0"/>
              <a:t>to do about developing their thinking.”</a:t>
            </a:r>
            <a:r>
              <a:rPr lang="en-US" sz="3600" dirty="0"/>
              <a:t> </a:t>
            </a:r>
            <a:endParaRPr lang="en-US" sz="3600" dirty="0" smtClean="0"/>
          </a:p>
          <a:p>
            <a:r>
              <a:rPr lang="en-US" dirty="0" smtClean="0"/>
              <a:t>(</a:t>
            </a:r>
            <a:r>
              <a:rPr lang="en-US" dirty="0"/>
              <a:t>Moreland-Young, </a:t>
            </a:r>
            <a:r>
              <a:rPr lang="en-US" dirty="0" smtClean="0"/>
              <a:t>1983 on </a:t>
            </a:r>
            <a:r>
              <a:rPr lang="en-US" dirty="0"/>
              <a:t>P</a:t>
            </a:r>
            <a:r>
              <a:rPr lang="en-US" dirty="0" smtClean="0"/>
              <a:t>olitical </a:t>
            </a:r>
            <a:r>
              <a:rPr lang="en-US" dirty="0"/>
              <a:t>S</a:t>
            </a:r>
            <a:r>
              <a:rPr lang="en-US" dirty="0" smtClean="0"/>
              <a:t>cience)</a:t>
            </a:r>
            <a:endParaRPr lang="en-US" dirty="0"/>
          </a:p>
        </p:txBody>
      </p:sp>
      <p:sp>
        <p:nvSpPr>
          <p:cNvPr id="16" name="TextBox 15"/>
          <p:cNvSpPr txBox="1"/>
          <p:nvPr/>
        </p:nvSpPr>
        <p:spPr>
          <a:xfrm>
            <a:off x="254000" y="6578600"/>
            <a:ext cx="8077200" cy="215444"/>
          </a:xfrm>
          <a:prstGeom prst="rect">
            <a:avLst/>
          </a:prstGeom>
          <a:noFill/>
        </p:spPr>
        <p:txBody>
          <a:bodyPr wrap="square" rtlCol="0">
            <a:spAutoFit/>
          </a:bodyPr>
          <a:lstStyle/>
          <a:p>
            <a:r>
              <a:rPr lang="en-US" sz="800" dirty="0" smtClean="0">
                <a:solidFill>
                  <a:schemeClr val="tx1">
                    <a:lumMod val="50000"/>
                    <a:lumOff val="50000"/>
                  </a:schemeClr>
                </a:solidFill>
              </a:rPr>
              <a:t>From:  http://3.bp.blogspot.com/_oJiC4AmR4UU/S4FlHotJBJI/AAAAAAAAAhk/F2SumCCPquk/s640/2420328820_d4e152ae6e_o.jpg</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995718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8900" y="-152400"/>
            <a:ext cx="8597900" cy="1143000"/>
          </a:xfrm>
        </p:spPr>
        <p:txBody>
          <a:bodyPr>
            <a:normAutofit/>
          </a:bodyPr>
          <a:lstStyle/>
          <a:p>
            <a:pPr algn="l"/>
            <a:r>
              <a:rPr lang="en-US" dirty="0" smtClean="0">
                <a:solidFill>
                  <a:schemeClr val="bg1"/>
                </a:solidFill>
              </a:rPr>
              <a:t>What is the </a:t>
            </a:r>
            <a:r>
              <a:rPr lang="en-US" dirty="0" err="1">
                <a:solidFill>
                  <a:schemeClr val="bg1"/>
                </a:solidFill>
              </a:rPr>
              <a:t>M</a:t>
            </a:r>
            <a:r>
              <a:rPr lang="en-US" dirty="0" err="1" smtClean="0">
                <a:solidFill>
                  <a:schemeClr val="bg1"/>
                </a:solidFill>
              </a:rPr>
              <a:t>gmt</a:t>
            </a:r>
            <a:r>
              <a:rPr lang="en-US" dirty="0" smtClean="0">
                <a:solidFill>
                  <a:schemeClr val="bg1"/>
                </a:solidFill>
              </a:rPr>
              <a:t> gap?</a:t>
            </a:r>
            <a:endParaRPr lang="en-US" dirty="0">
              <a:solidFill>
                <a:schemeClr val="bg1"/>
              </a:solidFill>
            </a:endParaRPr>
          </a:p>
        </p:txBody>
      </p:sp>
      <p:grpSp>
        <p:nvGrpSpPr>
          <p:cNvPr id="10" name="Group 9"/>
          <p:cNvGrpSpPr/>
          <p:nvPr/>
        </p:nvGrpSpPr>
        <p:grpSpPr>
          <a:xfrm>
            <a:off x="6082459" y="-159471"/>
            <a:ext cx="3025505" cy="1005141"/>
            <a:chOff x="6464564" y="234444"/>
            <a:chExt cx="2228268" cy="740281"/>
          </a:xfrm>
        </p:grpSpPr>
        <p:sp>
          <p:nvSpPr>
            <p:cNvPr id="11" name="Rectangle 10"/>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
        <p:nvSpPr>
          <p:cNvPr id="6" name="TextBox 5"/>
          <p:cNvSpPr txBox="1"/>
          <p:nvPr/>
        </p:nvSpPr>
        <p:spPr>
          <a:xfrm>
            <a:off x="163786" y="1473492"/>
            <a:ext cx="8751971" cy="5386090"/>
          </a:xfrm>
          <a:prstGeom prst="rect">
            <a:avLst/>
          </a:prstGeom>
          <a:noFill/>
        </p:spPr>
        <p:txBody>
          <a:bodyPr wrap="square" rtlCol="0">
            <a:spAutoFit/>
          </a:bodyPr>
          <a:lstStyle/>
          <a:p>
            <a:r>
              <a:rPr lang="en-US" sz="3200" dirty="0">
                <a:cs typeface="Arial"/>
              </a:rPr>
              <a:t>“We don’t understand users; we don’t understand clients; we don’t understand other people really well. </a:t>
            </a:r>
            <a:r>
              <a:rPr lang="en-US" sz="3200" b="1" dirty="0">
                <a:solidFill>
                  <a:srgbClr val="4F81BD"/>
                </a:solidFill>
                <a:cs typeface="Arial"/>
              </a:rPr>
              <a:t>We don’t teach students about visualizing and imagining something that does not now exist that would take care of users’ needs. We don’t teach them about prototyping, giving the product to the consumer and then improving it and improving it some more.</a:t>
            </a:r>
            <a:r>
              <a:rPr lang="en-US" sz="3200" b="1" dirty="0">
                <a:solidFill>
                  <a:srgbClr val="31859C"/>
                </a:solidFill>
                <a:cs typeface="Arial"/>
              </a:rPr>
              <a:t> </a:t>
            </a:r>
            <a:r>
              <a:rPr lang="en-US" sz="3200" dirty="0">
                <a:cs typeface="Arial"/>
              </a:rPr>
              <a:t>We don’t do any of that.”</a:t>
            </a:r>
            <a:endParaRPr lang="en-US" sz="3200" dirty="0">
              <a:solidFill>
                <a:schemeClr val="tx1">
                  <a:lumMod val="65000"/>
                  <a:lumOff val="35000"/>
                </a:schemeClr>
              </a:solidFill>
            </a:endParaRPr>
          </a:p>
          <a:p>
            <a:endParaRPr lang="en-US" sz="1600" dirty="0">
              <a:solidFill>
                <a:schemeClr val="tx1">
                  <a:lumMod val="65000"/>
                  <a:lumOff val="35000"/>
                </a:schemeClr>
              </a:solidFill>
              <a:latin typeface="Arial" charset="0"/>
            </a:endParaRPr>
          </a:p>
          <a:p>
            <a:endParaRPr lang="en-US" sz="1600" dirty="0">
              <a:solidFill>
                <a:schemeClr val="tx1">
                  <a:lumMod val="65000"/>
                  <a:lumOff val="35000"/>
                </a:schemeClr>
              </a:solidFill>
              <a:latin typeface="Arial" charset="0"/>
            </a:endParaRPr>
          </a:p>
          <a:p>
            <a:r>
              <a:rPr lang="en-US" sz="1600" dirty="0">
                <a:solidFill>
                  <a:schemeClr val="tx1">
                    <a:lumMod val="65000"/>
                    <a:lumOff val="35000"/>
                  </a:schemeClr>
                </a:solidFill>
                <a:latin typeface="Arial" charset="0"/>
              </a:rPr>
              <a:t>David Dunne and Roger Martin [Dean, </a:t>
            </a:r>
            <a:r>
              <a:rPr lang="en-US" sz="1600" dirty="0" err="1">
                <a:solidFill>
                  <a:schemeClr val="tx1">
                    <a:lumMod val="65000"/>
                    <a:lumOff val="35000"/>
                  </a:schemeClr>
                </a:solidFill>
                <a:latin typeface="Arial" charset="0"/>
              </a:rPr>
              <a:t>Rotman</a:t>
            </a:r>
            <a:r>
              <a:rPr lang="en-US" sz="1600" dirty="0">
                <a:solidFill>
                  <a:schemeClr val="tx1">
                    <a:lumMod val="65000"/>
                    <a:lumOff val="35000"/>
                  </a:schemeClr>
                </a:solidFill>
                <a:latin typeface="Arial" charset="0"/>
              </a:rPr>
              <a:t>] (2006) Design Thinking and How It Will Change Management Education: An Interview and Discussion, AMLE, p 515</a:t>
            </a:r>
          </a:p>
          <a:p>
            <a:endParaRPr lang="en-US" sz="2400" dirty="0"/>
          </a:p>
        </p:txBody>
      </p:sp>
    </p:spTree>
    <p:extLst>
      <p:ext uri="{BB962C8B-B14F-4D97-AF65-F5344CB8AC3E}">
        <p14:creationId xmlns:p14="http://schemas.microsoft.com/office/powerpoint/2010/main" val="240543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8900" y="-152400"/>
            <a:ext cx="8597900" cy="1143000"/>
          </a:xfrm>
        </p:spPr>
        <p:txBody>
          <a:bodyPr>
            <a:normAutofit/>
          </a:bodyPr>
          <a:lstStyle/>
          <a:p>
            <a:pPr algn="l"/>
            <a:r>
              <a:rPr lang="en-US" dirty="0" smtClean="0">
                <a:solidFill>
                  <a:schemeClr val="bg1"/>
                </a:solidFill>
              </a:rPr>
              <a:t>What are Design Studios?</a:t>
            </a:r>
            <a:endParaRPr lang="en-US" dirty="0">
              <a:solidFill>
                <a:schemeClr val="bg1"/>
              </a:solidFill>
            </a:endParaRPr>
          </a:p>
        </p:txBody>
      </p:sp>
      <p:grpSp>
        <p:nvGrpSpPr>
          <p:cNvPr id="10" name="Group 9"/>
          <p:cNvGrpSpPr/>
          <p:nvPr/>
        </p:nvGrpSpPr>
        <p:grpSpPr>
          <a:xfrm>
            <a:off x="6082459" y="-159471"/>
            <a:ext cx="3025505" cy="1005141"/>
            <a:chOff x="6464564" y="234444"/>
            <a:chExt cx="2228268" cy="740281"/>
          </a:xfrm>
        </p:grpSpPr>
        <p:sp>
          <p:nvSpPr>
            <p:cNvPr id="11" name="Rectangle 10"/>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
        <p:nvSpPr>
          <p:cNvPr id="6" name="TextBox 5"/>
          <p:cNvSpPr txBox="1"/>
          <p:nvPr/>
        </p:nvSpPr>
        <p:spPr>
          <a:xfrm>
            <a:off x="4749800" y="638076"/>
            <a:ext cx="4267557" cy="6217086"/>
          </a:xfrm>
          <a:prstGeom prst="rect">
            <a:avLst/>
          </a:prstGeom>
          <a:noFill/>
        </p:spPr>
        <p:txBody>
          <a:bodyPr wrap="square" rtlCol="0">
            <a:spAutoFit/>
          </a:bodyPr>
          <a:lstStyle/>
          <a:p>
            <a:endParaRPr lang="en-US" sz="2400" dirty="0" smtClean="0"/>
          </a:p>
          <a:p>
            <a:pPr marL="285750" indent="-285750">
              <a:buFont typeface="Arial"/>
              <a:buChar char="•"/>
            </a:pPr>
            <a:r>
              <a:rPr lang="en-US" sz="2000" dirty="0"/>
              <a:t>Interactive and experiential learning</a:t>
            </a:r>
          </a:p>
          <a:p>
            <a:pPr marL="285750" indent="-285750">
              <a:buFont typeface="Arial"/>
              <a:buChar char="•"/>
            </a:pPr>
            <a:r>
              <a:rPr lang="en-US" sz="2000" dirty="0"/>
              <a:t>Limited lecture content</a:t>
            </a:r>
          </a:p>
          <a:p>
            <a:pPr marL="285750" indent="-285750">
              <a:buFont typeface="Arial"/>
              <a:buChar char="•"/>
            </a:pPr>
            <a:r>
              <a:rPr lang="en-US" sz="2000" dirty="0"/>
              <a:t>Learning-by-doing</a:t>
            </a:r>
          </a:p>
          <a:p>
            <a:pPr marL="285750" indent="-285750">
              <a:buFont typeface="Arial"/>
              <a:buChar char="•"/>
            </a:pPr>
            <a:r>
              <a:rPr lang="en-US" sz="2000" dirty="0"/>
              <a:t>Project </a:t>
            </a:r>
            <a:r>
              <a:rPr lang="en-US" sz="2000" dirty="0" smtClean="0"/>
              <a:t>based</a:t>
            </a:r>
          </a:p>
          <a:p>
            <a:pPr marL="285750" indent="-285750">
              <a:buFont typeface="Arial"/>
              <a:buChar char="•"/>
            </a:pPr>
            <a:r>
              <a:rPr lang="en-US" sz="2000" dirty="0" smtClean="0"/>
              <a:t>Visual thinking + Prototyping</a:t>
            </a:r>
            <a:endParaRPr lang="en-US" sz="2000" dirty="0"/>
          </a:p>
          <a:p>
            <a:pPr marL="285750" indent="-285750">
              <a:buFont typeface="Arial"/>
              <a:buChar char="•"/>
            </a:pPr>
            <a:r>
              <a:rPr lang="en-US" sz="2000" dirty="0"/>
              <a:t>Collaborative</a:t>
            </a:r>
          </a:p>
          <a:p>
            <a:pPr marL="285750" indent="-285750">
              <a:buFont typeface="Arial"/>
              <a:buChar char="•"/>
            </a:pPr>
            <a:r>
              <a:rPr lang="en-US" sz="2000" dirty="0"/>
              <a:t>Desk </a:t>
            </a:r>
            <a:r>
              <a:rPr lang="en-US" sz="2000" dirty="0" err="1"/>
              <a:t>crit</a:t>
            </a:r>
            <a:r>
              <a:rPr lang="en-US" sz="2000" dirty="0"/>
              <a:t> / design jury</a:t>
            </a:r>
          </a:p>
          <a:p>
            <a:endParaRPr lang="en-US" sz="2400" dirty="0"/>
          </a:p>
          <a:p>
            <a:r>
              <a:rPr lang="en-US" sz="2400" dirty="0" smtClean="0"/>
              <a:t>“</a:t>
            </a:r>
            <a:r>
              <a:rPr lang="en-US" sz="2400" dirty="0"/>
              <a:t>The pedagogical core of the design studio is the ‘desk </a:t>
            </a:r>
            <a:r>
              <a:rPr lang="en-US" sz="2400" dirty="0" err="1"/>
              <a:t>crit</a:t>
            </a:r>
            <a:r>
              <a:rPr lang="en-US" sz="2400" dirty="0"/>
              <a:t>’, </a:t>
            </a:r>
            <a:r>
              <a:rPr lang="en-US" sz="2400" dirty="0">
                <a:solidFill>
                  <a:schemeClr val="accent1"/>
                </a:solidFill>
              </a:rPr>
              <a:t>a collaborative activity where the teacher and the student do design work together</a:t>
            </a:r>
            <a:r>
              <a:rPr lang="en-US" sz="2400" dirty="0"/>
              <a:t>, discussing and sketching possibilities and imagining the consequences of design choices</a:t>
            </a:r>
            <a:r>
              <a:rPr lang="en-US" sz="2400" dirty="0" smtClean="0"/>
              <a:t>.”  </a:t>
            </a:r>
            <a:r>
              <a:rPr lang="en-US" dirty="0"/>
              <a:t>(</a:t>
            </a:r>
            <a:r>
              <a:rPr lang="en-US" dirty="0" err="1"/>
              <a:t>Mewburn</a:t>
            </a:r>
            <a:r>
              <a:rPr lang="en-US" dirty="0"/>
              <a:t>, 2010</a:t>
            </a:r>
            <a:r>
              <a:rPr lang="en-US" dirty="0" smtClean="0"/>
              <a:t>)</a:t>
            </a:r>
          </a:p>
          <a:p>
            <a:endParaRPr lang="en-US" dirty="0"/>
          </a:p>
        </p:txBody>
      </p:sp>
      <p:pic>
        <p:nvPicPr>
          <p:cNvPr id="15" name="Picture 14"/>
          <p:cNvPicPr>
            <a:picLocks noChangeAspect="1"/>
          </p:cNvPicPr>
          <p:nvPr/>
        </p:nvPicPr>
        <p:blipFill>
          <a:blip r:embed="rId5"/>
          <a:stretch>
            <a:fillRect/>
          </a:stretch>
        </p:blipFill>
        <p:spPr>
          <a:xfrm>
            <a:off x="0" y="3807619"/>
            <a:ext cx="4572000" cy="3050381"/>
          </a:xfrm>
          <a:prstGeom prst="rect">
            <a:avLst/>
          </a:prstGeom>
        </p:spPr>
      </p:pic>
      <p:sp>
        <p:nvSpPr>
          <p:cNvPr id="16" name="TextBox 15"/>
          <p:cNvSpPr txBox="1"/>
          <p:nvPr/>
        </p:nvSpPr>
        <p:spPr>
          <a:xfrm>
            <a:off x="203200" y="6396335"/>
            <a:ext cx="4241800" cy="461665"/>
          </a:xfrm>
          <a:prstGeom prst="rect">
            <a:avLst/>
          </a:prstGeom>
          <a:noFill/>
        </p:spPr>
        <p:txBody>
          <a:bodyPr wrap="square" rtlCol="0">
            <a:spAutoFit/>
          </a:bodyPr>
          <a:lstStyle/>
          <a:p>
            <a:r>
              <a:rPr lang="en-US" sz="800" dirty="0">
                <a:solidFill>
                  <a:schemeClr val="bg1">
                    <a:lumMod val="85000"/>
                  </a:schemeClr>
                </a:solidFill>
              </a:rPr>
              <a:t>Top: http://hbculifestyle.com/hbcu-architecture-and-design</a:t>
            </a:r>
            <a:r>
              <a:rPr lang="en-US" sz="800" dirty="0" smtClean="0">
                <a:solidFill>
                  <a:schemeClr val="bg1">
                    <a:lumMod val="85000"/>
                  </a:schemeClr>
                </a:solidFill>
              </a:rPr>
              <a:t>/</a:t>
            </a:r>
          </a:p>
          <a:p>
            <a:r>
              <a:rPr lang="en-US" sz="800" dirty="0" smtClean="0">
                <a:solidFill>
                  <a:schemeClr val="bg1">
                    <a:lumMod val="85000"/>
                  </a:schemeClr>
                </a:solidFill>
              </a:rPr>
              <a:t>Bottom:   </a:t>
            </a:r>
            <a:r>
              <a:rPr lang="en-US" sz="800" dirty="0" smtClean="0">
                <a:solidFill>
                  <a:schemeClr val="bg1">
                    <a:lumMod val="85000"/>
                  </a:schemeClr>
                </a:solidFill>
              </a:rPr>
              <a:t>http://3.bp.blogspot.com/_oJiC4AmR4UU/S4FlHotJBJI/AAAAAAAAAhk/F2SumCCPquk/s640/2420328820_d4e152ae6e_o.jpg</a:t>
            </a:r>
            <a:endParaRPr lang="en-US" sz="800" dirty="0">
              <a:solidFill>
                <a:schemeClr val="bg1">
                  <a:lumMod val="85000"/>
                </a:schemeClr>
              </a:solidFill>
            </a:endParaRPr>
          </a:p>
        </p:txBody>
      </p:sp>
      <p:pic>
        <p:nvPicPr>
          <p:cNvPr id="4" name="Picture 3"/>
          <p:cNvPicPr>
            <a:picLocks noChangeAspect="1"/>
          </p:cNvPicPr>
          <p:nvPr/>
        </p:nvPicPr>
        <p:blipFill rotWithShape="1">
          <a:blip r:embed="rId6"/>
          <a:srcRect b="6542"/>
          <a:stretch/>
        </p:blipFill>
        <p:spPr>
          <a:xfrm>
            <a:off x="0" y="952499"/>
            <a:ext cx="4572000" cy="2857501"/>
          </a:xfrm>
          <a:prstGeom prst="rect">
            <a:avLst/>
          </a:prstGeom>
        </p:spPr>
      </p:pic>
    </p:spTree>
    <p:extLst>
      <p:ext uri="{BB962C8B-B14F-4D97-AF65-F5344CB8AC3E}">
        <p14:creationId xmlns:p14="http://schemas.microsoft.com/office/powerpoint/2010/main" val="641820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8900" y="-152400"/>
            <a:ext cx="8597900" cy="1143000"/>
          </a:xfrm>
        </p:spPr>
        <p:txBody>
          <a:bodyPr>
            <a:normAutofit/>
          </a:bodyPr>
          <a:lstStyle/>
          <a:p>
            <a:pPr algn="l"/>
            <a:r>
              <a:rPr lang="en-US" dirty="0" smtClean="0">
                <a:solidFill>
                  <a:schemeClr val="bg1"/>
                </a:solidFill>
              </a:rPr>
              <a:t>Why a Studio format?</a:t>
            </a:r>
            <a:endParaRPr lang="en-US" dirty="0">
              <a:solidFill>
                <a:schemeClr val="bg1"/>
              </a:solidFill>
            </a:endParaRPr>
          </a:p>
        </p:txBody>
      </p:sp>
      <p:grpSp>
        <p:nvGrpSpPr>
          <p:cNvPr id="10" name="Group 9"/>
          <p:cNvGrpSpPr/>
          <p:nvPr/>
        </p:nvGrpSpPr>
        <p:grpSpPr>
          <a:xfrm>
            <a:off x="6082459" y="-159471"/>
            <a:ext cx="3025505" cy="1005141"/>
            <a:chOff x="6464564" y="234444"/>
            <a:chExt cx="2228268" cy="740281"/>
          </a:xfrm>
        </p:grpSpPr>
        <p:sp>
          <p:nvSpPr>
            <p:cNvPr id="11" name="Rectangle 10"/>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pic>
        <p:nvPicPr>
          <p:cNvPr id="7" name="Picture 6" descr="IMG_0539adj.jpg"/>
          <p:cNvPicPr>
            <a:picLocks noChangeAspect="1"/>
          </p:cNvPicPr>
          <p:nvPr/>
        </p:nvPicPr>
        <p:blipFill rotWithShape="1">
          <a:blip r:embed="rId5">
            <a:extLst>
              <a:ext uri="{28A0092B-C50C-407E-A947-70E740481C1C}">
                <a14:useLocalDpi xmlns:a14="http://schemas.microsoft.com/office/drawing/2010/main" val="0"/>
              </a:ext>
            </a:extLst>
          </a:blip>
          <a:srcRect b="14091"/>
          <a:stretch/>
        </p:blipFill>
        <p:spPr>
          <a:xfrm>
            <a:off x="4572000" y="939801"/>
            <a:ext cx="4572000" cy="2933700"/>
          </a:xfrm>
          <a:prstGeom prst="rect">
            <a:avLst/>
          </a:prstGeom>
        </p:spPr>
      </p:pic>
      <p:pic>
        <p:nvPicPr>
          <p:cNvPr id="8" name="Picture 7" descr="DSC_9795adj.jpg"/>
          <p:cNvPicPr>
            <a:picLocks noChangeAspect="1"/>
          </p:cNvPicPr>
          <p:nvPr/>
        </p:nvPicPr>
        <p:blipFill rotWithShape="1">
          <a:blip r:embed="rId6">
            <a:extLst>
              <a:ext uri="{28A0092B-C50C-407E-A947-70E740481C1C}">
                <a14:useLocalDpi xmlns:a14="http://schemas.microsoft.com/office/drawing/2010/main" val="0"/>
              </a:ext>
            </a:extLst>
          </a:blip>
          <a:srcRect t="1822"/>
          <a:stretch/>
        </p:blipFill>
        <p:spPr>
          <a:xfrm>
            <a:off x="0" y="3873500"/>
            <a:ext cx="4572000" cy="2984500"/>
          </a:xfrm>
          <a:prstGeom prst="rect">
            <a:avLst/>
          </a:prstGeom>
        </p:spPr>
      </p:pic>
      <p:pic>
        <p:nvPicPr>
          <p:cNvPr id="14" name="Picture 13" descr="IMG_1334adj.jpg"/>
          <p:cNvPicPr>
            <a:picLocks noChangeAspect="1"/>
          </p:cNvPicPr>
          <p:nvPr/>
        </p:nvPicPr>
        <p:blipFill rotWithShape="1">
          <a:blip r:embed="rId7">
            <a:extLst>
              <a:ext uri="{28A0092B-C50C-407E-A947-70E740481C1C}">
                <a14:useLocalDpi xmlns:a14="http://schemas.microsoft.com/office/drawing/2010/main" val="0"/>
              </a:ext>
            </a:extLst>
          </a:blip>
          <a:srcRect t="8519" b="6666"/>
          <a:stretch/>
        </p:blipFill>
        <p:spPr>
          <a:xfrm>
            <a:off x="0" y="939800"/>
            <a:ext cx="4572000" cy="2908300"/>
          </a:xfrm>
          <a:prstGeom prst="rect">
            <a:avLst/>
          </a:prstGeom>
        </p:spPr>
      </p:pic>
      <p:sp>
        <p:nvSpPr>
          <p:cNvPr id="17" name="TextBox 16"/>
          <p:cNvSpPr txBox="1"/>
          <p:nvPr/>
        </p:nvSpPr>
        <p:spPr>
          <a:xfrm>
            <a:off x="4724400" y="4089692"/>
            <a:ext cx="4204057" cy="2677656"/>
          </a:xfrm>
          <a:prstGeom prst="rect">
            <a:avLst/>
          </a:prstGeom>
          <a:noFill/>
        </p:spPr>
        <p:txBody>
          <a:bodyPr wrap="square" rtlCol="0">
            <a:spAutoFit/>
          </a:bodyPr>
          <a:lstStyle/>
          <a:p>
            <a:r>
              <a:rPr lang="en-US" sz="2400" dirty="0"/>
              <a:t>Unlike the many “course in a box” classes we have taken, the studios promote </a:t>
            </a:r>
            <a:r>
              <a:rPr lang="en-US" sz="2400" b="1" dirty="0">
                <a:solidFill>
                  <a:srgbClr val="4F81BD"/>
                </a:solidFill>
              </a:rPr>
              <a:t>an open environment to seek answers </a:t>
            </a:r>
            <a:r>
              <a:rPr lang="en-US" sz="2400" dirty="0"/>
              <a:t>instead of statically defined information. – Mike </a:t>
            </a:r>
            <a:r>
              <a:rPr lang="en-US" sz="2400" dirty="0" smtClean="0"/>
              <a:t>Belli, student</a:t>
            </a:r>
            <a:endParaRPr lang="en-US" sz="2400" dirty="0"/>
          </a:p>
        </p:txBody>
      </p:sp>
    </p:spTree>
    <p:extLst>
      <p:ext uri="{BB962C8B-B14F-4D97-AF65-F5344CB8AC3E}">
        <p14:creationId xmlns:p14="http://schemas.microsoft.com/office/powerpoint/2010/main" val="678999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8900" y="-152400"/>
            <a:ext cx="8597900" cy="1143000"/>
          </a:xfrm>
        </p:spPr>
        <p:txBody>
          <a:bodyPr>
            <a:normAutofit/>
          </a:bodyPr>
          <a:lstStyle/>
          <a:p>
            <a:pPr algn="l"/>
            <a:r>
              <a:rPr lang="en-US" dirty="0" smtClean="0">
                <a:solidFill>
                  <a:schemeClr val="bg1"/>
                </a:solidFill>
              </a:rPr>
              <a:t>Why a Studio format?</a:t>
            </a:r>
            <a:endParaRPr lang="en-US" dirty="0">
              <a:solidFill>
                <a:schemeClr val="bg1"/>
              </a:solidFill>
            </a:endParaRPr>
          </a:p>
        </p:txBody>
      </p:sp>
      <p:grpSp>
        <p:nvGrpSpPr>
          <p:cNvPr id="10" name="Group 9"/>
          <p:cNvGrpSpPr/>
          <p:nvPr/>
        </p:nvGrpSpPr>
        <p:grpSpPr>
          <a:xfrm>
            <a:off x="6082459" y="-159471"/>
            <a:ext cx="3025505" cy="1005141"/>
            <a:chOff x="6464564" y="234444"/>
            <a:chExt cx="2228268" cy="740281"/>
          </a:xfrm>
        </p:grpSpPr>
        <p:sp>
          <p:nvSpPr>
            <p:cNvPr id="11" name="Rectangle 10"/>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sp>
        <p:nvSpPr>
          <p:cNvPr id="6" name="TextBox 5"/>
          <p:cNvSpPr txBox="1"/>
          <p:nvPr/>
        </p:nvSpPr>
        <p:spPr>
          <a:xfrm>
            <a:off x="4787900" y="1130592"/>
            <a:ext cx="4127857" cy="6740306"/>
          </a:xfrm>
          <a:prstGeom prst="rect">
            <a:avLst/>
          </a:prstGeom>
          <a:noFill/>
        </p:spPr>
        <p:txBody>
          <a:bodyPr wrap="square" rtlCol="0">
            <a:spAutoFit/>
          </a:bodyPr>
          <a:lstStyle/>
          <a:p>
            <a:r>
              <a:rPr lang="en-US" sz="2400" dirty="0" smtClean="0"/>
              <a:t>“…Studios </a:t>
            </a:r>
            <a:r>
              <a:rPr lang="en-US" sz="2400" dirty="0"/>
              <a:t>ensure, learning and collaboration continues </a:t>
            </a:r>
            <a:r>
              <a:rPr lang="en-US" sz="2400" b="1" dirty="0">
                <a:solidFill>
                  <a:srgbClr val="4F81BD"/>
                </a:solidFill>
              </a:rPr>
              <a:t>outside of the classroom</a:t>
            </a:r>
            <a:r>
              <a:rPr lang="en-US" sz="2400" b="1" dirty="0" smtClean="0">
                <a:solidFill>
                  <a:srgbClr val="4F81BD"/>
                </a:solidFill>
              </a:rPr>
              <a:t>.</a:t>
            </a:r>
            <a:r>
              <a:rPr lang="en-US" sz="2400" dirty="0" smtClean="0"/>
              <a:t>” </a:t>
            </a:r>
            <a:r>
              <a:rPr lang="en-US" sz="2400" dirty="0"/>
              <a:t>– Mike </a:t>
            </a:r>
            <a:r>
              <a:rPr lang="en-US" sz="2400" dirty="0" smtClean="0"/>
              <a:t>Belli, student</a:t>
            </a:r>
          </a:p>
          <a:p>
            <a:endParaRPr lang="en-US" sz="2400" dirty="0"/>
          </a:p>
          <a:p>
            <a:r>
              <a:rPr lang="en-US" sz="2400" b="1" dirty="0">
                <a:solidFill>
                  <a:schemeClr val="accent1"/>
                </a:solidFill>
              </a:rPr>
              <a:t>I think one of the biggest takeaways after MIS 3504 class was the “experience.” </a:t>
            </a:r>
            <a:r>
              <a:rPr lang="en-US" sz="2400" dirty="0"/>
              <a:t>Interacting with a </a:t>
            </a:r>
            <a:r>
              <a:rPr lang="en-US" sz="2400" b="1" dirty="0"/>
              <a:t>real client</a:t>
            </a:r>
            <a:r>
              <a:rPr lang="en-US" sz="2400" dirty="0"/>
              <a:t>, analyzing their problems and developing a potential solution is something consultants do, and that’s exactly what we did in the class as well. – </a:t>
            </a:r>
            <a:r>
              <a:rPr lang="en-US" sz="2400" dirty="0" err="1"/>
              <a:t>Abhay</a:t>
            </a:r>
            <a:r>
              <a:rPr lang="en-US" sz="2400" dirty="0"/>
              <a:t> </a:t>
            </a:r>
            <a:r>
              <a:rPr lang="en-US" sz="2400" dirty="0" err="1" smtClean="0"/>
              <a:t>Kshirsagar</a:t>
            </a:r>
            <a:r>
              <a:rPr lang="en-US" sz="2400" dirty="0" smtClean="0"/>
              <a:t>, student</a:t>
            </a:r>
            <a:endParaRPr lang="en-US" sz="2400" dirty="0"/>
          </a:p>
          <a:p>
            <a:endParaRPr lang="en-US" sz="2400" dirty="0"/>
          </a:p>
          <a:p>
            <a:endParaRPr lang="en-US" sz="2400" dirty="0"/>
          </a:p>
          <a:p>
            <a:endParaRPr lang="en-US" sz="2400" dirty="0"/>
          </a:p>
        </p:txBody>
      </p:sp>
      <p:pic>
        <p:nvPicPr>
          <p:cNvPr id="4" name="Picture 3" descr="DSC_6992adj.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43313"/>
            <a:ext cx="4572000" cy="3039893"/>
          </a:xfrm>
          <a:prstGeom prst="rect">
            <a:avLst/>
          </a:prstGeom>
        </p:spPr>
      </p:pic>
      <p:pic>
        <p:nvPicPr>
          <p:cNvPr id="9" name="Picture 8" descr="DSC_7795adj.jpg"/>
          <p:cNvPicPr>
            <a:picLocks noChangeAspect="1"/>
          </p:cNvPicPr>
          <p:nvPr/>
        </p:nvPicPr>
        <p:blipFill rotWithShape="1">
          <a:blip r:embed="rId6">
            <a:extLst>
              <a:ext uri="{28A0092B-C50C-407E-A947-70E740481C1C}">
                <a14:useLocalDpi xmlns:a14="http://schemas.microsoft.com/office/drawing/2010/main" val="0"/>
              </a:ext>
            </a:extLst>
          </a:blip>
          <a:srcRect t="2084"/>
          <a:stretch/>
        </p:blipFill>
        <p:spPr>
          <a:xfrm>
            <a:off x="0" y="3873500"/>
            <a:ext cx="4584191" cy="2984500"/>
          </a:xfrm>
          <a:prstGeom prst="rect">
            <a:avLst/>
          </a:prstGeom>
        </p:spPr>
      </p:pic>
    </p:spTree>
    <p:extLst>
      <p:ext uri="{BB962C8B-B14F-4D97-AF65-F5344CB8AC3E}">
        <p14:creationId xmlns:p14="http://schemas.microsoft.com/office/powerpoint/2010/main" val="3820228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8900" y="-152400"/>
            <a:ext cx="8597900" cy="1143000"/>
          </a:xfrm>
        </p:spPr>
        <p:txBody>
          <a:bodyPr>
            <a:normAutofit/>
          </a:bodyPr>
          <a:lstStyle/>
          <a:p>
            <a:pPr algn="l"/>
            <a:r>
              <a:rPr lang="en-US" dirty="0" smtClean="0">
                <a:solidFill>
                  <a:schemeClr val="bg1"/>
                </a:solidFill>
              </a:rPr>
              <a:t>What are Vertical Studios?</a:t>
            </a:r>
            <a:endParaRPr lang="en-US" dirty="0">
              <a:solidFill>
                <a:schemeClr val="bg1"/>
              </a:solidFill>
            </a:endParaRPr>
          </a:p>
        </p:txBody>
      </p:sp>
      <p:grpSp>
        <p:nvGrpSpPr>
          <p:cNvPr id="10" name="Group 9"/>
          <p:cNvGrpSpPr/>
          <p:nvPr/>
        </p:nvGrpSpPr>
        <p:grpSpPr>
          <a:xfrm>
            <a:off x="6082459" y="-159471"/>
            <a:ext cx="3025505" cy="1005141"/>
            <a:chOff x="6464564" y="234444"/>
            <a:chExt cx="2228268" cy="740281"/>
          </a:xfrm>
        </p:grpSpPr>
        <p:sp>
          <p:nvSpPr>
            <p:cNvPr id="11" name="Rectangle 10"/>
            <p:cNvSpPr/>
            <p:nvPr/>
          </p:nvSpPr>
          <p:spPr>
            <a:xfrm>
              <a:off x="6624637" y="473869"/>
              <a:ext cx="206375" cy="2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564" y="234444"/>
              <a:ext cx="2228268" cy="740281"/>
            </a:xfrm>
            <a:prstGeom prst="rect">
              <a:avLst/>
            </a:prstGeom>
          </p:spPr>
        </p:pic>
      </p:grpSp>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928" y="534234"/>
            <a:ext cx="2447322" cy="347075"/>
          </a:xfrm>
          <a:prstGeom prst="rect">
            <a:avLst/>
          </a:prstGeom>
        </p:spPr>
      </p:pic>
      <p:cxnSp>
        <p:nvCxnSpPr>
          <p:cNvPr id="14" name="Elbow Connector 180"/>
          <p:cNvCxnSpPr>
            <a:stCxn id="16" idx="2"/>
            <a:endCxn id="18" idx="0"/>
          </p:cNvCxnSpPr>
          <p:nvPr/>
        </p:nvCxnSpPr>
        <p:spPr>
          <a:xfrm rot="5400000">
            <a:off x="7730949" y="4793529"/>
            <a:ext cx="381000" cy="804582"/>
          </a:xfrm>
          <a:prstGeom prst="bentConnector3">
            <a:avLst>
              <a:gd name="adj1" fmla="val 50000"/>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Rectangle 132"/>
          <p:cNvSpPr>
            <a:spLocks noChangeArrowheads="1"/>
          </p:cNvSpPr>
          <p:nvPr/>
        </p:nvSpPr>
        <p:spPr bwMode="auto">
          <a:xfrm>
            <a:off x="7752242" y="1271520"/>
            <a:ext cx="1143000" cy="1066800"/>
          </a:xfrm>
          <a:prstGeom prst="roundRect">
            <a:avLst/>
          </a:prstGeom>
          <a:no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eaLnBrk="0" hangingPunct="0"/>
            <a:endParaRPr lang="en-US" sz="1400" b="1" dirty="0" smtClean="0">
              <a:solidFill>
                <a:schemeClr val="tx1"/>
              </a:solidFill>
              <a:latin typeface="Calibri" pitchFamily="34" charset="0"/>
            </a:endParaRPr>
          </a:p>
          <a:p>
            <a:pPr algn="ctr" eaLnBrk="0" hangingPunct="0"/>
            <a:endParaRPr lang="en-US" sz="1400" b="1" dirty="0" smtClean="0">
              <a:solidFill>
                <a:schemeClr val="tx1"/>
              </a:solidFill>
              <a:latin typeface="Calibri" pitchFamily="34" charset="0"/>
            </a:endParaRPr>
          </a:p>
          <a:p>
            <a:pPr algn="ctr" eaLnBrk="0" hangingPunct="0"/>
            <a:endParaRPr lang="en-US" sz="1400" b="1" dirty="0" smtClean="0">
              <a:solidFill>
                <a:schemeClr val="tx1"/>
              </a:solidFill>
              <a:latin typeface="Calibri" pitchFamily="34" charset="0"/>
            </a:endParaRPr>
          </a:p>
          <a:p>
            <a:pPr algn="ctr" eaLnBrk="0" hangingPunct="0"/>
            <a:r>
              <a:rPr lang="en-US" sz="1400" b="1" dirty="0" smtClean="0">
                <a:solidFill>
                  <a:schemeClr val="tx1"/>
                </a:solidFill>
                <a:latin typeface="Calibri" pitchFamily="34" charset="0"/>
              </a:rPr>
              <a:t>MIS 3501</a:t>
            </a:r>
            <a:endParaRPr lang="en-US" sz="1400" dirty="0">
              <a:solidFill>
                <a:schemeClr val="tx1"/>
              </a:solidFill>
              <a:latin typeface="Calibri" pitchFamily="34" charset="0"/>
            </a:endParaRPr>
          </a:p>
          <a:p>
            <a:pPr algn="ctr"/>
            <a:endParaRPr lang="en-US" sz="700" dirty="0">
              <a:solidFill>
                <a:schemeClr val="tx1"/>
              </a:solidFill>
              <a:latin typeface="Calibri" pitchFamily="34" charset="0"/>
            </a:endParaRPr>
          </a:p>
          <a:p>
            <a:pPr algn="ctr" eaLnBrk="0" hangingPunct="0"/>
            <a:r>
              <a:rPr lang="en-US" sz="1000" dirty="0" smtClean="0">
                <a:solidFill>
                  <a:schemeClr val="tx1"/>
                </a:solidFill>
                <a:latin typeface="Calibri" pitchFamily="34" charset="0"/>
              </a:rPr>
              <a:t>Data-centric</a:t>
            </a:r>
          </a:p>
          <a:p>
            <a:pPr algn="ctr" eaLnBrk="0" hangingPunct="0"/>
            <a:r>
              <a:rPr lang="en-US" sz="1000" dirty="0" smtClean="0">
                <a:solidFill>
                  <a:schemeClr val="tx1"/>
                </a:solidFill>
                <a:latin typeface="Calibri" pitchFamily="34" charset="0"/>
              </a:rPr>
              <a:t>Application</a:t>
            </a:r>
          </a:p>
          <a:p>
            <a:pPr algn="ctr" eaLnBrk="0" hangingPunct="0"/>
            <a:r>
              <a:rPr lang="en-US" sz="1000" dirty="0" smtClean="0">
                <a:solidFill>
                  <a:schemeClr val="tx1"/>
                </a:solidFill>
                <a:latin typeface="Calibri" pitchFamily="34" charset="0"/>
              </a:rPr>
              <a:t>Development</a:t>
            </a:r>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p:txBody>
      </p:sp>
      <p:sp>
        <p:nvSpPr>
          <p:cNvPr id="16" name="Rectangle 133"/>
          <p:cNvSpPr>
            <a:spLocks noChangeArrowheads="1"/>
          </p:cNvSpPr>
          <p:nvPr/>
        </p:nvSpPr>
        <p:spPr bwMode="auto">
          <a:xfrm>
            <a:off x="7752240" y="3938520"/>
            <a:ext cx="1143000" cy="1066800"/>
          </a:xfrm>
          <a:prstGeom prst="roundRect">
            <a:avLst/>
          </a:prstGeom>
          <a:no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eaLnBrk="0" hangingPunct="0"/>
            <a:endParaRPr lang="en-US" sz="1400" b="1" dirty="0" smtClean="0">
              <a:solidFill>
                <a:schemeClr val="tx1"/>
              </a:solidFill>
              <a:latin typeface="Calibri" pitchFamily="34" charset="0"/>
            </a:endParaRPr>
          </a:p>
          <a:p>
            <a:pPr algn="ctr" eaLnBrk="0" hangingPunct="0"/>
            <a:endParaRPr lang="en-US" sz="1400" b="1" dirty="0" smtClean="0">
              <a:solidFill>
                <a:schemeClr val="tx1"/>
              </a:solidFill>
              <a:latin typeface="Calibri" pitchFamily="34" charset="0"/>
            </a:endParaRPr>
          </a:p>
          <a:p>
            <a:pPr algn="ctr" eaLnBrk="0" hangingPunct="0"/>
            <a:endParaRPr lang="en-US" sz="1400" b="1" dirty="0" smtClean="0">
              <a:solidFill>
                <a:schemeClr val="tx1"/>
              </a:solidFill>
              <a:latin typeface="Calibri" pitchFamily="34" charset="0"/>
            </a:endParaRPr>
          </a:p>
          <a:p>
            <a:pPr algn="ctr" eaLnBrk="0" hangingPunct="0"/>
            <a:r>
              <a:rPr lang="en-US" sz="1400" b="1" dirty="0" smtClean="0">
                <a:solidFill>
                  <a:schemeClr val="tx1"/>
                </a:solidFill>
                <a:latin typeface="Calibri" pitchFamily="34" charset="0"/>
              </a:rPr>
              <a:t>MIS 3502</a:t>
            </a:r>
          </a:p>
          <a:p>
            <a:pPr algn="ctr" eaLnBrk="0" hangingPunct="0"/>
            <a:r>
              <a:rPr lang="en-US" sz="800" i="1" dirty="0" smtClean="0">
                <a:solidFill>
                  <a:schemeClr val="tx1"/>
                </a:solidFill>
                <a:latin typeface="Calibri" pitchFamily="34" charset="0"/>
              </a:rPr>
              <a:t>Pre-</a:t>
            </a:r>
            <a:r>
              <a:rPr lang="en-US" sz="800" i="1" dirty="0" err="1" smtClean="0">
                <a:solidFill>
                  <a:schemeClr val="tx1"/>
                </a:solidFill>
                <a:latin typeface="Calibri" pitchFamily="34" charset="0"/>
              </a:rPr>
              <a:t>Req</a:t>
            </a:r>
            <a:r>
              <a:rPr lang="en-US" sz="800" i="1" dirty="0" smtClean="0">
                <a:solidFill>
                  <a:schemeClr val="tx1"/>
                </a:solidFill>
                <a:latin typeface="Calibri" pitchFamily="34" charset="0"/>
              </a:rPr>
              <a:t>: 3501</a:t>
            </a:r>
            <a:endParaRPr lang="en-US" sz="1400" dirty="0">
              <a:solidFill>
                <a:schemeClr val="tx1"/>
              </a:solidFill>
              <a:latin typeface="Calibri" pitchFamily="34" charset="0"/>
            </a:endParaRPr>
          </a:p>
          <a:p>
            <a:pPr algn="ctr" eaLnBrk="0" hangingPunct="0"/>
            <a:endParaRPr lang="en-US" sz="1000" dirty="0" smtClean="0">
              <a:solidFill>
                <a:schemeClr val="tx1"/>
              </a:solidFill>
              <a:latin typeface="Calibri" pitchFamily="34" charset="0"/>
            </a:endParaRPr>
          </a:p>
          <a:p>
            <a:pPr algn="ctr" eaLnBrk="0" hangingPunct="0"/>
            <a:r>
              <a:rPr lang="en-US" sz="1000" dirty="0" smtClean="0">
                <a:solidFill>
                  <a:schemeClr val="tx1"/>
                </a:solidFill>
                <a:latin typeface="Calibri" pitchFamily="34" charset="0"/>
              </a:rPr>
              <a:t>Application</a:t>
            </a:r>
          </a:p>
          <a:p>
            <a:pPr algn="ctr" eaLnBrk="0" hangingPunct="0"/>
            <a:r>
              <a:rPr lang="en-US" sz="1000" dirty="0" smtClean="0">
                <a:solidFill>
                  <a:schemeClr val="tx1"/>
                </a:solidFill>
                <a:latin typeface="Calibri" pitchFamily="34" charset="0"/>
              </a:rPr>
              <a:t>Integration &amp;</a:t>
            </a:r>
          </a:p>
          <a:p>
            <a:pPr algn="ctr" eaLnBrk="0" hangingPunct="0"/>
            <a:r>
              <a:rPr lang="en-US" sz="1000" dirty="0" smtClean="0">
                <a:solidFill>
                  <a:schemeClr val="tx1"/>
                </a:solidFill>
                <a:latin typeface="Calibri" pitchFamily="34" charset="0"/>
              </a:rPr>
              <a:t>Evaluation</a:t>
            </a:r>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p:txBody>
      </p:sp>
      <p:sp>
        <p:nvSpPr>
          <p:cNvPr id="17" name="Rectangle 134"/>
          <p:cNvSpPr>
            <a:spLocks noChangeArrowheads="1"/>
          </p:cNvSpPr>
          <p:nvPr/>
        </p:nvSpPr>
        <p:spPr bwMode="auto">
          <a:xfrm>
            <a:off x="6152040" y="3938520"/>
            <a:ext cx="1143000" cy="1066800"/>
          </a:xfrm>
          <a:prstGeom prst="roundRect">
            <a:avLst/>
          </a:prstGeom>
          <a:no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eaLnBrk="0" hangingPunct="0"/>
            <a:endParaRPr lang="en-US" sz="1400" b="1" dirty="0" smtClean="0">
              <a:solidFill>
                <a:schemeClr val="tx1"/>
              </a:solidFill>
              <a:latin typeface="Calibri" pitchFamily="34" charset="0"/>
            </a:endParaRPr>
          </a:p>
          <a:p>
            <a:pPr algn="ctr" eaLnBrk="0" hangingPunct="0"/>
            <a:endParaRPr lang="en-US" sz="1400" b="1" dirty="0" smtClean="0">
              <a:solidFill>
                <a:schemeClr val="tx1"/>
              </a:solidFill>
              <a:latin typeface="Calibri" pitchFamily="34" charset="0"/>
            </a:endParaRPr>
          </a:p>
          <a:p>
            <a:pPr algn="ctr" eaLnBrk="0" hangingPunct="0"/>
            <a:r>
              <a:rPr lang="en-US" sz="1400" b="1" dirty="0" smtClean="0">
                <a:solidFill>
                  <a:schemeClr val="tx1"/>
                </a:solidFill>
                <a:latin typeface="Calibri" pitchFamily="34" charset="0"/>
              </a:rPr>
              <a:t>MIS 3535</a:t>
            </a:r>
            <a:endParaRPr lang="en-US" sz="1400" dirty="0">
              <a:solidFill>
                <a:schemeClr val="tx1"/>
              </a:solidFill>
              <a:latin typeface="Calibri" pitchFamily="34" charset="0"/>
            </a:endParaRPr>
          </a:p>
          <a:p>
            <a:pPr algn="ctr" eaLnBrk="0" hangingPunct="0"/>
            <a:endParaRPr lang="en-US" sz="700" dirty="0">
              <a:solidFill>
                <a:schemeClr val="tx1"/>
              </a:solidFill>
              <a:latin typeface="Calibri" pitchFamily="34" charset="0"/>
            </a:endParaRPr>
          </a:p>
          <a:p>
            <a:pPr algn="ctr" eaLnBrk="0" hangingPunct="0"/>
            <a:r>
              <a:rPr lang="en-US" sz="1000" dirty="0" smtClean="0">
                <a:solidFill>
                  <a:schemeClr val="tx1"/>
                </a:solidFill>
                <a:latin typeface="Calibri" pitchFamily="34" charset="0"/>
              </a:rPr>
              <a:t>Leading Global</a:t>
            </a:r>
          </a:p>
          <a:p>
            <a:pPr algn="ctr" eaLnBrk="0" hangingPunct="0"/>
            <a:r>
              <a:rPr lang="en-US" sz="1000" dirty="0" smtClean="0">
                <a:solidFill>
                  <a:schemeClr val="tx1"/>
                </a:solidFill>
                <a:latin typeface="Calibri" pitchFamily="34" charset="0"/>
              </a:rPr>
              <a:t>Digital Projects</a:t>
            </a:r>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p:txBody>
      </p:sp>
      <p:sp>
        <p:nvSpPr>
          <p:cNvPr id="18" name="Rectangle 135"/>
          <p:cNvSpPr>
            <a:spLocks noChangeArrowheads="1"/>
          </p:cNvSpPr>
          <p:nvPr/>
        </p:nvSpPr>
        <p:spPr bwMode="auto">
          <a:xfrm>
            <a:off x="6981275" y="5386320"/>
            <a:ext cx="1075765" cy="1066800"/>
          </a:xfrm>
          <a:prstGeom prst="roundRect">
            <a:avLst/>
          </a:prstGeom>
          <a:no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eaLnBrk="0" hangingPunct="0"/>
            <a:endParaRPr lang="en-US" sz="1400" b="1" dirty="0" smtClean="0">
              <a:solidFill>
                <a:schemeClr val="tx1"/>
              </a:solidFill>
              <a:latin typeface="Calibri" pitchFamily="34" charset="0"/>
            </a:endParaRPr>
          </a:p>
          <a:p>
            <a:pPr algn="ctr" eaLnBrk="0" hangingPunct="0"/>
            <a:endParaRPr lang="en-US" sz="1400" b="1" dirty="0" smtClean="0">
              <a:solidFill>
                <a:schemeClr val="tx1"/>
              </a:solidFill>
              <a:latin typeface="Calibri" pitchFamily="34" charset="0"/>
            </a:endParaRPr>
          </a:p>
          <a:p>
            <a:pPr algn="ctr" eaLnBrk="0" hangingPunct="0"/>
            <a:r>
              <a:rPr lang="en-US" sz="1400" b="1" dirty="0" smtClean="0">
                <a:solidFill>
                  <a:schemeClr val="tx1"/>
                </a:solidFill>
                <a:latin typeface="Calibri" pitchFamily="34" charset="0"/>
              </a:rPr>
              <a:t>MIS 4596</a:t>
            </a:r>
            <a:endParaRPr lang="en-US" sz="1400" dirty="0">
              <a:solidFill>
                <a:schemeClr val="tx1"/>
              </a:solidFill>
              <a:latin typeface="Calibri" pitchFamily="34" charset="0"/>
            </a:endParaRPr>
          </a:p>
          <a:p>
            <a:pPr algn="ctr" eaLnBrk="0" hangingPunct="0"/>
            <a:endParaRPr lang="en-US" sz="700" dirty="0">
              <a:solidFill>
                <a:schemeClr val="tx1"/>
              </a:solidFill>
              <a:latin typeface="Calibri" pitchFamily="34" charset="0"/>
            </a:endParaRPr>
          </a:p>
          <a:p>
            <a:pPr algn="ctr" eaLnBrk="0" hangingPunct="0"/>
            <a:r>
              <a:rPr lang="en-US" sz="1000" dirty="0" smtClean="0">
                <a:solidFill>
                  <a:schemeClr val="tx1"/>
                </a:solidFill>
                <a:latin typeface="Calibri" pitchFamily="34" charset="0"/>
              </a:rPr>
              <a:t>IT Value and</a:t>
            </a:r>
          </a:p>
          <a:p>
            <a:pPr algn="ctr" eaLnBrk="0" hangingPunct="0"/>
            <a:r>
              <a:rPr lang="en-US" sz="1000" dirty="0" smtClean="0">
                <a:solidFill>
                  <a:schemeClr val="tx1"/>
                </a:solidFill>
                <a:latin typeface="Calibri" pitchFamily="34" charset="0"/>
              </a:rPr>
              <a:t>Service Delivery </a:t>
            </a:r>
            <a:endParaRPr lang="en-US" sz="1000" dirty="0">
              <a:solidFill>
                <a:schemeClr val="tx1"/>
              </a:solidFill>
              <a:latin typeface="Calibri" pitchFamily="34" charset="0"/>
            </a:endParaRPr>
          </a:p>
          <a:p>
            <a:pPr algn="ctr"/>
            <a:endParaRPr lang="en-US" sz="1000" dirty="0">
              <a:solidFill>
                <a:schemeClr val="tx1"/>
              </a:solidFill>
              <a:latin typeface="Calibri" pitchFamily="34" charset="0"/>
            </a:endParaRPr>
          </a:p>
          <a:p>
            <a:pPr algn="ctr"/>
            <a:endParaRPr lang="en-US" sz="1000" dirty="0">
              <a:solidFill>
                <a:schemeClr val="tx1"/>
              </a:solidFill>
              <a:latin typeface="Calibri" pitchFamily="34" charset="0"/>
            </a:endParaRPr>
          </a:p>
          <a:p>
            <a:pPr algn="ctr"/>
            <a:endParaRPr lang="en-US" sz="1000" dirty="0">
              <a:solidFill>
                <a:schemeClr val="tx1"/>
              </a:solidFill>
              <a:latin typeface="Calibri" pitchFamily="34" charset="0"/>
            </a:endParaRPr>
          </a:p>
          <a:p>
            <a:pPr algn="ctr"/>
            <a:endParaRPr lang="en-US" sz="1000" dirty="0">
              <a:solidFill>
                <a:schemeClr val="tx1"/>
              </a:solidFill>
              <a:latin typeface="Calibri" pitchFamily="34" charset="0"/>
            </a:endParaRPr>
          </a:p>
        </p:txBody>
      </p:sp>
      <p:sp>
        <p:nvSpPr>
          <p:cNvPr id="19" name="Rectangle 130"/>
          <p:cNvSpPr>
            <a:spLocks noChangeArrowheads="1"/>
          </p:cNvSpPr>
          <p:nvPr/>
        </p:nvSpPr>
        <p:spPr bwMode="auto">
          <a:xfrm>
            <a:off x="6152038" y="1271520"/>
            <a:ext cx="1143000" cy="1066800"/>
          </a:xfrm>
          <a:prstGeom prst="roundRect">
            <a:avLst/>
          </a:prstGeom>
          <a:no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eaLnBrk="0" hangingPunct="0"/>
            <a:endParaRPr lang="en-US" sz="1200" b="1" dirty="0" smtClean="0">
              <a:solidFill>
                <a:schemeClr val="tx1"/>
              </a:solidFill>
              <a:latin typeface="Calibri" pitchFamily="34" charset="0"/>
            </a:endParaRPr>
          </a:p>
          <a:p>
            <a:pPr algn="ctr" eaLnBrk="0" hangingPunct="0"/>
            <a:endParaRPr lang="en-US" sz="1400" b="1" dirty="0" smtClean="0">
              <a:solidFill>
                <a:schemeClr val="tx1"/>
              </a:solidFill>
              <a:latin typeface="Calibri" pitchFamily="34" charset="0"/>
            </a:endParaRPr>
          </a:p>
          <a:p>
            <a:pPr algn="ctr" eaLnBrk="0" hangingPunct="0"/>
            <a:endParaRPr lang="en-US" sz="1400" b="1" dirty="0" smtClean="0">
              <a:solidFill>
                <a:schemeClr val="tx1"/>
              </a:solidFill>
              <a:latin typeface="Calibri" pitchFamily="34" charset="0"/>
            </a:endParaRPr>
          </a:p>
          <a:p>
            <a:pPr algn="ctr" eaLnBrk="0" hangingPunct="0"/>
            <a:r>
              <a:rPr lang="en-US" sz="1400" b="1" dirty="0" smtClean="0">
                <a:solidFill>
                  <a:schemeClr val="tx1"/>
                </a:solidFill>
                <a:latin typeface="Calibri" pitchFamily="34" charset="0"/>
              </a:rPr>
              <a:t>MIS 2502</a:t>
            </a:r>
          </a:p>
          <a:p>
            <a:pPr algn="ctr" eaLnBrk="0" hangingPunct="0"/>
            <a:endParaRPr lang="en-US" sz="1000" dirty="0" smtClean="0">
              <a:solidFill>
                <a:schemeClr val="tx1"/>
              </a:solidFill>
              <a:latin typeface="Calibri" pitchFamily="34" charset="0"/>
            </a:endParaRPr>
          </a:p>
          <a:p>
            <a:pPr algn="ctr" eaLnBrk="0" hangingPunct="0"/>
            <a:r>
              <a:rPr lang="en-US" sz="1000" dirty="0" smtClean="0">
                <a:solidFill>
                  <a:schemeClr val="tx1"/>
                </a:solidFill>
                <a:latin typeface="Calibri" pitchFamily="34" charset="0"/>
              </a:rPr>
              <a:t>Data Analytics</a:t>
            </a:r>
            <a:endParaRPr lang="en-US" sz="1000" dirty="0">
              <a:solidFill>
                <a:schemeClr val="tx1"/>
              </a:solidFill>
              <a:latin typeface="Calibri" pitchFamily="34" charset="0"/>
            </a:endParaRPr>
          </a:p>
          <a:p>
            <a:pPr algn="ctr" eaLnBrk="0" hangingPunct="0"/>
            <a:r>
              <a:rPr lang="en-US" sz="1000" dirty="0">
                <a:solidFill>
                  <a:schemeClr val="tx1"/>
                </a:solidFill>
                <a:latin typeface="Calibri" pitchFamily="34" charset="0"/>
              </a:rPr>
              <a:t> </a:t>
            </a: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p:txBody>
      </p:sp>
      <p:cxnSp>
        <p:nvCxnSpPr>
          <p:cNvPr id="20" name="Elbow Connector 180"/>
          <p:cNvCxnSpPr>
            <a:stCxn id="21" idx="2"/>
            <a:endCxn id="17" idx="0"/>
          </p:cNvCxnSpPr>
          <p:nvPr/>
        </p:nvCxnSpPr>
        <p:spPr>
          <a:xfrm rot="16200000" flipH="1">
            <a:off x="6609239" y="3824219"/>
            <a:ext cx="228600" cy="2"/>
          </a:xfrm>
          <a:prstGeom prst="bentConnector3">
            <a:avLst>
              <a:gd name="adj1" fmla="val 50000"/>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1" name="Rectangle 132"/>
          <p:cNvSpPr>
            <a:spLocks noChangeArrowheads="1"/>
          </p:cNvSpPr>
          <p:nvPr/>
        </p:nvSpPr>
        <p:spPr bwMode="auto">
          <a:xfrm>
            <a:off x="6152038" y="2643120"/>
            <a:ext cx="1143000" cy="1066800"/>
          </a:xfrm>
          <a:prstGeom prst="roundRect">
            <a:avLst/>
          </a:prstGeom>
          <a:no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eaLnBrk="0" hangingPunct="0"/>
            <a:endParaRPr lang="en-US" sz="1400" b="1" dirty="0" smtClean="0">
              <a:solidFill>
                <a:schemeClr val="tx1"/>
              </a:solidFill>
              <a:latin typeface="Calibri" pitchFamily="34" charset="0"/>
            </a:endParaRPr>
          </a:p>
          <a:p>
            <a:pPr algn="ctr" eaLnBrk="0" hangingPunct="0"/>
            <a:endParaRPr lang="en-US" sz="1400" b="1" dirty="0" smtClean="0">
              <a:solidFill>
                <a:schemeClr val="tx1"/>
              </a:solidFill>
              <a:latin typeface="Calibri" pitchFamily="34" charset="0"/>
            </a:endParaRPr>
          </a:p>
          <a:p>
            <a:pPr algn="ctr" eaLnBrk="0" hangingPunct="0"/>
            <a:r>
              <a:rPr lang="en-US" sz="1400" b="1" dirty="0" smtClean="0">
                <a:solidFill>
                  <a:schemeClr val="tx1"/>
                </a:solidFill>
                <a:latin typeface="Calibri" pitchFamily="34" charset="0"/>
              </a:rPr>
              <a:t>MIS 3504</a:t>
            </a:r>
            <a:endParaRPr lang="en-US" sz="1400" dirty="0">
              <a:solidFill>
                <a:schemeClr val="tx1"/>
              </a:solidFill>
              <a:latin typeface="Calibri" pitchFamily="34" charset="0"/>
            </a:endParaRPr>
          </a:p>
          <a:p>
            <a:pPr algn="ctr"/>
            <a:endParaRPr lang="en-US" sz="700" dirty="0">
              <a:solidFill>
                <a:schemeClr val="tx1"/>
              </a:solidFill>
              <a:latin typeface="Calibri" pitchFamily="34" charset="0"/>
            </a:endParaRPr>
          </a:p>
          <a:p>
            <a:pPr algn="ctr" eaLnBrk="0" hangingPunct="0"/>
            <a:r>
              <a:rPr lang="en-US" sz="1000" dirty="0" smtClean="0">
                <a:solidFill>
                  <a:schemeClr val="tx1"/>
                </a:solidFill>
                <a:latin typeface="Calibri" pitchFamily="34" charset="0"/>
              </a:rPr>
              <a:t>Digital Design</a:t>
            </a:r>
          </a:p>
          <a:p>
            <a:pPr algn="ctr" eaLnBrk="0" hangingPunct="0"/>
            <a:r>
              <a:rPr lang="en-US" sz="1000" dirty="0" smtClean="0">
                <a:solidFill>
                  <a:schemeClr val="tx1"/>
                </a:solidFill>
                <a:latin typeface="Calibri" pitchFamily="34" charset="0"/>
              </a:rPr>
              <a:t>&amp; Innovation</a:t>
            </a:r>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p:txBody>
      </p:sp>
      <p:sp>
        <p:nvSpPr>
          <p:cNvPr id="23" name="Rectangle 132"/>
          <p:cNvSpPr>
            <a:spLocks noChangeArrowheads="1"/>
          </p:cNvSpPr>
          <p:nvPr/>
        </p:nvSpPr>
        <p:spPr bwMode="auto">
          <a:xfrm>
            <a:off x="7752242" y="2643914"/>
            <a:ext cx="1143000" cy="1066800"/>
          </a:xfrm>
          <a:prstGeom prst="roundRect">
            <a:avLst/>
          </a:prstGeom>
          <a:noFill/>
          <a:ln>
            <a:headEnd/>
            <a:tailEnd/>
          </a:ln>
        </p:spPr>
        <p:style>
          <a:lnRef idx="1">
            <a:schemeClr val="dk1"/>
          </a:lnRef>
          <a:fillRef idx="2">
            <a:schemeClr val="dk1"/>
          </a:fillRef>
          <a:effectRef idx="1">
            <a:schemeClr val="dk1"/>
          </a:effectRef>
          <a:fontRef idx="minor">
            <a:schemeClr val="dk1"/>
          </a:fontRef>
        </p:style>
        <p:txBody>
          <a:bodyPr wrap="none" anchor="ctr"/>
          <a:lstStyle/>
          <a:p>
            <a:pPr algn="ctr" eaLnBrk="0" hangingPunct="0"/>
            <a:endParaRPr lang="en-US" sz="1400" b="1" dirty="0" smtClean="0">
              <a:solidFill>
                <a:schemeClr val="tx1"/>
              </a:solidFill>
              <a:latin typeface="Calibri" pitchFamily="34" charset="0"/>
            </a:endParaRPr>
          </a:p>
          <a:p>
            <a:pPr algn="ctr" eaLnBrk="0" hangingPunct="0"/>
            <a:r>
              <a:rPr lang="en-US" sz="1400" b="1" dirty="0" smtClean="0">
                <a:solidFill>
                  <a:schemeClr val="tx1"/>
                </a:solidFill>
                <a:latin typeface="Calibri" pitchFamily="34" charset="0"/>
              </a:rPr>
              <a:t>MIS 2501</a:t>
            </a:r>
          </a:p>
          <a:p>
            <a:pPr algn="ctr"/>
            <a:endParaRPr lang="en-US" sz="1000" dirty="0" smtClean="0">
              <a:solidFill>
                <a:schemeClr val="tx1"/>
              </a:solidFill>
              <a:latin typeface="Calibri" pitchFamily="34" charset="0"/>
            </a:endParaRPr>
          </a:p>
          <a:p>
            <a:pPr algn="ctr"/>
            <a:r>
              <a:rPr lang="en-US" sz="1000" dirty="0" smtClean="0">
                <a:solidFill>
                  <a:schemeClr val="tx1"/>
                </a:solidFill>
                <a:latin typeface="Calibri" pitchFamily="34" charset="0"/>
              </a:rPr>
              <a:t> Enterprise  IT</a:t>
            </a:r>
          </a:p>
          <a:p>
            <a:pPr algn="ctr"/>
            <a:r>
              <a:rPr lang="en-US" sz="1000" dirty="0" smtClean="0">
                <a:solidFill>
                  <a:schemeClr val="tx1"/>
                </a:solidFill>
                <a:latin typeface="Calibri" pitchFamily="34" charset="0"/>
              </a:rPr>
              <a:t>Architecture</a:t>
            </a:r>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a:p>
            <a:pPr algn="ctr" eaLnBrk="0" hangingPunct="0"/>
            <a:endParaRPr lang="en-US" sz="1000" dirty="0">
              <a:solidFill>
                <a:schemeClr val="tx1"/>
              </a:solidFill>
              <a:latin typeface="Calibri" pitchFamily="34" charset="0"/>
            </a:endParaRPr>
          </a:p>
        </p:txBody>
      </p:sp>
      <p:cxnSp>
        <p:nvCxnSpPr>
          <p:cNvPr id="24" name="Elbow Connector 180"/>
          <p:cNvCxnSpPr/>
          <p:nvPr/>
        </p:nvCxnSpPr>
        <p:spPr>
          <a:xfrm rot="5400000">
            <a:off x="6571140" y="2489926"/>
            <a:ext cx="304800" cy="1588"/>
          </a:xfrm>
          <a:prstGeom prst="bentConnector3">
            <a:avLst>
              <a:gd name="adj1" fmla="val 50000"/>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180"/>
          <p:cNvCxnSpPr>
            <a:stCxn id="17" idx="2"/>
            <a:endCxn id="18" idx="0"/>
          </p:cNvCxnSpPr>
          <p:nvPr/>
        </p:nvCxnSpPr>
        <p:spPr>
          <a:xfrm rot="16200000" flipH="1">
            <a:off x="6930849" y="4798011"/>
            <a:ext cx="381000" cy="795618"/>
          </a:xfrm>
          <a:prstGeom prst="bentConnector3">
            <a:avLst>
              <a:gd name="adj1" fmla="val 50000"/>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180"/>
          <p:cNvCxnSpPr/>
          <p:nvPr/>
        </p:nvCxnSpPr>
        <p:spPr>
          <a:xfrm rot="5400000">
            <a:off x="6571140" y="2490720"/>
            <a:ext cx="304800" cy="1588"/>
          </a:xfrm>
          <a:prstGeom prst="bentConnector3">
            <a:avLst>
              <a:gd name="adj1" fmla="val 50000"/>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180"/>
          <p:cNvCxnSpPr/>
          <p:nvPr/>
        </p:nvCxnSpPr>
        <p:spPr>
          <a:xfrm rot="5400000">
            <a:off x="8208644" y="2489926"/>
            <a:ext cx="304800" cy="1588"/>
          </a:xfrm>
          <a:prstGeom prst="bentConnector3">
            <a:avLst>
              <a:gd name="adj1" fmla="val 50000"/>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180"/>
          <p:cNvCxnSpPr>
            <a:stCxn id="23" idx="2"/>
            <a:endCxn id="16" idx="0"/>
          </p:cNvCxnSpPr>
          <p:nvPr/>
        </p:nvCxnSpPr>
        <p:spPr>
          <a:xfrm rot="5400000">
            <a:off x="8209838" y="3824616"/>
            <a:ext cx="227806" cy="2"/>
          </a:xfrm>
          <a:prstGeom prst="bentConnector3">
            <a:avLst>
              <a:gd name="adj1" fmla="val 50000"/>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785794" y="2311818"/>
            <a:ext cx="1897039" cy="31472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155" y="1182619"/>
            <a:ext cx="5595445" cy="6247863"/>
          </a:xfrm>
          <a:prstGeom prst="rect">
            <a:avLst/>
          </a:prstGeom>
          <a:noFill/>
        </p:spPr>
        <p:txBody>
          <a:bodyPr wrap="square" rtlCol="0">
            <a:spAutoFit/>
          </a:bodyPr>
          <a:lstStyle/>
          <a:p>
            <a:pPr marL="342900" indent="-342900">
              <a:buFont typeface="Arial"/>
              <a:buChar char="•"/>
            </a:pPr>
            <a:r>
              <a:rPr lang="en-US" sz="2000" dirty="0" smtClean="0"/>
              <a:t>Combines advanced with novice students</a:t>
            </a:r>
          </a:p>
          <a:p>
            <a:pPr marL="342900" indent="-342900">
              <a:buFont typeface="Arial"/>
              <a:buChar char="•"/>
            </a:pPr>
            <a:r>
              <a:rPr lang="en-US" sz="2000" dirty="0" smtClean="0"/>
              <a:t>Experience combined with enthusiasm</a:t>
            </a:r>
          </a:p>
          <a:p>
            <a:pPr marL="342900" indent="-342900">
              <a:buFont typeface="Arial"/>
              <a:buChar char="•"/>
            </a:pPr>
            <a:r>
              <a:rPr lang="en-US" sz="2000" dirty="0" smtClean="0"/>
              <a:t>Mutually beneficial</a:t>
            </a:r>
          </a:p>
          <a:p>
            <a:endParaRPr lang="en-US" sz="2400" dirty="0" smtClean="0"/>
          </a:p>
          <a:p>
            <a:r>
              <a:rPr lang="en-US" sz="2400" dirty="0" smtClean="0"/>
              <a:t>“… the </a:t>
            </a:r>
            <a:r>
              <a:rPr lang="en-US" sz="2400" dirty="0"/>
              <a:t>vertical or elective studio system </a:t>
            </a:r>
            <a:r>
              <a:rPr lang="en-US" sz="2400" b="1" dirty="0">
                <a:solidFill>
                  <a:srgbClr val="4F81BD"/>
                </a:solidFill>
              </a:rPr>
              <a:t>mirrors the reality of practice</a:t>
            </a:r>
            <a:r>
              <a:rPr lang="en-US" sz="2400" dirty="0"/>
              <a:t>, which is a nonlinear, iterative, and unpredictable process for finding solutions to design problems within a very complex cultural setting.  The vertical studio mandates personal responsibility at multiple levels, requires independence of thought and action, and generates mature thinking, all essential attributes of the successful professional designer.”  </a:t>
            </a:r>
            <a:r>
              <a:rPr lang="en-US" dirty="0"/>
              <a:t>(Barnes, 1993)</a:t>
            </a:r>
          </a:p>
          <a:p>
            <a:endParaRPr lang="en-US" sz="2400" dirty="0" smtClean="0"/>
          </a:p>
          <a:p>
            <a:endParaRPr lang="en-US" sz="2800" dirty="0"/>
          </a:p>
        </p:txBody>
      </p:sp>
    </p:spTree>
    <p:extLst>
      <p:ext uri="{BB962C8B-B14F-4D97-AF65-F5344CB8AC3E}">
        <p14:creationId xmlns:p14="http://schemas.microsoft.com/office/powerpoint/2010/main" val="273149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B8DDEDC7FEE7408038C737DA6F03B9" ma:contentTypeVersion="0" ma:contentTypeDescription="Create a new document." ma:contentTypeScope="" ma:versionID="ad094023eda88f6610d2c11ca1336b4e">
  <xsd:schema xmlns:xsd="http://www.w3.org/2001/XMLSchema" xmlns:xs="http://www.w3.org/2001/XMLSchema" xmlns:p="http://schemas.microsoft.com/office/2006/metadata/properties" targetNamespace="http://schemas.microsoft.com/office/2006/metadata/properties" ma:root="true" ma:fieldsID="26b84bf688f0f6f41e1b0b61a07222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714650-6ED4-40FA-A267-0DAB3D3FA04A}">
  <ds:schemaRefs>
    <ds:schemaRef ds:uri="http://schemas.microsoft.com/sharepoint/v3/contenttype/forms"/>
  </ds:schemaRefs>
</ds:datastoreItem>
</file>

<file path=customXml/itemProps2.xml><?xml version="1.0" encoding="utf-8"?>
<ds:datastoreItem xmlns:ds="http://schemas.openxmlformats.org/officeDocument/2006/customXml" ds:itemID="{568ECBFE-E6A0-4631-BE7A-B8F957F24677}">
  <ds:schemaRefs>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CCEC4F4-FB44-4BD8-9FF8-1FADBE79F7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1368</TotalTime>
  <Words>1367</Words>
  <Application>Microsoft Macintosh PowerPoint</Application>
  <PresentationFormat>On-screen Show (4:3)</PresentationFormat>
  <Paragraphs>215</Paragraphs>
  <Slides>19</Slides>
  <Notes>18</Notes>
  <HiddenSlides>1</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Vertical Studios in MIS Education</vt:lpstr>
      <vt:lpstr>Agenda</vt:lpstr>
      <vt:lpstr>Who we are</vt:lpstr>
      <vt:lpstr>What is the learning gap?</vt:lpstr>
      <vt:lpstr>What is the Mgmt gap?</vt:lpstr>
      <vt:lpstr>What are Design Studios?</vt:lpstr>
      <vt:lpstr>Why a Studio format?</vt:lpstr>
      <vt:lpstr>Why a Studio format?</vt:lpstr>
      <vt:lpstr>What are Vertical Studios?</vt:lpstr>
      <vt:lpstr>Value of Vertical Studios</vt:lpstr>
      <vt:lpstr>MIS3504</vt:lpstr>
      <vt:lpstr>MIS3535</vt:lpstr>
      <vt:lpstr>Forming Teams</vt:lpstr>
      <vt:lpstr>Interesting Observations</vt:lpstr>
      <vt:lpstr>Next steps?</vt:lpstr>
      <vt:lpstr>PowerPoint Presentation</vt:lpstr>
      <vt:lpstr>PowerPoint Presentation</vt:lpstr>
      <vt:lpstr>MIS3504</vt:lpstr>
      <vt:lpstr>The Results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Education and the MIS Community Site</dc:title>
  <dc:creator>David</dc:creator>
  <cp:lastModifiedBy>James Moustafellos</cp:lastModifiedBy>
  <cp:revision>228</cp:revision>
  <dcterms:created xsi:type="dcterms:W3CDTF">2011-11-27T20:42:11Z</dcterms:created>
  <dcterms:modified xsi:type="dcterms:W3CDTF">2015-08-14T19:50:47Z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0x010100E1B8DDEDC7FEE7408038C737DA6F03B9</vt:lpwstr>
  </property>
</Properties>
</file>