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10400" cy="9296400"/>
  <p:embeddedFontLst>
    <p:embeddedFont>
      <p:font typeface="Century Gothic" panose="020B0502020202020204" pitchFamily="34" charset="0"/>
      <p:regular r:id="rId17"/>
      <p:bold r:id="rId18"/>
      <p:italic r:id="rId19"/>
      <p:bold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770" y="4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68625" y="697225"/>
            <a:ext cx="4673825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250715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47118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Shape 41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4" name="Shape 41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03940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Shape 45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increase stickiness, pharmacies are competing with each other… why go to one pharmacy vs. another… trying to find ways to keep customers coming back (preferred pharmacy)</a:t>
            </a:r>
          </a:p>
        </p:txBody>
      </p:sp>
      <p:sp>
        <p:nvSpPr>
          <p:cNvPr id="458" name="Shape 45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39395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Shape 490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491" name="Shape 491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33638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Shape 52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46536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Shape 546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Shape 54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100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3093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/>
              <a:t>*add where the information came from </a:t>
            </a:r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92021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55341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9226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52" name="Shape 25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3659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84" name="Shape 284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123533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2" name="Shape 31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730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701025" y="4415775"/>
            <a:ext cx="5608299" cy="41833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2" name="Shape 372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1002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pic" idx="2"/>
          </p:nvPr>
        </p:nvSpPr>
        <p:spPr>
          <a:xfrm>
            <a:off x="1101566" y="4092575"/>
            <a:ext cx="1162206" cy="1162048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pic" idx="3"/>
          </p:nvPr>
        </p:nvSpPr>
        <p:spPr>
          <a:xfrm>
            <a:off x="2826884" y="4092575"/>
            <a:ext cx="1162206" cy="1162048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pic" idx="4"/>
          </p:nvPr>
        </p:nvSpPr>
        <p:spPr>
          <a:xfrm>
            <a:off x="4595221" y="4092575"/>
            <a:ext cx="1162206" cy="1162048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pic" idx="5"/>
          </p:nvPr>
        </p:nvSpPr>
        <p:spPr>
          <a:xfrm>
            <a:off x="6361344" y="4092575"/>
            <a:ext cx="1162206" cy="1162048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pic" idx="6"/>
          </p:nvPr>
        </p:nvSpPr>
        <p:spPr>
          <a:xfrm>
            <a:off x="8127465" y="4092575"/>
            <a:ext cx="1162206" cy="1162048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pic" idx="7"/>
          </p:nvPr>
        </p:nvSpPr>
        <p:spPr>
          <a:xfrm>
            <a:off x="9893588" y="4092575"/>
            <a:ext cx="1162206" cy="1162048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Blank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pic" idx="2"/>
          </p:nvPr>
        </p:nvSpPr>
        <p:spPr>
          <a:xfrm>
            <a:off x="184597" y="0"/>
            <a:ext cx="3289299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>
            <a:spLocks noGrp="1"/>
          </p:cNvSpPr>
          <p:nvPr>
            <p:ph type="pic" idx="3"/>
          </p:nvPr>
        </p:nvSpPr>
        <p:spPr>
          <a:xfrm>
            <a:off x="8718103" y="0"/>
            <a:ext cx="3289299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pic" idx="2"/>
          </p:nvPr>
        </p:nvSpPr>
        <p:spPr>
          <a:xfrm>
            <a:off x="5181598" y="2928597"/>
            <a:ext cx="2133601" cy="2130424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lank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pic" idx="2"/>
          </p:nvPr>
        </p:nvSpPr>
        <p:spPr>
          <a:xfrm>
            <a:off x="0" y="0"/>
            <a:ext cx="4737100" cy="6858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890217" y="5235555"/>
            <a:ext cx="810000" cy="8100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pic" idx="3"/>
          </p:nvPr>
        </p:nvSpPr>
        <p:spPr>
          <a:xfrm>
            <a:off x="2800355" y="5234135"/>
            <a:ext cx="810000" cy="81141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>
            <a:spLocks noGrp="1"/>
          </p:cNvSpPr>
          <p:nvPr>
            <p:ph type="pic" idx="4"/>
          </p:nvPr>
        </p:nvSpPr>
        <p:spPr>
          <a:xfrm>
            <a:off x="4727816" y="5234135"/>
            <a:ext cx="810000" cy="81141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pic" idx="5"/>
          </p:nvPr>
        </p:nvSpPr>
        <p:spPr>
          <a:xfrm>
            <a:off x="6637953" y="5234135"/>
            <a:ext cx="810000" cy="81141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pic" idx="6"/>
          </p:nvPr>
        </p:nvSpPr>
        <p:spPr>
          <a:xfrm>
            <a:off x="8565414" y="5234135"/>
            <a:ext cx="810000" cy="81141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>
            <a:spLocks noGrp="1"/>
          </p:cNvSpPr>
          <p:nvPr>
            <p:ph type="pic" idx="7"/>
          </p:nvPr>
        </p:nvSpPr>
        <p:spPr>
          <a:xfrm>
            <a:off x="10475550" y="5234135"/>
            <a:ext cx="810000" cy="811419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>
            <a:spLocks noGrp="1"/>
          </p:cNvSpPr>
          <p:nvPr>
            <p:ph type="pic" idx="8"/>
          </p:nvPr>
        </p:nvSpPr>
        <p:spPr>
          <a:xfrm>
            <a:off x="1709576" y="3238851"/>
            <a:ext cx="1080001" cy="10800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pic" idx="9"/>
          </p:nvPr>
        </p:nvSpPr>
        <p:spPr>
          <a:xfrm>
            <a:off x="5547176" y="3238850"/>
            <a:ext cx="1080000" cy="10800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pic" idx="13"/>
          </p:nvPr>
        </p:nvSpPr>
        <p:spPr>
          <a:xfrm>
            <a:off x="9384774" y="3238850"/>
            <a:ext cx="1080000" cy="10800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pic" idx="14"/>
          </p:nvPr>
        </p:nvSpPr>
        <p:spPr>
          <a:xfrm>
            <a:off x="5410792" y="1012533"/>
            <a:ext cx="1312732" cy="1306800"/>
          </a:xfrm>
          <a:prstGeom prst="ellipse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entury Gothic"/>
              <a:buNone/>
              <a:defRPr sz="4400" b="0" i="0" u="none" strike="noStrike" cap="non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intermountainphysician.org/intermountaincme/Documents/13.%20Olson,%20Winter,%20Rickard%20(use%20at%20all%20conferences)Medication%20Adherence%20Workshop_final.pdf" TargetMode="External"/><Relationship Id="rId3" Type="http://schemas.openxmlformats.org/officeDocument/2006/relationships/hyperlink" Target="http://www.medscape.com/viewarticle/409940" TargetMode="External"/><Relationship Id="rId7" Type="http://schemas.openxmlformats.org/officeDocument/2006/relationships/hyperlink" Target="http://www.pharmatherapist.com/articles/4-key-reasons-for-medication-non-complian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acpm.org/?MedAdherTT_ClinRef" TargetMode="External"/><Relationship Id="rId5" Type="http://schemas.openxmlformats.org/officeDocument/2006/relationships/hyperlink" Target="http://www.healthworkscollective.com/ashish-varshneya/300471/medication-non-adherence-290-billion-unnecessary-expenditure" TargetMode="External"/><Relationship Id="rId10" Type="http://schemas.openxmlformats.org/officeDocument/2006/relationships/hyperlink" Target="https://www.ncbi.nlm.nih.gov/pmc/articles/PMC3234383/" TargetMode="External"/><Relationship Id="rId4" Type="http://schemas.openxmlformats.org/officeDocument/2006/relationships/hyperlink" Target="http://www.pharmacytimes.com/news/increased-medication-adherence-reduces-health-care-costs" TargetMode="External"/><Relationship Id="rId9" Type="http://schemas.openxmlformats.org/officeDocument/2006/relationships/hyperlink" Target="http://phrma-docs.phrma.org/sites/default/files/pdf/PhRMA_Improving%20Medication%20Adherence_Issue%20Brief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 amt="70000"/>
          </a:blip>
          <a:stretch>
            <a:fillRect t="-8999" b="-8999"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12337142" y="0"/>
            <a:ext cx="667800" cy="667800"/>
          </a:xfrm>
          <a:prstGeom prst="rect">
            <a:avLst/>
          </a:prstGeom>
          <a:solidFill>
            <a:srgbClr val="0C406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12337142" y="798285"/>
            <a:ext cx="667800" cy="667800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12337142" y="1596570"/>
            <a:ext cx="667800" cy="667800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Shape 59"/>
          <p:cNvSpPr/>
          <p:nvPr/>
        </p:nvSpPr>
        <p:spPr>
          <a:xfrm flipH="1">
            <a:off x="-2" y="1"/>
            <a:ext cx="107529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5134" y="0"/>
                </a:moveTo>
                <a:lnTo>
                  <a:pt x="0" y="0"/>
                </a:lnTo>
                <a:lnTo>
                  <a:pt x="76533" y="120000"/>
                </a:lnTo>
                <a:lnTo>
                  <a:pt x="120000" y="120000"/>
                </a:lnTo>
                <a:lnTo>
                  <a:pt x="120000" y="54666"/>
                </a:lnTo>
                <a:lnTo>
                  <a:pt x="85134" y="0"/>
                </a:lnTo>
                <a:close/>
              </a:path>
            </a:pathLst>
          </a:custGeom>
          <a:gradFill>
            <a:gsLst>
              <a:gs pos="0">
                <a:srgbClr val="0C4068"/>
              </a:gs>
              <a:gs pos="50000">
                <a:srgbClr val="46B688">
                  <a:alpha val="69803"/>
                </a:srgbClr>
              </a:gs>
              <a:gs pos="100000">
                <a:srgbClr val="016AA3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Shape 60"/>
          <p:cNvSpPr txBox="1"/>
          <p:nvPr/>
        </p:nvSpPr>
        <p:spPr>
          <a:xfrm>
            <a:off x="1235033" y="2206598"/>
            <a:ext cx="5268900" cy="1107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3600" b="1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Medication Adherence </a:t>
            </a:r>
            <a:r>
              <a:rPr lang="en-US" sz="3600" b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Solution</a:t>
            </a:r>
          </a:p>
        </p:txBody>
      </p:sp>
      <p:sp>
        <p:nvSpPr>
          <p:cNvPr id="61" name="Shape 61"/>
          <p:cNvSpPr/>
          <p:nvPr/>
        </p:nvSpPr>
        <p:spPr>
          <a:xfrm rot="-2700000">
            <a:off x="2296438" y="4602662"/>
            <a:ext cx="7678331" cy="488752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Shape 62"/>
          <p:cNvSpPr/>
          <p:nvPr/>
        </p:nvSpPr>
        <p:spPr>
          <a:xfrm rot="-2700000">
            <a:off x="5085504" y="975877"/>
            <a:ext cx="7678331" cy="488752"/>
          </a:xfrm>
          <a:prstGeom prst="rect">
            <a:avLst/>
          </a:prstGeom>
          <a:solidFill>
            <a:schemeClr val="lt1">
              <a:alpha val="498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13156292" y="0"/>
            <a:ext cx="667800" cy="667800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/>
          <p:nvPr/>
        </p:nvSpPr>
        <p:spPr>
          <a:xfrm>
            <a:off x="13156292" y="798285"/>
            <a:ext cx="667800" cy="667800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Shape 65"/>
          <p:cNvSpPr/>
          <p:nvPr/>
        </p:nvSpPr>
        <p:spPr>
          <a:xfrm>
            <a:off x="13156292" y="1596570"/>
            <a:ext cx="667800" cy="667800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6" name="Shape 66"/>
          <p:cNvGrpSpPr/>
          <p:nvPr/>
        </p:nvGrpSpPr>
        <p:grpSpPr>
          <a:xfrm>
            <a:off x="12472235" y="3373721"/>
            <a:ext cx="2035654" cy="110488"/>
            <a:chOff x="-170626" y="0"/>
            <a:chExt cx="13534937" cy="166800"/>
          </a:xfrm>
        </p:grpSpPr>
        <p:sp>
          <p:nvSpPr>
            <p:cNvPr id="67" name="Shape 67"/>
            <p:cNvSpPr/>
            <p:nvPr/>
          </p:nvSpPr>
          <p:spPr>
            <a:xfrm>
              <a:off x="-170625" y="0"/>
              <a:ext cx="4511700" cy="166800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Shape 68"/>
            <p:cNvSpPr/>
            <p:nvPr/>
          </p:nvSpPr>
          <p:spPr>
            <a:xfrm>
              <a:off x="4340992" y="0"/>
              <a:ext cx="4511700" cy="166800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Shape 69"/>
            <p:cNvSpPr/>
            <p:nvPr/>
          </p:nvSpPr>
          <p:spPr>
            <a:xfrm>
              <a:off x="8852611" y="0"/>
              <a:ext cx="4511699" cy="166800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0" name="Shape 70"/>
          <p:cNvSpPr txBox="1"/>
          <p:nvPr/>
        </p:nvSpPr>
        <p:spPr>
          <a:xfrm>
            <a:off x="119181" y="5117369"/>
            <a:ext cx="45396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Team Members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Michael Ingram Jr, Heather Makwinski,   Joshua Michalik, Samantha Taylor Talarico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6" name="Shape 416"/>
          <p:cNvCxnSpPr/>
          <p:nvPr/>
        </p:nvCxnSpPr>
        <p:spPr>
          <a:xfrm rot="10800000">
            <a:off x="4349986" y="1629862"/>
            <a:ext cx="2564100" cy="0"/>
          </a:xfrm>
          <a:prstGeom prst="straightConnector1">
            <a:avLst/>
          </a:prstGeom>
          <a:noFill/>
          <a:ln w="19050" cap="flat" cmpd="sng">
            <a:solidFill>
              <a:srgbClr val="016AA3"/>
            </a:solidFill>
            <a:prstDash val="solid"/>
            <a:miter/>
            <a:headEnd type="oval" w="med" len="med"/>
            <a:tailEnd type="oval" w="med" len="med"/>
          </a:ln>
        </p:spPr>
      </p:cxnSp>
      <p:sp>
        <p:nvSpPr>
          <p:cNvPr id="417" name="Shape 417"/>
          <p:cNvSpPr/>
          <p:nvPr/>
        </p:nvSpPr>
        <p:spPr>
          <a:xfrm>
            <a:off x="13232493" y="2404699"/>
            <a:ext cx="667656" cy="667656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Shape 418"/>
          <p:cNvSpPr/>
          <p:nvPr/>
        </p:nvSpPr>
        <p:spPr>
          <a:xfrm>
            <a:off x="13232493" y="0"/>
            <a:ext cx="667656" cy="667656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Shape 419"/>
          <p:cNvSpPr/>
          <p:nvPr/>
        </p:nvSpPr>
        <p:spPr>
          <a:xfrm>
            <a:off x="13232493" y="798285"/>
            <a:ext cx="667656" cy="667656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/>
          <p:nvPr/>
        </p:nvSpPr>
        <p:spPr>
          <a:xfrm>
            <a:off x="12446277" y="2404699"/>
            <a:ext cx="667656" cy="667656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Shape 421"/>
          <p:cNvSpPr/>
          <p:nvPr/>
        </p:nvSpPr>
        <p:spPr>
          <a:xfrm>
            <a:off x="12446277" y="0"/>
            <a:ext cx="667656" cy="667656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Shape 422"/>
          <p:cNvSpPr/>
          <p:nvPr/>
        </p:nvSpPr>
        <p:spPr>
          <a:xfrm>
            <a:off x="12446277" y="798285"/>
            <a:ext cx="667656" cy="667656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Shape 423"/>
          <p:cNvSpPr/>
          <p:nvPr/>
        </p:nvSpPr>
        <p:spPr>
          <a:xfrm>
            <a:off x="14018709" y="2404699"/>
            <a:ext cx="667656" cy="66765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Shape 424"/>
          <p:cNvSpPr/>
          <p:nvPr/>
        </p:nvSpPr>
        <p:spPr>
          <a:xfrm>
            <a:off x="14018709" y="0"/>
            <a:ext cx="667656" cy="667656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Shape 425"/>
          <p:cNvSpPr/>
          <p:nvPr/>
        </p:nvSpPr>
        <p:spPr>
          <a:xfrm>
            <a:off x="14018709" y="798285"/>
            <a:ext cx="667656" cy="667656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13232493" y="1594919"/>
            <a:ext cx="667656" cy="667656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Shape 427"/>
          <p:cNvSpPr/>
          <p:nvPr/>
        </p:nvSpPr>
        <p:spPr>
          <a:xfrm>
            <a:off x="12446275" y="1594919"/>
            <a:ext cx="667656" cy="667656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Shape 428"/>
          <p:cNvSpPr/>
          <p:nvPr/>
        </p:nvSpPr>
        <p:spPr>
          <a:xfrm>
            <a:off x="14018709" y="1594919"/>
            <a:ext cx="667656" cy="667656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9" name="Shape 429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763" r="61854"/>
          <a:stretch/>
        </p:blipFill>
        <p:spPr>
          <a:xfrm flipH="1">
            <a:off x="8855019" y="0"/>
            <a:ext cx="333212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Shape 430"/>
          <p:cNvSpPr/>
          <p:nvPr/>
        </p:nvSpPr>
        <p:spPr>
          <a:xfrm>
            <a:off x="8855015" y="0"/>
            <a:ext cx="3336980" cy="6858000"/>
          </a:xfrm>
          <a:prstGeom prst="rect">
            <a:avLst/>
          </a:prstGeom>
          <a:gradFill>
            <a:gsLst>
              <a:gs pos="0">
                <a:srgbClr val="0C4068"/>
              </a:gs>
              <a:gs pos="50000">
                <a:srgbClr val="46B688">
                  <a:alpha val="69803"/>
                </a:srgbClr>
              </a:gs>
              <a:gs pos="100000">
                <a:srgbClr val="016AA3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Shape 431"/>
          <p:cNvSpPr txBox="1"/>
          <p:nvPr/>
        </p:nvSpPr>
        <p:spPr>
          <a:xfrm flipH="1">
            <a:off x="380389" y="2573321"/>
            <a:ext cx="37650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not have to wait until patient’s next visit to confirm medication compliance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1376369" y="374249"/>
            <a:ext cx="52686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for: DOCTORS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6000094" y="1744108"/>
            <a:ext cx="1443899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Higher Reimbursements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5156821" y="2797044"/>
            <a:ext cx="1208700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Real-time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Tracking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5245921" y="4151205"/>
            <a:ext cx="1208700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Allocated</a:t>
            </a:r>
          </a:p>
        </p:txBody>
      </p:sp>
      <p:cxnSp>
        <p:nvCxnSpPr>
          <p:cNvPr id="436" name="Shape 436"/>
          <p:cNvCxnSpPr/>
          <p:nvPr/>
        </p:nvCxnSpPr>
        <p:spPr>
          <a:xfrm rot="10800000">
            <a:off x="4349883" y="5717811"/>
            <a:ext cx="2210700" cy="0"/>
          </a:xfrm>
          <a:prstGeom prst="straightConnector1">
            <a:avLst/>
          </a:prstGeom>
          <a:noFill/>
          <a:ln w="19050" cap="flat" cmpd="sng">
            <a:solidFill>
              <a:srgbClr val="AAAAAA"/>
            </a:solidFill>
            <a:prstDash val="solid"/>
            <a:miter/>
            <a:headEnd type="oval" w="med" len="med"/>
            <a:tailEnd type="oval" w="med" len="med"/>
          </a:ln>
        </p:spPr>
      </p:cxnSp>
      <p:cxnSp>
        <p:nvCxnSpPr>
          <p:cNvPr id="437" name="Shape 437"/>
          <p:cNvCxnSpPr/>
          <p:nvPr/>
        </p:nvCxnSpPr>
        <p:spPr>
          <a:xfrm rot="10800000">
            <a:off x="4321602" y="4452930"/>
            <a:ext cx="1067700" cy="0"/>
          </a:xfrm>
          <a:prstGeom prst="straightConnector1">
            <a:avLst/>
          </a:prstGeom>
          <a:noFill/>
          <a:ln w="19050" cap="flat" cmpd="sng">
            <a:solidFill>
              <a:srgbClr val="FEA34F"/>
            </a:solidFill>
            <a:prstDash val="solid"/>
            <a:miter/>
            <a:headEnd type="oval" w="med" len="med"/>
            <a:tailEnd type="oval" w="med" len="med"/>
          </a:ln>
        </p:spPr>
      </p:cxnSp>
      <p:cxnSp>
        <p:nvCxnSpPr>
          <p:cNvPr id="438" name="Shape 438"/>
          <p:cNvCxnSpPr/>
          <p:nvPr/>
        </p:nvCxnSpPr>
        <p:spPr>
          <a:xfrm rot="10800000">
            <a:off x="4349958" y="2819473"/>
            <a:ext cx="1011000" cy="0"/>
          </a:xfrm>
          <a:prstGeom prst="straightConnector1">
            <a:avLst/>
          </a:prstGeom>
          <a:noFill/>
          <a:ln w="19050" cap="flat" cmpd="sng">
            <a:solidFill>
              <a:srgbClr val="46B688"/>
            </a:solidFill>
            <a:prstDash val="solid"/>
            <a:miter/>
            <a:headEnd type="oval" w="med" len="med"/>
            <a:tailEnd type="oval" w="med" len="med"/>
          </a:ln>
        </p:spPr>
      </p:cxnSp>
      <p:sp>
        <p:nvSpPr>
          <p:cNvPr id="439" name="Shape 439"/>
          <p:cNvSpPr/>
          <p:nvPr/>
        </p:nvSpPr>
        <p:spPr>
          <a:xfrm flipH="1">
            <a:off x="5482510" y="1817845"/>
            <a:ext cx="3845400" cy="3845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/>
          <p:nvPr/>
        </p:nvSpPr>
        <p:spPr>
          <a:xfrm flipH="1">
            <a:off x="5975592" y="4452916"/>
            <a:ext cx="1472700" cy="1605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940"/>
                </a:moveTo>
                <a:cubicBezTo>
                  <a:pt x="387" y="116449"/>
                  <a:pt x="387" y="116449"/>
                  <a:pt x="387" y="116449"/>
                </a:cubicBezTo>
                <a:cubicBezTo>
                  <a:pt x="387" y="116449"/>
                  <a:pt x="67354" y="120000"/>
                  <a:pt x="120000" y="76331"/>
                </a:cubicBezTo>
                <a:cubicBezTo>
                  <a:pt x="105677" y="34082"/>
                  <a:pt x="105677" y="34082"/>
                  <a:pt x="105677" y="34082"/>
                </a:cubicBezTo>
                <a:cubicBezTo>
                  <a:pt x="67741" y="7100"/>
                  <a:pt x="67741" y="7100"/>
                  <a:pt x="67741" y="7100"/>
                </a:cubicBezTo>
                <a:cubicBezTo>
                  <a:pt x="40645" y="0"/>
                  <a:pt x="40645" y="0"/>
                  <a:pt x="40645" y="0"/>
                </a:cubicBezTo>
                <a:lnTo>
                  <a:pt x="0" y="9940"/>
                </a:lnTo>
                <a:close/>
              </a:path>
            </a:pathLst>
          </a:custGeom>
          <a:solidFill>
            <a:srgbClr val="AAAAAA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 flipH="1">
            <a:off x="5059631" y="3749562"/>
            <a:ext cx="1889700" cy="1851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648" y="120000"/>
                </a:moveTo>
                <a:cubicBezTo>
                  <a:pt x="0" y="45538"/>
                  <a:pt x="0" y="45538"/>
                  <a:pt x="0" y="45538"/>
                </a:cubicBezTo>
                <a:cubicBezTo>
                  <a:pt x="24120" y="8615"/>
                  <a:pt x="24120" y="8615"/>
                  <a:pt x="24120" y="8615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19396" y="8307"/>
                  <a:pt x="119396" y="8307"/>
                  <a:pt x="119396" y="8307"/>
                </a:cubicBezTo>
                <a:cubicBezTo>
                  <a:pt x="119396" y="8307"/>
                  <a:pt x="116984" y="76923"/>
                  <a:pt x="69648" y="120000"/>
                </a:cubicBezTo>
                <a:close/>
              </a:path>
            </a:pathLst>
          </a:custGeom>
          <a:solidFill>
            <a:srgbClr val="FEA34F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 flipH="1">
            <a:off x="4911403" y="1936072"/>
            <a:ext cx="1919700" cy="19476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02" y="119707"/>
                </a:moveTo>
                <a:cubicBezTo>
                  <a:pt x="16336" y="120000"/>
                  <a:pt x="16336" y="120000"/>
                  <a:pt x="16336" y="120000"/>
                </a:cubicBezTo>
                <a:cubicBezTo>
                  <a:pt x="0" y="74926"/>
                  <a:pt x="0" y="74926"/>
                  <a:pt x="0" y="74926"/>
                </a:cubicBezTo>
                <a:cubicBezTo>
                  <a:pt x="65940" y="0"/>
                  <a:pt x="65940" y="0"/>
                  <a:pt x="65940" y="0"/>
                </a:cubicBezTo>
                <a:cubicBezTo>
                  <a:pt x="72475" y="4975"/>
                  <a:pt x="72475" y="4975"/>
                  <a:pt x="72475" y="4975"/>
                </a:cubicBezTo>
                <a:cubicBezTo>
                  <a:pt x="72475" y="4975"/>
                  <a:pt x="120000" y="48878"/>
                  <a:pt x="119702" y="119707"/>
                </a:cubicBezTo>
                <a:close/>
              </a:path>
            </a:pathLst>
          </a:custGeom>
          <a:solidFill>
            <a:srgbClr val="46B688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3" name="Shape 443"/>
          <p:cNvSpPr txBox="1"/>
          <p:nvPr/>
        </p:nvSpPr>
        <p:spPr>
          <a:xfrm>
            <a:off x="5197927" y="2644619"/>
            <a:ext cx="1208700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Real-time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Compliance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Monitoring</a:t>
            </a:r>
          </a:p>
        </p:txBody>
      </p:sp>
      <p:sp>
        <p:nvSpPr>
          <p:cNvPr id="444" name="Shape 444"/>
          <p:cNvSpPr txBox="1"/>
          <p:nvPr/>
        </p:nvSpPr>
        <p:spPr>
          <a:xfrm>
            <a:off x="6271157" y="4977087"/>
            <a:ext cx="1208700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</a:p>
        </p:txBody>
      </p:sp>
      <p:sp>
        <p:nvSpPr>
          <p:cNvPr id="445" name="Shape 445"/>
          <p:cNvSpPr txBox="1"/>
          <p:nvPr/>
        </p:nvSpPr>
        <p:spPr>
          <a:xfrm>
            <a:off x="5323405" y="4096191"/>
            <a:ext cx="12087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  <a:b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Allocated</a:t>
            </a:r>
          </a:p>
        </p:txBody>
      </p:sp>
      <p:sp>
        <p:nvSpPr>
          <p:cNvPr id="446" name="Shape 446"/>
          <p:cNvSpPr txBox="1"/>
          <p:nvPr/>
        </p:nvSpPr>
        <p:spPr>
          <a:xfrm flipH="1">
            <a:off x="380387" y="4206775"/>
            <a:ext cx="37650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resources/staff available for patients with emergent conditions</a:t>
            </a:r>
          </a:p>
        </p:txBody>
      </p:sp>
      <p:sp>
        <p:nvSpPr>
          <p:cNvPr id="447" name="Shape 447"/>
          <p:cNvSpPr/>
          <p:nvPr/>
        </p:nvSpPr>
        <p:spPr>
          <a:xfrm rot="122126" flipH="1">
            <a:off x="5665337" y="1176537"/>
            <a:ext cx="1782224" cy="18506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651"/>
                </a:moveTo>
                <a:cubicBezTo>
                  <a:pt x="1953" y="105412"/>
                  <a:pt x="1953" y="105412"/>
                  <a:pt x="1953" y="105412"/>
                </a:cubicBezTo>
                <a:cubicBezTo>
                  <a:pt x="49395" y="120000"/>
                  <a:pt x="49395" y="120000"/>
                  <a:pt x="49395" y="120000"/>
                </a:cubicBezTo>
                <a:cubicBezTo>
                  <a:pt x="120000" y="48165"/>
                  <a:pt x="120000" y="48165"/>
                  <a:pt x="120000" y="48165"/>
                </a:cubicBezTo>
                <a:cubicBezTo>
                  <a:pt x="120000" y="48165"/>
                  <a:pt x="73116" y="0"/>
                  <a:pt x="0" y="1651"/>
                </a:cubicBezTo>
                <a:close/>
              </a:path>
            </a:pathLst>
          </a:custGeom>
          <a:solidFill>
            <a:srgbClr val="016AA3"/>
          </a:solidFill>
          <a:ln w="1905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Shape 448"/>
          <p:cNvSpPr txBox="1"/>
          <p:nvPr/>
        </p:nvSpPr>
        <p:spPr>
          <a:xfrm flipH="1">
            <a:off x="380389" y="5565557"/>
            <a:ext cx="37650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algn="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to patient reactions to medication and can effectively alter regimens where necessary </a:t>
            </a:r>
          </a:p>
          <a:p>
            <a:pPr marL="0" marR="0" lvl="0" indent="0" algn="r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Shape 449"/>
          <p:cNvSpPr txBox="1"/>
          <p:nvPr/>
        </p:nvSpPr>
        <p:spPr>
          <a:xfrm>
            <a:off x="6058899" y="1629850"/>
            <a:ext cx="1326299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Incentive for Patient Compliance</a:t>
            </a:r>
          </a:p>
        </p:txBody>
      </p:sp>
      <p:sp>
        <p:nvSpPr>
          <p:cNvPr id="450" name="Shape 450"/>
          <p:cNvSpPr txBox="1"/>
          <p:nvPr/>
        </p:nvSpPr>
        <p:spPr>
          <a:xfrm flipH="1">
            <a:off x="501089" y="1487271"/>
            <a:ext cx="37650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Industry now paid based on outcome  readmission will count against them</a:t>
            </a:r>
          </a:p>
        </p:txBody>
      </p:sp>
      <p:grpSp>
        <p:nvGrpSpPr>
          <p:cNvPr id="451" name="Shape 451"/>
          <p:cNvGrpSpPr/>
          <p:nvPr/>
        </p:nvGrpSpPr>
        <p:grpSpPr>
          <a:xfrm flipH="1">
            <a:off x="6398183" y="2733698"/>
            <a:ext cx="2013921" cy="2013920"/>
            <a:chOff x="1497012" y="3295650"/>
            <a:chExt cx="1595438" cy="1595436"/>
          </a:xfrm>
        </p:grpSpPr>
        <p:sp>
          <p:nvSpPr>
            <p:cNvPr id="452" name="Shape 452"/>
            <p:cNvSpPr/>
            <p:nvPr/>
          </p:nvSpPr>
          <p:spPr>
            <a:xfrm>
              <a:off x="1497012" y="3295650"/>
              <a:ext cx="1595438" cy="15954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1625600" y="3424237"/>
              <a:ext cx="1338262" cy="1338261"/>
            </a:xfrm>
            <a:prstGeom prst="ellipse">
              <a:avLst/>
            </a:prstGeom>
            <a:solidFill>
              <a:srgbClr val="AAAAAA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Shape 454"/>
            <p:cNvSpPr/>
            <p:nvPr/>
          </p:nvSpPr>
          <p:spPr>
            <a:xfrm>
              <a:off x="1733106" y="3531742"/>
              <a:ext cx="1123251" cy="112325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55" name="Shape 455" descr="medical-doctor-specialist (3)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96146" y="3278094"/>
            <a:ext cx="818100" cy="8181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Shape 460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631" t="2635" r="63980" b="5195"/>
          <a:stretch/>
        </p:blipFill>
        <p:spPr>
          <a:xfrm>
            <a:off x="0" y="0"/>
            <a:ext cx="332262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Shape 461"/>
          <p:cNvSpPr/>
          <p:nvPr/>
        </p:nvSpPr>
        <p:spPr>
          <a:xfrm>
            <a:off x="13232493" y="2404699"/>
            <a:ext cx="667656" cy="667656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Shape 462"/>
          <p:cNvSpPr/>
          <p:nvPr/>
        </p:nvSpPr>
        <p:spPr>
          <a:xfrm>
            <a:off x="13232493" y="0"/>
            <a:ext cx="667656" cy="667656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Shape 463"/>
          <p:cNvSpPr/>
          <p:nvPr/>
        </p:nvSpPr>
        <p:spPr>
          <a:xfrm>
            <a:off x="13232493" y="798285"/>
            <a:ext cx="667656" cy="667656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Shape 464"/>
          <p:cNvSpPr/>
          <p:nvPr/>
        </p:nvSpPr>
        <p:spPr>
          <a:xfrm>
            <a:off x="12446277" y="2404699"/>
            <a:ext cx="667656" cy="667656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Shape 465"/>
          <p:cNvSpPr/>
          <p:nvPr/>
        </p:nvSpPr>
        <p:spPr>
          <a:xfrm>
            <a:off x="12446277" y="0"/>
            <a:ext cx="667656" cy="667656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6" name="Shape 466"/>
          <p:cNvSpPr/>
          <p:nvPr/>
        </p:nvSpPr>
        <p:spPr>
          <a:xfrm>
            <a:off x="12446277" y="798285"/>
            <a:ext cx="667656" cy="667656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Shape 467"/>
          <p:cNvSpPr/>
          <p:nvPr/>
        </p:nvSpPr>
        <p:spPr>
          <a:xfrm>
            <a:off x="14018709" y="2404699"/>
            <a:ext cx="667656" cy="66765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Shape 468"/>
          <p:cNvSpPr/>
          <p:nvPr/>
        </p:nvSpPr>
        <p:spPr>
          <a:xfrm>
            <a:off x="14018709" y="0"/>
            <a:ext cx="667656" cy="667656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Shape 469"/>
          <p:cNvSpPr/>
          <p:nvPr/>
        </p:nvSpPr>
        <p:spPr>
          <a:xfrm>
            <a:off x="14018709" y="798285"/>
            <a:ext cx="667656" cy="667656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13232493" y="1594919"/>
            <a:ext cx="667656" cy="667656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>
            <a:off x="12446275" y="1594919"/>
            <a:ext cx="667656" cy="667656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14018709" y="1594919"/>
            <a:ext cx="667656" cy="667656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Shape 473"/>
          <p:cNvSpPr txBox="1"/>
          <p:nvPr/>
        </p:nvSpPr>
        <p:spPr>
          <a:xfrm>
            <a:off x="5231983" y="552062"/>
            <a:ext cx="5268722" cy="4924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for: PHARMACIES</a:t>
            </a:r>
          </a:p>
        </p:txBody>
      </p:sp>
      <p:sp>
        <p:nvSpPr>
          <p:cNvPr id="474" name="Shape 474"/>
          <p:cNvSpPr/>
          <p:nvPr/>
        </p:nvSpPr>
        <p:spPr>
          <a:xfrm>
            <a:off x="0" y="0"/>
            <a:ext cx="3323230" cy="6930675"/>
          </a:xfrm>
          <a:prstGeom prst="rect">
            <a:avLst/>
          </a:prstGeom>
          <a:gradFill>
            <a:gsLst>
              <a:gs pos="0">
                <a:srgbClr val="0C4068"/>
              </a:gs>
              <a:gs pos="50000">
                <a:srgbClr val="46B688">
                  <a:alpha val="69803"/>
                </a:srgbClr>
              </a:gs>
              <a:gs pos="100000">
                <a:srgbClr val="016AA3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75" name="Shape 475"/>
          <p:cNvCxnSpPr/>
          <p:nvPr/>
        </p:nvCxnSpPr>
        <p:spPr>
          <a:xfrm>
            <a:off x="6714155" y="4462962"/>
            <a:ext cx="1067819" cy="0"/>
          </a:xfrm>
          <a:prstGeom prst="straightConnector1">
            <a:avLst/>
          </a:prstGeom>
          <a:noFill/>
          <a:ln w="19050" cap="flat" cmpd="sng">
            <a:solidFill>
              <a:srgbClr val="FEA34F"/>
            </a:solidFill>
            <a:prstDash val="solid"/>
            <a:miter/>
            <a:headEnd type="oval" w="med" len="med"/>
            <a:tailEnd type="oval" w="med" len="med"/>
          </a:ln>
        </p:spPr>
      </p:cxnSp>
      <p:cxnSp>
        <p:nvCxnSpPr>
          <p:cNvPr id="476" name="Shape 476"/>
          <p:cNvCxnSpPr/>
          <p:nvPr/>
        </p:nvCxnSpPr>
        <p:spPr>
          <a:xfrm>
            <a:off x="6742561" y="2847380"/>
            <a:ext cx="1011000" cy="0"/>
          </a:xfrm>
          <a:prstGeom prst="straightConnector1">
            <a:avLst/>
          </a:prstGeom>
          <a:noFill/>
          <a:ln w="19050" cap="flat" cmpd="sng">
            <a:solidFill>
              <a:srgbClr val="46B688"/>
            </a:solidFill>
            <a:prstDash val="solid"/>
            <a:miter/>
            <a:headEnd type="oval" w="med" len="med"/>
            <a:tailEnd type="oval" w="med" len="med"/>
          </a:ln>
        </p:spPr>
      </p:cxnSp>
      <p:sp>
        <p:nvSpPr>
          <p:cNvPr id="477" name="Shape 477"/>
          <p:cNvSpPr/>
          <p:nvPr/>
        </p:nvSpPr>
        <p:spPr>
          <a:xfrm>
            <a:off x="2775572" y="1818839"/>
            <a:ext cx="3845401" cy="38454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8" name="Shape 478"/>
          <p:cNvSpPr/>
          <p:nvPr/>
        </p:nvSpPr>
        <p:spPr>
          <a:xfrm>
            <a:off x="5154151" y="3750557"/>
            <a:ext cx="1889637" cy="18515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648" y="120000"/>
                </a:moveTo>
                <a:cubicBezTo>
                  <a:pt x="0" y="45538"/>
                  <a:pt x="0" y="45538"/>
                  <a:pt x="0" y="45538"/>
                </a:cubicBezTo>
                <a:cubicBezTo>
                  <a:pt x="24120" y="8615"/>
                  <a:pt x="24120" y="8615"/>
                  <a:pt x="24120" y="8615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19396" y="8307"/>
                  <a:pt x="119396" y="8307"/>
                  <a:pt x="119396" y="8307"/>
                </a:cubicBezTo>
                <a:cubicBezTo>
                  <a:pt x="119396" y="8307"/>
                  <a:pt x="116984" y="76923"/>
                  <a:pt x="69648" y="120000"/>
                </a:cubicBezTo>
                <a:close/>
              </a:path>
            </a:pathLst>
          </a:custGeom>
          <a:solidFill>
            <a:srgbClr val="FEA34F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9" name="Shape 479"/>
          <p:cNvSpPr/>
          <p:nvPr/>
        </p:nvSpPr>
        <p:spPr>
          <a:xfrm>
            <a:off x="5272379" y="1937066"/>
            <a:ext cx="1919694" cy="19477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02" y="119707"/>
                </a:moveTo>
                <a:cubicBezTo>
                  <a:pt x="16336" y="120000"/>
                  <a:pt x="16336" y="120000"/>
                  <a:pt x="16336" y="120000"/>
                </a:cubicBezTo>
                <a:cubicBezTo>
                  <a:pt x="0" y="74926"/>
                  <a:pt x="0" y="74926"/>
                  <a:pt x="0" y="74926"/>
                </a:cubicBezTo>
                <a:cubicBezTo>
                  <a:pt x="65940" y="0"/>
                  <a:pt x="65940" y="0"/>
                  <a:pt x="65940" y="0"/>
                </a:cubicBezTo>
                <a:cubicBezTo>
                  <a:pt x="72475" y="4975"/>
                  <a:pt x="72475" y="4975"/>
                  <a:pt x="72475" y="4975"/>
                </a:cubicBezTo>
                <a:cubicBezTo>
                  <a:pt x="72475" y="4975"/>
                  <a:pt x="120000" y="48878"/>
                  <a:pt x="119702" y="119707"/>
                </a:cubicBezTo>
                <a:close/>
              </a:path>
            </a:pathLst>
          </a:custGeom>
          <a:solidFill>
            <a:srgbClr val="46B688"/>
          </a:solidFill>
          <a:ln>
            <a:noFill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80" name="Shape 480"/>
          <p:cNvGrpSpPr/>
          <p:nvPr/>
        </p:nvGrpSpPr>
        <p:grpSpPr>
          <a:xfrm>
            <a:off x="3691336" y="2734601"/>
            <a:ext cx="2013876" cy="2013875"/>
            <a:chOff x="1497012" y="3295650"/>
            <a:chExt cx="1595438" cy="1595436"/>
          </a:xfrm>
        </p:grpSpPr>
        <p:sp>
          <p:nvSpPr>
            <p:cNvPr id="481" name="Shape 481"/>
            <p:cNvSpPr/>
            <p:nvPr/>
          </p:nvSpPr>
          <p:spPr>
            <a:xfrm>
              <a:off x="1497012" y="3295650"/>
              <a:ext cx="1595438" cy="15954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Shape 482"/>
            <p:cNvSpPr/>
            <p:nvPr/>
          </p:nvSpPr>
          <p:spPr>
            <a:xfrm>
              <a:off x="1625600" y="3424237"/>
              <a:ext cx="1338262" cy="1338261"/>
            </a:xfrm>
            <a:prstGeom prst="ellipse">
              <a:avLst/>
            </a:prstGeom>
            <a:solidFill>
              <a:srgbClr val="AAAAAA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1733106" y="3531742"/>
              <a:ext cx="1123251" cy="1123251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Shape 484"/>
          <p:cNvSpPr txBox="1"/>
          <p:nvPr/>
        </p:nvSpPr>
        <p:spPr>
          <a:xfrm flipH="1">
            <a:off x="7936683" y="2724215"/>
            <a:ext cx="37650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Patients will fill more prescriptions</a:t>
            </a:r>
          </a:p>
        </p:txBody>
      </p:sp>
      <p:sp>
        <p:nvSpPr>
          <p:cNvPr id="485" name="Shape 485"/>
          <p:cNvSpPr txBox="1"/>
          <p:nvPr/>
        </p:nvSpPr>
        <p:spPr>
          <a:xfrm flipH="1">
            <a:off x="7963121" y="4093626"/>
            <a:ext cx="3765000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Staff will no longer have to answer phone calls from doctors to verify if patients picked up their medications</a:t>
            </a:r>
          </a:p>
        </p:txBody>
      </p:sp>
      <p:pic>
        <p:nvPicPr>
          <p:cNvPr id="486" name="Shape 4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159273" y="3253148"/>
            <a:ext cx="905121" cy="905121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</p:pic>
      <p:sp>
        <p:nvSpPr>
          <p:cNvPr id="487" name="Shape 487"/>
          <p:cNvSpPr txBox="1"/>
          <p:nvPr/>
        </p:nvSpPr>
        <p:spPr>
          <a:xfrm>
            <a:off x="5627721" y="4093635"/>
            <a:ext cx="1208816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Resources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Allocated</a:t>
            </a:r>
          </a:p>
        </p:txBody>
      </p:sp>
      <p:sp>
        <p:nvSpPr>
          <p:cNvPr id="488" name="Shape 488"/>
          <p:cNvSpPr txBox="1"/>
          <p:nvPr/>
        </p:nvSpPr>
        <p:spPr>
          <a:xfrm>
            <a:off x="5705126" y="2883567"/>
            <a:ext cx="12087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Increased Sales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/>
          <p:nvPr/>
        </p:nvSpPr>
        <p:spPr>
          <a:xfrm>
            <a:off x="13232493" y="2404699"/>
            <a:ext cx="667800" cy="6678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Shape 494"/>
          <p:cNvSpPr/>
          <p:nvPr/>
        </p:nvSpPr>
        <p:spPr>
          <a:xfrm>
            <a:off x="13232493" y="0"/>
            <a:ext cx="667800" cy="667800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Shape 495"/>
          <p:cNvSpPr/>
          <p:nvPr/>
        </p:nvSpPr>
        <p:spPr>
          <a:xfrm>
            <a:off x="13232493" y="798285"/>
            <a:ext cx="667800" cy="667800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12446277" y="2404699"/>
            <a:ext cx="667799" cy="6678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12446277" y="0"/>
            <a:ext cx="667799" cy="667800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Shape 498"/>
          <p:cNvSpPr/>
          <p:nvPr/>
        </p:nvSpPr>
        <p:spPr>
          <a:xfrm>
            <a:off x="12446277" y="798285"/>
            <a:ext cx="667799" cy="667800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Shape 499"/>
          <p:cNvSpPr/>
          <p:nvPr/>
        </p:nvSpPr>
        <p:spPr>
          <a:xfrm>
            <a:off x="14018709" y="2404699"/>
            <a:ext cx="667800" cy="667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Shape 500"/>
          <p:cNvSpPr/>
          <p:nvPr/>
        </p:nvSpPr>
        <p:spPr>
          <a:xfrm>
            <a:off x="14018709" y="0"/>
            <a:ext cx="667800" cy="667800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1" name="Shape 501"/>
          <p:cNvSpPr/>
          <p:nvPr/>
        </p:nvSpPr>
        <p:spPr>
          <a:xfrm>
            <a:off x="14018709" y="798285"/>
            <a:ext cx="667800" cy="667800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Shape 502"/>
          <p:cNvSpPr/>
          <p:nvPr/>
        </p:nvSpPr>
        <p:spPr>
          <a:xfrm>
            <a:off x="13232493" y="1594919"/>
            <a:ext cx="667800" cy="667800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Shape 503"/>
          <p:cNvSpPr/>
          <p:nvPr/>
        </p:nvSpPr>
        <p:spPr>
          <a:xfrm>
            <a:off x="12446275" y="1594919"/>
            <a:ext cx="667799" cy="667800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Shape 504"/>
          <p:cNvSpPr/>
          <p:nvPr/>
        </p:nvSpPr>
        <p:spPr>
          <a:xfrm>
            <a:off x="14018709" y="1594919"/>
            <a:ext cx="667800" cy="667800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5" name="Shape 505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41292" r="26198" b="3288"/>
          <a:stretch/>
        </p:blipFill>
        <p:spPr>
          <a:xfrm>
            <a:off x="8859147" y="0"/>
            <a:ext cx="33279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Shape 506"/>
          <p:cNvSpPr/>
          <p:nvPr/>
        </p:nvSpPr>
        <p:spPr>
          <a:xfrm>
            <a:off x="8859147" y="0"/>
            <a:ext cx="3336900" cy="6858000"/>
          </a:xfrm>
          <a:prstGeom prst="rect">
            <a:avLst/>
          </a:prstGeom>
          <a:gradFill>
            <a:gsLst>
              <a:gs pos="0">
                <a:srgbClr val="0C4068"/>
              </a:gs>
              <a:gs pos="50000">
                <a:srgbClr val="46B688">
                  <a:alpha val="69803"/>
                </a:srgbClr>
              </a:gs>
              <a:gs pos="100000">
                <a:srgbClr val="016AA3"/>
              </a:gs>
            </a:gsLst>
            <a:lin ang="2700006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07" name="Shape 507"/>
          <p:cNvCxnSpPr/>
          <p:nvPr/>
        </p:nvCxnSpPr>
        <p:spPr>
          <a:xfrm rot="10800000">
            <a:off x="4319211" y="2020799"/>
            <a:ext cx="2564100" cy="0"/>
          </a:xfrm>
          <a:prstGeom prst="straightConnector1">
            <a:avLst/>
          </a:prstGeom>
          <a:noFill/>
          <a:ln w="19050" cap="flat" cmpd="sng">
            <a:solidFill>
              <a:srgbClr val="016AA3"/>
            </a:solidFill>
            <a:prstDash val="solid"/>
            <a:miter/>
            <a:headEnd type="oval" w="med" len="med"/>
            <a:tailEnd type="oval" w="med" len="med"/>
          </a:ln>
        </p:spPr>
      </p:cxnSp>
      <p:cxnSp>
        <p:nvCxnSpPr>
          <p:cNvPr id="508" name="Shape 508"/>
          <p:cNvCxnSpPr/>
          <p:nvPr/>
        </p:nvCxnSpPr>
        <p:spPr>
          <a:xfrm rot="10800000">
            <a:off x="4273511" y="5188126"/>
            <a:ext cx="1354500" cy="1800"/>
          </a:xfrm>
          <a:prstGeom prst="straightConnector1">
            <a:avLst/>
          </a:prstGeom>
          <a:noFill/>
          <a:ln w="19050" cap="flat" cmpd="sng">
            <a:solidFill>
              <a:srgbClr val="FEA34F"/>
            </a:solidFill>
            <a:prstDash val="solid"/>
            <a:miter/>
            <a:headEnd type="oval" w="med" len="med"/>
            <a:tailEnd type="oval" w="med" len="med"/>
          </a:ln>
        </p:spPr>
      </p:cxnSp>
      <p:cxnSp>
        <p:nvCxnSpPr>
          <p:cNvPr id="509" name="Shape 509"/>
          <p:cNvCxnSpPr/>
          <p:nvPr/>
        </p:nvCxnSpPr>
        <p:spPr>
          <a:xfrm rot="10800000">
            <a:off x="4172613" y="3483463"/>
            <a:ext cx="1010860" cy="0"/>
          </a:xfrm>
          <a:prstGeom prst="straightConnector1">
            <a:avLst/>
          </a:prstGeom>
          <a:noFill/>
          <a:ln w="19050" cap="flat" cmpd="sng">
            <a:solidFill>
              <a:srgbClr val="46B688"/>
            </a:solidFill>
            <a:prstDash val="solid"/>
            <a:miter/>
            <a:headEnd type="oval" w="med" len="med"/>
            <a:tailEnd type="oval" w="med" len="med"/>
          </a:ln>
        </p:spPr>
      </p:cxnSp>
      <p:sp>
        <p:nvSpPr>
          <p:cNvPr id="510" name="Shape 510"/>
          <p:cNvSpPr/>
          <p:nvPr/>
        </p:nvSpPr>
        <p:spPr>
          <a:xfrm flipH="1">
            <a:off x="5490795" y="1843871"/>
            <a:ext cx="3845339" cy="3845339"/>
          </a:xfrm>
          <a:prstGeom prst="ellipse">
            <a:avLst/>
          </a:prstGeom>
          <a:solidFill>
            <a:srgbClr val="F2F2F2"/>
          </a:solidFill>
          <a:ln w="1905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1" name="Shape 511"/>
          <p:cNvSpPr/>
          <p:nvPr/>
        </p:nvSpPr>
        <p:spPr>
          <a:xfrm rot="-918403" flipH="1">
            <a:off x="5304855" y="4199668"/>
            <a:ext cx="1889713" cy="18516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9648" y="120000"/>
                </a:moveTo>
                <a:cubicBezTo>
                  <a:pt x="0" y="45538"/>
                  <a:pt x="0" y="45538"/>
                  <a:pt x="0" y="45538"/>
                </a:cubicBezTo>
                <a:cubicBezTo>
                  <a:pt x="24120" y="8615"/>
                  <a:pt x="24120" y="8615"/>
                  <a:pt x="24120" y="8615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19396" y="8307"/>
                  <a:pt x="119396" y="8307"/>
                  <a:pt x="119396" y="8307"/>
                </a:cubicBezTo>
                <a:cubicBezTo>
                  <a:pt x="119396" y="8307"/>
                  <a:pt x="116984" y="76923"/>
                  <a:pt x="69648" y="120000"/>
                </a:cubicBezTo>
                <a:close/>
              </a:path>
            </a:pathLst>
          </a:custGeom>
          <a:solidFill>
            <a:srgbClr val="FEA34F"/>
          </a:solidFill>
          <a:ln w="1905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2" name="Shape 512"/>
          <p:cNvSpPr/>
          <p:nvPr/>
        </p:nvSpPr>
        <p:spPr>
          <a:xfrm rot="-476234" flipH="1">
            <a:off x="4838308" y="2455160"/>
            <a:ext cx="1919622" cy="19477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702" y="119707"/>
                </a:moveTo>
                <a:cubicBezTo>
                  <a:pt x="16336" y="120000"/>
                  <a:pt x="16336" y="120000"/>
                  <a:pt x="16336" y="120000"/>
                </a:cubicBezTo>
                <a:cubicBezTo>
                  <a:pt x="0" y="74926"/>
                  <a:pt x="0" y="74926"/>
                  <a:pt x="0" y="74926"/>
                </a:cubicBezTo>
                <a:cubicBezTo>
                  <a:pt x="65940" y="0"/>
                  <a:pt x="65940" y="0"/>
                  <a:pt x="65940" y="0"/>
                </a:cubicBezTo>
                <a:cubicBezTo>
                  <a:pt x="72475" y="4975"/>
                  <a:pt x="72475" y="4975"/>
                  <a:pt x="72475" y="4975"/>
                </a:cubicBezTo>
                <a:cubicBezTo>
                  <a:pt x="72475" y="4975"/>
                  <a:pt x="120000" y="48878"/>
                  <a:pt x="119702" y="119707"/>
                </a:cubicBezTo>
                <a:close/>
              </a:path>
            </a:pathLst>
          </a:custGeom>
          <a:solidFill>
            <a:srgbClr val="46B688"/>
          </a:solidFill>
          <a:ln w="1905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3" name="Shape 513"/>
          <p:cNvSpPr/>
          <p:nvPr/>
        </p:nvSpPr>
        <p:spPr>
          <a:xfrm rot="-778532" flipH="1">
            <a:off x="5228756" y="1438823"/>
            <a:ext cx="2041938" cy="206987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651"/>
                </a:moveTo>
                <a:cubicBezTo>
                  <a:pt x="1953" y="105412"/>
                  <a:pt x="1953" y="105412"/>
                  <a:pt x="1953" y="105412"/>
                </a:cubicBezTo>
                <a:cubicBezTo>
                  <a:pt x="49395" y="120000"/>
                  <a:pt x="49395" y="120000"/>
                  <a:pt x="49395" y="120000"/>
                </a:cubicBezTo>
                <a:cubicBezTo>
                  <a:pt x="120000" y="48165"/>
                  <a:pt x="120000" y="48165"/>
                  <a:pt x="120000" y="48165"/>
                </a:cubicBezTo>
                <a:cubicBezTo>
                  <a:pt x="120000" y="48165"/>
                  <a:pt x="73116" y="0"/>
                  <a:pt x="0" y="1651"/>
                </a:cubicBezTo>
                <a:close/>
              </a:path>
            </a:pathLst>
          </a:custGeom>
          <a:solidFill>
            <a:srgbClr val="016AA3"/>
          </a:solidFill>
          <a:ln w="19050" cap="flat" cmpd="sng">
            <a:solidFill>
              <a:srgbClr val="000000">
                <a:alpha val="0"/>
              </a:srgbClr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5400" dir="5400000" algn="ctr" rotWithShape="0">
              <a:srgbClr val="000000">
                <a:alpha val="2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4" name="Shape 514"/>
          <p:cNvGrpSpPr/>
          <p:nvPr/>
        </p:nvGrpSpPr>
        <p:grpSpPr>
          <a:xfrm flipH="1">
            <a:off x="6406542" y="2759632"/>
            <a:ext cx="2013828" cy="2013828"/>
            <a:chOff x="1497012" y="3295650"/>
            <a:chExt cx="1595400" cy="1595400"/>
          </a:xfrm>
        </p:grpSpPr>
        <p:sp>
          <p:nvSpPr>
            <p:cNvPr id="515" name="Shape 515"/>
            <p:cNvSpPr/>
            <p:nvPr/>
          </p:nvSpPr>
          <p:spPr>
            <a:xfrm>
              <a:off x="1497012" y="3295650"/>
              <a:ext cx="1595400" cy="15954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Shape 516"/>
            <p:cNvSpPr/>
            <p:nvPr/>
          </p:nvSpPr>
          <p:spPr>
            <a:xfrm>
              <a:off x="1625600" y="3424237"/>
              <a:ext cx="1338300" cy="1338300"/>
            </a:xfrm>
            <a:prstGeom prst="ellipse">
              <a:avLst/>
            </a:prstGeom>
            <a:solidFill>
              <a:srgbClr val="AAAAAA"/>
            </a:solidFill>
            <a:ln w="19050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Shape 517"/>
            <p:cNvSpPr/>
            <p:nvPr/>
          </p:nvSpPr>
          <p:spPr>
            <a:xfrm>
              <a:off x="1733106" y="3531742"/>
              <a:ext cx="1123200" cy="11232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18" name="Shape 5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51459" y="3297264"/>
            <a:ext cx="956400" cy="9564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24710"/>
              </a:srgbClr>
            </a:outerShdw>
          </a:effectLst>
        </p:spPr>
      </p:pic>
      <p:sp>
        <p:nvSpPr>
          <p:cNvPr id="519" name="Shape 519"/>
          <p:cNvSpPr txBox="1"/>
          <p:nvPr/>
        </p:nvSpPr>
        <p:spPr>
          <a:xfrm>
            <a:off x="168500" y="421425"/>
            <a:ext cx="87633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for: HEALTH INSURANCE COMPANIES</a:t>
            </a:r>
          </a:p>
        </p:txBody>
      </p:sp>
      <p:sp>
        <p:nvSpPr>
          <p:cNvPr id="520" name="Shape 520"/>
          <p:cNvSpPr txBox="1"/>
          <p:nvPr/>
        </p:nvSpPr>
        <p:spPr>
          <a:xfrm>
            <a:off x="5675196" y="1928747"/>
            <a:ext cx="1443900" cy="738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Lower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Costs</a:t>
            </a:r>
          </a:p>
        </p:txBody>
      </p:sp>
      <p:sp>
        <p:nvSpPr>
          <p:cNvPr id="521" name="Shape 521"/>
          <p:cNvSpPr txBox="1"/>
          <p:nvPr/>
        </p:nvSpPr>
        <p:spPr>
          <a:xfrm flipH="1">
            <a:off x="505850" y="1753600"/>
            <a:ext cx="3429300" cy="58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Reduce costs incurred from patient non-adherence</a:t>
            </a:r>
          </a:p>
        </p:txBody>
      </p:sp>
      <p:sp>
        <p:nvSpPr>
          <p:cNvPr id="522" name="Shape 522"/>
          <p:cNvSpPr txBox="1"/>
          <p:nvPr/>
        </p:nvSpPr>
        <p:spPr>
          <a:xfrm flipH="1">
            <a:off x="579761" y="3174275"/>
            <a:ext cx="33279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More medications taken by patients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5128328" y="3428998"/>
            <a:ext cx="12087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Reduce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Waste</a:t>
            </a:r>
          </a:p>
        </p:txBody>
      </p:sp>
      <p:sp>
        <p:nvSpPr>
          <p:cNvPr id="524" name="Shape 524"/>
          <p:cNvSpPr txBox="1"/>
          <p:nvPr/>
        </p:nvSpPr>
        <p:spPr>
          <a:xfrm>
            <a:off x="5495775" y="4657328"/>
            <a:ext cx="12087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Analytics</a:t>
            </a:r>
          </a:p>
        </p:txBody>
      </p:sp>
      <p:sp>
        <p:nvSpPr>
          <p:cNvPr id="525" name="Shape 525"/>
          <p:cNvSpPr txBox="1"/>
          <p:nvPr/>
        </p:nvSpPr>
        <p:spPr>
          <a:xfrm flipH="1">
            <a:off x="579751" y="4942875"/>
            <a:ext cx="33369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patient data to tailor coverage and research non-adherence patterns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8999" b="-8998"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Shape 530"/>
          <p:cNvSpPr/>
          <p:nvPr/>
        </p:nvSpPr>
        <p:spPr>
          <a:xfrm flipH="1">
            <a:off x="0" y="0"/>
            <a:ext cx="12192000" cy="6858000"/>
          </a:xfrm>
          <a:prstGeom prst="snip1Rect">
            <a:avLst>
              <a:gd name="adj" fmla="val 45556"/>
            </a:avLst>
          </a:prstGeom>
          <a:gradFill>
            <a:gsLst>
              <a:gs pos="0">
                <a:srgbClr val="0C4068"/>
              </a:gs>
              <a:gs pos="50000">
                <a:srgbClr val="46B688">
                  <a:alpha val="69803"/>
                </a:srgbClr>
              </a:gs>
              <a:gs pos="100000">
                <a:srgbClr val="016AA3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Shape 531"/>
          <p:cNvSpPr/>
          <p:nvPr/>
        </p:nvSpPr>
        <p:spPr>
          <a:xfrm>
            <a:off x="12337142" y="0"/>
            <a:ext cx="667656" cy="667656"/>
          </a:xfrm>
          <a:prstGeom prst="rect">
            <a:avLst/>
          </a:prstGeom>
          <a:solidFill>
            <a:srgbClr val="0C406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2" name="Shape 532"/>
          <p:cNvSpPr/>
          <p:nvPr/>
        </p:nvSpPr>
        <p:spPr>
          <a:xfrm>
            <a:off x="12337142" y="798285"/>
            <a:ext cx="667656" cy="667656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Shape 533"/>
          <p:cNvSpPr/>
          <p:nvPr/>
        </p:nvSpPr>
        <p:spPr>
          <a:xfrm>
            <a:off x="12337142" y="1596570"/>
            <a:ext cx="667656" cy="667656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4" name="Shape 534"/>
          <p:cNvGrpSpPr/>
          <p:nvPr/>
        </p:nvGrpSpPr>
        <p:grpSpPr>
          <a:xfrm>
            <a:off x="-3659709" y="-1511072"/>
            <a:ext cx="8564163" cy="9401882"/>
            <a:chOff x="6096001" y="879928"/>
            <a:chExt cx="8564163" cy="9401882"/>
          </a:xfrm>
        </p:grpSpPr>
        <p:sp>
          <p:nvSpPr>
            <p:cNvPr id="535" name="Shape 535"/>
            <p:cNvSpPr/>
            <p:nvPr/>
          </p:nvSpPr>
          <p:spPr>
            <a:xfrm rot="-2700000">
              <a:off x="5144302" y="7149898"/>
              <a:ext cx="7678494" cy="488727"/>
            </a:xfrm>
            <a:prstGeom prst="rect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Shape 536"/>
            <p:cNvSpPr/>
            <p:nvPr/>
          </p:nvSpPr>
          <p:spPr>
            <a:xfrm rot="-2700000">
              <a:off x="7933368" y="3523114"/>
              <a:ext cx="7678494" cy="488727"/>
            </a:xfrm>
            <a:prstGeom prst="rect">
              <a:avLst/>
            </a:prstGeom>
            <a:solidFill>
              <a:schemeClr val="lt1">
                <a:alpha val="49803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37" name="Shape 537"/>
          <p:cNvSpPr/>
          <p:nvPr/>
        </p:nvSpPr>
        <p:spPr>
          <a:xfrm>
            <a:off x="13156292" y="0"/>
            <a:ext cx="667656" cy="667656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Shape 538"/>
          <p:cNvSpPr/>
          <p:nvPr/>
        </p:nvSpPr>
        <p:spPr>
          <a:xfrm>
            <a:off x="13156292" y="798285"/>
            <a:ext cx="667656" cy="667656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Shape 539"/>
          <p:cNvSpPr/>
          <p:nvPr/>
        </p:nvSpPr>
        <p:spPr>
          <a:xfrm>
            <a:off x="13156292" y="1596570"/>
            <a:ext cx="667656" cy="667656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40" name="Shape 540"/>
          <p:cNvGrpSpPr/>
          <p:nvPr/>
        </p:nvGrpSpPr>
        <p:grpSpPr>
          <a:xfrm>
            <a:off x="7545090" y="7291182"/>
            <a:ext cx="2035770" cy="110556"/>
            <a:chOff x="-170626" y="0"/>
            <a:chExt cx="13534856" cy="166914"/>
          </a:xfrm>
        </p:grpSpPr>
        <p:sp>
          <p:nvSpPr>
            <p:cNvPr id="541" name="Shape 541"/>
            <p:cNvSpPr/>
            <p:nvPr/>
          </p:nvSpPr>
          <p:spPr>
            <a:xfrm>
              <a:off x="-170626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Shape 542"/>
            <p:cNvSpPr/>
            <p:nvPr/>
          </p:nvSpPr>
          <p:spPr>
            <a:xfrm>
              <a:off x="4340992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Shape 543"/>
            <p:cNvSpPr/>
            <p:nvPr/>
          </p:nvSpPr>
          <p:spPr>
            <a:xfrm>
              <a:off x="8852611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4" name="Shape 544"/>
          <p:cNvSpPr txBox="1"/>
          <p:nvPr/>
        </p:nvSpPr>
        <p:spPr>
          <a:xfrm>
            <a:off x="2994167" y="2791463"/>
            <a:ext cx="6203664" cy="66479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Century Gothic"/>
              <a:buNone/>
            </a:pPr>
            <a:r>
              <a:rPr lang="en-US" sz="48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Questions?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Shape 549"/>
          <p:cNvSpPr txBox="1"/>
          <p:nvPr/>
        </p:nvSpPr>
        <p:spPr>
          <a:xfrm>
            <a:off x="806150" y="1535700"/>
            <a:ext cx="10622400" cy="3786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u="sng">
                <a:solidFill>
                  <a:srgbClr val="1155CC"/>
                </a:solidFill>
                <a:hlinkClick r:id="rId3"/>
              </a:rPr>
              <a:t>http://www.medscape.com/viewarticle/409940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b="1" baseline="30000">
                <a:solidFill>
                  <a:schemeClr val="dk1"/>
                </a:solidFill>
              </a:rPr>
              <a:t>[1]</a:t>
            </a:r>
            <a:r>
              <a:rPr lang="en-US" sz="1800" b="1">
                <a:solidFill>
                  <a:schemeClr val="dk1"/>
                </a:solidFill>
                <a:hlinkClick r:id="rId4"/>
              </a:rPr>
              <a:t> </a:t>
            </a:r>
            <a:r>
              <a:rPr lang="en-US" sz="1800" u="sng">
                <a:solidFill>
                  <a:srgbClr val="1155CC"/>
                </a:solidFill>
                <a:hlinkClick r:id="rId4"/>
              </a:rPr>
              <a:t>http://www.pharmacytimes.com/news/increased-medication-adherence-reduces-health-care-costs</a:t>
            </a:r>
            <a:r>
              <a:rPr lang="en-US" sz="1800">
                <a:solidFill>
                  <a:schemeClr val="dk1"/>
                </a:solidFill>
              </a:rPr>
              <a:t>  </a:t>
            </a:r>
            <a:r>
              <a:rPr lang="en-US" sz="1800" b="1" baseline="30000">
                <a:solidFill>
                  <a:schemeClr val="dk1"/>
                </a:solidFill>
              </a:rPr>
              <a:t>[2]</a:t>
            </a:r>
            <a:r>
              <a:rPr lang="en-US" sz="1800" b="1" baseline="30000">
                <a:solidFill>
                  <a:schemeClr val="dk1"/>
                </a:solidFill>
                <a:hlinkClick r:id="rId5"/>
              </a:rPr>
              <a:t> </a:t>
            </a:r>
            <a:r>
              <a:rPr lang="en-US" sz="1800" u="sng">
                <a:solidFill>
                  <a:srgbClr val="1155CC"/>
                </a:solidFill>
                <a:hlinkClick r:id="rId5"/>
              </a:rPr>
              <a:t>http://www.healthworkscollective.com/ashish-varshneya/300471/medication-non-adherence-290-billion-unnecessary-expenditure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b="1" baseline="30000">
                <a:solidFill>
                  <a:schemeClr val="dk1"/>
                </a:solidFill>
              </a:rPr>
              <a:t>[3]</a:t>
            </a:r>
            <a:r>
              <a:rPr lang="en-US" sz="1800" b="1" baseline="30000">
                <a:solidFill>
                  <a:schemeClr val="dk1"/>
                </a:solidFill>
                <a:hlinkClick r:id="rId6"/>
              </a:rPr>
              <a:t> </a:t>
            </a:r>
            <a:r>
              <a:rPr lang="en-US" sz="1800" u="sng">
                <a:solidFill>
                  <a:srgbClr val="1155CC"/>
                </a:solidFill>
                <a:hlinkClick r:id="rId6"/>
              </a:rPr>
              <a:t>http://www.acpm.org/?MedAdherTT_ClinRef</a:t>
            </a:r>
            <a:r>
              <a:rPr lang="en-US" sz="1800" b="1" baseline="30000">
                <a:solidFill>
                  <a:schemeClr val="dk1"/>
                </a:solidFill>
              </a:rPr>
              <a:t>[4]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u="sng">
                <a:solidFill>
                  <a:srgbClr val="1155CC"/>
                </a:solidFill>
                <a:hlinkClick r:id="rId7"/>
              </a:rPr>
              <a:t>http://www.pharmatherapist.com/articles/4-key-reasons-for-medication-non-compliance</a:t>
            </a:r>
            <a:r>
              <a:rPr lang="en-US" sz="1800" b="1" baseline="30000">
                <a:solidFill>
                  <a:schemeClr val="dk1"/>
                </a:solidFill>
              </a:rPr>
              <a:t>[5]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u="sng">
                <a:solidFill>
                  <a:srgbClr val="1155CC"/>
                </a:solidFill>
                <a:hlinkClick r:id="rId8"/>
              </a:rPr>
              <a:t>https://intermountainphysician.org/intermountaincme/Documents/13.%20Olson,%20Winter,%20Rickard%20(use%20at%20all%20conferences)Medication%20Adherence%20Workshop_final.pdf</a:t>
            </a:r>
            <a:r>
              <a:rPr lang="en-US" sz="1800" b="1" baseline="30000">
                <a:solidFill>
                  <a:schemeClr val="dk1"/>
                </a:solidFill>
              </a:rPr>
              <a:t>[6] </a:t>
            </a:r>
            <a:r>
              <a:rPr lang="en-US" sz="1800" b="1" baseline="30000">
                <a:solidFill>
                  <a:schemeClr val="dk1"/>
                </a:solidFill>
                <a:hlinkClick r:id="rId3"/>
              </a:rPr>
              <a:t> </a:t>
            </a:r>
            <a:r>
              <a:rPr lang="en-US" sz="1800" u="sng">
                <a:solidFill>
                  <a:srgbClr val="1155CC"/>
                </a:solidFill>
                <a:hlinkClick r:id="rId3"/>
              </a:rPr>
              <a:t>http://www.medscape.com/viewarticle/409940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b="1" baseline="30000">
                <a:solidFill>
                  <a:schemeClr val="dk1"/>
                </a:solidFill>
              </a:rPr>
              <a:t>[7]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 u="sng">
                <a:solidFill>
                  <a:srgbClr val="1155CC"/>
                </a:solidFill>
                <a:hlinkClick r:id="rId9"/>
              </a:rPr>
              <a:t>http://phrma-docs.phrma.org/sites/default/files/pdf/PhRMA_Improving%20Medication%20Adherence_Issue%20Brief.pdf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b="1" baseline="30000">
                <a:solidFill>
                  <a:schemeClr val="dk1"/>
                </a:solidFill>
              </a:rPr>
              <a:t>[8] </a:t>
            </a:r>
            <a:r>
              <a:rPr lang="en-US" sz="1800" u="sng">
                <a:solidFill>
                  <a:schemeClr val="hlink"/>
                </a:solidFill>
                <a:hlinkClick r:id="rId10"/>
              </a:rPr>
              <a:t>https://www.ncbi.nlm.nih.gov/pmc/articles/PMC3234383/</a:t>
            </a:r>
            <a:r>
              <a:rPr lang="en-US" sz="1800">
                <a:solidFill>
                  <a:schemeClr val="dk1"/>
                </a:solidFill>
              </a:rPr>
              <a:t> </a:t>
            </a:r>
            <a:r>
              <a:rPr lang="en-US" sz="1800" b="1" baseline="30000">
                <a:solidFill>
                  <a:schemeClr val="dk1"/>
                </a:solidFill>
              </a:rPr>
              <a:t>[9]</a:t>
            </a:r>
          </a:p>
          <a:p>
            <a:pPr lvl="0">
              <a:spcBef>
                <a:spcPts val="0"/>
              </a:spcBef>
              <a:buNone/>
            </a:pPr>
            <a:endParaRPr sz="1800"/>
          </a:p>
        </p:txBody>
      </p:sp>
      <p:sp>
        <p:nvSpPr>
          <p:cNvPr id="550" name="Shape 550"/>
          <p:cNvSpPr txBox="1"/>
          <p:nvPr/>
        </p:nvSpPr>
        <p:spPr>
          <a:xfrm>
            <a:off x="1714350" y="524750"/>
            <a:ext cx="87633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SOURCES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/>
        </p:nvSpPr>
        <p:spPr>
          <a:xfrm>
            <a:off x="892225" y="3165637"/>
            <a:ext cx="6753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46B688"/>
              </a:buClr>
              <a:buSzPct val="25000"/>
              <a:buFont typeface="Century Gothic"/>
              <a:buNone/>
            </a:pPr>
            <a:r>
              <a:rPr lang="en-US" sz="4000" b="0" i="0" u="none" strike="noStrike" cap="none">
                <a:solidFill>
                  <a:srgbClr val="FEA3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r>
              <a:rPr lang="en-US" sz="4000">
                <a:solidFill>
                  <a:srgbClr val="FEA3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886825" y="4338400"/>
            <a:ext cx="675300" cy="4977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FEA34F"/>
              </a:buClr>
              <a:buSzPct val="25000"/>
              <a:buFont typeface="Century Gothic"/>
              <a:buNone/>
            </a:pPr>
            <a:r>
              <a:rPr lang="en-US" sz="4000" b="0" i="0" u="none" strike="noStrike" cap="none">
                <a:solidFill>
                  <a:srgbClr val="46B6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03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887025" y="2019337"/>
            <a:ext cx="6642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016AA3"/>
              </a:buClr>
              <a:buSzPct val="25000"/>
              <a:buFont typeface="Century Gothic"/>
              <a:buNone/>
            </a:pPr>
            <a:r>
              <a:rPr lang="en-US" sz="4000" b="0" i="0" u="none" strike="noStrike" cap="none">
                <a:solidFill>
                  <a:srgbClr val="016A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01</a:t>
            </a:r>
          </a:p>
        </p:txBody>
      </p:sp>
      <p:grpSp>
        <p:nvGrpSpPr>
          <p:cNvPr id="78" name="Shape 78"/>
          <p:cNvGrpSpPr/>
          <p:nvPr/>
        </p:nvGrpSpPr>
        <p:grpSpPr>
          <a:xfrm>
            <a:off x="6502097" y="3270322"/>
            <a:ext cx="3919072" cy="2614128"/>
            <a:chOff x="6096000" y="3646712"/>
            <a:chExt cx="3919072" cy="2614128"/>
          </a:xfrm>
        </p:grpSpPr>
        <p:sp>
          <p:nvSpPr>
            <p:cNvPr id="79" name="Shape 79"/>
            <p:cNvSpPr/>
            <p:nvPr/>
          </p:nvSpPr>
          <p:spPr>
            <a:xfrm>
              <a:off x="6096000" y="3674296"/>
              <a:ext cx="3919072" cy="25865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76" y="76028"/>
                  </a:moveTo>
                  <a:cubicBezTo>
                    <a:pt x="31410" y="0"/>
                    <a:pt x="31410" y="0"/>
                    <a:pt x="31410" y="0"/>
                  </a:cubicBezTo>
                  <a:cubicBezTo>
                    <a:pt x="31410" y="0"/>
                    <a:pt x="31410" y="0"/>
                    <a:pt x="31410" y="0"/>
                  </a:cubicBezTo>
                  <a:cubicBezTo>
                    <a:pt x="23818" y="27943"/>
                    <a:pt x="31340" y="51036"/>
                    <a:pt x="44155" y="63796"/>
                  </a:cubicBezTo>
                  <a:cubicBezTo>
                    <a:pt x="57666" y="77293"/>
                    <a:pt x="77028" y="79086"/>
                    <a:pt x="92629" y="61054"/>
                  </a:cubicBezTo>
                  <a:cubicBezTo>
                    <a:pt x="97573" y="54516"/>
                    <a:pt x="100708" y="44920"/>
                    <a:pt x="100708" y="34270"/>
                  </a:cubicBezTo>
                  <a:cubicBezTo>
                    <a:pt x="100708" y="20667"/>
                    <a:pt x="95972" y="10123"/>
                    <a:pt x="88937" y="3374"/>
                  </a:cubicBezTo>
                  <a:cubicBezTo>
                    <a:pt x="120000" y="32794"/>
                    <a:pt x="114776" y="119261"/>
                    <a:pt x="74590" y="120000"/>
                  </a:cubicBezTo>
                  <a:cubicBezTo>
                    <a:pt x="74590" y="120000"/>
                    <a:pt x="74590" y="120000"/>
                    <a:pt x="74590" y="120000"/>
                  </a:cubicBezTo>
                  <a:cubicBezTo>
                    <a:pt x="19431" y="120000"/>
                    <a:pt x="19431" y="120000"/>
                    <a:pt x="19431" y="120000"/>
                  </a:cubicBezTo>
                  <a:cubicBezTo>
                    <a:pt x="8705" y="120000"/>
                    <a:pt x="0" y="106924"/>
                    <a:pt x="0" y="90685"/>
                  </a:cubicBezTo>
                  <a:cubicBezTo>
                    <a:pt x="0" y="85307"/>
                    <a:pt x="905" y="80351"/>
                    <a:pt x="2576" y="76028"/>
                  </a:cubicBezTo>
                  <a:close/>
                </a:path>
              </a:pathLst>
            </a:custGeom>
            <a:solidFill>
              <a:srgbClr val="FEA34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6651927" y="3646712"/>
              <a:ext cx="2134589" cy="19796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3272"/>
                  </a:moveTo>
                  <a:cubicBezTo>
                    <a:pt x="53546" y="119999"/>
                    <a:pt x="0" y="62962"/>
                    <a:pt x="27348" y="0"/>
                  </a:cubicBezTo>
                  <a:cubicBezTo>
                    <a:pt x="4728" y="68748"/>
                    <a:pt x="59808" y="111595"/>
                    <a:pt x="120000" y="93272"/>
                  </a:cubicBezTo>
                  <a:close/>
                </a:path>
              </a:pathLst>
            </a:custGeom>
            <a:solidFill>
              <a:srgbClr val="FEBF86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1" name="Shape 81"/>
          <p:cNvGrpSpPr/>
          <p:nvPr/>
        </p:nvGrpSpPr>
        <p:grpSpPr>
          <a:xfrm>
            <a:off x="8252632" y="2145737"/>
            <a:ext cx="3288879" cy="3738713"/>
            <a:chOff x="7846534" y="2522127"/>
            <a:chExt cx="3288879" cy="3738713"/>
          </a:xfrm>
        </p:grpSpPr>
        <p:sp>
          <p:nvSpPr>
            <p:cNvPr id="82" name="Shape 82"/>
            <p:cNvSpPr/>
            <p:nvPr/>
          </p:nvSpPr>
          <p:spPr>
            <a:xfrm>
              <a:off x="7846534" y="2522127"/>
              <a:ext cx="3288879" cy="37387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2323" y="36547"/>
                  </a:moveTo>
                  <a:cubicBezTo>
                    <a:pt x="116929" y="89580"/>
                    <a:pt x="116929" y="89580"/>
                    <a:pt x="116929" y="89580"/>
                  </a:cubicBezTo>
                  <a:cubicBezTo>
                    <a:pt x="118838" y="92571"/>
                    <a:pt x="120000" y="96000"/>
                    <a:pt x="120000" y="99720"/>
                  </a:cubicBezTo>
                  <a:cubicBezTo>
                    <a:pt x="120000" y="110954"/>
                    <a:pt x="109626" y="120000"/>
                    <a:pt x="96846" y="120000"/>
                  </a:cubicBezTo>
                  <a:cubicBezTo>
                    <a:pt x="24398" y="120000"/>
                    <a:pt x="24398" y="120000"/>
                    <a:pt x="24398" y="120000"/>
                  </a:cubicBezTo>
                  <a:cubicBezTo>
                    <a:pt x="72780" y="120000"/>
                    <a:pt x="79253" y="59744"/>
                    <a:pt x="42074" y="39319"/>
                  </a:cubicBezTo>
                  <a:cubicBezTo>
                    <a:pt x="37925" y="37203"/>
                    <a:pt x="33112" y="36036"/>
                    <a:pt x="28049" y="36036"/>
                  </a:cubicBezTo>
                  <a:cubicBezTo>
                    <a:pt x="12531" y="36036"/>
                    <a:pt x="0" y="47051"/>
                    <a:pt x="0" y="60693"/>
                  </a:cubicBezTo>
                  <a:cubicBezTo>
                    <a:pt x="0" y="22978"/>
                    <a:pt x="58008" y="0"/>
                    <a:pt x="82323" y="36547"/>
                  </a:cubicBezTo>
                  <a:close/>
                </a:path>
              </a:pathLst>
            </a:custGeom>
            <a:solidFill>
              <a:srgbClr val="46B688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Shape 83"/>
            <p:cNvSpPr/>
            <p:nvPr/>
          </p:nvSpPr>
          <p:spPr>
            <a:xfrm>
              <a:off x="8514917" y="3746439"/>
              <a:ext cx="1587149" cy="25144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00229" y="120000"/>
                    <a:pt x="113638" y="30379"/>
                    <a:pt x="36618" y="0"/>
                  </a:cubicBezTo>
                  <a:cubicBezTo>
                    <a:pt x="120000" y="30379"/>
                    <a:pt x="104871" y="120000"/>
                    <a:pt x="0" y="120000"/>
                  </a:cubicBezTo>
                  <a:close/>
                </a:path>
              </a:pathLst>
            </a:custGeom>
            <a:solidFill>
              <a:srgbClr val="7ACCAB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" name="Shape 84"/>
          <p:cNvSpPr/>
          <p:nvPr/>
        </p:nvSpPr>
        <p:spPr>
          <a:xfrm>
            <a:off x="13232493" y="2404699"/>
            <a:ext cx="667656" cy="667656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/>
          <p:nvPr/>
        </p:nvSpPr>
        <p:spPr>
          <a:xfrm>
            <a:off x="13232493" y="0"/>
            <a:ext cx="667656" cy="667656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Shape 86"/>
          <p:cNvSpPr/>
          <p:nvPr/>
        </p:nvSpPr>
        <p:spPr>
          <a:xfrm>
            <a:off x="13232493" y="798285"/>
            <a:ext cx="667656" cy="667656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2056049" y="552075"/>
            <a:ext cx="75819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BACKGROUND: The Business Case</a:t>
            </a:r>
          </a:p>
        </p:txBody>
      </p:sp>
      <p:sp>
        <p:nvSpPr>
          <p:cNvPr id="88" name="Shape 88"/>
          <p:cNvSpPr/>
          <p:nvPr/>
        </p:nvSpPr>
        <p:spPr>
          <a:xfrm>
            <a:off x="12446277" y="2404699"/>
            <a:ext cx="667656" cy="667656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12446277" y="0"/>
            <a:ext cx="667656" cy="667656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Shape 90"/>
          <p:cNvSpPr/>
          <p:nvPr/>
        </p:nvSpPr>
        <p:spPr>
          <a:xfrm>
            <a:off x="12446277" y="798285"/>
            <a:ext cx="667656" cy="667656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14018709" y="2404699"/>
            <a:ext cx="667656" cy="66765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14018709" y="0"/>
            <a:ext cx="667656" cy="667656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4018709" y="798285"/>
            <a:ext cx="667656" cy="667656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3232493" y="1594919"/>
            <a:ext cx="667656" cy="667656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Shape 95"/>
          <p:cNvSpPr/>
          <p:nvPr/>
        </p:nvSpPr>
        <p:spPr>
          <a:xfrm>
            <a:off x="12446275" y="1594919"/>
            <a:ext cx="667656" cy="667656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Shape 96"/>
          <p:cNvSpPr/>
          <p:nvPr/>
        </p:nvSpPr>
        <p:spPr>
          <a:xfrm>
            <a:off x="14018709" y="1594919"/>
            <a:ext cx="667656" cy="667656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Shape 97"/>
          <p:cNvGrpSpPr/>
          <p:nvPr/>
        </p:nvGrpSpPr>
        <p:grpSpPr>
          <a:xfrm>
            <a:off x="7013466" y="1335188"/>
            <a:ext cx="3494700" cy="4010310"/>
            <a:chOff x="6607368" y="1711578"/>
            <a:chExt cx="3494700" cy="4010310"/>
          </a:xfrm>
        </p:grpSpPr>
        <p:sp>
          <p:nvSpPr>
            <p:cNvPr id="98" name="Shape 98"/>
            <p:cNvSpPr/>
            <p:nvPr/>
          </p:nvSpPr>
          <p:spPr>
            <a:xfrm>
              <a:off x="6607368" y="1711578"/>
              <a:ext cx="3494700" cy="401031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644" y="58639"/>
                  </a:moveTo>
                  <a:cubicBezTo>
                    <a:pt x="49967" y="9591"/>
                    <a:pt x="49967" y="9591"/>
                    <a:pt x="49967" y="9591"/>
                  </a:cubicBezTo>
                  <a:cubicBezTo>
                    <a:pt x="53715" y="3877"/>
                    <a:pt x="60819" y="0"/>
                    <a:pt x="68939" y="0"/>
                  </a:cubicBezTo>
                  <a:cubicBezTo>
                    <a:pt x="76903" y="0"/>
                    <a:pt x="83851" y="3741"/>
                    <a:pt x="87677" y="9251"/>
                  </a:cubicBezTo>
                  <a:cubicBezTo>
                    <a:pt x="120000" y="58299"/>
                    <a:pt x="120000" y="58299"/>
                    <a:pt x="120000" y="58299"/>
                  </a:cubicBezTo>
                  <a:cubicBezTo>
                    <a:pt x="120000" y="58299"/>
                    <a:pt x="120000" y="58299"/>
                    <a:pt x="120000" y="58299"/>
                  </a:cubicBezTo>
                  <a:cubicBezTo>
                    <a:pt x="97124" y="24217"/>
                    <a:pt x="42550" y="45646"/>
                    <a:pt x="42550" y="80816"/>
                  </a:cubicBezTo>
                  <a:cubicBezTo>
                    <a:pt x="42550" y="93469"/>
                    <a:pt x="54339" y="103741"/>
                    <a:pt x="68939" y="103741"/>
                  </a:cubicBezTo>
                  <a:cubicBezTo>
                    <a:pt x="75185" y="103741"/>
                    <a:pt x="80884" y="101904"/>
                    <a:pt x="85413" y="98707"/>
                  </a:cubicBezTo>
                  <a:cubicBezTo>
                    <a:pt x="53168" y="119999"/>
                    <a:pt x="0" y="95238"/>
                    <a:pt x="17644" y="58707"/>
                  </a:cubicBezTo>
                  <a:lnTo>
                    <a:pt x="17644" y="58639"/>
                  </a:ln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Shape 99"/>
            <p:cNvSpPr/>
            <p:nvPr/>
          </p:nvSpPr>
          <p:spPr>
            <a:xfrm>
              <a:off x="7810460" y="2522127"/>
              <a:ext cx="2291606" cy="1890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904" y="120000"/>
                  </a:moveTo>
                  <a:cubicBezTo>
                    <a:pt x="1904" y="45432"/>
                    <a:pt x="85119" y="0"/>
                    <a:pt x="120000" y="72259"/>
                  </a:cubicBezTo>
                  <a:cubicBezTo>
                    <a:pt x="85119" y="144"/>
                    <a:pt x="0" y="36490"/>
                    <a:pt x="1904" y="120000"/>
                  </a:cubicBezTo>
                  <a:close/>
                </a:path>
              </a:pathLst>
            </a:custGeom>
            <a:solidFill>
              <a:srgbClr val="0185C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Shape 100"/>
          <p:cNvSpPr/>
          <p:nvPr/>
        </p:nvSpPr>
        <p:spPr>
          <a:xfrm>
            <a:off x="6872436" y="4788350"/>
            <a:ext cx="1252800" cy="9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Health Insurance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Companies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680000" y="2019348"/>
            <a:ext cx="4303500" cy="771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lvl="0" indent="-698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 non-adherence can have negative implications for the patient, the doctor/hospital, and insurance company.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1690757" y="3165635"/>
            <a:ext cx="4303500" cy="861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lvl="0" indent="-69850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patients who are non-adherent put their health at risk while insurance companies pay for the additional medical expenses.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696105" y="4338421"/>
            <a:ext cx="4303500" cy="861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can the patient’s medication regimen be an integrated experience for the patient, caretakers, pharmacies, doctors and health insurance companies?</a:t>
            </a:r>
          </a:p>
        </p:txBody>
      </p:sp>
      <p:cxnSp>
        <p:nvCxnSpPr>
          <p:cNvPr id="104" name="Shape 104"/>
          <p:cNvCxnSpPr/>
          <p:nvPr/>
        </p:nvCxnSpPr>
        <p:spPr>
          <a:xfrm rot="10800000">
            <a:off x="978425" y="3016962"/>
            <a:ext cx="4929600" cy="2400"/>
          </a:xfrm>
          <a:prstGeom prst="straightConnector1">
            <a:avLst/>
          </a:prstGeom>
          <a:noFill/>
          <a:ln w="9525" cap="flat" cmpd="sng">
            <a:solidFill>
              <a:srgbClr val="AAAAAA"/>
            </a:solidFill>
            <a:prstDash val="dash"/>
            <a:miter/>
            <a:headEnd type="none" w="med" len="med"/>
            <a:tailEnd type="none" w="med" len="med"/>
          </a:ln>
        </p:spPr>
      </p:cxnSp>
      <p:grpSp>
        <p:nvGrpSpPr>
          <p:cNvPr id="105" name="Shape 105"/>
          <p:cNvGrpSpPr/>
          <p:nvPr/>
        </p:nvGrpSpPr>
        <p:grpSpPr>
          <a:xfrm>
            <a:off x="-671428" y="6747443"/>
            <a:ext cx="13534856" cy="110555"/>
            <a:chOff x="-170626" y="0"/>
            <a:chExt cx="13534856" cy="166914"/>
          </a:xfrm>
        </p:grpSpPr>
        <p:sp>
          <p:nvSpPr>
            <p:cNvPr id="106" name="Shape 106"/>
            <p:cNvSpPr/>
            <p:nvPr/>
          </p:nvSpPr>
          <p:spPr>
            <a:xfrm>
              <a:off x="-170626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Shape 107"/>
            <p:cNvSpPr/>
            <p:nvPr/>
          </p:nvSpPr>
          <p:spPr>
            <a:xfrm>
              <a:off x="4340992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Shape 108"/>
            <p:cNvSpPr/>
            <p:nvPr/>
          </p:nvSpPr>
          <p:spPr>
            <a:xfrm>
              <a:off x="8852611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9" name="Shape 1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57034" y="3564690"/>
            <a:ext cx="664200" cy="6282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pic>
        <p:nvPicPr>
          <p:cNvPr id="110" name="Shape 1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760817" y="4957557"/>
            <a:ext cx="675300" cy="6753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pic>
        <p:nvPicPr>
          <p:cNvPr id="111" name="Shape 111" descr="medical-doctor-specialist (2)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817350" y="3070611"/>
            <a:ext cx="531300" cy="5313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sp>
        <p:nvSpPr>
          <p:cNvPr id="112" name="Shape 112"/>
          <p:cNvSpPr/>
          <p:nvPr/>
        </p:nvSpPr>
        <p:spPr>
          <a:xfrm>
            <a:off x="10117893" y="5065349"/>
            <a:ext cx="12528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Doctors</a:t>
            </a:r>
          </a:p>
        </p:txBody>
      </p:sp>
      <p:sp>
        <p:nvSpPr>
          <p:cNvPr id="113" name="Shape 113"/>
          <p:cNvSpPr/>
          <p:nvPr/>
        </p:nvSpPr>
        <p:spPr>
          <a:xfrm>
            <a:off x="8384907" y="2028308"/>
            <a:ext cx="1252800" cy="369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Patients</a:t>
            </a:r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93785" y="3697530"/>
            <a:ext cx="635100" cy="6351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cxnSp>
        <p:nvCxnSpPr>
          <p:cNvPr id="115" name="Shape 115"/>
          <p:cNvCxnSpPr/>
          <p:nvPr/>
        </p:nvCxnSpPr>
        <p:spPr>
          <a:xfrm flipH="1">
            <a:off x="965525" y="4123300"/>
            <a:ext cx="4955400" cy="3600"/>
          </a:xfrm>
          <a:prstGeom prst="straightConnector1">
            <a:avLst/>
          </a:prstGeom>
          <a:noFill/>
          <a:ln w="9525" cap="flat" cmpd="sng">
            <a:solidFill>
              <a:srgbClr val="AAAAAA"/>
            </a:solidFill>
            <a:prstDash val="dash"/>
            <a:miter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/>
        </p:nvSpPr>
        <p:spPr>
          <a:xfrm>
            <a:off x="13232493" y="2404699"/>
            <a:ext cx="667800" cy="6678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13232493" y="0"/>
            <a:ext cx="667800" cy="667800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Shape 122"/>
          <p:cNvSpPr/>
          <p:nvPr/>
        </p:nvSpPr>
        <p:spPr>
          <a:xfrm>
            <a:off x="13232493" y="798285"/>
            <a:ext cx="667800" cy="667800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Shape 123"/>
          <p:cNvSpPr txBox="1"/>
          <p:nvPr/>
        </p:nvSpPr>
        <p:spPr>
          <a:xfrm>
            <a:off x="1473750" y="333300"/>
            <a:ext cx="9244500" cy="984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NON-ADHERENCE: A Multi Billion Dollar Problem</a:t>
            </a:r>
          </a:p>
        </p:txBody>
      </p:sp>
      <p:sp>
        <p:nvSpPr>
          <p:cNvPr id="124" name="Shape 124"/>
          <p:cNvSpPr/>
          <p:nvPr/>
        </p:nvSpPr>
        <p:spPr>
          <a:xfrm>
            <a:off x="12446277" y="2404699"/>
            <a:ext cx="667799" cy="6678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2446277" y="0"/>
            <a:ext cx="667799" cy="667800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12446277" y="798285"/>
            <a:ext cx="667799" cy="667800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4018709" y="2404699"/>
            <a:ext cx="667800" cy="667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/>
          <p:nvPr/>
        </p:nvSpPr>
        <p:spPr>
          <a:xfrm>
            <a:off x="14018709" y="0"/>
            <a:ext cx="667800" cy="667800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/>
          <p:nvPr/>
        </p:nvSpPr>
        <p:spPr>
          <a:xfrm>
            <a:off x="14018709" y="798285"/>
            <a:ext cx="667800" cy="667800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/>
          <p:nvPr/>
        </p:nvSpPr>
        <p:spPr>
          <a:xfrm>
            <a:off x="13232493" y="1594919"/>
            <a:ext cx="667800" cy="667800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12446275" y="1594919"/>
            <a:ext cx="667799" cy="667800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/>
          <p:nvPr/>
        </p:nvSpPr>
        <p:spPr>
          <a:xfrm>
            <a:off x="14018709" y="1594919"/>
            <a:ext cx="667800" cy="667800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3" name="Shape 133"/>
          <p:cNvGrpSpPr/>
          <p:nvPr/>
        </p:nvGrpSpPr>
        <p:grpSpPr>
          <a:xfrm>
            <a:off x="-671428" y="6747443"/>
            <a:ext cx="13534937" cy="110471"/>
            <a:chOff x="-170626" y="0"/>
            <a:chExt cx="13534937" cy="166800"/>
          </a:xfrm>
        </p:grpSpPr>
        <p:sp>
          <p:nvSpPr>
            <p:cNvPr id="134" name="Shape 134"/>
            <p:cNvSpPr/>
            <p:nvPr/>
          </p:nvSpPr>
          <p:spPr>
            <a:xfrm>
              <a:off x="-170625" y="0"/>
              <a:ext cx="4511700" cy="166800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Shape 135"/>
            <p:cNvSpPr/>
            <p:nvPr/>
          </p:nvSpPr>
          <p:spPr>
            <a:xfrm>
              <a:off x="4340992" y="0"/>
              <a:ext cx="4511700" cy="166800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Shape 136"/>
            <p:cNvSpPr/>
            <p:nvPr/>
          </p:nvSpPr>
          <p:spPr>
            <a:xfrm>
              <a:off x="8852611" y="0"/>
              <a:ext cx="4511699" cy="166800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7" name="Shape 137"/>
          <p:cNvSpPr txBox="1"/>
          <p:nvPr/>
        </p:nvSpPr>
        <p:spPr>
          <a:xfrm>
            <a:off x="1504661" y="3809525"/>
            <a:ext cx="3159000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016AA3"/>
              </a:buClr>
              <a:buSzPct val="25000"/>
              <a:buFont typeface="Century Gothic"/>
              <a:buNone/>
            </a:pPr>
            <a:r>
              <a:rPr lang="en-US" sz="6000" b="1">
                <a:solidFill>
                  <a:srgbClr val="7C7C7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125,000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1517750" y="4487825"/>
            <a:ext cx="3159000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deaths caused by non-adherence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770940" y="1944450"/>
            <a:ext cx="2652599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016AA3"/>
              </a:buClr>
              <a:buSzPct val="25000"/>
              <a:buFont typeface="Century Gothic"/>
              <a:buNone/>
            </a:pPr>
            <a:r>
              <a:rPr lang="en-US" sz="6000" b="1">
                <a:solidFill>
                  <a:srgbClr val="7C7C7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$300B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1236650" y="2628700"/>
            <a:ext cx="3721200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Annual costs related to non-adherence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5699700" y="3767100"/>
            <a:ext cx="1308000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FEA34F"/>
              </a:buClr>
              <a:buSzPct val="25000"/>
              <a:buFont typeface="Century Gothic"/>
              <a:buNone/>
            </a:pPr>
            <a:r>
              <a:rPr lang="en-US" sz="4800">
                <a:solidFill>
                  <a:srgbClr val="46B688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40%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745600" y="4871200"/>
            <a:ext cx="1216200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46B688"/>
              </a:buClr>
              <a:buSzPct val="25000"/>
              <a:buFont typeface="Century Gothic"/>
              <a:buNone/>
            </a:pPr>
            <a:r>
              <a:rPr lang="en-US" sz="4800">
                <a:solidFill>
                  <a:srgbClr val="7C7C7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10%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5745600" y="2760162"/>
            <a:ext cx="1216200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016AA3"/>
              </a:buClr>
              <a:buSzPct val="25000"/>
              <a:buFont typeface="Century Gothic"/>
              <a:buNone/>
            </a:pPr>
            <a:r>
              <a:rPr lang="en-US" sz="4800">
                <a:solidFill>
                  <a:srgbClr val="FEA34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51%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7181499" y="2681762"/>
            <a:ext cx="3446100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insured Americans take at least one medication</a:t>
            </a:r>
          </a:p>
        </p:txBody>
      </p:sp>
      <p:sp>
        <p:nvSpPr>
          <p:cNvPr id="145" name="Shape 145"/>
          <p:cNvSpPr txBox="1"/>
          <p:nvPr/>
        </p:nvSpPr>
        <p:spPr>
          <a:xfrm>
            <a:off x="7234149" y="3726000"/>
            <a:ext cx="3721200" cy="64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nursing home admissions related to non-adherence</a:t>
            </a:r>
          </a:p>
        </p:txBody>
      </p:sp>
      <p:sp>
        <p:nvSpPr>
          <p:cNvPr id="146" name="Shape 146"/>
          <p:cNvSpPr txBox="1"/>
          <p:nvPr/>
        </p:nvSpPr>
        <p:spPr>
          <a:xfrm>
            <a:off x="7213147" y="4820000"/>
            <a:ext cx="3644400" cy="64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prescribed doses of any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medications are missed daily</a:t>
            </a:r>
          </a:p>
        </p:txBody>
      </p:sp>
      <p:sp>
        <p:nvSpPr>
          <p:cNvPr id="147" name="Shape 147"/>
          <p:cNvSpPr txBox="1"/>
          <p:nvPr/>
        </p:nvSpPr>
        <p:spPr>
          <a:xfrm>
            <a:off x="5777252" y="1748725"/>
            <a:ext cx="1216199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rgbClr val="016AA3"/>
              </a:buClr>
              <a:buSzPct val="25000"/>
              <a:buFont typeface="Century Gothic"/>
              <a:buNone/>
            </a:pPr>
            <a:r>
              <a:rPr lang="en-US" sz="4800">
                <a:solidFill>
                  <a:srgbClr val="016AA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80%</a:t>
            </a:r>
          </a:p>
        </p:txBody>
      </p:sp>
      <p:sp>
        <p:nvSpPr>
          <p:cNvPr id="148" name="Shape 148"/>
          <p:cNvSpPr txBox="1"/>
          <p:nvPr/>
        </p:nvSpPr>
        <p:spPr>
          <a:xfrm>
            <a:off x="7176950" y="1650850"/>
            <a:ext cx="3159000" cy="6156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 patients make errors when taking medication</a:t>
            </a:r>
          </a:p>
        </p:txBody>
      </p:sp>
      <p:cxnSp>
        <p:nvCxnSpPr>
          <p:cNvPr id="149" name="Shape 149"/>
          <p:cNvCxnSpPr/>
          <p:nvPr/>
        </p:nvCxnSpPr>
        <p:spPr>
          <a:xfrm flipH="1">
            <a:off x="5597275" y="2536500"/>
            <a:ext cx="5133600" cy="12300"/>
          </a:xfrm>
          <a:prstGeom prst="straightConnector1">
            <a:avLst/>
          </a:prstGeom>
          <a:noFill/>
          <a:ln w="9525" cap="flat" cmpd="sng">
            <a:solidFill>
              <a:srgbClr val="AAAAAA"/>
            </a:solidFill>
            <a:prstDash val="dash"/>
            <a:miter/>
            <a:headEnd type="none" w="med" len="med"/>
            <a:tailEnd type="none" w="med" len="med"/>
          </a:ln>
        </p:spPr>
      </p:cxnSp>
      <p:cxnSp>
        <p:nvCxnSpPr>
          <p:cNvPr id="150" name="Shape 150"/>
          <p:cNvCxnSpPr/>
          <p:nvPr/>
        </p:nvCxnSpPr>
        <p:spPr>
          <a:xfrm flipH="1">
            <a:off x="5610050" y="3508750"/>
            <a:ext cx="5153100" cy="21600"/>
          </a:xfrm>
          <a:prstGeom prst="straightConnector1">
            <a:avLst/>
          </a:prstGeom>
          <a:noFill/>
          <a:ln w="9525" cap="flat" cmpd="sng">
            <a:solidFill>
              <a:srgbClr val="AAAAAA"/>
            </a:solidFill>
            <a:prstDash val="dash"/>
            <a:miter/>
            <a:headEnd type="none" w="med" len="med"/>
            <a:tailEnd type="none" w="med" len="med"/>
          </a:ln>
        </p:spPr>
      </p:cxnSp>
      <p:cxnSp>
        <p:nvCxnSpPr>
          <p:cNvPr id="151" name="Shape 151"/>
          <p:cNvCxnSpPr/>
          <p:nvPr/>
        </p:nvCxnSpPr>
        <p:spPr>
          <a:xfrm flipH="1">
            <a:off x="5609975" y="4619450"/>
            <a:ext cx="5198400" cy="15000"/>
          </a:xfrm>
          <a:prstGeom prst="straightConnector1">
            <a:avLst/>
          </a:prstGeom>
          <a:noFill/>
          <a:ln w="9525" cap="flat" cmpd="sng">
            <a:solidFill>
              <a:srgbClr val="AAAAAA"/>
            </a:solidFill>
            <a:prstDash val="dash"/>
            <a:miter/>
            <a:headEnd type="none" w="med" len="med"/>
            <a:tailEnd type="none" w="med" len="med"/>
          </a:ln>
        </p:spPr>
      </p:cxnSp>
      <p:sp>
        <p:nvSpPr>
          <p:cNvPr id="152" name="Shape 152"/>
          <p:cNvSpPr txBox="1"/>
          <p:nvPr/>
        </p:nvSpPr>
        <p:spPr>
          <a:xfrm>
            <a:off x="3357900" y="6065700"/>
            <a:ext cx="5476200" cy="48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i="1">
                <a:latin typeface="Calibri"/>
                <a:ea typeface="Calibri"/>
                <a:cs typeface="Calibri"/>
                <a:sym typeface="Calibri"/>
              </a:rPr>
              <a:t>According to the National Center for Biotechnology Information (NCBI)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3232493" y="2404699"/>
            <a:ext cx="667656" cy="667656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13232493" y="0"/>
            <a:ext cx="667656" cy="667656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13232493" y="798285"/>
            <a:ext cx="667656" cy="667656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Shape 160"/>
          <p:cNvSpPr/>
          <p:nvPr/>
        </p:nvSpPr>
        <p:spPr>
          <a:xfrm>
            <a:off x="12446277" y="2404699"/>
            <a:ext cx="667656" cy="667656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12446277" y="0"/>
            <a:ext cx="667656" cy="667656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12446277" y="798285"/>
            <a:ext cx="667656" cy="667656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14018709" y="2404699"/>
            <a:ext cx="667656" cy="66765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14018709" y="0"/>
            <a:ext cx="667656" cy="667656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14018709" y="798285"/>
            <a:ext cx="667656" cy="667656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13232493" y="1594919"/>
            <a:ext cx="667656" cy="667656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12446275" y="1594919"/>
            <a:ext cx="667656" cy="667656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14018709" y="1594919"/>
            <a:ext cx="667656" cy="667656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Shape 169"/>
          <p:cNvSpPr txBox="1"/>
          <p:nvPr/>
        </p:nvSpPr>
        <p:spPr>
          <a:xfrm>
            <a:off x="423149" y="388150"/>
            <a:ext cx="113457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CURRENT PROCESS: Ends in Additional Medical Expenses</a:t>
            </a:r>
          </a:p>
        </p:txBody>
      </p:sp>
      <p:grpSp>
        <p:nvGrpSpPr>
          <p:cNvPr id="170" name="Shape 170"/>
          <p:cNvGrpSpPr/>
          <p:nvPr/>
        </p:nvGrpSpPr>
        <p:grpSpPr>
          <a:xfrm>
            <a:off x="-671428" y="6747443"/>
            <a:ext cx="13534856" cy="110547"/>
            <a:chOff x="-170626" y="0"/>
            <a:chExt cx="13534856" cy="166914"/>
          </a:xfrm>
        </p:grpSpPr>
        <p:sp>
          <p:nvSpPr>
            <p:cNvPr id="171" name="Shape 171"/>
            <p:cNvSpPr/>
            <p:nvPr/>
          </p:nvSpPr>
          <p:spPr>
            <a:xfrm>
              <a:off x="-170626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Shape 172"/>
            <p:cNvSpPr/>
            <p:nvPr/>
          </p:nvSpPr>
          <p:spPr>
            <a:xfrm>
              <a:off x="4340992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Shape 173"/>
            <p:cNvSpPr/>
            <p:nvPr/>
          </p:nvSpPr>
          <p:spPr>
            <a:xfrm>
              <a:off x="8852611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4" name="Shape 174"/>
          <p:cNvGrpSpPr/>
          <p:nvPr/>
        </p:nvGrpSpPr>
        <p:grpSpPr>
          <a:xfrm>
            <a:off x="2212289" y="2846811"/>
            <a:ext cx="2027513" cy="2023159"/>
            <a:chOff x="1437462" y="2610441"/>
            <a:chExt cx="1834853" cy="1830913"/>
          </a:xfrm>
        </p:grpSpPr>
        <p:sp>
          <p:nvSpPr>
            <p:cNvPr id="175" name="Shape 175"/>
            <p:cNvSpPr/>
            <p:nvPr/>
          </p:nvSpPr>
          <p:spPr>
            <a:xfrm>
              <a:off x="1437462" y="2610441"/>
              <a:ext cx="1834853" cy="1830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84" y="71857"/>
                  </a:moveTo>
                  <a:cubicBezTo>
                    <a:pt x="119492" y="69007"/>
                    <a:pt x="119898" y="66055"/>
                    <a:pt x="120000" y="63002"/>
                  </a:cubicBezTo>
                  <a:cubicBezTo>
                    <a:pt x="109847" y="59847"/>
                    <a:pt x="109847" y="59847"/>
                    <a:pt x="109847" y="59847"/>
                  </a:cubicBezTo>
                  <a:cubicBezTo>
                    <a:pt x="109847" y="57201"/>
                    <a:pt x="109644" y="54554"/>
                    <a:pt x="109137" y="52010"/>
                  </a:cubicBezTo>
                  <a:cubicBezTo>
                    <a:pt x="118578" y="46717"/>
                    <a:pt x="118578" y="46717"/>
                    <a:pt x="118578" y="46717"/>
                  </a:cubicBezTo>
                  <a:cubicBezTo>
                    <a:pt x="117868" y="43867"/>
                    <a:pt x="117055" y="41017"/>
                    <a:pt x="116040" y="38371"/>
                  </a:cubicBezTo>
                  <a:cubicBezTo>
                    <a:pt x="105380" y="39592"/>
                    <a:pt x="105380" y="39592"/>
                    <a:pt x="105380" y="39592"/>
                  </a:cubicBezTo>
                  <a:cubicBezTo>
                    <a:pt x="104263" y="37048"/>
                    <a:pt x="102944" y="34707"/>
                    <a:pt x="101421" y="32468"/>
                  </a:cubicBezTo>
                  <a:cubicBezTo>
                    <a:pt x="107817" y="23816"/>
                    <a:pt x="107817" y="23816"/>
                    <a:pt x="107817" y="23816"/>
                  </a:cubicBezTo>
                  <a:cubicBezTo>
                    <a:pt x="106091" y="21475"/>
                    <a:pt x="104162" y="19338"/>
                    <a:pt x="102131" y="17404"/>
                  </a:cubicBezTo>
                  <a:cubicBezTo>
                    <a:pt x="92994" y="22798"/>
                    <a:pt x="92994" y="22798"/>
                    <a:pt x="92994" y="22798"/>
                  </a:cubicBezTo>
                  <a:cubicBezTo>
                    <a:pt x="90862" y="20966"/>
                    <a:pt x="88629" y="19236"/>
                    <a:pt x="86294" y="17811"/>
                  </a:cubicBezTo>
                  <a:cubicBezTo>
                    <a:pt x="88629" y="7328"/>
                    <a:pt x="88629" y="7328"/>
                    <a:pt x="88629" y="7328"/>
                  </a:cubicBezTo>
                  <a:cubicBezTo>
                    <a:pt x="86091" y="5903"/>
                    <a:pt x="83553" y="4783"/>
                    <a:pt x="80913" y="3765"/>
                  </a:cubicBezTo>
                  <a:cubicBezTo>
                    <a:pt x="74619" y="12519"/>
                    <a:pt x="74619" y="12519"/>
                    <a:pt x="74619" y="12519"/>
                  </a:cubicBezTo>
                  <a:cubicBezTo>
                    <a:pt x="71979" y="11704"/>
                    <a:pt x="69238" y="11094"/>
                    <a:pt x="66395" y="10687"/>
                  </a:cubicBezTo>
                  <a:cubicBezTo>
                    <a:pt x="64263" y="203"/>
                    <a:pt x="64263" y="203"/>
                    <a:pt x="64263" y="203"/>
                  </a:cubicBezTo>
                  <a:cubicBezTo>
                    <a:pt x="62842" y="101"/>
                    <a:pt x="61421" y="0"/>
                    <a:pt x="60000" y="0"/>
                  </a:cubicBezTo>
                  <a:cubicBezTo>
                    <a:pt x="58578" y="0"/>
                    <a:pt x="57157" y="101"/>
                    <a:pt x="55736" y="203"/>
                  </a:cubicBezTo>
                  <a:cubicBezTo>
                    <a:pt x="53604" y="10687"/>
                    <a:pt x="53604" y="10687"/>
                    <a:pt x="53604" y="10687"/>
                  </a:cubicBezTo>
                  <a:cubicBezTo>
                    <a:pt x="50761" y="11094"/>
                    <a:pt x="48020" y="11704"/>
                    <a:pt x="45380" y="12519"/>
                  </a:cubicBezTo>
                  <a:cubicBezTo>
                    <a:pt x="39187" y="3765"/>
                    <a:pt x="39187" y="3765"/>
                    <a:pt x="39187" y="3765"/>
                  </a:cubicBezTo>
                  <a:cubicBezTo>
                    <a:pt x="36446" y="4783"/>
                    <a:pt x="33908" y="5903"/>
                    <a:pt x="31472" y="7328"/>
                  </a:cubicBezTo>
                  <a:cubicBezTo>
                    <a:pt x="33807" y="17811"/>
                    <a:pt x="33807" y="17811"/>
                    <a:pt x="33807" y="17811"/>
                  </a:cubicBezTo>
                  <a:cubicBezTo>
                    <a:pt x="31370" y="19236"/>
                    <a:pt x="29137" y="20966"/>
                    <a:pt x="27106" y="22798"/>
                  </a:cubicBezTo>
                  <a:cubicBezTo>
                    <a:pt x="17868" y="17404"/>
                    <a:pt x="17868" y="17404"/>
                    <a:pt x="17868" y="17404"/>
                  </a:cubicBezTo>
                  <a:cubicBezTo>
                    <a:pt x="15837" y="19338"/>
                    <a:pt x="13908" y="21475"/>
                    <a:pt x="12182" y="23816"/>
                  </a:cubicBezTo>
                  <a:cubicBezTo>
                    <a:pt x="18578" y="32468"/>
                    <a:pt x="18578" y="32468"/>
                    <a:pt x="18578" y="32468"/>
                  </a:cubicBezTo>
                  <a:cubicBezTo>
                    <a:pt x="17055" y="34707"/>
                    <a:pt x="15736" y="37048"/>
                    <a:pt x="14619" y="39592"/>
                  </a:cubicBezTo>
                  <a:cubicBezTo>
                    <a:pt x="4060" y="38371"/>
                    <a:pt x="4060" y="38371"/>
                    <a:pt x="4060" y="38371"/>
                  </a:cubicBezTo>
                  <a:cubicBezTo>
                    <a:pt x="2944" y="41017"/>
                    <a:pt x="2131" y="43867"/>
                    <a:pt x="1421" y="46717"/>
                  </a:cubicBezTo>
                  <a:cubicBezTo>
                    <a:pt x="10862" y="52010"/>
                    <a:pt x="10862" y="52010"/>
                    <a:pt x="10862" y="52010"/>
                  </a:cubicBezTo>
                  <a:cubicBezTo>
                    <a:pt x="10456" y="54554"/>
                    <a:pt x="10152" y="57201"/>
                    <a:pt x="10152" y="59847"/>
                  </a:cubicBezTo>
                  <a:cubicBezTo>
                    <a:pt x="0" y="63002"/>
                    <a:pt x="0" y="63002"/>
                    <a:pt x="0" y="63002"/>
                  </a:cubicBezTo>
                  <a:cubicBezTo>
                    <a:pt x="101" y="66055"/>
                    <a:pt x="507" y="69007"/>
                    <a:pt x="1015" y="71857"/>
                  </a:cubicBezTo>
                  <a:cubicBezTo>
                    <a:pt x="11776" y="72875"/>
                    <a:pt x="11776" y="72875"/>
                    <a:pt x="11776" y="72875"/>
                  </a:cubicBezTo>
                  <a:cubicBezTo>
                    <a:pt x="12385" y="75318"/>
                    <a:pt x="13197" y="77760"/>
                    <a:pt x="14213" y="80000"/>
                  </a:cubicBezTo>
                  <a:cubicBezTo>
                    <a:pt x="6192" y="87124"/>
                    <a:pt x="6192" y="87124"/>
                    <a:pt x="6192" y="87124"/>
                  </a:cubicBezTo>
                  <a:cubicBezTo>
                    <a:pt x="7512" y="89872"/>
                    <a:pt x="9137" y="92417"/>
                    <a:pt x="10862" y="94860"/>
                  </a:cubicBezTo>
                  <a:cubicBezTo>
                    <a:pt x="21015" y="91399"/>
                    <a:pt x="21015" y="91399"/>
                    <a:pt x="21015" y="91399"/>
                  </a:cubicBezTo>
                  <a:cubicBezTo>
                    <a:pt x="22538" y="93333"/>
                    <a:pt x="24162" y="95063"/>
                    <a:pt x="25989" y="96793"/>
                  </a:cubicBezTo>
                  <a:cubicBezTo>
                    <a:pt x="21522" y="106564"/>
                    <a:pt x="21522" y="106564"/>
                    <a:pt x="21522" y="106564"/>
                  </a:cubicBezTo>
                  <a:cubicBezTo>
                    <a:pt x="23857" y="108498"/>
                    <a:pt x="26294" y="110229"/>
                    <a:pt x="28934" y="111857"/>
                  </a:cubicBezTo>
                  <a:cubicBezTo>
                    <a:pt x="36852" y="104529"/>
                    <a:pt x="36852" y="104529"/>
                    <a:pt x="36852" y="104529"/>
                  </a:cubicBezTo>
                  <a:cubicBezTo>
                    <a:pt x="38984" y="105648"/>
                    <a:pt x="41116" y="106564"/>
                    <a:pt x="43350" y="107379"/>
                  </a:cubicBezTo>
                  <a:cubicBezTo>
                    <a:pt x="43248" y="118167"/>
                    <a:pt x="43248" y="118167"/>
                    <a:pt x="43248" y="118167"/>
                  </a:cubicBezTo>
                  <a:cubicBezTo>
                    <a:pt x="46192" y="118982"/>
                    <a:pt x="49137" y="119592"/>
                    <a:pt x="52182" y="120000"/>
                  </a:cubicBezTo>
                  <a:cubicBezTo>
                    <a:pt x="56548" y="110127"/>
                    <a:pt x="56548" y="110127"/>
                    <a:pt x="56548" y="110127"/>
                  </a:cubicBezTo>
                  <a:cubicBezTo>
                    <a:pt x="57664" y="110229"/>
                    <a:pt x="58883" y="110229"/>
                    <a:pt x="60000" y="110229"/>
                  </a:cubicBezTo>
                  <a:cubicBezTo>
                    <a:pt x="61218" y="110229"/>
                    <a:pt x="62335" y="110229"/>
                    <a:pt x="63553" y="110127"/>
                  </a:cubicBezTo>
                  <a:cubicBezTo>
                    <a:pt x="67817" y="120000"/>
                    <a:pt x="67817" y="120000"/>
                    <a:pt x="67817" y="120000"/>
                  </a:cubicBezTo>
                  <a:cubicBezTo>
                    <a:pt x="70862" y="119592"/>
                    <a:pt x="73908" y="118982"/>
                    <a:pt x="76751" y="118167"/>
                  </a:cubicBezTo>
                  <a:cubicBezTo>
                    <a:pt x="76649" y="107379"/>
                    <a:pt x="76649" y="107379"/>
                    <a:pt x="76649" y="107379"/>
                  </a:cubicBezTo>
                  <a:cubicBezTo>
                    <a:pt x="78883" y="106564"/>
                    <a:pt x="81116" y="105648"/>
                    <a:pt x="83147" y="104529"/>
                  </a:cubicBezTo>
                  <a:cubicBezTo>
                    <a:pt x="91065" y="111857"/>
                    <a:pt x="91065" y="111857"/>
                    <a:pt x="91065" y="111857"/>
                  </a:cubicBezTo>
                  <a:cubicBezTo>
                    <a:pt x="93705" y="110229"/>
                    <a:pt x="96142" y="108498"/>
                    <a:pt x="98477" y="106564"/>
                  </a:cubicBezTo>
                  <a:cubicBezTo>
                    <a:pt x="94111" y="96793"/>
                    <a:pt x="94111" y="96793"/>
                    <a:pt x="94111" y="96793"/>
                  </a:cubicBezTo>
                  <a:cubicBezTo>
                    <a:pt x="95837" y="95063"/>
                    <a:pt x="97461" y="93333"/>
                    <a:pt x="98984" y="91399"/>
                  </a:cubicBezTo>
                  <a:cubicBezTo>
                    <a:pt x="109238" y="94860"/>
                    <a:pt x="109238" y="94860"/>
                    <a:pt x="109238" y="94860"/>
                  </a:cubicBezTo>
                  <a:cubicBezTo>
                    <a:pt x="110964" y="92417"/>
                    <a:pt x="112487" y="89872"/>
                    <a:pt x="113807" y="87124"/>
                  </a:cubicBezTo>
                  <a:cubicBezTo>
                    <a:pt x="105786" y="80000"/>
                    <a:pt x="105786" y="80000"/>
                    <a:pt x="105786" y="80000"/>
                  </a:cubicBezTo>
                  <a:cubicBezTo>
                    <a:pt x="106802" y="77760"/>
                    <a:pt x="107614" y="75318"/>
                    <a:pt x="108223" y="72875"/>
                  </a:cubicBezTo>
                  <a:lnTo>
                    <a:pt x="118984" y="71857"/>
                  </a:ln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  <a:effectLst>
              <a:outerShdw blurRad="50799" dist="25400" dir="10800000" algn="r" rotWithShape="0">
                <a:srgbClr val="000000">
                  <a:alpha val="29803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1710450" y="2882255"/>
              <a:ext cx="1288876" cy="1287286"/>
            </a:xfrm>
            <a:prstGeom prst="ellipse">
              <a:avLst/>
            </a:prstGeom>
            <a:solidFill>
              <a:srgbClr val="01568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Shape 177"/>
            <p:cNvSpPr/>
            <p:nvPr/>
          </p:nvSpPr>
          <p:spPr>
            <a:xfrm>
              <a:off x="1822294" y="2993960"/>
              <a:ext cx="1065187" cy="106387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8" name="Shape 178"/>
          <p:cNvSpPr/>
          <p:nvPr/>
        </p:nvSpPr>
        <p:spPr>
          <a:xfrm>
            <a:off x="1964528" y="2598450"/>
            <a:ext cx="2523000" cy="2520000"/>
          </a:xfrm>
          <a:prstGeom prst="arc">
            <a:avLst>
              <a:gd name="adj1" fmla="val 13742682"/>
              <a:gd name="adj2" fmla="val 18423165"/>
            </a:avLst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Shape 179"/>
          <p:cNvGrpSpPr/>
          <p:nvPr/>
        </p:nvGrpSpPr>
        <p:grpSpPr>
          <a:xfrm>
            <a:off x="3651314" y="2846812"/>
            <a:ext cx="2027514" cy="2023159"/>
            <a:chOff x="1437462" y="2610442"/>
            <a:chExt cx="1834855" cy="1830913"/>
          </a:xfrm>
        </p:grpSpPr>
        <p:sp>
          <p:nvSpPr>
            <p:cNvPr id="180" name="Shape 180"/>
            <p:cNvSpPr/>
            <p:nvPr/>
          </p:nvSpPr>
          <p:spPr>
            <a:xfrm>
              <a:off x="1437462" y="2610442"/>
              <a:ext cx="1834855" cy="1830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84" y="71857"/>
                  </a:moveTo>
                  <a:cubicBezTo>
                    <a:pt x="119492" y="69007"/>
                    <a:pt x="119898" y="66055"/>
                    <a:pt x="120000" y="63002"/>
                  </a:cubicBezTo>
                  <a:cubicBezTo>
                    <a:pt x="109847" y="59847"/>
                    <a:pt x="109847" y="59847"/>
                    <a:pt x="109847" y="59847"/>
                  </a:cubicBezTo>
                  <a:cubicBezTo>
                    <a:pt x="109847" y="57201"/>
                    <a:pt x="109644" y="54554"/>
                    <a:pt x="109137" y="52010"/>
                  </a:cubicBezTo>
                  <a:cubicBezTo>
                    <a:pt x="118578" y="46717"/>
                    <a:pt x="118578" y="46717"/>
                    <a:pt x="118578" y="46717"/>
                  </a:cubicBezTo>
                  <a:cubicBezTo>
                    <a:pt x="117868" y="43867"/>
                    <a:pt x="117055" y="41017"/>
                    <a:pt x="116040" y="38371"/>
                  </a:cubicBezTo>
                  <a:cubicBezTo>
                    <a:pt x="105380" y="39592"/>
                    <a:pt x="105380" y="39592"/>
                    <a:pt x="105380" y="39592"/>
                  </a:cubicBezTo>
                  <a:cubicBezTo>
                    <a:pt x="104263" y="37048"/>
                    <a:pt x="102944" y="34707"/>
                    <a:pt x="101421" y="32468"/>
                  </a:cubicBezTo>
                  <a:cubicBezTo>
                    <a:pt x="107817" y="23816"/>
                    <a:pt x="107817" y="23816"/>
                    <a:pt x="107817" y="23816"/>
                  </a:cubicBezTo>
                  <a:cubicBezTo>
                    <a:pt x="106091" y="21475"/>
                    <a:pt x="104162" y="19338"/>
                    <a:pt x="102131" y="17404"/>
                  </a:cubicBezTo>
                  <a:cubicBezTo>
                    <a:pt x="92994" y="22798"/>
                    <a:pt x="92994" y="22798"/>
                    <a:pt x="92994" y="22798"/>
                  </a:cubicBezTo>
                  <a:cubicBezTo>
                    <a:pt x="90862" y="20966"/>
                    <a:pt x="88629" y="19236"/>
                    <a:pt x="86294" y="17811"/>
                  </a:cubicBezTo>
                  <a:cubicBezTo>
                    <a:pt x="88629" y="7328"/>
                    <a:pt x="88629" y="7328"/>
                    <a:pt x="88629" y="7328"/>
                  </a:cubicBezTo>
                  <a:cubicBezTo>
                    <a:pt x="86091" y="5903"/>
                    <a:pt x="83553" y="4783"/>
                    <a:pt x="80913" y="3765"/>
                  </a:cubicBezTo>
                  <a:cubicBezTo>
                    <a:pt x="74619" y="12519"/>
                    <a:pt x="74619" y="12519"/>
                    <a:pt x="74619" y="12519"/>
                  </a:cubicBezTo>
                  <a:cubicBezTo>
                    <a:pt x="71979" y="11704"/>
                    <a:pt x="69238" y="11094"/>
                    <a:pt x="66395" y="10687"/>
                  </a:cubicBezTo>
                  <a:cubicBezTo>
                    <a:pt x="64263" y="203"/>
                    <a:pt x="64263" y="203"/>
                    <a:pt x="64263" y="203"/>
                  </a:cubicBezTo>
                  <a:cubicBezTo>
                    <a:pt x="62842" y="101"/>
                    <a:pt x="61421" y="0"/>
                    <a:pt x="60000" y="0"/>
                  </a:cubicBezTo>
                  <a:cubicBezTo>
                    <a:pt x="58578" y="0"/>
                    <a:pt x="57157" y="101"/>
                    <a:pt x="55736" y="203"/>
                  </a:cubicBezTo>
                  <a:cubicBezTo>
                    <a:pt x="53604" y="10687"/>
                    <a:pt x="53604" y="10687"/>
                    <a:pt x="53604" y="10687"/>
                  </a:cubicBezTo>
                  <a:cubicBezTo>
                    <a:pt x="50761" y="11094"/>
                    <a:pt x="48020" y="11704"/>
                    <a:pt x="45380" y="12519"/>
                  </a:cubicBezTo>
                  <a:cubicBezTo>
                    <a:pt x="39187" y="3765"/>
                    <a:pt x="39187" y="3765"/>
                    <a:pt x="39187" y="3765"/>
                  </a:cubicBezTo>
                  <a:cubicBezTo>
                    <a:pt x="36446" y="4783"/>
                    <a:pt x="33908" y="5903"/>
                    <a:pt x="31472" y="7328"/>
                  </a:cubicBezTo>
                  <a:cubicBezTo>
                    <a:pt x="33807" y="17811"/>
                    <a:pt x="33807" y="17811"/>
                    <a:pt x="33807" y="17811"/>
                  </a:cubicBezTo>
                  <a:cubicBezTo>
                    <a:pt x="31370" y="19236"/>
                    <a:pt x="29137" y="20966"/>
                    <a:pt x="27106" y="22798"/>
                  </a:cubicBezTo>
                  <a:cubicBezTo>
                    <a:pt x="17868" y="17404"/>
                    <a:pt x="17868" y="17404"/>
                    <a:pt x="17868" y="17404"/>
                  </a:cubicBezTo>
                  <a:cubicBezTo>
                    <a:pt x="15837" y="19338"/>
                    <a:pt x="13908" y="21475"/>
                    <a:pt x="12182" y="23816"/>
                  </a:cubicBezTo>
                  <a:cubicBezTo>
                    <a:pt x="18578" y="32468"/>
                    <a:pt x="18578" y="32468"/>
                    <a:pt x="18578" y="32468"/>
                  </a:cubicBezTo>
                  <a:cubicBezTo>
                    <a:pt x="17055" y="34707"/>
                    <a:pt x="15736" y="37048"/>
                    <a:pt x="14619" y="39592"/>
                  </a:cubicBezTo>
                  <a:cubicBezTo>
                    <a:pt x="4060" y="38371"/>
                    <a:pt x="4060" y="38371"/>
                    <a:pt x="4060" y="38371"/>
                  </a:cubicBezTo>
                  <a:cubicBezTo>
                    <a:pt x="2944" y="41017"/>
                    <a:pt x="2131" y="43867"/>
                    <a:pt x="1421" y="46717"/>
                  </a:cubicBezTo>
                  <a:cubicBezTo>
                    <a:pt x="10862" y="52010"/>
                    <a:pt x="10862" y="52010"/>
                    <a:pt x="10862" y="52010"/>
                  </a:cubicBezTo>
                  <a:cubicBezTo>
                    <a:pt x="10456" y="54554"/>
                    <a:pt x="10152" y="57201"/>
                    <a:pt x="10152" y="59847"/>
                  </a:cubicBezTo>
                  <a:cubicBezTo>
                    <a:pt x="0" y="63002"/>
                    <a:pt x="0" y="63002"/>
                    <a:pt x="0" y="63002"/>
                  </a:cubicBezTo>
                  <a:cubicBezTo>
                    <a:pt x="101" y="66055"/>
                    <a:pt x="507" y="69007"/>
                    <a:pt x="1015" y="71857"/>
                  </a:cubicBezTo>
                  <a:cubicBezTo>
                    <a:pt x="11776" y="72875"/>
                    <a:pt x="11776" y="72875"/>
                    <a:pt x="11776" y="72875"/>
                  </a:cubicBezTo>
                  <a:cubicBezTo>
                    <a:pt x="12385" y="75318"/>
                    <a:pt x="13197" y="77760"/>
                    <a:pt x="14213" y="80000"/>
                  </a:cubicBezTo>
                  <a:cubicBezTo>
                    <a:pt x="6192" y="87124"/>
                    <a:pt x="6192" y="87124"/>
                    <a:pt x="6192" y="87124"/>
                  </a:cubicBezTo>
                  <a:cubicBezTo>
                    <a:pt x="7512" y="89872"/>
                    <a:pt x="9137" y="92417"/>
                    <a:pt x="10862" y="94860"/>
                  </a:cubicBezTo>
                  <a:cubicBezTo>
                    <a:pt x="21015" y="91399"/>
                    <a:pt x="21015" y="91399"/>
                    <a:pt x="21015" y="91399"/>
                  </a:cubicBezTo>
                  <a:cubicBezTo>
                    <a:pt x="22538" y="93333"/>
                    <a:pt x="24162" y="95063"/>
                    <a:pt x="25989" y="96793"/>
                  </a:cubicBezTo>
                  <a:cubicBezTo>
                    <a:pt x="21522" y="106564"/>
                    <a:pt x="21522" y="106564"/>
                    <a:pt x="21522" y="106564"/>
                  </a:cubicBezTo>
                  <a:cubicBezTo>
                    <a:pt x="23857" y="108498"/>
                    <a:pt x="26294" y="110229"/>
                    <a:pt x="28934" y="111857"/>
                  </a:cubicBezTo>
                  <a:cubicBezTo>
                    <a:pt x="36852" y="104529"/>
                    <a:pt x="36852" y="104529"/>
                    <a:pt x="36852" y="104529"/>
                  </a:cubicBezTo>
                  <a:cubicBezTo>
                    <a:pt x="38984" y="105648"/>
                    <a:pt x="41116" y="106564"/>
                    <a:pt x="43350" y="107379"/>
                  </a:cubicBezTo>
                  <a:cubicBezTo>
                    <a:pt x="43248" y="118167"/>
                    <a:pt x="43248" y="118167"/>
                    <a:pt x="43248" y="118167"/>
                  </a:cubicBezTo>
                  <a:cubicBezTo>
                    <a:pt x="46192" y="118982"/>
                    <a:pt x="49137" y="119592"/>
                    <a:pt x="52182" y="120000"/>
                  </a:cubicBezTo>
                  <a:cubicBezTo>
                    <a:pt x="56548" y="110127"/>
                    <a:pt x="56548" y="110127"/>
                    <a:pt x="56548" y="110127"/>
                  </a:cubicBezTo>
                  <a:cubicBezTo>
                    <a:pt x="57664" y="110229"/>
                    <a:pt x="58883" y="110229"/>
                    <a:pt x="60000" y="110229"/>
                  </a:cubicBezTo>
                  <a:cubicBezTo>
                    <a:pt x="61218" y="110229"/>
                    <a:pt x="62335" y="110229"/>
                    <a:pt x="63553" y="110127"/>
                  </a:cubicBezTo>
                  <a:cubicBezTo>
                    <a:pt x="67817" y="120000"/>
                    <a:pt x="67817" y="120000"/>
                    <a:pt x="67817" y="120000"/>
                  </a:cubicBezTo>
                  <a:cubicBezTo>
                    <a:pt x="70862" y="119592"/>
                    <a:pt x="73908" y="118982"/>
                    <a:pt x="76751" y="118167"/>
                  </a:cubicBezTo>
                  <a:cubicBezTo>
                    <a:pt x="76649" y="107379"/>
                    <a:pt x="76649" y="107379"/>
                    <a:pt x="76649" y="107379"/>
                  </a:cubicBezTo>
                  <a:cubicBezTo>
                    <a:pt x="78883" y="106564"/>
                    <a:pt x="81116" y="105648"/>
                    <a:pt x="83147" y="104529"/>
                  </a:cubicBezTo>
                  <a:cubicBezTo>
                    <a:pt x="91065" y="111857"/>
                    <a:pt x="91065" y="111857"/>
                    <a:pt x="91065" y="111857"/>
                  </a:cubicBezTo>
                  <a:cubicBezTo>
                    <a:pt x="93705" y="110229"/>
                    <a:pt x="96142" y="108498"/>
                    <a:pt x="98477" y="106564"/>
                  </a:cubicBezTo>
                  <a:cubicBezTo>
                    <a:pt x="94111" y="96793"/>
                    <a:pt x="94111" y="96793"/>
                    <a:pt x="94111" y="96793"/>
                  </a:cubicBezTo>
                  <a:cubicBezTo>
                    <a:pt x="95837" y="95063"/>
                    <a:pt x="97461" y="93333"/>
                    <a:pt x="98984" y="91399"/>
                  </a:cubicBezTo>
                  <a:cubicBezTo>
                    <a:pt x="109238" y="94860"/>
                    <a:pt x="109238" y="94860"/>
                    <a:pt x="109238" y="94860"/>
                  </a:cubicBezTo>
                  <a:cubicBezTo>
                    <a:pt x="110964" y="92417"/>
                    <a:pt x="112487" y="89872"/>
                    <a:pt x="113807" y="87124"/>
                  </a:cubicBezTo>
                  <a:cubicBezTo>
                    <a:pt x="105786" y="80000"/>
                    <a:pt x="105786" y="80000"/>
                    <a:pt x="105786" y="80000"/>
                  </a:cubicBezTo>
                  <a:cubicBezTo>
                    <a:pt x="106802" y="77760"/>
                    <a:pt x="107614" y="75318"/>
                    <a:pt x="108223" y="72875"/>
                  </a:cubicBezTo>
                  <a:lnTo>
                    <a:pt x="118984" y="71857"/>
                  </a:lnTo>
                  <a:close/>
                </a:path>
              </a:pathLst>
            </a:custGeom>
            <a:solidFill>
              <a:srgbClr val="46B688"/>
            </a:solidFill>
            <a:ln>
              <a:noFill/>
            </a:ln>
            <a:effectLst>
              <a:outerShdw blurRad="50799" dist="25400" dir="10800000" algn="r" rotWithShape="0">
                <a:srgbClr val="000000">
                  <a:alpha val="29803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Shape 181"/>
            <p:cNvSpPr/>
            <p:nvPr/>
          </p:nvSpPr>
          <p:spPr>
            <a:xfrm>
              <a:off x="1710450" y="2882256"/>
              <a:ext cx="1288876" cy="1287286"/>
            </a:xfrm>
            <a:prstGeom prst="ellipse">
              <a:avLst/>
            </a:prstGeom>
            <a:solidFill>
              <a:srgbClr val="38906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Shape 182"/>
            <p:cNvSpPr/>
            <p:nvPr/>
          </p:nvSpPr>
          <p:spPr>
            <a:xfrm>
              <a:off x="1822294" y="2993960"/>
              <a:ext cx="1065187" cy="106387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3" name="Shape 183"/>
          <p:cNvGrpSpPr/>
          <p:nvPr/>
        </p:nvGrpSpPr>
        <p:grpSpPr>
          <a:xfrm>
            <a:off x="5090339" y="2846811"/>
            <a:ext cx="2027513" cy="2023159"/>
            <a:chOff x="1437462" y="2610441"/>
            <a:chExt cx="1834853" cy="1830913"/>
          </a:xfrm>
        </p:grpSpPr>
        <p:sp>
          <p:nvSpPr>
            <p:cNvPr id="184" name="Shape 184"/>
            <p:cNvSpPr/>
            <p:nvPr/>
          </p:nvSpPr>
          <p:spPr>
            <a:xfrm>
              <a:off x="1437462" y="2610441"/>
              <a:ext cx="1834853" cy="1830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84" y="71857"/>
                  </a:moveTo>
                  <a:cubicBezTo>
                    <a:pt x="119492" y="69007"/>
                    <a:pt x="119898" y="66055"/>
                    <a:pt x="120000" y="63002"/>
                  </a:cubicBezTo>
                  <a:cubicBezTo>
                    <a:pt x="109847" y="59847"/>
                    <a:pt x="109847" y="59847"/>
                    <a:pt x="109847" y="59847"/>
                  </a:cubicBezTo>
                  <a:cubicBezTo>
                    <a:pt x="109847" y="57201"/>
                    <a:pt x="109644" y="54554"/>
                    <a:pt x="109137" y="52010"/>
                  </a:cubicBezTo>
                  <a:cubicBezTo>
                    <a:pt x="118578" y="46717"/>
                    <a:pt x="118578" y="46717"/>
                    <a:pt x="118578" y="46717"/>
                  </a:cubicBezTo>
                  <a:cubicBezTo>
                    <a:pt x="117868" y="43867"/>
                    <a:pt x="117055" y="41017"/>
                    <a:pt x="116040" y="38371"/>
                  </a:cubicBezTo>
                  <a:cubicBezTo>
                    <a:pt x="105380" y="39592"/>
                    <a:pt x="105380" y="39592"/>
                    <a:pt x="105380" y="39592"/>
                  </a:cubicBezTo>
                  <a:cubicBezTo>
                    <a:pt x="104263" y="37048"/>
                    <a:pt x="102944" y="34707"/>
                    <a:pt x="101421" y="32468"/>
                  </a:cubicBezTo>
                  <a:cubicBezTo>
                    <a:pt x="107817" y="23816"/>
                    <a:pt x="107817" y="23816"/>
                    <a:pt x="107817" y="23816"/>
                  </a:cubicBezTo>
                  <a:cubicBezTo>
                    <a:pt x="106091" y="21475"/>
                    <a:pt x="104162" y="19338"/>
                    <a:pt x="102131" y="17404"/>
                  </a:cubicBezTo>
                  <a:cubicBezTo>
                    <a:pt x="92994" y="22798"/>
                    <a:pt x="92994" y="22798"/>
                    <a:pt x="92994" y="22798"/>
                  </a:cubicBezTo>
                  <a:cubicBezTo>
                    <a:pt x="90862" y="20966"/>
                    <a:pt x="88629" y="19236"/>
                    <a:pt x="86294" y="17811"/>
                  </a:cubicBezTo>
                  <a:cubicBezTo>
                    <a:pt x="88629" y="7328"/>
                    <a:pt x="88629" y="7328"/>
                    <a:pt x="88629" y="7328"/>
                  </a:cubicBezTo>
                  <a:cubicBezTo>
                    <a:pt x="86091" y="5903"/>
                    <a:pt x="83553" y="4783"/>
                    <a:pt x="80913" y="3765"/>
                  </a:cubicBezTo>
                  <a:cubicBezTo>
                    <a:pt x="74619" y="12519"/>
                    <a:pt x="74619" y="12519"/>
                    <a:pt x="74619" y="12519"/>
                  </a:cubicBezTo>
                  <a:cubicBezTo>
                    <a:pt x="71979" y="11704"/>
                    <a:pt x="69238" y="11094"/>
                    <a:pt x="66395" y="10687"/>
                  </a:cubicBezTo>
                  <a:cubicBezTo>
                    <a:pt x="64263" y="203"/>
                    <a:pt x="64263" y="203"/>
                    <a:pt x="64263" y="203"/>
                  </a:cubicBezTo>
                  <a:cubicBezTo>
                    <a:pt x="62842" y="101"/>
                    <a:pt x="61421" y="0"/>
                    <a:pt x="60000" y="0"/>
                  </a:cubicBezTo>
                  <a:cubicBezTo>
                    <a:pt x="58578" y="0"/>
                    <a:pt x="57157" y="101"/>
                    <a:pt x="55736" y="203"/>
                  </a:cubicBezTo>
                  <a:cubicBezTo>
                    <a:pt x="53604" y="10687"/>
                    <a:pt x="53604" y="10687"/>
                    <a:pt x="53604" y="10687"/>
                  </a:cubicBezTo>
                  <a:cubicBezTo>
                    <a:pt x="50761" y="11094"/>
                    <a:pt x="48020" y="11704"/>
                    <a:pt x="45380" y="12519"/>
                  </a:cubicBezTo>
                  <a:cubicBezTo>
                    <a:pt x="39187" y="3765"/>
                    <a:pt x="39187" y="3765"/>
                    <a:pt x="39187" y="3765"/>
                  </a:cubicBezTo>
                  <a:cubicBezTo>
                    <a:pt x="36446" y="4783"/>
                    <a:pt x="33908" y="5903"/>
                    <a:pt x="31472" y="7328"/>
                  </a:cubicBezTo>
                  <a:cubicBezTo>
                    <a:pt x="33807" y="17811"/>
                    <a:pt x="33807" y="17811"/>
                    <a:pt x="33807" y="17811"/>
                  </a:cubicBezTo>
                  <a:cubicBezTo>
                    <a:pt x="31370" y="19236"/>
                    <a:pt x="29137" y="20966"/>
                    <a:pt x="27106" y="22798"/>
                  </a:cubicBezTo>
                  <a:cubicBezTo>
                    <a:pt x="17868" y="17404"/>
                    <a:pt x="17868" y="17404"/>
                    <a:pt x="17868" y="17404"/>
                  </a:cubicBezTo>
                  <a:cubicBezTo>
                    <a:pt x="15837" y="19338"/>
                    <a:pt x="13908" y="21475"/>
                    <a:pt x="12182" y="23816"/>
                  </a:cubicBezTo>
                  <a:cubicBezTo>
                    <a:pt x="18578" y="32468"/>
                    <a:pt x="18578" y="32468"/>
                    <a:pt x="18578" y="32468"/>
                  </a:cubicBezTo>
                  <a:cubicBezTo>
                    <a:pt x="17055" y="34707"/>
                    <a:pt x="15736" y="37048"/>
                    <a:pt x="14619" y="39592"/>
                  </a:cubicBezTo>
                  <a:cubicBezTo>
                    <a:pt x="4060" y="38371"/>
                    <a:pt x="4060" y="38371"/>
                    <a:pt x="4060" y="38371"/>
                  </a:cubicBezTo>
                  <a:cubicBezTo>
                    <a:pt x="2944" y="41017"/>
                    <a:pt x="2131" y="43867"/>
                    <a:pt x="1421" y="46717"/>
                  </a:cubicBezTo>
                  <a:cubicBezTo>
                    <a:pt x="10862" y="52010"/>
                    <a:pt x="10862" y="52010"/>
                    <a:pt x="10862" y="52010"/>
                  </a:cubicBezTo>
                  <a:cubicBezTo>
                    <a:pt x="10456" y="54554"/>
                    <a:pt x="10152" y="57201"/>
                    <a:pt x="10152" y="59847"/>
                  </a:cubicBezTo>
                  <a:cubicBezTo>
                    <a:pt x="0" y="63002"/>
                    <a:pt x="0" y="63002"/>
                    <a:pt x="0" y="63002"/>
                  </a:cubicBezTo>
                  <a:cubicBezTo>
                    <a:pt x="101" y="66055"/>
                    <a:pt x="507" y="69007"/>
                    <a:pt x="1015" y="71857"/>
                  </a:cubicBezTo>
                  <a:cubicBezTo>
                    <a:pt x="11776" y="72875"/>
                    <a:pt x="11776" y="72875"/>
                    <a:pt x="11776" y="72875"/>
                  </a:cubicBezTo>
                  <a:cubicBezTo>
                    <a:pt x="12385" y="75318"/>
                    <a:pt x="13197" y="77760"/>
                    <a:pt x="14213" y="80000"/>
                  </a:cubicBezTo>
                  <a:cubicBezTo>
                    <a:pt x="6192" y="87124"/>
                    <a:pt x="6192" y="87124"/>
                    <a:pt x="6192" y="87124"/>
                  </a:cubicBezTo>
                  <a:cubicBezTo>
                    <a:pt x="7512" y="89872"/>
                    <a:pt x="9137" y="92417"/>
                    <a:pt x="10862" y="94860"/>
                  </a:cubicBezTo>
                  <a:cubicBezTo>
                    <a:pt x="21015" y="91399"/>
                    <a:pt x="21015" y="91399"/>
                    <a:pt x="21015" y="91399"/>
                  </a:cubicBezTo>
                  <a:cubicBezTo>
                    <a:pt x="22538" y="93333"/>
                    <a:pt x="24162" y="95063"/>
                    <a:pt x="25989" y="96793"/>
                  </a:cubicBezTo>
                  <a:cubicBezTo>
                    <a:pt x="21522" y="106564"/>
                    <a:pt x="21522" y="106564"/>
                    <a:pt x="21522" y="106564"/>
                  </a:cubicBezTo>
                  <a:cubicBezTo>
                    <a:pt x="23857" y="108498"/>
                    <a:pt x="26294" y="110229"/>
                    <a:pt x="28934" y="111857"/>
                  </a:cubicBezTo>
                  <a:cubicBezTo>
                    <a:pt x="36852" y="104529"/>
                    <a:pt x="36852" y="104529"/>
                    <a:pt x="36852" y="104529"/>
                  </a:cubicBezTo>
                  <a:cubicBezTo>
                    <a:pt x="38984" y="105648"/>
                    <a:pt x="41116" y="106564"/>
                    <a:pt x="43350" y="107379"/>
                  </a:cubicBezTo>
                  <a:cubicBezTo>
                    <a:pt x="43248" y="118167"/>
                    <a:pt x="43248" y="118167"/>
                    <a:pt x="43248" y="118167"/>
                  </a:cubicBezTo>
                  <a:cubicBezTo>
                    <a:pt x="46192" y="118982"/>
                    <a:pt x="49137" y="119592"/>
                    <a:pt x="52182" y="120000"/>
                  </a:cubicBezTo>
                  <a:cubicBezTo>
                    <a:pt x="56548" y="110127"/>
                    <a:pt x="56548" y="110127"/>
                    <a:pt x="56548" y="110127"/>
                  </a:cubicBezTo>
                  <a:cubicBezTo>
                    <a:pt x="57664" y="110229"/>
                    <a:pt x="58883" y="110229"/>
                    <a:pt x="60000" y="110229"/>
                  </a:cubicBezTo>
                  <a:cubicBezTo>
                    <a:pt x="61218" y="110229"/>
                    <a:pt x="62335" y="110229"/>
                    <a:pt x="63553" y="110127"/>
                  </a:cubicBezTo>
                  <a:cubicBezTo>
                    <a:pt x="67817" y="120000"/>
                    <a:pt x="67817" y="120000"/>
                    <a:pt x="67817" y="120000"/>
                  </a:cubicBezTo>
                  <a:cubicBezTo>
                    <a:pt x="70862" y="119592"/>
                    <a:pt x="73908" y="118982"/>
                    <a:pt x="76751" y="118167"/>
                  </a:cubicBezTo>
                  <a:cubicBezTo>
                    <a:pt x="76649" y="107379"/>
                    <a:pt x="76649" y="107379"/>
                    <a:pt x="76649" y="107379"/>
                  </a:cubicBezTo>
                  <a:cubicBezTo>
                    <a:pt x="78883" y="106564"/>
                    <a:pt x="81116" y="105648"/>
                    <a:pt x="83147" y="104529"/>
                  </a:cubicBezTo>
                  <a:cubicBezTo>
                    <a:pt x="91065" y="111857"/>
                    <a:pt x="91065" y="111857"/>
                    <a:pt x="91065" y="111857"/>
                  </a:cubicBezTo>
                  <a:cubicBezTo>
                    <a:pt x="93705" y="110229"/>
                    <a:pt x="96142" y="108498"/>
                    <a:pt x="98477" y="106564"/>
                  </a:cubicBezTo>
                  <a:cubicBezTo>
                    <a:pt x="94111" y="96793"/>
                    <a:pt x="94111" y="96793"/>
                    <a:pt x="94111" y="96793"/>
                  </a:cubicBezTo>
                  <a:cubicBezTo>
                    <a:pt x="95837" y="95063"/>
                    <a:pt x="97461" y="93333"/>
                    <a:pt x="98984" y="91399"/>
                  </a:cubicBezTo>
                  <a:cubicBezTo>
                    <a:pt x="109238" y="94860"/>
                    <a:pt x="109238" y="94860"/>
                    <a:pt x="109238" y="94860"/>
                  </a:cubicBezTo>
                  <a:cubicBezTo>
                    <a:pt x="110964" y="92417"/>
                    <a:pt x="112487" y="89872"/>
                    <a:pt x="113807" y="87124"/>
                  </a:cubicBezTo>
                  <a:cubicBezTo>
                    <a:pt x="105786" y="80000"/>
                    <a:pt x="105786" y="80000"/>
                    <a:pt x="105786" y="80000"/>
                  </a:cubicBezTo>
                  <a:cubicBezTo>
                    <a:pt x="106802" y="77760"/>
                    <a:pt x="107614" y="75318"/>
                    <a:pt x="108223" y="72875"/>
                  </a:cubicBezTo>
                  <a:lnTo>
                    <a:pt x="118984" y="71857"/>
                  </a:lnTo>
                  <a:close/>
                </a:path>
              </a:pathLst>
            </a:custGeom>
            <a:solidFill>
              <a:srgbClr val="FEA34F"/>
            </a:solidFill>
            <a:ln>
              <a:noFill/>
            </a:ln>
            <a:effectLst>
              <a:outerShdw blurRad="50799" dist="25400" dir="10800000" algn="r" rotWithShape="0">
                <a:srgbClr val="000000">
                  <a:alpha val="29803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Shape 185"/>
            <p:cNvSpPr/>
            <p:nvPr/>
          </p:nvSpPr>
          <p:spPr>
            <a:xfrm>
              <a:off x="1710450" y="2882255"/>
              <a:ext cx="1288876" cy="1287286"/>
            </a:xfrm>
            <a:prstGeom prst="ellipse">
              <a:avLst/>
            </a:prstGeom>
            <a:solidFill>
              <a:srgbClr val="FE8D2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Shape 186"/>
            <p:cNvSpPr/>
            <p:nvPr/>
          </p:nvSpPr>
          <p:spPr>
            <a:xfrm>
              <a:off x="1822294" y="2993960"/>
              <a:ext cx="1065187" cy="106387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Shape 187"/>
          <p:cNvGrpSpPr/>
          <p:nvPr/>
        </p:nvGrpSpPr>
        <p:grpSpPr>
          <a:xfrm>
            <a:off x="6529364" y="2846811"/>
            <a:ext cx="2027513" cy="2023159"/>
            <a:chOff x="1437462" y="2610441"/>
            <a:chExt cx="1834853" cy="1830913"/>
          </a:xfrm>
        </p:grpSpPr>
        <p:sp>
          <p:nvSpPr>
            <p:cNvPr id="188" name="Shape 188"/>
            <p:cNvSpPr/>
            <p:nvPr/>
          </p:nvSpPr>
          <p:spPr>
            <a:xfrm>
              <a:off x="1437462" y="2610441"/>
              <a:ext cx="1834853" cy="1830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84" y="71857"/>
                  </a:moveTo>
                  <a:cubicBezTo>
                    <a:pt x="119492" y="69007"/>
                    <a:pt x="119898" y="66055"/>
                    <a:pt x="120000" y="63002"/>
                  </a:cubicBezTo>
                  <a:cubicBezTo>
                    <a:pt x="109847" y="59847"/>
                    <a:pt x="109847" y="59847"/>
                    <a:pt x="109847" y="59847"/>
                  </a:cubicBezTo>
                  <a:cubicBezTo>
                    <a:pt x="109847" y="57201"/>
                    <a:pt x="109644" y="54554"/>
                    <a:pt x="109137" y="52010"/>
                  </a:cubicBezTo>
                  <a:cubicBezTo>
                    <a:pt x="118578" y="46717"/>
                    <a:pt x="118578" y="46717"/>
                    <a:pt x="118578" y="46717"/>
                  </a:cubicBezTo>
                  <a:cubicBezTo>
                    <a:pt x="117868" y="43867"/>
                    <a:pt x="117055" y="41017"/>
                    <a:pt x="116040" y="38371"/>
                  </a:cubicBezTo>
                  <a:cubicBezTo>
                    <a:pt x="105380" y="39592"/>
                    <a:pt x="105380" y="39592"/>
                    <a:pt x="105380" y="39592"/>
                  </a:cubicBezTo>
                  <a:cubicBezTo>
                    <a:pt x="104263" y="37048"/>
                    <a:pt x="102944" y="34707"/>
                    <a:pt x="101421" y="32468"/>
                  </a:cubicBezTo>
                  <a:cubicBezTo>
                    <a:pt x="107817" y="23816"/>
                    <a:pt x="107817" y="23816"/>
                    <a:pt x="107817" y="23816"/>
                  </a:cubicBezTo>
                  <a:cubicBezTo>
                    <a:pt x="106091" y="21475"/>
                    <a:pt x="104162" y="19338"/>
                    <a:pt x="102131" y="17404"/>
                  </a:cubicBezTo>
                  <a:cubicBezTo>
                    <a:pt x="92994" y="22798"/>
                    <a:pt x="92994" y="22798"/>
                    <a:pt x="92994" y="22798"/>
                  </a:cubicBezTo>
                  <a:cubicBezTo>
                    <a:pt x="90862" y="20966"/>
                    <a:pt x="88629" y="19236"/>
                    <a:pt x="86294" y="17811"/>
                  </a:cubicBezTo>
                  <a:cubicBezTo>
                    <a:pt x="88629" y="7328"/>
                    <a:pt x="88629" y="7328"/>
                    <a:pt x="88629" y="7328"/>
                  </a:cubicBezTo>
                  <a:cubicBezTo>
                    <a:pt x="86091" y="5903"/>
                    <a:pt x="83553" y="4783"/>
                    <a:pt x="80913" y="3765"/>
                  </a:cubicBezTo>
                  <a:cubicBezTo>
                    <a:pt x="74619" y="12519"/>
                    <a:pt x="74619" y="12519"/>
                    <a:pt x="74619" y="12519"/>
                  </a:cubicBezTo>
                  <a:cubicBezTo>
                    <a:pt x="71979" y="11704"/>
                    <a:pt x="69238" y="11094"/>
                    <a:pt x="66395" y="10687"/>
                  </a:cubicBezTo>
                  <a:cubicBezTo>
                    <a:pt x="64263" y="203"/>
                    <a:pt x="64263" y="203"/>
                    <a:pt x="64263" y="203"/>
                  </a:cubicBezTo>
                  <a:cubicBezTo>
                    <a:pt x="62842" y="101"/>
                    <a:pt x="61421" y="0"/>
                    <a:pt x="60000" y="0"/>
                  </a:cubicBezTo>
                  <a:cubicBezTo>
                    <a:pt x="58578" y="0"/>
                    <a:pt x="57157" y="101"/>
                    <a:pt x="55736" y="203"/>
                  </a:cubicBezTo>
                  <a:cubicBezTo>
                    <a:pt x="53604" y="10687"/>
                    <a:pt x="53604" y="10687"/>
                    <a:pt x="53604" y="10687"/>
                  </a:cubicBezTo>
                  <a:cubicBezTo>
                    <a:pt x="50761" y="11094"/>
                    <a:pt x="48020" y="11704"/>
                    <a:pt x="45380" y="12519"/>
                  </a:cubicBezTo>
                  <a:cubicBezTo>
                    <a:pt x="39187" y="3765"/>
                    <a:pt x="39187" y="3765"/>
                    <a:pt x="39187" y="3765"/>
                  </a:cubicBezTo>
                  <a:cubicBezTo>
                    <a:pt x="36446" y="4783"/>
                    <a:pt x="33908" y="5903"/>
                    <a:pt x="31472" y="7328"/>
                  </a:cubicBezTo>
                  <a:cubicBezTo>
                    <a:pt x="33807" y="17811"/>
                    <a:pt x="33807" y="17811"/>
                    <a:pt x="33807" y="17811"/>
                  </a:cubicBezTo>
                  <a:cubicBezTo>
                    <a:pt x="31370" y="19236"/>
                    <a:pt x="29137" y="20966"/>
                    <a:pt x="27106" y="22798"/>
                  </a:cubicBezTo>
                  <a:cubicBezTo>
                    <a:pt x="17868" y="17404"/>
                    <a:pt x="17868" y="17404"/>
                    <a:pt x="17868" y="17404"/>
                  </a:cubicBezTo>
                  <a:cubicBezTo>
                    <a:pt x="15837" y="19338"/>
                    <a:pt x="13908" y="21475"/>
                    <a:pt x="12182" y="23816"/>
                  </a:cubicBezTo>
                  <a:cubicBezTo>
                    <a:pt x="18578" y="32468"/>
                    <a:pt x="18578" y="32468"/>
                    <a:pt x="18578" y="32468"/>
                  </a:cubicBezTo>
                  <a:cubicBezTo>
                    <a:pt x="17055" y="34707"/>
                    <a:pt x="15736" y="37048"/>
                    <a:pt x="14619" y="39592"/>
                  </a:cubicBezTo>
                  <a:cubicBezTo>
                    <a:pt x="4060" y="38371"/>
                    <a:pt x="4060" y="38371"/>
                    <a:pt x="4060" y="38371"/>
                  </a:cubicBezTo>
                  <a:cubicBezTo>
                    <a:pt x="2944" y="41017"/>
                    <a:pt x="2131" y="43867"/>
                    <a:pt x="1421" y="46717"/>
                  </a:cubicBezTo>
                  <a:cubicBezTo>
                    <a:pt x="10862" y="52010"/>
                    <a:pt x="10862" y="52010"/>
                    <a:pt x="10862" y="52010"/>
                  </a:cubicBezTo>
                  <a:cubicBezTo>
                    <a:pt x="10456" y="54554"/>
                    <a:pt x="10152" y="57201"/>
                    <a:pt x="10152" y="59847"/>
                  </a:cubicBezTo>
                  <a:cubicBezTo>
                    <a:pt x="0" y="63002"/>
                    <a:pt x="0" y="63002"/>
                    <a:pt x="0" y="63002"/>
                  </a:cubicBezTo>
                  <a:cubicBezTo>
                    <a:pt x="101" y="66055"/>
                    <a:pt x="507" y="69007"/>
                    <a:pt x="1015" y="71857"/>
                  </a:cubicBezTo>
                  <a:cubicBezTo>
                    <a:pt x="11776" y="72875"/>
                    <a:pt x="11776" y="72875"/>
                    <a:pt x="11776" y="72875"/>
                  </a:cubicBezTo>
                  <a:cubicBezTo>
                    <a:pt x="12385" y="75318"/>
                    <a:pt x="13197" y="77760"/>
                    <a:pt x="14213" y="80000"/>
                  </a:cubicBezTo>
                  <a:cubicBezTo>
                    <a:pt x="6192" y="87124"/>
                    <a:pt x="6192" y="87124"/>
                    <a:pt x="6192" y="87124"/>
                  </a:cubicBezTo>
                  <a:cubicBezTo>
                    <a:pt x="7512" y="89872"/>
                    <a:pt x="9137" y="92417"/>
                    <a:pt x="10862" y="94860"/>
                  </a:cubicBezTo>
                  <a:cubicBezTo>
                    <a:pt x="21015" y="91399"/>
                    <a:pt x="21015" y="91399"/>
                    <a:pt x="21015" y="91399"/>
                  </a:cubicBezTo>
                  <a:cubicBezTo>
                    <a:pt x="22538" y="93333"/>
                    <a:pt x="24162" y="95063"/>
                    <a:pt x="25989" y="96793"/>
                  </a:cubicBezTo>
                  <a:cubicBezTo>
                    <a:pt x="21522" y="106564"/>
                    <a:pt x="21522" y="106564"/>
                    <a:pt x="21522" y="106564"/>
                  </a:cubicBezTo>
                  <a:cubicBezTo>
                    <a:pt x="23857" y="108498"/>
                    <a:pt x="26294" y="110229"/>
                    <a:pt x="28934" y="111857"/>
                  </a:cubicBezTo>
                  <a:cubicBezTo>
                    <a:pt x="36852" y="104529"/>
                    <a:pt x="36852" y="104529"/>
                    <a:pt x="36852" y="104529"/>
                  </a:cubicBezTo>
                  <a:cubicBezTo>
                    <a:pt x="38984" y="105648"/>
                    <a:pt x="41116" y="106564"/>
                    <a:pt x="43350" y="107379"/>
                  </a:cubicBezTo>
                  <a:cubicBezTo>
                    <a:pt x="43248" y="118167"/>
                    <a:pt x="43248" y="118167"/>
                    <a:pt x="43248" y="118167"/>
                  </a:cubicBezTo>
                  <a:cubicBezTo>
                    <a:pt x="46192" y="118982"/>
                    <a:pt x="49137" y="119592"/>
                    <a:pt x="52182" y="120000"/>
                  </a:cubicBezTo>
                  <a:cubicBezTo>
                    <a:pt x="56548" y="110127"/>
                    <a:pt x="56548" y="110127"/>
                    <a:pt x="56548" y="110127"/>
                  </a:cubicBezTo>
                  <a:cubicBezTo>
                    <a:pt x="57664" y="110229"/>
                    <a:pt x="58883" y="110229"/>
                    <a:pt x="60000" y="110229"/>
                  </a:cubicBezTo>
                  <a:cubicBezTo>
                    <a:pt x="61218" y="110229"/>
                    <a:pt x="62335" y="110229"/>
                    <a:pt x="63553" y="110127"/>
                  </a:cubicBezTo>
                  <a:cubicBezTo>
                    <a:pt x="67817" y="120000"/>
                    <a:pt x="67817" y="120000"/>
                    <a:pt x="67817" y="120000"/>
                  </a:cubicBezTo>
                  <a:cubicBezTo>
                    <a:pt x="70862" y="119592"/>
                    <a:pt x="73908" y="118982"/>
                    <a:pt x="76751" y="118167"/>
                  </a:cubicBezTo>
                  <a:cubicBezTo>
                    <a:pt x="76649" y="107379"/>
                    <a:pt x="76649" y="107379"/>
                    <a:pt x="76649" y="107379"/>
                  </a:cubicBezTo>
                  <a:cubicBezTo>
                    <a:pt x="78883" y="106564"/>
                    <a:pt x="81116" y="105648"/>
                    <a:pt x="83147" y="104529"/>
                  </a:cubicBezTo>
                  <a:cubicBezTo>
                    <a:pt x="91065" y="111857"/>
                    <a:pt x="91065" y="111857"/>
                    <a:pt x="91065" y="111857"/>
                  </a:cubicBezTo>
                  <a:cubicBezTo>
                    <a:pt x="93705" y="110229"/>
                    <a:pt x="96142" y="108498"/>
                    <a:pt x="98477" y="106564"/>
                  </a:cubicBezTo>
                  <a:cubicBezTo>
                    <a:pt x="94111" y="96793"/>
                    <a:pt x="94111" y="96793"/>
                    <a:pt x="94111" y="96793"/>
                  </a:cubicBezTo>
                  <a:cubicBezTo>
                    <a:pt x="95837" y="95063"/>
                    <a:pt x="97461" y="93333"/>
                    <a:pt x="98984" y="91399"/>
                  </a:cubicBezTo>
                  <a:cubicBezTo>
                    <a:pt x="109238" y="94860"/>
                    <a:pt x="109238" y="94860"/>
                    <a:pt x="109238" y="94860"/>
                  </a:cubicBezTo>
                  <a:cubicBezTo>
                    <a:pt x="110964" y="92417"/>
                    <a:pt x="112487" y="89872"/>
                    <a:pt x="113807" y="87124"/>
                  </a:cubicBezTo>
                  <a:cubicBezTo>
                    <a:pt x="105786" y="80000"/>
                    <a:pt x="105786" y="80000"/>
                    <a:pt x="105786" y="80000"/>
                  </a:cubicBezTo>
                  <a:cubicBezTo>
                    <a:pt x="106802" y="77760"/>
                    <a:pt x="107614" y="75318"/>
                    <a:pt x="108223" y="72875"/>
                  </a:cubicBezTo>
                  <a:lnTo>
                    <a:pt x="118984" y="71857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ffectLst>
              <a:outerShdw blurRad="50799" dist="25400" dir="10800000" algn="r" rotWithShape="0">
                <a:srgbClr val="000000">
                  <a:alpha val="29803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Shape 189"/>
            <p:cNvSpPr/>
            <p:nvPr/>
          </p:nvSpPr>
          <p:spPr>
            <a:xfrm>
              <a:off x="1710450" y="2882255"/>
              <a:ext cx="1288876" cy="1287286"/>
            </a:xfrm>
            <a:prstGeom prst="ellipse">
              <a:avLst/>
            </a:prstGeom>
            <a:solidFill>
              <a:srgbClr val="7C7C7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Shape 190"/>
            <p:cNvSpPr/>
            <p:nvPr/>
          </p:nvSpPr>
          <p:spPr>
            <a:xfrm>
              <a:off x="1822294" y="2993960"/>
              <a:ext cx="1065187" cy="106387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" name="Shape 191"/>
          <p:cNvGrpSpPr/>
          <p:nvPr/>
        </p:nvGrpSpPr>
        <p:grpSpPr>
          <a:xfrm>
            <a:off x="7968390" y="2846811"/>
            <a:ext cx="2027513" cy="2023159"/>
            <a:chOff x="1437462" y="2610441"/>
            <a:chExt cx="1834853" cy="1830913"/>
          </a:xfrm>
        </p:grpSpPr>
        <p:sp>
          <p:nvSpPr>
            <p:cNvPr id="192" name="Shape 192"/>
            <p:cNvSpPr/>
            <p:nvPr/>
          </p:nvSpPr>
          <p:spPr>
            <a:xfrm>
              <a:off x="1437462" y="2610441"/>
              <a:ext cx="1834853" cy="18309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984" y="71857"/>
                  </a:moveTo>
                  <a:cubicBezTo>
                    <a:pt x="119492" y="69007"/>
                    <a:pt x="119898" y="66055"/>
                    <a:pt x="120000" y="63002"/>
                  </a:cubicBezTo>
                  <a:cubicBezTo>
                    <a:pt x="109847" y="59847"/>
                    <a:pt x="109847" y="59847"/>
                    <a:pt x="109847" y="59847"/>
                  </a:cubicBezTo>
                  <a:cubicBezTo>
                    <a:pt x="109847" y="57201"/>
                    <a:pt x="109644" y="54554"/>
                    <a:pt x="109137" y="52010"/>
                  </a:cubicBezTo>
                  <a:cubicBezTo>
                    <a:pt x="118578" y="46717"/>
                    <a:pt x="118578" y="46717"/>
                    <a:pt x="118578" y="46717"/>
                  </a:cubicBezTo>
                  <a:cubicBezTo>
                    <a:pt x="117868" y="43867"/>
                    <a:pt x="117055" y="41017"/>
                    <a:pt x="116040" y="38371"/>
                  </a:cubicBezTo>
                  <a:cubicBezTo>
                    <a:pt x="105380" y="39592"/>
                    <a:pt x="105380" y="39592"/>
                    <a:pt x="105380" y="39592"/>
                  </a:cubicBezTo>
                  <a:cubicBezTo>
                    <a:pt x="104263" y="37048"/>
                    <a:pt x="102944" y="34707"/>
                    <a:pt x="101421" y="32468"/>
                  </a:cubicBezTo>
                  <a:cubicBezTo>
                    <a:pt x="107817" y="23816"/>
                    <a:pt x="107817" y="23816"/>
                    <a:pt x="107817" y="23816"/>
                  </a:cubicBezTo>
                  <a:cubicBezTo>
                    <a:pt x="106091" y="21475"/>
                    <a:pt x="104162" y="19338"/>
                    <a:pt x="102131" y="17404"/>
                  </a:cubicBezTo>
                  <a:cubicBezTo>
                    <a:pt x="92994" y="22798"/>
                    <a:pt x="92994" y="22798"/>
                    <a:pt x="92994" y="22798"/>
                  </a:cubicBezTo>
                  <a:cubicBezTo>
                    <a:pt x="90862" y="20966"/>
                    <a:pt x="88629" y="19236"/>
                    <a:pt x="86294" y="17811"/>
                  </a:cubicBezTo>
                  <a:cubicBezTo>
                    <a:pt x="88629" y="7328"/>
                    <a:pt x="88629" y="7328"/>
                    <a:pt x="88629" y="7328"/>
                  </a:cubicBezTo>
                  <a:cubicBezTo>
                    <a:pt x="86091" y="5903"/>
                    <a:pt x="83553" y="4783"/>
                    <a:pt x="80913" y="3765"/>
                  </a:cubicBezTo>
                  <a:cubicBezTo>
                    <a:pt x="74619" y="12519"/>
                    <a:pt x="74619" y="12519"/>
                    <a:pt x="74619" y="12519"/>
                  </a:cubicBezTo>
                  <a:cubicBezTo>
                    <a:pt x="71979" y="11704"/>
                    <a:pt x="69238" y="11094"/>
                    <a:pt x="66395" y="10687"/>
                  </a:cubicBezTo>
                  <a:cubicBezTo>
                    <a:pt x="64263" y="203"/>
                    <a:pt x="64263" y="203"/>
                    <a:pt x="64263" y="203"/>
                  </a:cubicBezTo>
                  <a:cubicBezTo>
                    <a:pt x="62842" y="101"/>
                    <a:pt x="61421" y="0"/>
                    <a:pt x="60000" y="0"/>
                  </a:cubicBezTo>
                  <a:cubicBezTo>
                    <a:pt x="58578" y="0"/>
                    <a:pt x="57157" y="101"/>
                    <a:pt x="55736" y="203"/>
                  </a:cubicBezTo>
                  <a:cubicBezTo>
                    <a:pt x="53604" y="10687"/>
                    <a:pt x="53604" y="10687"/>
                    <a:pt x="53604" y="10687"/>
                  </a:cubicBezTo>
                  <a:cubicBezTo>
                    <a:pt x="50761" y="11094"/>
                    <a:pt x="48020" y="11704"/>
                    <a:pt x="45380" y="12519"/>
                  </a:cubicBezTo>
                  <a:cubicBezTo>
                    <a:pt x="39187" y="3765"/>
                    <a:pt x="39187" y="3765"/>
                    <a:pt x="39187" y="3765"/>
                  </a:cubicBezTo>
                  <a:cubicBezTo>
                    <a:pt x="36446" y="4783"/>
                    <a:pt x="33908" y="5903"/>
                    <a:pt x="31472" y="7328"/>
                  </a:cubicBezTo>
                  <a:cubicBezTo>
                    <a:pt x="33807" y="17811"/>
                    <a:pt x="33807" y="17811"/>
                    <a:pt x="33807" y="17811"/>
                  </a:cubicBezTo>
                  <a:cubicBezTo>
                    <a:pt x="31370" y="19236"/>
                    <a:pt x="29137" y="20966"/>
                    <a:pt x="27106" y="22798"/>
                  </a:cubicBezTo>
                  <a:cubicBezTo>
                    <a:pt x="17868" y="17404"/>
                    <a:pt x="17868" y="17404"/>
                    <a:pt x="17868" y="17404"/>
                  </a:cubicBezTo>
                  <a:cubicBezTo>
                    <a:pt x="15837" y="19338"/>
                    <a:pt x="13908" y="21475"/>
                    <a:pt x="12182" y="23816"/>
                  </a:cubicBezTo>
                  <a:cubicBezTo>
                    <a:pt x="18578" y="32468"/>
                    <a:pt x="18578" y="32468"/>
                    <a:pt x="18578" y="32468"/>
                  </a:cubicBezTo>
                  <a:cubicBezTo>
                    <a:pt x="17055" y="34707"/>
                    <a:pt x="15736" y="37048"/>
                    <a:pt x="14619" y="39592"/>
                  </a:cubicBezTo>
                  <a:cubicBezTo>
                    <a:pt x="4060" y="38371"/>
                    <a:pt x="4060" y="38371"/>
                    <a:pt x="4060" y="38371"/>
                  </a:cubicBezTo>
                  <a:cubicBezTo>
                    <a:pt x="2944" y="41017"/>
                    <a:pt x="2131" y="43867"/>
                    <a:pt x="1421" y="46717"/>
                  </a:cubicBezTo>
                  <a:cubicBezTo>
                    <a:pt x="10862" y="52010"/>
                    <a:pt x="10862" y="52010"/>
                    <a:pt x="10862" y="52010"/>
                  </a:cubicBezTo>
                  <a:cubicBezTo>
                    <a:pt x="10456" y="54554"/>
                    <a:pt x="10152" y="57201"/>
                    <a:pt x="10152" y="59847"/>
                  </a:cubicBezTo>
                  <a:cubicBezTo>
                    <a:pt x="0" y="63002"/>
                    <a:pt x="0" y="63002"/>
                    <a:pt x="0" y="63002"/>
                  </a:cubicBezTo>
                  <a:cubicBezTo>
                    <a:pt x="101" y="66055"/>
                    <a:pt x="507" y="69007"/>
                    <a:pt x="1015" y="71857"/>
                  </a:cubicBezTo>
                  <a:cubicBezTo>
                    <a:pt x="11776" y="72875"/>
                    <a:pt x="11776" y="72875"/>
                    <a:pt x="11776" y="72875"/>
                  </a:cubicBezTo>
                  <a:cubicBezTo>
                    <a:pt x="12385" y="75318"/>
                    <a:pt x="13197" y="77760"/>
                    <a:pt x="14213" y="80000"/>
                  </a:cubicBezTo>
                  <a:cubicBezTo>
                    <a:pt x="6192" y="87124"/>
                    <a:pt x="6192" y="87124"/>
                    <a:pt x="6192" y="87124"/>
                  </a:cubicBezTo>
                  <a:cubicBezTo>
                    <a:pt x="7512" y="89872"/>
                    <a:pt x="9137" y="92417"/>
                    <a:pt x="10862" y="94860"/>
                  </a:cubicBezTo>
                  <a:cubicBezTo>
                    <a:pt x="21015" y="91399"/>
                    <a:pt x="21015" y="91399"/>
                    <a:pt x="21015" y="91399"/>
                  </a:cubicBezTo>
                  <a:cubicBezTo>
                    <a:pt x="22538" y="93333"/>
                    <a:pt x="24162" y="95063"/>
                    <a:pt x="25989" y="96793"/>
                  </a:cubicBezTo>
                  <a:cubicBezTo>
                    <a:pt x="21522" y="106564"/>
                    <a:pt x="21522" y="106564"/>
                    <a:pt x="21522" y="106564"/>
                  </a:cubicBezTo>
                  <a:cubicBezTo>
                    <a:pt x="23857" y="108498"/>
                    <a:pt x="26294" y="110229"/>
                    <a:pt x="28934" y="111857"/>
                  </a:cubicBezTo>
                  <a:cubicBezTo>
                    <a:pt x="36852" y="104529"/>
                    <a:pt x="36852" y="104529"/>
                    <a:pt x="36852" y="104529"/>
                  </a:cubicBezTo>
                  <a:cubicBezTo>
                    <a:pt x="38984" y="105648"/>
                    <a:pt x="41116" y="106564"/>
                    <a:pt x="43350" y="107379"/>
                  </a:cubicBezTo>
                  <a:cubicBezTo>
                    <a:pt x="43248" y="118167"/>
                    <a:pt x="43248" y="118167"/>
                    <a:pt x="43248" y="118167"/>
                  </a:cubicBezTo>
                  <a:cubicBezTo>
                    <a:pt x="46192" y="118982"/>
                    <a:pt x="49137" y="119592"/>
                    <a:pt x="52182" y="120000"/>
                  </a:cubicBezTo>
                  <a:cubicBezTo>
                    <a:pt x="56548" y="110127"/>
                    <a:pt x="56548" y="110127"/>
                    <a:pt x="56548" y="110127"/>
                  </a:cubicBezTo>
                  <a:cubicBezTo>
                    <a:pt x="57664" y="110229"/>
                    <a:pt x="58883" y="110229"/>
                    <a:pt x="60000" y="110229"/>
                  </a:cubicBezTo>
                  <a:cubicBezTo>
                    <a:pt x="61218" y="110229"/>
                    <a:pt x="62335" y="110229"/>
                    <a:pt x="63553" y="110127"/>
                  </a:cubicBezTo>
                  <a:cubicBezTo>
                    <a:pt x="67817" y="120000"/>
                    <a:pt x="67817" y="120000"/>
                    <a:pt x="67817" y="120000"/>
                  </a:cubicBezTo>
                  <a:cubicBezTo>
                    <a:pt x="70862" y="119592"/>
                    <a:pt x="73908" y="118982"/>
                    <a:pt x="76751" y="118167"/>
                  </a:cubicBezTo>
                  <a:cubicBezTo>
                    <a:pt x="76649" y="107379"/>
                    <a:pt x="76649" y="107379"/>
                    <a:pt x="76649" y="107379"/>
                  </a:cubicBezTo>
                  <a:cubicBezTo>
                    <a:pt x="78883" y="106564"/>
                    <a:pt x="81116" y="105648"/>
                    <a:pt x="83147" y="104529"/>
                  </a:cubicBezTo>
                  <a:cubicBezTo>
                    <a:pt x="91065" y="111857"/>
                    <a:pt x="91065" y="111857"/>
                    <a:pt x="91065" y="111857"/>
                  </a:cubicBezTo>
                  <a:cubicBezTo>
                    <a:pt x="93705" y="110229"/>
                    <a:pt x="96142" y="108498"/>
                    <a:pt x="98477" y="106564"/>
                  </a:cubicBezTo>
                  <a:cubicBezTo>
                    <a:pt x="94111" y="96793"/>
                    <a:pt x="94111" y="96793"/>
                    <a:pt x="94111" y="96793"/>
                  </a:cubicBezTo>
                  <a:cubicBezTo>
                    <a:pt x="95837" y="95063"/>
                    <a:pt x="97461" y="93333"/>
                    <a:pt x="98984" y="91399"/>
                  </a:cubicBezTo>
                  <a:cubicBezTo>
                    <a:pt x="109238" y="94860"/>
                    <a:pt x="109238" y="94860"/>
                    <a:pt x="109238" y="94860"/>
                  </a:cubicBezTo>
                  <a:cubicBezTo>
                    <a:pt x="110964" y="92417"/>
                    <a:pt x="112487" y="89872"/>
                    <a:pt x="113807" y="87124"/>
                  </a:cubicBezTo>
                  <a:cubicBezTo>
                    <a:pt x="105786" y="80000"/>
                    <a:pt x="105786" y="80000"/>
                    <a:pt x="105786" y="80000"/>
                  </a:cubicBezTo>
                  <a:cubicBezTo>
                    <a:pt x="106802" y="77760"/>
                    <a:pt x="107614" y="75318"/>
                    <a:pt x="108223" y="72875"/>
                  </a:cubicBezTo>
                  <a:lnTo>
                    <a:pt x="118984" y="71857"/>
                  </a:ln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  <a:effectLst>
              <a:outerShdw blurRad="50799" dist="25400" dir="10800000" algn="r" rotWithShape="0">
                <a:srgbClr val="000000">
                  <a:alpha val="29803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Shape 193"/>
            <p:cNvSpPr/>
            <p:nvPr/>
          </p:nvSpPr>
          <p:spPr>
            <a:xfrm>
              <a:off x="1710450" y="2882255"/>
              <a:ext cx="1288876" cy="1287286"/>
            </a:xfrm>
            <a:prstGeom prst="ellipse">
              <a:avLst/>
            </a:prstGeom>
            <a:solidFill>
              <a:srgbClr val="01568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Shape 194"/>
            <p:cNvSpPr/>
            <p:nvPr/>
          </p:nvSpPr>
          <p:spPr>
            <a:xfrm>
              <a:off x="1822294" y="2993960"/>
              <a:ext cx="1065187" cy="1063873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799" dist="38100" dir="5400000" algn="t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Shape 195"/>
          <p:cNvSpPr/>
          <p:nvPr/>
        </p:nvSpPr>
        <p:spPr>
          <a:xfrm rot="10800000" flipH="1">
            <a:off x="3403553" y="2598450"/>
            <a:ext cx="2523000" cy="2520000"/>
          </a:xfrm>
          <a:prstGeom prst="arc">
            <a:avLst>
              <a:gd name="adj1" fmla="val 13742682"/>
              <a:gd name="adj2" fmla="val 18423165"/>
            </a:avLst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4842578" y="2598450"/>
            <a:ext cx="2523000" cy="2520000"/>
          </a:xfrm>
          <a:prstGeom prst="arc">
            <a:avLst>
              <a:gd name="adj1" fmla="val 13742682"/>
              <a:gd name="adj2" fmla="val 18423165"/>
            </a:avLst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/>
          <p:nvPr/>
        </p:nvSpPr>
        <p:spPr>
          <a:xfrm rot="10800000" flipH="1">
            <a:off x="6281603" y="2598450"/>
            <a:ext cx="2523000" cy="2520000"/>
          </a:xfrm>
          <a:prstGeom prst="arc">
            <a:avLst>
              <a:gd name="adj1" fmla="val 13742682"/>
              <a:gd name="adj2" fmla="val 18423165"/>
            </a:avLst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Shape 198"/>
          <p:cNvSpPr/>
          <p:nvPr/>
        </p:nvSpPr>
        <p:spPr>
          <a:xfrm>
            <a:off x="7720629" y="2598450"/>
            <a:ext cx="2523000" cy="2520000"/>
          </a:xfrm>
          <a:prstGeom prst="arc">
            <a:avLst>
              <a:gd name="adj1" fmla="val 13742682"/>
              <a:gd name="adj2" fmla="val 18423165"/>
            </a:avLst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Shape 199"/>
          <p:cNvCxnSpPr/>
          <p:nvPr/>
        </p:nvCxnSpPr>
        <p:spPr>
          <a:xfrm>
            <a:off x="3226084" y="2322594"/>
            <a:ext cx="0" cy="274800"/>
          </a:xfrm>
          <a:prstGeom prst="straightConnector1">
            <a:avLst/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0" name="Shape 200"/>
          <p:cNvGrpSpPr/>
          <p:nvPr/>
        </p:nvGrpSpPr>
        <p:grpSpPr>
          <a:xfrm>
            <a:off x="2324941" y="1322541"/>
            <a:ext cx="1843233" cy="1082149"/>
            <a:chOff x="822171" y="1008458"/>
            <a:chExt cx="1789200" cy="1082149"/>
          </a:xfrm>
        </p:grpSpPr>
        <p:sp>
          <p:nvSpPr>
            <p:cNvPr id="201" name="Shape 201"/>
            <p:cNvSpPr txBox="1"/>
            <p:nvPr/>
          </p:nvSpPr>
          <p:spPr>
            <a:xfrm>
              <a:off x="822171" y="1290508"/>
              <a:ext cx="1789200" cy="8000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Patient is treated by their doctor and discharged from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hospital </a:t>
              </a:r>
            </a:p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 </a:t>
              </a: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1252020" y="1008458"/>
              <a:ext cx="8601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>
                  <a:solidFill>
                    <a:srgbClr val="016AA3"/>
                  </a:solidFill>
                  <a:latin typeface="Calibri"/>
                  <a:ea typeface="Calibri"/>
                  <a:cs typeface="Calibri"/>
                  <a:sym typeface="Calibri"/>
                </a:rPr>
                <a:t>STEP 1</a:t>
              </a:r>
            </a:p>
          </p:txBody>
        </p:sp>
      </p:grpSp>
      <p:cxnSp>
        <p:nvCxnSpPr>
          <p:cNvPr id="203" name="Shape 203"/>
          <p:cNvCxnSpPr/>
          <p:nvPr/>
        </p:nvCxnSpPr>
        <p:spPr>
          <a:xfrm>
            <a:off x="6104135" y="2322594"/>
            <a:ext cx="0" cy="274800"/>
          </a:xfrm>
          <a:prstGeom prst="straightConnector1">
            <a:avLst/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4" name="Shape 204"/>
          <p:cNvCxnSpPr/>
          <p:nvPr/>
        </p:nvCxnSpPr>
        <p:spPr>
          <a:xfrm>
            <a:off x="8982185" y="2322594"/>
            <a:ext cx="0" cy="274800"/>
          </a:xfrm>
          <a:prstGeom prst="straightConnector1">
            <a:avLst/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5" name="Shape 205"/>
          <p:cNvCxnSpPr/>
          <p:nvPr/>
        </p:nvCxnSpPr>
        <p:spPr>
          <a:xfrm>
            <a:off x="4665110" y="5118450"/>
            <a:ext cx="0" cy="274800"/>
          </a:xfrm>
          <a:prstGeom prst="straightConnector1">
            <a:avLst/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6" name="Shape 206"/>
          <p:cNvCxnSpPr/>
          <p:nvPr/>
        </p:nvCxnSpPr>
        <p:spPr>
          <a:xfrm>
            <a:off x="7543160" y="5118450"/>
            <a:ext cx="0" cy="274800"/>
          </a:xfrm>
          <a:prstGeom prst="straightConnector1">
            <a:avLst/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07" name="Shape 207"/>
          <p:cNvGrpSpPr/>
          <p:nvPr/>
        </p:nvGrpSpPr>
        <p:grpSpPr>
          <a:xfrm>
            <a:off x="5223450" y="1322550"/>
            <a:ext cx="1843200" cy="744600"/>
            <a:chOff x="842672" y="1008458"/>
            <a:chExt cx="1843200" cy="744599"/>
          </a:xfrm>
        </p:grpSpPr>
        <p:sp>
          <p:nvSpPr>
            <p:cNvPr id="208" name="Shape 208"/>
            <p:cNvSpPr txBox="1"/>
            <p:nvPr/>
          </p:nvSpPr>
          <p:spPr>
            <a:xfrm>
              <a:off x="842672" y="1322258"/>
              <a:ext cx="1843200" cy="43079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Patient forgets to or ma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kes errors when</a:t>
              </a: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tak</a:t>
              </a:r>
              <a:r>
                <a:rPr lang="en-US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ing</a:t>
              </a: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their medications</a:t>
              </a:r>
            </a:p>
          </p:txBody>
        </p:sp>
        <p:sp>
          <p:nvSpPr>
            <p:cNvPr id="209" name="Shape 209"/>
            <p:cNvSpPr txBox="1"/>
            <p:nvPr/>
          </p:nvSpPr>
          <p:spPr>
            <a:xfrm>
              <a:off x="1315109" y="1008458"/>
              <a:ext cx="890400" cy="276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>
                  <a:solidFill>
                    <a:srgbClr val="FEA34F"/>
                  </a:solidFill>
                  <a:latin typeface="Calibri"/>
                  <a:ea typeface="Calibri"/>
                  <a:cs typeface="Calibri"/>
                  <a:sym typeface="Calibri"/>
                </a:rPr>
                <a:t>STEP 3</a:t>
              </a:r>
            </a:p>
          </p:txBody>
        </p:sp>
      </p:grpSp>
      <p:grpSp>
        <p:nvGrpSpPr>
          <p:cNvPr id="210" name="Shape 210"/>
          <p:cNvGrpSpPr/>
          <p:nvPr/>
        </p:nvGrpSpPr>
        <p:grpSpPr>
          <a:xfrm>
            <a:off x="3799514" y="5488720"/>
            <a:ext cx="1731300" cy="740087"/>
            <a:chOff x="857762" y="1255896"/>
            <a:chExt cx="1731300" cy="740087"/>
          </a:xfrm>
        </p:grpSpPr>
        <p:sp>
          <p:nvSpPr>
            <p:cNvPr id="211" name="Shape 211"/>
            <p:cNvSpPr txBox="1"/>
            <p:nvPr/>
          </p:nvSpPr>
          <p:spPr>
            <a:xfrm>
              <a:off x="857762" y="1565184"/>
              <a:ext cx="1731300" cy="4308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Patient picks up their medications</a:t>
              </a:r>
            </a:p>
          </p:txBody>
        </p:sp>
        <p:sp>
          <p:nvSpPr>
            <p:cNvPr id="212" name="Shape 212"/>
            <p:cNvSpPr txBox="1"/>
            <p:nvPr/>
          </p:nvSpPr>
          <p:spPr>
            <a:xfrm>
              <a:off x="1273313" y="1255896"/>
              <a:ext cx="875295" cy="27699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>
                  <a:solidFill>
                    <a:srgbClr val="46B688"/>
                  </a:solidFill>
                  <a:latin typeface="Calibri"/>
                  <a:ea typeface="Calibri"/>
                  <a:cs typeface="Calibri"/>
                  <a:sym typeface="Calibri"/>
                </a:rPr>
                <a:t>STEP 2</a:t>
              </a:r>
            </a:p>
          </p:txBody>
        </p:sp>
      </p:grpSp>
      <p:grpSp>
        <p:nvGrpSpPr>
          <p:cNvPr id="213" name="Shape 213"/>
          <p:cNvGrpSpPr/>
          <p:nvPr/>
        </p:nvGrpSpPr>
        <p:grpSpPr>
          <a:xfrm>
            <a:off x="6677563" y="5488720"/>
            <a:ext cx="1731300" cy="939637"/>
            <a:chOff x="857759" y="1255896"/>
            <a:chExt cx="1731300" cy="939637"/>
          </a:xfrm>
        </p:grpSpPr>
        <p:sp>
          <p:nvSpPr>
            <p:cNvPr id="214" name="Shape 214"/>
            <p:cNvSpPr txBox="1"/>
            <p:nvPr/>
          </p:nvSpPr>
          <p:spPr>
            <a:xfrm>
              <a:off x="857759" y="1549334"/>
              <a:ext cx="1731300" cy="6462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Patient starts to experience original symptoms</a:t>
              </a:r>
            </a:p>
          </p:txBody>
        </p:sp>
        <p:sp>
          <p:nvSpPr>
            <p:cNvPr id="215" name="Shape 215"/>
            <p:cNvSpPr txBox="1"/>
            <p:nvPr/>
          </p:nvSpPr>
          <p:spPr>
            <a:xfrm>
              <a:off x="1295188" y="1255896"/>
              <a:ext cx="875399" cy="27690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800" b="1">
                  <a:solidFill>
                    <a:srgbClr val="AAAAAA"/>
                  </a:solidFill>
                  <a:latin typeface="Calibri"/>
                  <a:ea typeface="Calibri"/>
                  <a:cs typeface="Calibri"/>
                  <a:sym typeface="Calibri"/>
                </a:rPr>
                <a:t>STEP 4</a:t>
              </a:r>
            </a:p>
          </p:txBody>
        </p:sp>
      </p:grpSp>
      <p:pic>
        <p:nvPicPr>
          <p:cNvPr id="216" name="Shape 216" descr="tablet-and-pill (3)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7735" y="3532523"/>
            <a:ext cx="650400" cy="6504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pic>
        <p:nvPicPr>
          <p:cNvPr id="217" name="Shape 217" descr="man-thinki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00394" y="3407576"/>
            <a:ext cx="881400" cy="8814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pic>
        <p:nvPicPr>
          <p:cNvPr id="218" name="Shape 218" descr="stomach-ach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7850" y="3472350"/>
            <a:ext cx="772200" cy="7722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pic>
        <p:nvPicPr>
          <p:cNvPr id="219" name="Shape 21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652457" y="3502010"/>
            <a:ext cx="657300" cy="6573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sp>
        <p:nvSpPr>
          <p:cNvPr id="220" name="Shape 220"/>
          <p:cNvSpPr txBox="1"/>
          <p:nvPr/>
        </p:nvSpPr>
        <p:spPr>
          <a:xfrm>
            <a:off x="8116551" y="1634834"/>
            <a:ext cx="1731300" cy="3692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</a:t>
            </a: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incurs additional medical expenses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</a:p>
        </p:txBody>
      </p:sp>
      <p:sp>
        <p:nvSpPr>
          <p:cNvPr id="221" name="Shape 221"/>
          <p:cNvSpPr txBox="1"/>
          <p:nvPr/>
        </p:nvSpPr>
        <p:spPr>
          <a:xfrm>
            <a:off x="8525941" y="1303884"/>
            <a:ext cx="860100" cy="276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rgbClr val="016AA3"/>
                </a:solidFill>
                <a:latin typeface="Calibri"/>
                <a:ea typeface="Calibri"/>
                <a:cs typeface="Calibri"/>
                <a:sym typeface="Calibri"/>
              </a:rPr>
              <a:t>STEP 5</a:t>
            </a: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809237" y="3492137"/>
            <a:ext cx="820500" cy="7326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/>
          <p:nvPr/>
        </p:nvSpPr>
        <p:spPr>
          <a:xfrm>
            <a:off x="13232493" y="2404699"/>
            <a:ext cx="667800" cy="6678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Shape 228"/>
          <p:cNvSpPr/>
          <p:nvPr/>
        </p:nvSpPr>
        <p:spPr>
          <a:xfrm>
            <a:off x="13232493" y="0"/>
            <a:ext cx="667800" cy="667800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Shape 229"/>
          <p:cNvSpPr/>
          <p:nvPr/>
        </p:nvSpPr>
        <p:spPr>
          <a:xfrm>
            <a:off x="13232493" y="798285"/>
            <a:ext cx="667800" cy="667800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2072587" y="120100"/>
            <a:ext cx="8046900" cy="984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MARKET ANALYSIS: Available Solutions</a:t>
            </a:r>
          </a:p>
        </p:txBody>
      </p:sp>
      <p:sp>
        <p:nvSpPr>
          <p:cNvPr id="231" name="Shape 231"/>
          <p:cNvSpPr/>
          <p:nvPr/>
        </p:nvSpPr>
        <p:spPr>
          <a:xfrm>
            <a:off x="12446277" y="2404699"/>
            <a:ext cx="667799" cy="6678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Shape 232"/>
          <p:cNvSpPr/>
          <p:nvPr/>
        </p:nvSpPr>
        <p:spPr>
          <a:xfrm>
            <a:off x="12446277" y="0"/>
            <a:ext cx="667799" cy="667800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Shape 233"/>
          <p:cNvSpPr/>
          <p:nvPr/>
        </p:nvSpPr>
        <p:spPr>
          <a:xfrm>
            <a:off x="12446277" y="798285"/>
            <a:ext cx="667799" cy="667800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Shape 234"/>
          <p:cNvSpPr/>
          <p:nvPr/>
        </p:nvSpPr>
        <p:spPr>
          <a:xfrm>
            <a:off x="14018709" y="2404699"/>
            <a:ext cx="667800" cy="667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Shape 235"/>
          <p:cNvSpPr/>
          <p:nvPr/>
        </p:nvSpPr>
        <p:spPr>
          <a:xfrm>
            <a:off x="14018709" y="0"/>
            <a:ext cx="667800" cy="667800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/>
          <p:nvPr/>
        </p:nvSpPr>
        <p:spPr>
          <a:xfrm>
            <a:off x="14018709" y="798285"/>
            <a:ext cx="667800" cy="667800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/>
          <p:nvPr/>
        </p:nvSpPr>
        <p:spPr>
          <a:xfrm>
            <a:off x="13232493" y="1594919"/>
            <a:ext cx="667800" cy="667800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Shape 238"/>
          <p:cNvSpPr/>
          <p:nvPr/>
        </p:nvSpPr>
        <p:spPr>
          <a:xfrm>
            <a:off x="12446275" y="1594919"/>
            <a:ext cx="667799" cy="667800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Shape 239"/>
          <p:cNvSpPr/>
          <p:nvPr/>
        </p:nvSpPr>
        <p:spPr>
          <a:xfrm>
            <a:off x="14018709" y="1594919"/>
            <a:ext cx="667800" cy="667800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" name="Shape 240"/>
          <p:cNvGrpSpPr/>
          <p:nvPr/>
        </p:nvGrpSpPr>
        <p:grpSpPr>
          <a:xfrm>
            <a:off x="-671428" y="6747443"/>
            <a:ext cx="13534937" cy="110471"/>
            <a:chOff x="-170626" y="0"/>
            <a:chExt cx="13534937" cy="166800"/>
          </a:xfrm>
        </p:grpSpPr>
        <p:sp>
          <p:nvSpPr>
            <p:cNvPr id="241" name="Shape 241"/>
            <p:cNvSpPr/>
            <p:nvPr/>
          </p:nvSpPr>
          <p:spPr>
            <a:xfrm>
              <a:off x="-170625" y="0"/>
              <a:ext cx="4511700" cy="166800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Shape 242"/>
            <p:cNvSpPr/>
            <p:nvPr/>
          </p:nvSpPr>
          <p:spPr>
            <a:xfrm>
              <a:off x="4340992" y="0"/>
              <a:ext cx="4511700" cy="166800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Shape 243"/>
            <p:cNvSpPr/>
            <p:nvPr/>
          </p:nvSpPr>
          <p:spPr>
            <a:xfrm>
              <a:off x="8852611" y="0"/>
              <a:ext cx="4511699" cy="166800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44" name="Shape 244" descr="8a1bffa1e81f9de5a8e2b2820db225e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850" y="3815000"/>
            <a:ext cx="3326160" cy="2297275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245" name="Shape 245" descr="31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850" y="962398"/>
            <a:ext cx="3326150" cy="2217433"/>
          </a:xfrm>
          <a:prstGeom prst="rect">
            <a:avLst/>
          </a:prstGeom>
          <a:noFill/>
          <a:ln w="9525" cap="flat" cmpd="sng">
            <a:solidFill>
              <a:srgbClr val="888888"/>
            </a:solidFill>
            <a:prstDash val="solid"/>
            <a:round/>
            <a:headEnd type="none" w="med" len="med"/>
            <a:tailEnd type="none" w="med" len="med"/>
          </a:ln>
        </p:spPr>
      </p:pic>
      <p:cxnSp>
        <p:nvCxnSpPr>
          <p:cNvPr id="246" name="Shape 246"/>
          <p:cNvCxnSpPr/>
          <p:nvPr/>
        </p:nvCxnSpPr>
        <p:spPr>
          <a:xfrm>
            <a:off x="3226084" y="2322594"/>
            <a:ext cx="0" cy="274800"/>
          </a:xfrm>
          <a:prstGeom prst="straightConnector1">
            <a:avLst/>
          </a:prstGeom>
          <a:noFill/>
          <a:ln w="57150" cap="rnd" cmpd="sng">
            <a:solidFill>
              <a:srgbClr val="D8D8D8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7" name="Shape 247"/>
          <p:cNvSpPr txBox="1"/>
          <p:nvPr/>
        </p:nvSpPr>
        <p:spPr>
          <a:xfrm>
            <a:off x="893275" y="3290550"/>
            <a:ext cx="2481300" cy="276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Smart Pill Bottles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4154250" y="1466075"/>
            <a:ext cx="7600200" cy="47325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R="0"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Problems with current solutions:</a:t>
            </a:r>
          </a:p>
          <a:p>
            <a:pPr marL="457200" marR="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Puts the burden on the patient</a:t>
            </a:r>
          </a:p>
          <a:p>
            <a:pPr marL="457200" marR="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Leaves room for error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useful when taking multiple meds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Expensive to purchase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integrate the caregiver, insurer, pharmacy, or doctor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Provides no visibility into the patient's adherence habits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Does not track if the pill was removed </a:t>
            </a:r>
          </a:p>
          <a:p>
            <a:pPr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762463" y="6198550"/>
            <a:ext cx="2742900" cy="276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Smart Pill Dispensers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/>
        </p:nvSpPr>
        <p:spPr>
          <a:xfrm>
            <a:off x="13232493" y="2404699"/>
            <a:ext cx="667800" cy="6678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/>
          <p:nvPr/>
        </p:nvSpPr>
        <p:spPr>
          <a:xfrm>
            <a:off x="13232493" y="0"/>
            <a:ext cx="667800" cy="667800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Shape 256"/>
          <p:cNvSpPr/>
          <p:nvPr/>
        </p:nvSpPr>
        <p:spPr>
          <a:xfrm>
            <a:off x="13232493" y="798285"/>
            <a:ext cx="667800" cy="667800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1550924" y="318650"/>
            <a:ext cx="8820000" cy="984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GOALS: Our Solutions Desired Outcomes</a:t>
            </a:r>
          </a:p>
        </p:txBody>
      </p:sp>
      <p:sp>
        <p:nvSpPr>
          <p:cNvPr id="258" name="Shape 258"/>
          <p:cNvSpPr/>
          <p:nvPr/>
        </p:nvSpPr>
        <p:spPr>
          <a:xfrm>
            <a:off x="12446277" y="2404699"/>
            <a:ext cx="667799" cy="6678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/>
          <p:nvPr/>
        </p:nvSpPr>
        <p:spPr>
          <a:xfrm>
            <a:off x="12446277" y="0"/>
            <a:ext cx="667799" cy="667800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Shape 260"/>
          <p:cNvSpPr/>
          <p:nvPr/>
        </p:nvSpPr>
        <p:spPr>
          <a:xfrm>
            <a:off x="12446277" y="798285"/>
            <a:ext cx="667799" cy="667800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Shape 261"/>
          <p:cNvSpPr/>
          <p:nvPr/>
        </p:nvSpPr>
        <p:spPr>
          <a:xfrm>
            <a:off x="14018709" y="2404699"/>
            <a:ext cx="667800" cy="667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Shape 262"/>
          <p:cNvSpPr/>
          <p:nvPr/>
        </p:nvSpPr>
        <p:spPr>
          <a:xfrm>
            <a:off x="14018709" y="0"/>
            <a:ext cx="667800" cy="667800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14018709" y="798285"/>
            <a:ext cx="667800" cy="667800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Shape 264"/>
          <p:cNvSpPr/>
          <p:nvPr/>
        </p:nvSpPr>
        <p:spPr>
          <a:xfrm>
            <a:off x="13232493" y="1594919"/>
            <a:ext cx="667800" cy="667800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Shape 265"/>
          <p:cNvSpPr/>
          <p:nvPr/>
        </p:nvSpPr>
        <p:spPr>
          <a:xfrm>
            <a:off x="12446275" y="1594919"/>
            <a:ext cx="667799" cy="667800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/>
          <p:nvPr/>
        </p:nvSpPr>
        <p:spPr>
          <a:xfrm>
            <a:off x="14018709" y="1594919"/>
            <a:ext cx="667800" cy="667800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7" name="Shape 267"/>
          <p:cNvGrpSpPr/>
          <p:nvPr/>
        </p:nvGrpSpPr>
        <p:grpSpPr>
          <a:xfrm>
            <a:off x="-671428" y="6747443"/>
            <a:ext cx="13534937" cy="110471"/>
            <a:chOff x="-170626" y="0"/>
            <a:chExt cx="13534937" cy="166800"/>
          </a:xfrm>
        </p:grpSpPr>
        <p:sp>
          <p:nvSpPr>
            <p:cNvPr id="268" name="Shape 268"/>
            <p:cNvSpPr/>
            <p:nvPr/>
          </p:nvSpPr>
          <p:spPr>
            <a:xfrm>
              <a:off x="-170625" y="0"/>
              <a:ext cx="4511700" cy="166800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Shape 269"/>
            <p:cNvSpPr/>
            <p:nvPr/>
          </p:nvSpPr>
          <p:spPr>
            <a:xfrm>
              <a:off x="4340992" y="0"/>
              <a:ext cx="4511700" cy="166800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Shape 270"/>
            <p:cNvSpPr/>
            <p:nvPr/>
          </p:nvSpPr>
          <p:spPr>
            <a:xfrm>
              <a:off x="8852611" y="0"/>
              <a:ext cx="4511699" cy="166800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1" name="Shape 271"/>
          <p:cNvSpPr txBox="1"/>
          <p:nvPr/>
        </p:nvSpPr>
        <p:spPr>
          <a:xfrm>
            <a:off x="774350" y="1301650"/>
            <a:ext cx="6547200" cy="4643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patient adherence 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Connect the players in the patient's health care system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Provide cost savings for the insurer and patient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Boost sales for the pharmacy by creating relationships with patients</a:t>
            </a:r>
          </a:p>
          <a:p>
            <a:pPr marL="457200" lvl="0" indent="-38100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Char char="●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Increase visibility into a patient’s medication regimens by providing adherence data to the patient, doctor, pharmacy, and insurer</a:t>
            </a:r>
          </a:p>
          <a:p>
            <a:pPr lv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grpSp>
        <p:nvGrpSpPr>
          <p:cNvPr id="272" name="Shape 272"/>
          <p:cNvGrpSpPr/>
          <p:nvPr/>
        </p:nvGrpSpPr>
        <p:grpSpPr>
          <a:xfrm>
            <a:off x="7602755" y="1373619"/>
            <a:ext cx="4073103" cy="4110760"/>
            <a:chOff x="7877505" y="1297456"/>
            <a:chExt cx="4073103" cy="4110760"/>
          </a:xfrm>
        </p:grpSpPr>
        <p:grpSp>
          <p:nvGrpSpPr>
            <p:cNvPr id="273" name="Shape 273"/>
            <p:cNvGrpSpPr/>
            <p:nvPr/>
          </p:nvGrpSpPr>
          <p:grpSpPr>
            <a:xfrm>
              <a:off x="7877505" y="1297456"/>
              <a:ext cx="4073103" cy="4110760"/>
              <a:chOff x="1525587" y="565150"/>
              <a:chExt cx="5842087" cy="5896100"/>
            </a:xfrm>
          </p:grpSpPr>
          <p:sp>
            <p:nvSpPr>
              <p:cNvPr id="274" name="Shape 274"/>
              <p:cNvSpPr/>
              <p:nvPr/>
            </p:nvSpPr>
            <p:spPr>
              <a:xfrm>
                <a:off x="1633537" y="565150"/>
                <a:ext cx="2690700" cy="419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513" y="35268"/>
                    </a:moveTo>
                    <a:cubicBezTo>
                      <a:pt x="92513" y="35268"/>
                      <a:pt x="97541" y="41075"/>
                      <a:pt x="104245" y="37204"/>
                    </a:cubicBezTo>
                    <a:cubicBezTo>
                      <a:pt x="110949" y="33225"/>
                      <a:pt x="114134" y="30967"/>
                      <a:pt x="114134" y="30967"/>
                    </a:cubicBezTo>
                    <a:cubicBezTo>
                      <a:pt x="114134" y="30967"/>
                      <a:pt x="120000" y="28602"/>
                      <a:pt x="111955" y="23870"/>
                    </a:cubicBezTo>
                    <a:cubicBezTo>
                      <a:pt x="103910" y="19139"/>
                      <a:pt x="79106" y="0"/>
                      <a:pt x="36871" y="13333"/>
                    </a:cubicBezTo>
                    <a:cubicBezTo>
                      <a:pt x="36871" y="13333"/>
                      <a:pt x="0" y="26666"/>
                      <a:pt x="10391" y="54731"/>
                    </a:cubicBezTo>
                    <a:cubicBezTo>
                      <a:pt x="10391" y="54731"/>
                      <a:pt x="14245" y="64193"/>
                      <a:pt x="29329" y="73333"/>
                    </a:cubicBezTo>
                    <a:cubicBezTo>
                      <a:pt x="44413" y="82473"/>
                      <a:pt x="92011" y="113763"/>
                      <a:pt x="92011" y="113763"/>
                    </a:cubicBezTo>
                    <a:cubicBezTo>
                      <a:pt x="92011" y="113763"/>
                      <a:pt x="97374" y="120000"/>
                      <a:pt x="104916" y="115591"/>
                    </a:cubicBezTo>
                    <a:cubicBezTo>
                      <a:pt x="112290" y="111182"/>
                      <a:pt x="113798" y="110215"/>
                      <a:pt x="113798" y="110215"/>
                    </a:cubicBezTo>
                    <a:cubicBezTo>
                      <a:pt x="113798" y="110215"/>
                      <a:pt x="119664" y="107526"/>
                      <a:pt x="112960" y="103333"/>
                    </a:cubicBezTo>
                    <a:cubicBezTo>
                      <a:pt x="106424" y="99139"/>
                      <a:pt x="42402" y="57956"/>
                      <a:pt x="42402" y="57956"/>
                    </a:cubicBezTo>
                    <a:cubicBezTo>
                      <a:pt x="42402" y="57956"/>
                      <a:pt x="25642" y="44838"/>
                      <a:pt x="42402" y="31827"/>
                    </a:cubicBezTo>
                    <a:cubicBezTo>
                      <a:pt x="42402" y="31827"/>
                      <a:pt x="67374" y="16129"/>
                      <a:pt x="92513" y="35268"/>
                    </a:cubicBezTo>
                    <a:close/>
                  </a:path>
                </a:pathLst>
              </a:custGeom>
              <a:solidFill>
                <a:srgbClr val="016AA3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5" name="Shape 275"/>
              <p:cNvSpPr/>
              <p:nvPr/>
            </p:nvSpPr>
            <p:spPr>
              <a:xfrm>
                <a:off x="3178175" y="681037"/>
                <a:ext cx="4189500" cy="2698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4807" y="92256"/>
                    </a:moveTo>
                    <a:cubicBezTo>
                      <a:pt x="84807" y="92256"/>
                      <a:pt x="78995" y="97437"/>
                      <a:pt x="82977" y="104122"/>
                    </a:cubicBezTo>
                    <a:cubicBezTo>
                      <a:pt x="86959" y="110807"/>
                      <a:pt x="89112" y="113816"/>
                      <a:pt x="89112" y="113816"/>
                    </a:cubicBezTo>
                    <a:cubicBezTo>
                      <a:pt x="89112" y="113816"/>
                      <a:pt x="91587" y="119665"/>
                      <a:pt x="96322" y="111476"/>
                    </a:cubicBezTo>
                    <a:cubicBezTo>
                      <a:pt x="101058" y="103454"/>
                      <a:pt x="120000" y="78718"/>
                      <a:pt x="106547" y="36601"/>
                    </a:cubicBezTo>
                    <a:cubicBezTo>
                      <a:pt x="106547" y="36601"/>
                      <a:pt x="92986" y="0"/>
                      <a:pt x="65004" y="10696"/>
                    </a:cubicBezTo>
                    <a:cubicBezTo>
                      <a:pt x="65004" y="10696"/>
                      <a:pt x="55533" y="14540"/>
                      <a:pt x="46385" y="29749"/>
                    </a:cubicBezTo>
                    <a:cubicBezTo>
                      <a:pt x="37345" y="44791"/>
                      <a:pt x="6134" y="92590"/>
                      <a:pt x="6134" y="92590"/>
                    </a:cubicBezTo>
                    <a:cubicBezTo>
                      <a:pt x="6134" y="92590"/>
                      <a:pt x="0" y="98105"/>
                      <a:pt x="4412" y="105459"/>
                    </a:cubicBezTo>
                    <a:cubicBezTo>
                      <a:pt x="8932" y="112813"/>
                      <a:pt x="9901" y="114317"/>
                      <a:pt x="9901" y="114317"/>
                    </a:cubicBezTo>
                    <a:cubicBezTo>
                      <a:pt x="9901" y="114317"/>
                      <a:pt x="12591" y="120000"/>
                      <a:pt x="16789" y="113481"/>
                    </a:cubicBezTo>
                    <a:cubicBezTo>
                      <a:pt x="20986" y="106796"/>
                      <a:pt x="61883" y="42618"/>
                      <a:pt x="61883" y="42618"/>
                    </a:cubicBezTo>
                    <a:cubicBezTo>
                      <a:pt x="61883" y="42618"/>
                      <a:pt x="74905" y="25738"/>
                      <a:pt x="88035" y="42284"/>
                    </a:cubicBezTo>
                    <a:cubicBezTo>
                      <a:pt x="88035" y="42284"/>
                      <a:pt x="103748" y="67186"/>
                      <a:pt x="84807" y="92256"/>
                    </a:cubicBezTo>
                    <a:close/>
                  </a:path>
                </a:pathLst>
              </a:custGeom>
              <a:solidFill>
                <a:srgbClr val="46B688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" name="Shape 276"/>
              <p:cNvSpPr/>
              <p:nvPr/>
            </p:nvSpPr>
            <p:spPr>
              <a:xfrm>
                <a:off x="4591051" y="2266950"/>
                <a:ext cx="2689199" cy="41943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7486" y="84838"/>
                    </a:moveTo>
                    <a:cubicBezTo>
                      <a:pt x="27486" y="84838"/>
                      <a:pt x="22290" y="78924"/>
                      <a:pt x="15586" y="82903"/>
                    </a:cubicBezTo>
                    <a:cubicBezTo>
                      <a:pt x="8882" y="86881"/>
                      <a:pt x="5865" y="89032"/>
                      <a:pt x="5865" y="89032"/>
                    </a:cubicBezTo>
                    <a:cubicBezTo>
                      <a:pt x="5865" y="89032"/>
                      <a:pt x="0" y="91505"/>
                      <a:pt x="8044" y="96236"/>
                    </a:cubicBezTo>
                    <a:cubicBezTo>
                      <a:pt x="16089" y="100967"/>
                      <a:pt x="40726" y="120000"/>
                      <a:pt x="82960" y="106774"/>
                    </a:cubicBezTo>
                    <a:cubicBezTo>
                      <a:pt x="82960" y="106774"/>
                      <a:pt x="120000" y="93440"/>
                      <a:pt x="109441" y="65376"/>
                    </a:cubicBezTo>
                    <a:cubicBezTo>
                      <a:pt x="109441" y="65376"/>
                      <a:pt x="105754" y="55913"/>
                      <a:pt x="90670" y="46774"/>
                    </a:cubicBezTo>
                    <a:cubicBezTo>
                      <a:pt x="75586" y="37634"/>
                      <a:pt x="27988" y="6236"/>
                      <a:pt x="27988" y="6236"/>
                    </a:cubicBezTo>
                    <a:cubicBezTo>
                      <a:pt x="27988" y="6236"/>
                      <a:pt x="22625" y="0"/>
                      <a:pt x="15083" y="4516"/>
                    </a:cubicBezTo>
                    <a:cubicBezTo>
                      <a:pt x="7541" y="8924"/>
                      <a:pt x="6201" y="9892"/>
                      <a:pt x="6201" y="9892"/>
                    </a:cubicBezTo>
                    <a:cubicBezTo>
                      <a:pt x="6201" y="9892"/>
                      <a:pt x="335" y="12473"/>
                      <a:pt x="6871" y="16774"/>
                    </a:cubicBezTo>
                    <a:cubicBezTo>
                      <a:pt x="13575" y="20967"/>
                      <a:pt x="77597" y="62150"/>
                      <a:pt x="77597" y="62150"/>
                    </a:cubicBezTo>
                    <a:cubicBezTo>
                      <a:pt x="77597" y="62150"/>
                      <a:pt x="94357" y="75268"/>
                      <a:pt x="77597" y="88279"/>
                    </a:cubicBezTo>
                    <a:cubicBezTo>
                      <a:pt x="77597" y="88279"/>
                      <a:pt x="52458" y="103870"/>
                      <a:pt x="27486" y="84838"/>
                    </a:cubicBezTo>
                    <a:close/>
                  </a:path>
                </a:pathLst>
              </a:custGeom>
              <a:solidFill>
                <a:srgbClr val="FEA34F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" name="Shape 277"/>
              <p:cNvSpPr/>
              <p:nvPr/>
            </p:nvSpPr>
            <p:spPr>
              <a:xfrm>
                <a:off x="1525587" y="3630612"/>
                <a:ext cx="4192500" cy="27036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161" y="27872"/>
                    </a:moveTo>
                    <a:cubicBezTo>
                      <a:pt x="35161" y="27872"/>
                      <a:pt x="41075" y="22698"/>
                      <a:pt x="37096" y="16022"/>
                    </a:cubicBezTo>
                    <a:cubicBezTo>
                      <a:pt x="33118" y="9346"/>
                      <a:pt x="30860" y="6342"/>
                      <a:pt x="30860" y="6342"/>
                    </a:cubicBezTo>
                    <a:cubicBezTo>
                      <a:pt x="30860" y="6342"/>
                      <a:pt x="28387" y="500"/>
                      <a:pt x="23655" y="8511"/>
                    </a:cubicBezTo>
                    <a:cubicBezTo>
                      <a:pt x="19032" y="16689"/>
                      <a:pt x="0" y="41390"/>
                      <a:pt x="13440" y="83282"/>
                    </a:cubicBezTo>
                    <a:cubicBezTo>
                      <a:pt x="13440" y="83282"/>
                      <a:pt x="26989" y="120000"/>
                      <a:pt x="55053" y="109318"/>
                    </a:cubicBezTo>
                    <a:cubicBezTo>
                      <a:pt x="55053" y="109318"/>
                      <a:pt x="64516" y="105312"/>
                      <a:pt x="73548" y="90292"/>
                    </a:cubicBezTo>
                    <a:cubicBezTo>
                      <a:pt x="82580" y="75104"/>
                      <a:pt x="113763" y="27371"/>
                      <a:pt x="113763" y="27371"/>
                    </a:cubicBezTo>
                    <a:cubicBezTo>
                      <a:pt x="113763" y="27371"/>
                      <a:pt x="120000" y="22030"/>
                      <a:pt x="115483" y="14687"/>
                    </a:cubicBezTo>
                    <a:cubicBezTo>
                      <a:pt x="110967" y="7176"/>
                      <a:pt x="110107" y="5841"/>
                      <a:pt x="110107" y="5841"/>
                    </a:cubicBezTo>
                    <a:cubicBezTo>
                      <a:pt x="110107" y="5841"/>
                      <a:pt x="107419" y="0"/>
                      <a:pt x="103225" y="6675"/>
                    </a:cubicBezTo>
                    <a:cubicBezTo>
                      <a:pt x="99032" y="13184"/>
                      <a:pt x="58064" y="77440"/>
                      <a:pt x="58064" y="77440"/>
                    </a:cubicBezTo>
                    <a:cubicBezTo>
                      <a:pt x="58064" y="77440"/>
                      <a:pt x="45053" y="94297"/>
                      <a:pt x="31935" y="77607"/>
                    </a:cubicBezTo>
                    <a:cubicBezTo>
                      <a:pt x="31935" y="77607"/>
                      <a:pt x="16236" y="52906"/>
                      <a:pt x="35161" y="27872"/>
                    </a:cubicBezTo>
                    <a:close/>
                  </a:path>
                </a:pathLst>
              </a:custGeom>
              <a:solidFill>
                <a:srgbClr val="AAAAAA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pic>
          <p:nvPicPr>
            <p:cNvPr id="278" name="Shape 27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749533" y="2072302"/>
              <a:ext cx="447600" cy="4476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ctr" rotWithShape="0">
                <a:srgbClr val="000000">
                  <a:alpha val="9800"/>
                </a:srgbClr>
              </a:outerShdw>
            </a:effectLst>
          </p:spPr>
        </p:pic>
        <p:pic>
          <p:nvPicPr>
            <p:cNvPr id="279" name="Shape 27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763451" y="3999343"/>
              <a:ext cx="419700" cy="4197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ctr" rotWithShape="0">
                <a:srgbClr val="000000">
                  <a:alpha val="9800"/>
                </a:srgbClr>
              </a:outerShdw>
            </a:effectLst>
          </p:spPr>
        </p:pic>
        <p:pic>
          <p:nvPicPr>
            <p:cNvPr id="280" name="Shape 280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621463" y="2072302"/>
              <a:ext cx="467700" cy="4677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ctr" rotWithShape="0">
                <a:srgbClr val="000000">
                  <a:alpha val="9800"/>
                </a:srgbClr>
              </a:outerShdw>
            </a:effectLst>
          </p:spPr>
        </p:pic>
        <p:pic>
          <p:nvPicPr>
            <p:cNvPr id="281" name="Shape 28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634838" y="3999343"/>
              <a:ext cx="395100" cy="395100"/>
            </a:xfrm>
            <a:prstGeom prst="rect">
              <a:avLst/>
            </a:prstGeom>
            <a:noFill/>
            <a:ln>
              <a:noFill/>
            </a:ln>
            <a:effectLst>
              <a:outerShdw blurRad="38100" dist="25400" dir="5400000" algn="ctr" rotWithShape="0">
                <a:srgbClr val="000000">
                  <a:alpha val="9800"/>
                </a:srgbClr>
              </a:outerShdw>
            </a:effectLst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13232493" y="2404699"/>
            <a:ext cx="667800" cy="667800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13232493" y="0"/>
            <a:ext cx="667800" cy="667800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Shape 288"/>
          <p:cNvSpPr/>
          <p:nvPr/>
        </p:nvSpPr>
        <p:spPr>
          <a:xfrm>
            <a:off x="13232493" y="798285"/>
            <a:ext cx="667800" cy="667800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 txBox="1"/>
          <p:nvPr/>
        </p:nvSpPr>
        <p:spPr>
          <a:xfrm>
            <a:off x="619125" y="318650"/>
            <a:ext cx="10509600" cy="984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OUR SOLUTION: Three Parts for a Better Outcome</a:t>
            </a:r>
          </a:p>
        </p:txBody>
      </p:sp>
      <p:sp>
        <p:nvSpPr>
          <p:cNvPr id="290" name="Shape 290"/>
          <p:cNvSpPr/>
          <p:nvPr/>
        </p:nvSpPr>
        <p:spPr>
          <a:xfrm>
            <a:off x="12446277" y="2404699"/>
            <a:ext cx="667799" cy="667800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Shape 291"/>
          <p:cNvSpPr/>
          <p:nvPr/>
        </p:nvSpPr>
        <p:spPr>
          <a:xfrm>
            <a:off x="12446277" y="0"/>
            <a:ext cx="667799" cy="667800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/>
          <p:nvPr/>
        </p:nvSpPr>
        <p:spPr>
          <a:xfrm>
            <a:off x="12446277" y="798285"/>
            <a:ext cx="667799" cy="667800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Shape 293"/>
          <p:cNvSpPr/>
          <p:nvPr/>
        </p:nvSpPr>
        <p:spPr>
          <a:xfrm>
            <a:off x="14018709" y="2404699"/>
            <a:ext cx="667800" cy="667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Shape 294"/>
          <p:cNvSpPr/>
          <p:nvPr/>
        </p:nvSpPr>
        <p:spPr>
          <a:xfrm>
            <a:off x="14018709" y="0"/>
            <a:ext cx="667800" cy="667800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Shape 295"/>
          <p:cNvSpPr/>
          <p:nvPr/>
        </p:nvSpPr>
        <p:spPr>
          <a:xfrm>
            <a:off x="14018709" y="798285"/>
            <a:ext cx="667800" cy="667800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Shape 296"/>
          <p:cNvSpPr/>
          <p:nvPr/>
        </p:nvSpPr>
        <p:spPr>
          <a:xfrm>
            <a:off x="13232493" y="1594919"/>
            <a:ext cx="667800" cy="667800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Shape 297"/>
          <p:cNvSpPr/>
          <p:nvPr/>
        </p:nvSpPr>
        <p:spPr>
          <a:xfrm>
            <a:off x="12446275" y="1594919"/>
            <a:ext cx="667799" cy="667800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Shape 298"/>
          <p:cNvSpPr/>
          <p:nvPr/>
        </p:nvSpPr>
        <p:spPr>
          <a:xfrm>
            <a:off x="14018709" y="1594919"/>
            <a:ext cx="667800" cy="667800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9" name="Shape 299"/>
          <p:cNvGrpSpPr/>
          <p:nvPr/>
        </p:nvGrpSpPr>
        <p:grpSpPr>
          <a:xfrm>
            <a:off x="-671428" y="6747443"/>
            <a:ext cx="13534937" cy="110471"/>
            <a:chOff x="-170626" y="0"/>
            <a:chExt cx="13534937" cy="166800"/>
          </a:xfrm>
        </p:grpSpPr>
        <p:sp>
          <p:nvSpPr>
            <p:cNvPr id="300" name="Shape 300"/>
            <p:cNvSpPr/>
            <p:nvPr/>
          </p:nvSpPr>
          <p:spPr>
            <a:xfrm>
              <a:off x="-170625" y="0"/>
              <a:ext cx="4511700" cy="166800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Shape 301"/>
            <p:cNvSpPr/>
            <p:nvPr/>
          </p:nvSpPr>
          <p:spPr>
            <a:xfrm>
              <a:off x="4340992" y="0"/>
              <a:ext cx="4511700" cy="166800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Shape 302"/>
            <p:cNvSpPr/>
            <p:nvPr/>
          </p:nvSpPr>
          <p:spPr>
            <a:xfrm>
              <a:off x="8852611" y="0"/>
              <a:ext cx="4511699" cy="166800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03" name="Shape 303" descr="Untitled.png"/>
          <p:cNvPicPr preferRelativeResize="0"/>
          <p:nvPr/>
        </p:nvPicPr>
        <p:blipFill rotWithShape="1">
          <a:blip r:embed="rId3">
            <a:alphaModFix/>
          </a:blip>
          <a:srcRect r="71641" b="49248"/>
          <a:stretch/>
        </p:blipFill>
        <p:spPr>
          <a:xfrm>
            <a:off x="2938999" y="1884312"/>
            <a:ext cx="4567425" cy="4282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4" name="Shape 304" descr="Untitled2.png"/>
          <p:cNvPicPr preferRelativeResize="0"/>
          <p:nvPr/>
        </p:nvPicPr>
        <p:blipFill rotWithShape="1">
          <a:blip r:embed="rId4">
            <a:alphaModFix/>
          </a:blip>
          <a:srcRect l="20961" t="8039" r="11639" b="5327"/>
          <a:stretch/>
        </p:blipFill>
        <p:spPr>
          <a:xfrm>
            <a:off x="7389886" y="1103549"/>
            <a:ext cx="4373000" cy="53442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/>
          <p:nvPr/>
        </p:nvSpPr>
        <p:spPr>
          <a:xfrm>
            <a:off x="540675" y="3136775"/>
            <a:ext cx="1593000" cy="1496100"/>
          </a:xfrm>
          <a:prstGeom prst="flowChartAlternateProcess">
            <a:avLst/>
          </a:prstGeom>
          <a:solidFill>
            <a:srgbClr val="990000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306" name="Shape 306" descr="Untitlede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124" y="3274474"/>
            <a:ext cx="1436100" cy="122069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sp>
        <p:nvSpPr>
          <p:cNvPr id="307" name="Shape 307"/>
          <p:cNvSpPr txBox="1"/>
          <p:nvPr/>
        </p:nvSpPr>
        <p:spPr>
          <a:xfrm>
            <a:off x="288075" y="2408300"/>
            <a:ext cx="20982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/>
              <a:t>Application 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3629700" y="1303550"/>
            <a:ext cx="33417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Medication Packaging  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8037975" y="1303550"/>
            <a:ext cx="33417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400"/>
              <a:t>Tracking Dispenser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/>
          <p:nvPr/>
        </p:nvSpPr>
        <p:spPr>
          <a:xfrm>
            <a:off x="13232493" y="2404699"/>
            <a:ext cx="667656" cy="667656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13232493" y="0"/>
            <a:ext cx="667656" cy="667656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Shape 316"/>
          <p:cNvSpPr/>
          <p:nvPr/>
        </p:nvSpPr>
        <p:spPr>
          <a:xfrm>
            <a:off x="13232493" y="798285"/>
            <a:ext cx="667656" cy="667656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Shape 317"/>
          <p:cNvSpPr/>
          <p:nvPr/>
        </p:nvSpPr>
        <p:spPr>
          <a:xfrm>
            <a:off x="12446277" y="2404699"/>
            <a:ext cx="667656" cy="667656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Shape 318"/>
          <p:cNvSpPr/>
          <p:nvPr/>
        </p:nvSpPr>
        <p:spPr>
          <a:xfrm>
            <a:off x="12446277" y="0"/>
            <a:ext cx="667656" cy="667656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Shape 319"/>
          <p:cNvSpPr/>
          <p:nvPr/>
        </p:nvSpPr>
        <p:spPr>
          <a:xfrm>
            <a:off x="12446277" y="798285"/>
            <a:ext cx="667656" cy="667656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Shape 320"/>
          <p:cNvSpPr/>
          <p:nvPr/>
        </p:nvSpPr>
        <p:spPr>
          <a:xfrm>
            <a:off x="14018709" y="2404699"/>
            <a:ext cx="667656" cy="66765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Shape 321"/>
          <p:cNvSpPr/>
          <p:nvPr/>
        </p:nvSpPr>
        <p:spPr>
          <a:xfrm>
            <a:off x="14018709" y="0"/>
            <a:ext cx="667656" cy="667656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14018709" y="798285"/>
            <a:ext cx="667656" cy="667656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Shape 323"/>
          <p:cNvSpPr/>
          <p:nvPr/>
        </p:nvSpPr>
        <p:spPr>
          <a:xfrm>
            <a:off x="13232493" y="1594919"/>
            <a:ext cx="667656" cy="667656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Shape 324"/>
          <p:cNvSpPr/>
          <p:nvPr/>
        </p:nvSpPr>
        <p:spPr>
          <a:xfrm>
            <a:off x="12446275" y="1594919"/>
            <a:ext cx="667656" cy="667656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Shape 325"/>
          <p:cNvSpPr/>
          <p:nvPr/>
        </p:nvSpPr>
        <p:spPr>
          <a:xfrm>
            <a:off x="14018709" y="1594919"/>
            <a:ext cx="667656" cy="667656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6" name="Shape 326"/>
          <p:cNvGrpSpPr/>
          <p:nvPr/>
        </p:nvGrpSpPr>
        <p:grpSpPr>
          <a:xfrm>
            <a:off x="-671428" y="6747443"/>
            <a:ext cx="13534856" cy="110555"/>
            <a:chOff x="-170626" y="0"/>
            <a:chExt cx="13534856" cy="166914"/>
          </a:xfrm>
        </p:grpSpPr>
        <p:sp>
          <p:nvSpPr>
            <p:cNvPr id="327" name="Shape 327"/>
            <p:cNvSpPr/>
            <p:nvPr/>
          </p:nvSpPr>
          <p:spPr>
            <a:xfrm>
              <a:off x="-170626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016AA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Shape 328"/>
            <p:cNvSpPr/>
            <p:nvPr/>
          </p:nvSpPr>
          <p:spPr>
            <a:xfrm>
              <a:off x="4340992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46B688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Shape 329"/>
            <p:cNvSpPr/>
            <p:nvPr/>
          </p:nvSpPr>
          <p:spPr>
            <a:xfrm>
              <a:off x="8852611" y="0"/>
              <a:ext cx="4511618" cy="166914"/>
            </a:xfrm>
            <a:prstGeom prst="parallelogram">
              <a:avLst>
                <a:gd name="adj" fmla="val 114362"/>
              </a:avLst>
            </a:prstGeom>
            <a:solidFill>
              <a:srgbClr val="FEA34F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0" name="Shape 330"/>
          <p:cNvSpPr txBox="1"/>
          <p:nvPr/>
        </p:nvSpPr>
        <p:spPr>
          <a:xfrm>
            <a:off x="81237" y="441300"/>
            <a:ext cx="11942700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PROCESS: Avoid Costs That Result from Non-adherence</a:t>
            </a:r>
          </a:p>
        </p:txBody>
      </p:sp>
      <p:grpSp>
        <p:nvGrpSpPr>
          <p:cNvPr id="331" name="Shape 331"/>
          <p:cNvGrpSpPr/>
          <p:nvPr/>
        </p:nvGrpSpPr>
        <p:grpSpPr>
          <a:xfrm>
            <a:off x="797609" y="2354911"/>
            <a:ext cx="10509959" cy="2211481"/>
            <a:chOff x="824991" y="2357249"/>
            <a:chExt cx="10509959" cy="2211481"/>
          </a:xfrm>
        </p:grpSpPr>
        <p:sp>
          <p:nvSpPr>
            <p:cNvPr id="332" name="Shape 332"/>
            <p:cNvSpPr/>
            <p:nvPr/>
          </p:nvSpPr>
          <p:spPr>
            <a:xfrm>
              <a:off x="7753421" y="2357249"/>
              <a:ext cx="1844942" cy="14369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5155"/>
                  </a:moveTo>
                  <a:cubicBezTo>
                    <a:pt x="16086" y="61118"/>
                    <a:pt x="16086" y="61118"/>
                    <a:pt x="16086" y="61118"/>
                  </a:cubicBezTo>
                  <a:cubicBezTo>
                    <a:pt x="16086" y="84409"/>
                    <a:pt x="16086" y="84409"/>
                    <a:pt x="16086" y="84409"/>
                  </a:cubicBezTo>
                  <a:cubicBezTo>
                    <a:pt x="16086" y="84409"/>
                    <a:pt x="61304" y="46397"/>
                    <a:pt x="100144" y="120000"/>
                  </a:cubicBezTo>
                  <a:cubicBezTo>
                    <a:pt x="120000" y="115155"/>
                    <a:pt x="120000" y="115155"/>
                    <a:pt x="120000" y="115155"/>
                  </a:cubicBezTo>
                  <a:cubicBezTo>
                    <a:pt x="119420" y="91304"/>
                    <a:pt x="119420" y="91304"/>
                    <a:pt x="119420" y="91304"/>
                  </a:cubicBezTo>
                  <a:cubicBezTo>
                    <a:pt x="119420" y="91304"/>
                    <a:pt x="71304" y="0"/>
                    <a:pt x="0" y="55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Shape 333"/>
            <p:cNvSpPr/>
            <p:nvPr/>
          </p:nvSpPr>
          <p:spPr>
            <a:xfrm>
              <a:off x="9490950" y="3131785"/>
              <a:ext cx="1844000" cy="14369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472"/>
                  </a:moveTo>
                  <a:cubicBezTo>
                    <a:pt x="16086" y="58509"/>
                    <a:pt x="16086" y="58509"/>
                    <a:pt x="16086" y="58509"/>
                  </a:cubicBezTo>
                  <a:cubicBezTo>
                    <a:pt x="16231" y="35403"/>
                    <a:pt x="16231" y="35403"/>
                    <a:pt x="16231" y="35403"/>
                  </a:cubicBezTo>
                  <a:cubicBezTo>
                    <a:pt x="16231" y="35403"/>
                    <a:pt x="61304" y="73416"/>
                    <a:pt x="100289" y="0"/>
                  </a:cubicBezTo>
                  <a:cubicBezTo>
                    <a:pt x="120000" y="5031"/>
                    <a:pt x="120000" y="5031"/>
                    <a:pt x="120000" y="5031"/>
                  </a:cubicBezTo>
                  <a:cubicBezTo>
                    <a:pt x="119565" y="29068"/>
                    <a:pt x="119565" y="29068"/>
                    <a:pt x="119565" y="29068"/>
                  </a:cubicBezTo>
                  <a:cubicBezTo>
                    <a:pt x="119565" y="29068"/>
                    <a:pt x="71159" y="120000"/>
                    <a:pt x="0" y="6447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Shape 334"/>
            <p:cNvSpPr/>
            <p:nvPr/>
          </p:nvSpPr>
          <p:spPr>
            <a:xfrm>
              <a:off x="824991" y="2357249"/>
              <a:ext cx="1842115" cy="14369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5155"/>
                  </a:moveTo>
                  <a:cubicBezTo>
                    <a:pt x="16106" y="61118"/>
                    <a:pt x="16106" y="61118"/>
                    <a:pt x="16106" y="61118"/>
                  </a:cubicBezTo>
                  <a:cubicBezTo>
                    <a:pt x="16106" y="84409"/>
                    <a:pt x="16106" y="84409"/>
                    <a:pt x="16106" y="84409"/>
                  </a:cubicBezTo>
                  <a:cubicBezTo>
                    <a:pt x="16106" y="84409"/>
                    <a:pt x="61378" y="46397"/>
                    <a:pt x="100266" y="120000"/>
                  </a:cubicBezTo>
                  <a:cubicBezTo>
                    <a:pt x="119999" y="115155"/>
                    <a:pt x="119999" y="115155"/>
                    <a:pt x="119999" y="115155"/>
                  </a:cubicBezTo>
                  <a:cubicBezTo>
                    <a:pt x="119564" y="91304"/>
                    <a:pt x="119564" y="91304"/>
                    <a:pt x="119564" y="91304"/>
                  </a:cubicBezTo>
                  <a:cubicBezTo>
                    <a:pt x="119564" y="91304"/>
                    <a:pt x="71390" y="0"/>
                    <a:pt x="0" y="55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Shape 335"/>
            <p:cNvSpPr/>
            <p:nvPr/>
          </p:nvSpPr>
          <p:spPr>
            <a:xfrm>
              <a:off x="2559690" y="3131785"/>
              <a:ext cx="1846826" cy="14369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472"/>
                  </a:moveTo>
                  <a:cubicBezTo>
                    <a:pt x="16212" y="58509"/>
                    <a:pt x="16212" y="58509"/>
                    <a:pt x="16212" y="58509"/>
                  </a:cubicBezTo>
                  <a:cubicBezTo>
                    <a:pt x="16212" y="35403"/>
                    <a:pt x="16212" y="35403"/>
                    <a:pt x="16212" y="35403"/>
                  </a:cubicBezTo>
                  <a:cubicBezTo>
                    <a:pt x="16212" y="35403"/>
                    <a:pt x="61230" y="73416"/>
                    <a:pt x="100313" y="0"/>
                  </a:cubicBezTo>
                  <a:cubicBezTo>
                    <a:pt x="120000" y="5031"/>
                    <a:pt x="120000" y="5031"/>
                    <a:pt x="120000" y="5031"/>
                  </a:cubicBezTo>
                  <a:cubicBezTo>
                    <a:pt x="119420" y="29068"/>
                    <a:pt x="119420" y="29068"/>
                    <a:pt x="119420" y="29068"/>
                  </a:cubicBezTo>
                  <a:cubicBezTo>
                    <a:pt x="119420" y="29068"/>
                    <a:pt x="71073" y="120000"/>
                    <a:pt x="0" y="6447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Shape 336"/>
            <p:cNvSpPr/>
            <p:nvPr/>
          </p:nvSpPr>
          <p:spPr>
            <a:xfrm>
              <a:off x="4301932" y="2357249"/>
              <a:ext cx="1841173" cy="14369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5155"/>
                  </a:moveTo>
                  <a:cubicBezTo>
                    <a:pt x="16106" y="61118"/>
                    <a:pt x="16106" y="61118"/>
                    <a:pt x="16106" y="61118"/>
                  </a:cubicBezTo>
                  <a:cubicBezTo>
                    <a:pt x="16106" y="84409"/>
                    <a:pt x="16106" y="84409"/>
                    <a:pt x="16106" y="84409"/>
                  </a:cubicBezTo>
                  <a:cubicBezTo>
                    <a:pt x="16106" y="84409"/>
                    <a:pt x="61378" y="46397"/>
                    <a:pt x="100266" y="120000"/>
                  </a:cubicBezTo>
                  <a:cubicBezTo>
                    <a:pt x="119999" y="115155"/>
                    <a:pt x="119999" y="115155"/>
                    <a:pt x="119999" y="115155"/>
                  </a:cubicBezTo>
                  <a:cubicBezTo>
                    <a:pt x="119564" y="91304"/>
                    <a:pt x="119564" y="91304"/>
                    <a:pt x="119564" y="91304"/>
                  </a:cubicBezTo>
                  <a:cubicBezTo>
                    <a:pt x="119564" y="91304"/>
                    <a:pt x="71390" y="0"/>
                    <a:pt x="0" y="55155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Shape 337"/>
            <p:cNvSpPr/>
            <p:nvPr/>
          </p:nvSpPr>
          <p:spPr>
            <a:xfrm>
              <a:off x="6036626" y="3131785"/>
              <a:ext cx="1846826" cy="14369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4472"/>
                  </a:moveTo>
                  <a:cubicBezTo>
                    <a:pt x="16212" y="58509"/>
                    <a:pt x="16212" y="58509"/>
                    <a:pt x="16212" y="58509"/>
                  </a:cubicBezTo>
                  <a:cubicBezTo>
                    <a:pt x="16212" y="35403"/>
                    <a:pt x="16212" y="35403"/>
                    <a:pt x="16212" y="35403"/>
                  </a:cubicBezTo>
                  <a:cubicBezTo>
                    <a:pt x="16212" y="35403"/>
                    <a:pt x="61230" y="73416"/>
                    <a:pt x="100313" y="0"/>
                  </a:cubicBezTo>
                  <a:cubicBezTo>
                    <a:pt x="120000" y="5031"/>
                    <a:pt x="120000" y="5031"/>
                    <a:pt x="120000" y="5031"/>
                  </a:cubicBezTo>
                  <a:cubicBezTo>
                    <a:pt x="119420" y="29068"/>
                    <a:pt x="119420" y="29068"/>
                    <a:pt x="119420" y="29068"/>
                  </a:cubicBezTo>
                  <a:cubicBezTo>
                    <a:pt x="119420" y="29068"/>
                    <a:pt x="71073" y="120000"/>
                    <a:pt x="0" y="64472"/>
                  </a:cubicBezTo>
                  <a:close/>
                </a:path>
              </a:pathLst>
            </a:custGeom>
            <a:solidFill>
              <a:srgbClr val="F2F2F2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8" name="Shape 338"/>
          <p:cNvSpPr/>
          <p:nvPr/>
        </p:nvSpPr>
        <p:spPr>
          <a:xfrm>
            <a:off x="866399" y="3501639"/>
            <a:ext cx="1174200" cy="117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799" dist="38100" dir="5400000" algn="t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Shape 339"/>
          <p:cNvSpPr/>
          <p:nvPr/>
        </p:nvSpPr>
        <p:spPr>
          <a:xfrm>
            <a:off x="982296" y="3617533"/>
            <a:ext cx="942300" cy="944100"/>
          </a:xfrm>
          <a:prstGeom prst="ellipse">
            <a:avLst/>
          </a:prstGeom>
          <a:solidFill>
            <a:srgbClr val="016AA3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Shape 340"/>
          <p:cNvSpPr/>
          <p:nvPr/>
        </p:nvSpPr>
        <p:spPr>
          <a:xfrm>
            <a:off x="2648209" y="2216399"/>
            <a:ext cx="1171200" cy="1174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799" dist="38100" dir="5400000" algn="t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Shape 341"/>
          <p:cNvSpPr/>
          <p:nvPr/>
        </p:nvSpPr>
        <p:spPr>
          <a:xfrm>
            <a:off x="2762218" y="2330408"/>
            <a:ext cx="941400" cy="945900"/>
          </a:xfrm>
          <a:prstGeom prst="ellipse">
            <a:avLst/>
          </a:prstGeom>
          <a:solidFill>
            <a:srgbClr val="46B688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4436617" y="3517832"/>
            <a:ext cx="1171200" cy="117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799" dist="38100" dir="5400000" algn="t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>
            <a:off x="4549689" y="3633726"/>
            <a:ext cx="942300" cy="944100"/>
          </a:xfrm>
          <a:prstGeom prst="ellipse">
            <a:avLst/>
          </a:prstGeom>
          <a:solidFill>
            <a:srgbClr val="FEA34F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6115723" y="2216399"/>
            <a:ext cx="1174199" cy="1174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799" dist="38100" dir="5400000" algn="t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5" name="Shape 345"/>
          <p:cNvSpPr/>
          <p:nvPr/>
        </p:nvSpPr>
        <p:spPr>
          <a:xfrm>
            <a:off x="6231621" y="2330408"/>
            <a:ext cx="942300" cy="945900"/>
          </a:xfrm>
          <a:prstGeom prst="ellipse">
            <a:avLst/>
          </a:prstGeom>
          <a:solidFill>
            <a:srgbClr val="016AA3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Shape 346"/>
          <p:cNvSpPr/>
          <p:nvPr/>
        </p:nvSpPr>
        <p:spPr>
          <a:xfrm>
            <a:off x="7883453" y="3501639"/>
            <a:ext cx="1174200" cy="11760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799" dist="38100" dir="5400000" algn="t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7" name="Shape 347"/>
          <p:cNvSpPr/>
          <p:nvPr/>
        </p:nvSpPr>
        <p:spPr>
          <a:xfrm>
            <a:off x="7999350" y="3617533"/>
            <a:ext cx="942300" cy="944100"/>
          </a:xfrm>
          <a:prstGeom prst="ellipse">
            <a:avLst/>
          </a:prstGeom>
          <a:solidFill>
            <a:srgbClr val="46B688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Shape 348"/>
          <p:cNvSpPr/>
          <p:nvPr/>
        </p:nvSpPr>
        <p:spPr>
          <a:xfrm>
            <a:off x="9570986" y="2216399"/>
            <a:ext cx="1171200" cy="1174200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50799" dist="38100" dir="5400000" algn="t" rotWithShape="0">
              <a:srgbClr val="000000">
                <a:alpha val="45882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Shape 349"/>
          <p:cNvSpPr/>
          <p:nvPr/>
        </p:nvSpPr>
        <p:spPr>
          <a:xfrm>
            <a:off x="9684057" y="2330408"/>
            <a:ext cx="942300" cy="945900"/>
          </a:xfrm>
          <a:prstGeom prst="ellipse">
            <a:avLst/>
          </a:prstGeom>
          <a:solidFill>
            <a:srgbClr val="FEA34F"/>
          </a:solidFill>
          <a:ln>
            <a:noFill/>
          </a:ln>
          <a:effectLst>
            <a:outerShdw blurRad="50799" dist="38100" dir="5400000" algn="t" rotWithShape="0">
              <a:srgbClr val="000000">
                <a:alpha val="40000"/>
              </a:srgbClr>
            </a:outerShdw>
          </a:effectLst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Shape 350"/>
          <p:cNvSpPr txBox="1"/>
          <p:nvPr/>
        </p:nvSpPr>
        <p:spPr>
          <a:xfrm>
            <a:off x="1021851" y="1414075"/>
            <a:ext cx="667499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1021840" y="1698368"/>
            <a:ext cx="1588199" cy="8619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receives an Rx from their doctor 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2762227" y="4465750"/>
            <a:ext cx="7977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</a:t>
            </a:r>
          </a:p>
        </p:txBody>
      </p:sp>
      <p:sp>
        <p:nvSpPr>
          <p:cNvPr id="353" name="Shape 353"/>
          <p:cNvSpPr txBox="1"/>
          <p:nvPr/>
        </p:nvSpPr>
        <p:spPr>
          <a:xfrm>
            <a:off x="2762221" y="4739212"/>
            <a:ext cx="1588200" cy="43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has their medications delivered</a:t>
            </a:r>
          </a:p>
        </p:txBody>
      </p:sp>
      <p:sp>
        <p:nvSpPr>
          <p:cNvPr id="354" name="Shape 354"/>
          <p:cNvSpPr txBox="1"/>
          <p:nvPr/>
        </p:nvSpPr>
        <p:spPr>
          <a:xfrm>
            <a:off x="4436615" y="1414075"/>
            <a:ext cx="6675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</a:t>
            </a:r>
          </a:p>
        </p:txBody>
      </p:sp>
      <p:sp>
        <p:nvSpPr>
          <p:cNvPr id="355" name="Shape 355"/>
          <p:cNvSpPr txBox="1"/>
          <p:nvPr/>
        </p:nvSpPr>
        <p:spPr>
          <a:xfrm>
            <a:off x="4436625" y="1660375"/>
            <a:ext cx="1652700" cy="64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is reminded by the app to take their medications</a:t>
            </a:r>
          </a:p>
        </p:txBody>
      </p:sp>
      <p:sp>
        <p:nvSpPr>
          <p:cNvPr id="356" name="Shape 356"/>
          <p:cNvSpPr txBox="1"/>
          <p:nvPr/>
        </p:nvSpPr>
        <p:spPr>
          <a:xfrm>
            <a:off x="6295251" y="4465750"/>
            <a:ext cx="7977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4</a:t>
            </a:r>
          </a:p>
        </p:txBody>
      </p:sp>
      <p:sp>
        <p:nvSpPr>
          <p:cNvPr id="357" name="Shape 357"/>
          <p:cNvSpPr txBox="1"/>
          <p:nvPr/>
        </p:nvSpPr>
        <p:spPr>
          <a:xfrm>
            <a:off x="6295242" y="4757037"/>
            <a:ext cx="1588200" cy="43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PBox records adherence data when patient takes their medications</a:t>
            </a:r>
          </a:p>
        </p:txBody>
      </p:sp>
      <p:sp>
        <p:nvSpPr>
          <p:cNvPr id="358" name="Shape 358"/>
          <p:cNvSpPr txBox="1"/>
          <p:nvPr/>
        </p:nvSpPr>
        <p:spPr>
          <a:xfrm>
            <a:off x="7980501" y="1414062"/>
            <a:ext cx="6678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5</a:t>
            </a:r>
          </a:p>
        </p:txBody>
      </p:sp>
      <p:sp>
        <p:nvSpPr>
          <p:cNvPr id="359" name="Shape 359"/>
          <p:cNvSpPr txBox="1"/>
          <p:nvPr/>
        </p:nvSpPr>
        <p:spPr>
          <a:xfrm>
            <a:off x="7980500" y="1660381"/>
            <a:ext cx="1588200" cy="646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Adherence data is shared with patients care community </a:t>
            </a:r>
          </a:p>
        </p:txBody>
      </p:sp>
      <p:sp>
        <p:nvSpPr>
          <p:cNvPr id="360" name="Shape 360"/>
          <p:cNvSpPr txBox="1"/>
          <p:nvPr/>
        </p:nvSpPr>
        <p:spPr>
          <a:xfrm>
            <a:off x="9751426" y="4465750"/>
            <a:ext cx="6678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6</a:t>
            </a:r>
          </a:p>
        </p:txBody>
      </p:sp>
      <p:sp>
        <p:nvSpPr>
          <p:cNvPr id="361" name="Shape 361"/>
          <p:cNvSpPr txBox="1"/>
          <p:nvPr/>
        </p:nvSpPr>
        <p:spPr>
          <a:xfrm>
            <a:off x="9751415" y="4757037"/>
            <a:ext cx="1588200" cy="4308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Patient and insurer  avoid costs associated with non-adherence</a:t>
            </a:r>
          </a:p>
        </p:txBody>
      </p:sp>
      <p:cxnSp>
        <p:nvCxnSpPr>
          <p:cNvPr id="362" name="Shape 362"/>
          <p:cNvCxnSpPr/>
          <p:nvPr/>
        </p:nvCxnSpPr>
        <p:spPr>
          <a:xfrm>
            <a:off x="787006" y="5749662"/>
            <a:ext cx="105633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63" name="Shape 3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175" y="3812550"/>
            <a:ext cx="586499" cy="5865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pic>
        <p:nvPicPr>
          <p:cNvPr id="364" name="Shape 364" descr="delivery-man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54674" y="2539112"/>
            <a:ext cx="586500" cy="5865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pic>
        <p:nvPicPr>
          <p:cNvPr id="365" name="Shape 36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41199" y="3841649"/>
            <a:ext cx="557400" cy="5574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pic>
        <p:nvPicPr>
          <p:cNvPr id="366" name="Shape 36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206192" y="3825317"/>
            <a:ext cx="528600" cy="5286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pic>
        <p:nvPicPr>
          <p:cNvPr id="367" name="Shape 36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849217" y="2539131"/>
            <a:ext cx="528600" cy="5286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3"/>
              </a:srgbClr>
            </a:outerShdw>
          </a:effectLst>
        </p:spPr>
      </p:pic>
      <p:pic>
        <p:nvPicPr>
          <p:cNvPr id="368" name="Shape 368" descr="supermarket-barcode-product-identification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401962" y="2539125"/>
            <a:ext cx="586500" cy="586500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9800"/>
              </a:srgbClr>
            </a:outerShdw>
          </a:effectLst>
        </p:spPr>
      </p:pic>
      <p:sp>
        <p:nvSpPr>
          <p:cNvPr id="369" name="Shape 369"/>
          <p:cNvSpPr txBox="1"/>
          <p:nvPr/>
        </p:nvSpPr>
        <p:spPr>
          <a:xfrm>
            <a:off x="1352250" y="5987700"/>
            <a:ext cx="9190500" cy="557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-US" sz="2400" b="1">
                <a:latin typeface="Calibri"/>
                <a:ea typeface="Calibri"/>
                <a:cs typeface="Calibri"/>
                <a:sym typeface="Calibri"/>
              </a:rPr>
              <a:t>How does the new process effect each party?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/>
          <p:nvPr/>
        </p:nvSpPr>
        <p:spPr>
          <a:xfrm>
            <a:off x="13232493" y="2404699"/>
            <a:ext cx="667656" cy="667656"/>
          </a:xfrm>
          <a:prstGeom prst="rect">
            <a:avLst/>
          </a:prstGeom>
          <a:solidFill>
            <a:srgbClr val="AAAAA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Shape 375"/>
          <p:cNvSpPr/>
          <p:nvPr/>
        </p:nvSpPr>
        <p:spPr>
          <a:xfrm>
            <a:off x="13232493" y="0"/>
            <a:ext cx="667656" cy="667656"/>
          </a:xfrm>
          <a:prstGeom prst="rect">
            <a:avLst/>
          </a:prstGeom>
          <a:solidFill>
            <a:srgbClr val="016AA3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Shape 376"/>
          <p:cNvSpPr/>
          <p:nvPr/>
        </p:nvSpPr>
        <p:spPr>
          <a:xfrm>
            <a:off x="13232493" y="798285"/>
            <a:ext cx="667656" cy="667656"/>
          </a:xfrm>
          <a:prstGeom prst="rect">
            <a:avLst/>
          </a:prstGeom>
          <a:solidFill>
            <a:srgbClr val="46B68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Shape 377"/>
          <p:cNvSpPr/>
          <p:nvPr/>
        </p:nvSpPr>
        <p:spPr>
          <a:xfrm>
            <a:off x="12446277" y="2404699"/>
            <a:ext cx="667656" cy="667656"/>
          </a:xfrm>
          <a:prstGeom prst="rect">
            <a:avLst/>
          </a:prstGeom>
          <a:solidFill>
            <a:srgbClr val="7C7C7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8" name="Shape 378"/>
          <p:cNvSpPr/>
          <p:nvPr/>
        </p:nvSpPr>
        <p:spPr>
          <a:xfrm>
            <a:off x="12446277" y="0"/>
            <a:ext cx="667656" cy="667656"/>
          </a:xfrm>
          <a:prstGeom prst="rect">
            <a:avLst/>
          </a:prstGeom>
          <a:solidFill>
            <a:srgbClr val="01568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9" name="Shape 379"/>
          <p:cNvSpPr/>
          <p:nvPr/>
        </p:nvSpPr>
        <p:spPr>
          <a:xfrm>
            <a:off x="12446277" y="798285"/>
            <a:ext cx="667656" cy="667656"/>
          </a:xfrm>
          <a:prstGeom prst="rect">
            <a:avLst/>
          </a:prstGeom>
          <a:solidFill>
            <a:srgbClr val="38906C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Shape 380"/>
          <p:cNvSpPr/>
          <p:nvPr/>
        </p:nvSpPr>
        <p:spPr>
          <a:xfrm>
            <a:off x="14018709" y="2404699"/>
            <a:ext cx="667656" cy="667656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" name="Shape 381"/>
          <p:cNvSpPr/>
          <p:nvPr/>
        </p:nvSpPr>
        <p:spPr>
          <a:xfrm>
            <a:off x="14018709" y="0"/>
            <a:ext cx="667656" cy="667656"/>
          </a:xfrm>
          <a:prstGeom prst="rect">
            <a:avLst/>
          </a:prstGeom>
          <a:solidFill>
            <a:srgbClr val="0185C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2" name="Shape 382"/>
          <p:cNvSpPr/>
          <p:nvPr/>
        </p:nvSpPr>
        <p:spPr>
          <a:xfrm>
            <a:off x="14018709" y="798285"/>
            <a:ext cx="667656" cy="667656"/>
          </a:xfrm>
          <a:prstGeom prst="rect">
            <a:avLst/>
          </a:prstGeom>
          <a:solidFill>
            <a:srgbClr val="7ACCA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Shape 383"/>
          <p:cNvSpPr/>
          <p:nvPr/>
        </p:nvSpPr>
        <p:spPr>
          <a:xfrm>
            <a:off x="13232493" y="1594919"/>
            <a:ext cx="667656" cy="667656"/>
          </a:xfrm>
          <a:prstGeom prst="rect">
            <a:avLst/>
          </a:prstGeom>
          <a:solidFill>
            <a:srgbClr val="FEA34F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12446275" y="1594919"/>
            <a:ext cx="667656" cy="667656"/>
          </a:xfrm>
          <a:prstGeom prst="rect">
            <a:avLst/>
          </a:prstGeom>
          <a:solidFill>
            <a:srgbClr val="FE8D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>
            <a:off x="14018709" y="1594919"/>
            <a:ext cx="667656" cy="667656"/>
          </a:xfrm>
          <a:prstGeom prst="rect">
            <a:avLst/>
          </a:prstGeom>
          <a:solidFill>
            <a:srgbClr val="FEBF8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6" name="Shape 386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54324" t="12401" r="17371" b="84"/>
          <a:stretch/>
        </p:blipFill>
        <p:spPr>
          <a:xfrm flipH="1">
            <a:off x="828" y="0"/>
            <a:ext cx="332799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Shape 387"/>
          <p:cNvSpPr/>
          <p:nvPr/>
        </p:nvSpPr>
        <p:spPr>
          <a:xfrm>
            <a:off x="827" y="0"/>
            <a:ext cx="3323230" cy="6858000"/>
          </a:xfrm>
          <a:prstGeom prst="rect">
            <a:avLst/>
          </a:prstGeom>
          <a:gradFill>
            <a:gsLst>
              <a:gs pos="0">
                <a:srgbClr val="0C4068"/>
              </a:gs>
              <a:gs pos="50000">
                <a:srgbClr val="46B688">
                  <a:alpha val="69803"/>
                </a:srgbClr>
              </a:gs>
              <a:gs pos="100000">
                <a:srgbClr val="016AA3"/>
              </a:gs>
            </a:gsLst>
            <a:lin ang="2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Shape 388"/>
          <p:cNvSpPr txBox="1"/>
          <p:nvPr/>
        </p:nvSpPr>
        <p:spPr>
          <a:xfrm>
            <a:off x="5250871" y="357935"/>
            <a:ext cx="5268599" cy="492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entury Gothic"/>
              <a:buNone/>
            </a:pPr>
            <a:r>
              <a:rPr lang="en-US" sz="32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New for: PATIENTS</a:t>
            </a:r>
          </a:p>
        </p:txBody>
      </p:sp>
      <p:grpSp>
        <p:nvGrpSpPr>
          <p:cNvPr id="389" name="Shape 389"/>
          <p:cNvGrpSpPr/>
          <p:nvPr/>
        </p:nvGrpSpPr>
        <p:grpSpPr>
          <a:xfrm>
            <a:off x="2775537" y="1097423"/>
            <a:ext cx="4977838" cy="4961461"/>
            <a:chOff x="1966750" y="1498241"/>
            <a:chExt cx="4771784" cy="4756084"/>
          </a:xfrm>
        </p:grpSpPr>
        <p:cxnSp>
          <p:nvCxnSpPr>
            <p:cNvPr id="390" name="Shape 390"/>
            <p:cNvCxnSpPr/>
            <p:nvPr/>
          </p:nvCxnSpPr>
          <p:spPr>
            <a:xfrm rot="10800000" flipH="1">
              <a:off x="4280660" y="1976396"/>
              <a:ext cx="2457874" cy="0"/>
            </a:xfrm>
            <a:prstGeom prst="straightConnector1">
              <a:avLst/>
            </a:prstGeom>
            <a:noFill/>
            <a:ln w="19050" cap="flat" cmpd="sng">
              <a:solidFill>
                <a:srgbClr val="016AA3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cxnSp>
          <p:nvCxnSpPr>
            <p:cNvPr id="391" name="Shape 391"/>
            <p:cNvCxnSpPr/>
            <p:nvPr/>
          </p:nvCxnSpPr>
          <p:spPr>
            <a:xfrm>
              <a:off x="4619480" y="5928219"/>
              <a:ext cx="2119054" cy="0"/>
            </a:xfrm>
            <a:prstGeom prst="straightConnector1">
              <a:avLst/>
            </a:prstGeom>
            <a:noFill/>
            <a:ln w="19050" cap="flat" cmpd="sng">
              <a:solidFill>
                <a:srgbClr val="AAAAAA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cxnSp>
          <p:nvCxnSpPr>
            <p:cNvPr id="392" name="Shape 392"/>
            <p:cNvCxnSpPr/>
            <p:nvPr/>
          </p:nvCxnSpPr>
          <p:spPr>
            <a:xfrm>
              <a:off x="5715032" y="4512833"/>
              <a:ext cx="1023501" cy="0"/>
            </a:xfrm>
            <a:prstGeom prst="straightConnector1">
              <a:avLst/>
            </a:prstGeom>
            <a:noFill/>
            <a:ln w="19050" cap="flat" cmpd="sng">
              <a:solidFill>
                <a:srgbClr val="FEA34F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cxnSp>
          <p:nvCxnSpPr>
            <p:cNvPr id="393" name="Shape 393"/>
            <p:cNvCxnSpPr/>
            <p:nvPr/>
          </p:nvCxnSpPr>
          <p:spPr>
            <a:xfrm>
              <a:off x="5769426" y="3097447"/>
              <a:ext cx="969107" cy="0"/>
            </a:xfrm>
            <a:prstGeom prst="straightConnector1">
              <a:avLst/>
            </a:prstGeom>
            <a:noFill/>
            <a:ln w="19050" cap="flat" cmpd="sng">
              <a:solidFill>
                <a:srgbClr val="46B688"/>
              </a:solidFill>
              <a:prstDash val="solid"/>
              <a:miter/>
              <a:headEnd type="oval" w="med" len="med"/>
              <a:tailEnd type="oval" w="med" len="med"/>
            </a:ln>
          </p:spPr>
        </p:cxnSp>
        <p:sp>
          <p:nvSpPr>
            <p:cNvPr id="394" name="Shape 394"/>
            <p:cNvSpPr/>
            <p:nvPr/>
          </p:nvSpPr>
          <p:spPr>
            <a:xfrm>
              <a:off x="1966750" y="2189756"/>
              <a:ext cx="3686159" cy="3686158"/>
            </a:xfrm>
            <a:prstGeom prst="ellipse">
              <a:avLst/>
            </a:prstGeom>
            <a:solidFill>
              <a:srgbClr val="F2F2F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Shape 395"/>
            <p:cNvSpPr/>
            <p:nvPr/>
          </p:nvSpPr>
          <p:spPr>
            <a:xfrm>
              <a:off x="3768532" y="4715705"/>
              <a:ext cx="1411844" cy="15386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940"/>
                  </a:moveTo>
                  <a:cubicBezTo>
                    <a:pt x="387" y="116449"/>
                    <a:pt x="387" y="116449"/>
                    <a:pt x="387" y="116449"/>
                  </a:cubicBezTo>
                  <a:cubicBezTo>
                    <a:pt x="387" y="116449"/>
                    <a:pt x="67354" y="120000"/>
                    <a:pt x="120000" y="76331"/>
                  </a:cubicBezTo>
                  <a:cubicBezTo>
                    <a:pt x="105677" y="34082"/>
                    <a:pt x="105677" y="34082"/>
                    <a:pt x="105677" y="34082"/>
                  </a:cubicBezTo>
                  <a:cubicBezTo>
                    <a:pt x="67741" y="7100"/>
                    <a:pt x="67741" y="7100"/>
                    <a:pt x="67741" y="7100"/>
                  </a:cubicBezTo>
                  <a:cubicBezTo>
                    <a:pt x="40645" y="0"/>
                    <a:pt x="40645" y="0"/>
                    <a:pt x="40645" y="0"/>
                  </a:cubicBezTo>
                  <a:lnTo>
                    <a:pt x="0" y="9940"/>
                  </a:lnTo>
                  <a:close/>
                </a:path>
              </a:pathLst>
            </a:custGeom>
            <a:solidFill>
              <a:srgbClr val="AAAAAA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4246830" y="4041478"/>
              <a:ext cx="1811386" cy="17748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9648" y="120000"/>
                  </a:moveTo>
                  <a:cubicBezTo>
                    <a:pt x="0" y="45538"/>
                    <a:pt x="0" y="45538"/>
                    <a:pt x="0" y="45538"/>
                  </a:cubicBezTo>
                  <a:cubicBezTo>
                    <a:pt x="24120" y="8615"/>
                    <a:pt x="24120" y="8615"/>
                    <a:pt x="24120" y="8615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19396" y="8307"/>
                    <a:pt x="119396" y="8307"/>
                    <a:pt x="119396" y="8307"/>
                  </a:cubicBezTo>
                  <a:cubicBezTo>
                    <a:pt x="119396" y="8307"/>
                    <a:pt x="116984" y="76923"/>
                    <a:pt x="69648" y="120000"/>
                  </a:cubicBezTo>
                  <a:close/>
                </a:path>
              </a:pathLst>
            </a:custGeom>
            <a:solidFill>
              <a:srgbClr val="FEA34F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Shape 397"/>
            <p:cNvSpPr/>
            <p:nvPr/>
          </p:nvSpPr>
          <p:spPr>
            <a:xfrm>
              <a:off x="4360162" y="2303086"/>
              <a:ext cx="1840197" cy="18670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02" y="119707"/>
                  </a:moveTo>
                  <a:cubicBezTo>
                    <a:pt x="16336" y="120000"/>
                    <a:pt x="16336" y="120000"/>
                    <a:pt x="16336" y="120000"/>
                  </a:cubicBezTo>
                  <a:cubicBezTo>
                    <a:pt x="0" y="74926"/>
                    <a:pt x="0" y="74926"/>
                    <a:pt x="0" y="74926"/>
                  </a:cubicBezTo>
                  <a:cubicBezTo>
                    <a:pt x="65940" y="0"/>
                    <a:pt x="65940" y="0"/>
                    <a:pt x="65940" y="0"/>
                  </a:cubicBezTo>
                  <a:cubicBezTo>
                    <a:pt x="72475" y="4975"/>
                    <a:pt x="72475" y="4975"/>
                    <a:pt x="72475" y="4975"/>
                  </a:cubicBezTo>
                  <a:cubicBezTo>
                    <a:pt x="72475" y="4975"/>
                    <a:pt x="120000" y="48878"/>
                    <a:pt x="119702" y="119707"/>
                  </a:cubicBezTo>
                  <a:close/>
                </a:path>
              </a:pathLst>
            </a:custGeom>
            <a:solidFill>
              <a:srgbClr val="46B688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Shape 398"/>
            <p:cNvSpPr/>
            <p:nvPr/>
          </p:nvSpPr>
          <p:spPr>
            <a:xfrm>
              <a:off x="3595653" y="1498241"/>
              <a:ext cx="1957372" cy="19842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651"/>
                  </a:moveTo>
                  <a:cubicBezTo>
                    <a:pt x="1953" y="105412"/>
                    <a:pt x="1953" y="105412"/>
                    <a:pt x="1953" y="105412"/>
                  </a:cubicBezTo>
                  <a:cubicBezTo>
                    <a:pt x="49395" y="120000"/>
                    <a:pt x="49395" y="120000"/>
                    <a:pt x="49395" y="120000"/>
                  </a:cubicBezTo>
                  <a:cubicBezTo>
                    <a:pt x="120000" y="48165"/>
                    <a:pt x="120000" y="48165"/>
                    <a:pt x="120000" y="48165"/>
                  </a:cubicBezTo>
                  <a:cubicBezTo>
                    <a:pt x="120000" y="48165"/>
                    <a:pt x="73116" y="0"/>
                    <a:pt x="0" y="1651"/>
                  </a:cubicBezTo>
                  <a:close/>
                </a:path>
              </a:pathLst>
            </a:custGeom>
            <a:solidFill>
              <a:srgbClr val="016AA3"/>
            </a:solidFill>
            <a:ln>
              <a:noFill/>
            </a:ln>
            <a:effectLst>
              <a:outerShdw blurRad="38100" dist="25400" dir="5400000" algn="ctr" rotWithShape="0">
                <a:srgbClr val="000000">
                  <a:alpha val="20000"/>
                </a:srgbClr>
              </a:outerShdw>
            </a:effectLst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99" name="Shape 399"/>
            <p:cNvGrpSpPr/>
            <p:nvPr/>
          </p:nvGrpSpPr>
          <p:grpSpPr>
            <a:xfrm>
              <a:off x="2844592" y="3067595"/>
              <a:ext cx="1930480" cy="1930478"/>
              <a:chOff x="1497012" y="3295650"/>
              <a:chExt cx="1595438" cy="1595436"/>
            </a:xfrm>
          </p:grpSpPr>
          <p:sp>
            <p:nvSpPr>
              <p:cNvPr id="400" name="Shape 400"/>
              <p:cNvSpPr/>
              <p:nvPr/>
            </p:nvSpPr>
            <p:spPr>
              <a:xfrm>
                <a:off x="1497012" y="3295650"/>
                <a:ext cx="1595438" cy="1595436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" name="Shape 401"/>
              <p:cNvSpPr/>
              <p:nvPr/>
            </p:nvSpPr>
            <p:spPr>
              <a:xfrm>
                <a:off x="1625600" y="3424237"/>
                <a:ext cx="1338262" cy="1338261"/>
              </a:xfrm>
              <a:prstGeom prst="ellipse">
                <a:avLst/>
              </a:prstGeom>
              <a:solidFill>
                <a:srgbClr val="AAAAAA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" name="Shape 402"/>
              <p:cNvSpPr/>
              <p:nvPr/>
            </p:nvSpPr>
            <p:spPr>
              <a:xfrm>
                <a:off x="1733106" y="3531742"/>
                <a:ext cx="1123251" cy="112325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  <a:effectLst>
                <a:outerShdw blurRad="38100" dist="25400" dir="5400000" algn="ct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03" name="Shape 40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48326" y="3297064"/>
            <a:ext cx="899753" cy="899753"/>
          </a:xfrm>
          <a:prstGeom prst="rect">
            <a:avLst/>
          </a:prstGeom>
          <a:noFill/>
          <a:ln>
            <a:noFill/>
          </a:ln>
          <a:effectLst>
            <a:outerShdw blurRad="38100" dist="25400" dir="5400000" algn="ctr" rotWithShape="0">
              <a:srgbClr val="000000">
                <a:alpha val="24705"/>
              </a:srgbClr>
            </a:outerShdw>
          </a:effectLst>
        </p:spPr>
      </p:pic>
      <p:sp>
        <p:nvSpPr>
          <p:cNvPr id="404" name="Shape 404"/>
          <p:cNvSpPr txBox="1"/>
          <p:nvPr/>
        </p:nvSpPr>
        <p:spPr>
          <a:xfrm>
            <a:off x="4542579" y="1805611"/>
            <a:ext cx="1443900" cy="2463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Better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Educated</a:t>
            </a:r>
          </a:p>
        </p:txBody>
      </p:sp>
      <p:sp>
        <p:nvSpPr>
          <p:cNvPr id="405" name="Shape 405"/>
          <p:cNvSpPr txBox="1"/>
          <p:nvPr/>
        </p:nvSpPr>
        <p:spPr>
          <a:xfrm>
            <a:off x="4510105" y="5010132"/>
            <a:ext cx="1443754" cy="4924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Caregiver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Support</a:t>
            </a:r>
          </a:p>
        </p:txBody>
      </p:sp>
      <p:sp>
        <p:nvSpPr>
          <p:cNvPr id="406" name="Shape 406"/>
          <p:cNvSpPr txBox="1"/>
          <p:nvPr/>
        </p:nvSpPr>
        <p:spPr>
          <a:xfrm flipH="1">
            <a:off x="7963121" y="1313103"/>
            <a:ext cx="3765000" cy="7385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Watch in app videos or read articles that will help them understand their medication regimen </a:t>
            </a:r>
          </a:p>
        </p:txBody>
      </p:sp>
      <p:sp>
        <p:nvSpPr>
          <p:cNvPr id="407" name="Shape 407"/>
          <p:cNvSpPr txBox="1"/>
          <p:nvPr/>
        </p:nvSpPr>
        <p:spPr>
          <a:xfrm>
            <a:off x="5434775" y="4255944"/>
            <a:ext cx="1443754" cy="4924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Financial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Incentive</a:t>
            </a:r>
          </a:p>
        </p:txBody>
      </p:sp>
      <p:sp>
        <p:nvSpPr>
          <p:cNvPr id="408" name="Shape 408"/>
          <p:cNvSpPr txBox="1"/>
          <p:nvPr/>
        </p:nvSpPr>
        <p:spPr>
          <a:xfrm>
            <a:off x="5599923" y="2798039"/>
            <a:ext cx="1443754" cy="73866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Easier Way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To Contact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Doctor</a:t>
            </a:r>
          </a:p>
        </p:txBody>
      </p:sp>
      <p:sp>
        <p:nvSpPr>
          <p:cNvPr id="409" name="Shape 409"/>
          <p:cNvSpPr txBox="1"/>
          <p:nvPr/>
        </p:nvSpPr>
        <p:spPr>
          <a:xfrm flipH="1">
            <a:off x="7963048" y="2674927"/>
            <a:ext cx="3765072" cy="2462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 app to ask their Doctor a question and rate how they are feeling on their medications</a:t>
            </a:r>
          </a:p>
        </p:txBody>
      </p:sp>
      <p:sp>
        <p:nvSpPr>
          <p:cNvPr id="410" name="Shape 410"/>
          <p:cNvSpPr txBox="1"/>
          <p:nvPr/>
        </p:nvSpPr>
        <p:spPr>
          <a:xfrm flipH="1">
            <a:off x="7963048" y="3970523"/>
            <a:ext cx="3765072" cy="4924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Lower co-pays or deductibles for following medication regimen and refilling prescriptions </a:t>
            </a:r>
          </a:p>
        </p:txBody>
      </p:sp>
      <p:sp>
        <p:nvSpPr>
          <p:cNvPr id="411" name="Shape 411"/>
          <p:cNvSpPr txBox="1"/>
          <p:nvPr/>
        </p:nvSpPr>
        <p:spPr>
          <a:xfrm flipH="1">
            <a:off x="7963047" y="5472476"/>
            <a:ext cx="3765072" cy="49244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Caregiver or family member can monitor patient medication compliance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729</Words>
  <Application>Microsoft Office PowerPoint</Application>
  <PresentationFormat>Widescreen</PresentationFormat>
  <Paragraphs>139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Century Gothic</vt:lpstr>
      <vt:lpstr>Times New Roman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Heather Makwinski</dc:creator>
  <cp:lastModifiedBy>Heather Makwinski</cp:lastModifiedBy>
  <cp:revision>1</cp:revision>
  <dcterms:modified xsi:type="dcterms:W3CDTF">2017-04-26T01:34:44Z</dcterms:modified>
</cp:coreProperties>
</file>