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1"/>
  </p:sldMasterIdLst>
  <p:notesMasterIdLst>
    <p:notesMasterId r:id="rId19"/>
  </p:notesMasterIdLst>
  <p:sldIdLst>
    <p:sldId id="256" r:id="rId2"/>
    <p:sldId id="257" r:id="rId3"/>
    <p:sldId id="272" r:id="rId4"/>
    <p:sldId id="259" r:id="rId5"/>
    <p:sldId id="258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D23"/>
    <a:srgbClr val="E31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9"/>
          </c:dPt>
          <c:dPt>
            <c:idx val="1"/>
            <c:bubble3D val="0"/>
            <c:explosion val="1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Sheet1!$A$5:$A$8</c:f>
              <c:strCache>
                <c:ptCount val="4"/>
                <c:pt idx="0">
                  <c:v>0-14</c:v>
                </c:pt>
                <c:pt idx="1">
                  <c:v>15-29</c:v>
                </c:pt>
                <c:pt idx="2">
                  <c:v>30-64 </c:v>
                </c:pt>
                <c:pt idx="3">
                  <c:v>65+</c:v>
                </c:pt>
              </c:strCache>
            </c:strRef>
          </c:cat>
          <c:val>
            <c:numRef>
              <c:f>Sheet1!$B$5:$B$8</c:f>
              <c:numCache>
                <c:formatCode>0%</c:formatCode>
                <c:ptCount val="4"/>
                <c:pt idx="0">
                  <c:v>0.3</c:v>
                </c:pt>
                <c:pt idx="1">
                  <c:v>0.28999999999999998</c:v>
                </c:pt>
                <c:pt idx="2">
                  <c:v>0.36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C01EB-A37D-1A42-9717-2BF60AD67A54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5E5-0045-604F-810F-B5001DA6B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5E5-0045-604F-810F-B5001DA6BF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5E5-0045-604F-810F-B5001DA6BF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7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5E5-0045-604F-810F-B5001DA6BF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how many outlets</a:t>
            </a:r>
            <a:r>
              <a:rPr lang="en-US" baseline="0" dirty="0" smtClean="0"/>
              <a:t> we are selling in, this is how many sold per day and how many per store per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5E5-0045-604F-810F-B5001DA6BF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5E5-0045-604F-810F-B5001DA6BF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F53F-F527-9640-9303-97B0CFE0EFD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F53F-F527-9640-9303-97B0CFE0EFD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3727-461B-E748-B2FE-7D8EFDB7A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F53F-F527-9640-9303-97B0CFE0EFD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3727-461B-E748-B2FE-7D8EFDB7A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F53F-F527-9640-9303-97B0CFE0EFD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3727-461B-E748-B2FE-7D8EFDB7A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F53F-F527-9640-9303-97B0CFE0EFD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F53F-F527-9640-9303-97B0CFE0EFD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3727-461B-E748-B2FE-7D8EFDB7A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F53F-F527-9640-9303-97B0CFE0EFD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3727-461B-E748-B2FE-7D8EFDB7A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F53F-F527-9640-9303-97B0CFE0EFD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3727-461B-E748-B2FE-7D8EFDB7A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F53F-F527-9640-9303-97B0CFE0EFD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3727-461B-E748-B2FE-7D8EFDB7A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F53F-F527-9640-9303-97B0CFE0EFD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F53F-F527-9640-9303-97B0CFE0EFD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73727-461B-E748-B2FE-7D8EFDB7A4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F53F-F527-9640-9303-97B0CFE0EFD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73727-461B-E748-B2FE-7D8EFDB7A4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615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14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800" dirty="0" smtClean="0">
                <a:solidFill>
                  <a:srgbClr val="FFFFFF"/>
                </a:solidFill>
                <a:latin typeface="Book Antiqua"/>
                <a:cs typeface="Book Antiqua"/>
              </a:rPr>
              <a:t>INDONESIA</a:t>
            </a:r>
            <a:br>
              <a:rPr lang="en-US" sz="7800" dirty="0" smtClean="0">
                <a:solidFill>
                  <a:srgbClr val="FFFFFF"/>
                </a:solidFill>
                <a:latin typeface="Book Antiqua"/>
                <a:cs typeface="Book Antiqua"/>
              </a:rPr>
            </a:br>
            <a:r>
              <a:rPr lang="en-US" sz="4444" dirty="0" smtClean="0">
                <a:solidFill>
                  <a:srgbClr val="FFFFFF"/>
                </a:solidFill>
                <a:latin typeface="Book Antiqua"/>
                <a:cs typeface="Book Antiqua"/>
              </a:rPr>
              <a:t>Marketing Plan</a:t>
            </a:r>
            <a:endParaRPr lang="en-US" sz="4444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Michele Dakota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Bruce Martin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Anastasia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Mokin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 Reichert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Jennie Quattrocchi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Package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Book Antiqua"/>
                <a:cs typeface="Book Antiqua"/>
              </a:rPr>
              <a:t>Adapted to Indonesia culture</a:t>
            </a:r>
          </a:p>
          <a:p>
            <a:pPr lvl="1"/>
            <a:r>
              <a:rPr lang="en-US" sz="2400" dirty="0" smtClean="0">
                <a:latin typeface="Book Antiqua"/>
                <a:cs typeface="Book Antiqua"/>
              </a:rPr>
              <a:t>Red and white and yellow</a:t>
            </a:r>
          </a:p>
          <a:p>
            <a:pPr lvl="1"/>
            <a:r>
              <a:rPr lang="en-US" sz="2400" dirty="0" err="1" smtClean="0">
                <a:latin typeface="Book Antiqua"/>
                <a:cs typeface="Book Antiqua"/>
              </a:rPr>
              <a:t>Bahasa</a:t>
            </a:r>
            <a:r>
              <a:rPr lang="en-US" sz="2400" dirty="0" smtClean="0">
                <a:latin typeface="Book Antiqua"/>
                <a:cs typeface="Book Antiqua"/>
              </a:rPr>
              <a:t> labeling</a:t>
            </a:r>
          </a:p>
          <a:p>
            <a:pPr lvl="1"/>
            <a:r>
              <a:rPr lang="en-US" sz="2400" dirty="0" smtClean="0">
                <a:latin typeface="Book Antiqua"/>
                <a:cs typeface="Book Antiqua"/>
              </a:rPr>
              <a:t>“</a:t>
            </a:r>
            <a:r>
              <a:rPr lang="en-US" sz="2400" dirty="0" err="1" smtClean="0">
                <a:latin typeface="Book Antiqua"/>
                <a:cs typeface="Book Antiqua"/>
              </a:rPr>
              <a:t>Halah</a:t>
            </a:r>
            <a:r>
              <a:rPr lang="en-US" sz="2400" dirty="0" smtClean="0">
                <a:latin typeface="Book Antiqua"/>
                <a:cs typeface="Book Antiqua"/>
              </a:rPr>
              <a:t> Certified”</a:t>
            </a:r>
          </a:p>
          <a:p>
            <a:pPr lvl="1"/>
            <a:r>
              <a:rPr lang="en-US" sz="2400" dirty="0" smtClean="0">
                <a:latin typeface="Book Antiqua"/>
                <a:cs typeface="Book Antiqua"/>
              </a:rPr>
              <a:t>Prepared hygienically</a:t>
            </a:r>
          </a:p>
          <a:p>
            <a:pPr lvl="1"/>
            <a:endParaRPr lang="en-US" sz="2400" dirty="0"/>
          </a:p>
        </p:txBody>
      </p:sp>
      <p:pic>
        <p:nvPicPr>
          <p:cNvPr id="4" name="Picture 3" descr="Macintosh HD:Users:tuc20885:Desktop:Screen shot 2012-11-18 at 2.31.00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60800"/>
            <a:ext cx="5486400" cy="29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Advertising and Media Strategy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3138"/>
            <a:ext cx="4038600" cy="4525963"/>
          </a:xfrm>
        </p:spPr>
        <p:txBody>
          <a:bodyPr/>
          <a:lstStyle/>
          <a:p>
            <a:r>
              <a:rPr lang="en-US" sz="2400" dirty="0" smtClean="0">
                <a:latin typeface="Book Antiqua"/>
                <a:cs typeface="Book Antiqua"/>
              </a:rPr>
              <a:t>Television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Commercial </a:t>
            </a:r>
          </a:p>
          <a:p>
            <a:r>
              <a:rPr lang="en-US" sz="2400" dirty="0" smtClean="0">
                <a:latin typeface="Book Antiqua"/>
                <a:cs typeface="Book Antiqua"/>
              </a:rPr>
              <a:t>Internet</a:t>
            </a:r>
          </a:p>
          <a:p>
            <a:pPr lvl="1"/>
            <a:r>
              <a:rPr lang="en-US" sz="2000" dirty="0" err="1" smtClean="0">
                <a:latin typeface="Book Antiqua"/>
                <a:cs typeface="Book Antiqua"/>
              </a:rPr>
              <a:t>Facebook</a:t>
            </a:r>
            <a:r>
              <a:rPr lang="en-US" sz="2000" dirty="0" smtClean="0">
                <a:latin typeface="Book Antiqua"/>
                <a:cs typeface="Book Antiqua"/>
              </a:rPr>
              <a:t>, Twitter, </a:t>
            </a:r>
            <a:r>
              <a:rPr lang="en-US" sz="2000" dirty="0" err="1" smtClean="0">
                <a:latin typeface="Book Antiqua"/>
                <a:cs typeface="Book Antiqua"/>
              </a:rPr>
              <a:t>IndoFace</a:t>
            </a:r>
            <a:endParaRPr lang="en-US" sz="2000" dirty="0" smtClean="0">
              <a:latin typeface="Book Antiqua"/>
              <a:cs typeface="Book Antiqua"/>
            </a:endParaRPr>
          </a:p>
          <a:p>
            <a:pPr lvl="1">
              <a:buNone/>
            </a:pPr>
            <a:endParaRPr lang="en-US" sz="2000" dirty="0" smtClean="0"/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63138"/>
            <a:ext cx="4038600" cy="4525963"/>
          </a:xfrm>
        </p:spPr>
        <p:txBody>
          <a:bodyPr/>
          <a:lstStyle/>
          <a:p>
            <a:r>
              <a:rPr lang="en-US" sz="2400" dirty="0" smtClean="0">
                <a:latin typeface="Book Antiqua"/>
                <a:cs typeface="Book Antiqua"/>
              </a:rPr>
              <a:t>Small-Scale advertisements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Social media, magazines, radio, etc.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20799" y="3640667"/>
          <a:ext cx="6350001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6667"/>
                <a:gridCol w="2116667"/>
                <a:gridCol w="2116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r>
                        <a:rPr lang="en-US" baseline="0" dirty="0" smtClean="0"/>
                        <a:t>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Annual Budget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Magazines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$124,800.05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Networks (advertisements)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$62,400.02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Daily (52 weeks)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$500,132.60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Ongoing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$187,200.07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ANNUAL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$1,024,532.75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Financial Projections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40"/>
            <a:ext cx="8229600" cy="5389559"/>
          </a:xfrm>
        </p:spPr>
        <p:txBody>
          <a:bodyPr/>
          <a:lstStyle/>
          <a:p>
            <a:r>
              <a:rPr lang="en-US" sz="2800" dirty="0" smtClean="0">
                <a:latin typeface="Book Antiqua"/>
                <a:cs typeface="Book Antiqua"/>
              </a:rPr>
              <a:t>Unilever 60% of profit, we make 40%</a:t>
            </a:r>
          </a:p>
          <a:p>
            <a:r>
              <a:rPr lang="en-US" sz="2800" dirty="0" smtClean="0">
                <a:latin typeface="Book Antiqua"/>
                <a:cs typeface="Book Antiqua"/>
              </a:rPr>
              <a:t>Price of product</a:t>
            </a:r>
          </a:p>
          <a:p>
            <a:pPr lvl="1"/>
            <a:r>
              <a:rPr lang="en-US" sz="2400" dirty="0" smtClean="0">
                <a:latin typeface="Book Antiqua"/>
                <a:cs typeface="Book Antiqua"/>
              </a:rPr>
              <a:t>Retail Price: $1.00 (9,625 rupiah)</a:t>
            </a:r>
          </a:p>
          <a:p>
            <a:r>
              <a:rPr lang="en-US" sz="2800" dirty="0" smtClean="0">
                <a:latin typeface="Book Antiqua"/>
                <a:cs typeface="Book Antiqua"/>
              </a:rPr>
              <a:t>Cost of product</a:t>
            </a:r>
          </a:p>
          <a:p>
            <a:pPr lvl="1"/>
            <a:r>
              <a:rPr lang="en-US" sz="2400" dirty="0" smtClean="0">
                <a:latin typeface="Book Antiqua"/>
                <a:cs typeface="Book Antiqua"/>
              </a:rPr>
              <a:t>Base cost: $0.39 (Raw materials, manufacturing, packaging, service, etc.)</a:t>
            </a:r>
          </a:p>
          <a:p>
            <a:pPr lvl="1"/>
            <a:r>
              <a:rPr lang="en-US" sz="2400" dirty="0" smtClean="0">
                <a:latin typeface="Book Antiqua"/>
                <a:cs typeface="Book Antiqua"/>
              </a:rPr>
              <a:t>Unilever incurs $0.20 (51.3%)</a:t>
            </a:r>
          </a:p>
          <a:p>
            <a:pPr lvl="1"/>
            <a:r>
              <a:rPr lang="en-US" sz="2400" dirty="0" smtClean="0">
                <a:latin typeface="Book Antiqua"/>
                <a:cs typeface="Book Antiqua"/>
              </a:rPr>
              <a:t>We incur $0.19 (48.7%)</a:t>
            </a:r>
          </a:p>
          <a:p>
            <a:r>
              <a:rPr lang="en-US" sz="2800" dirty="0" smtClean="0">
                <a:latin typeface="Book Antiqua"/>
                <a:cs typeface="Book Antiqua"/>
              </a:rPr>
              <a:t>Unilever makes $0.366 per unit</a:t>
            </a:r>
          </a:p>
          <a:p>
            <a:r>
              <a:rPr lang="en-US" sz="2800" dirty="0" smtClean="0">
                <a:latin typeface="Book Antiqua"/>
                <a:cs typeface="Book Antiqua"/>
              </a:rPr>
              <a:t>We make $0.244 per unit</a:t>
            </a:r>
          </a:p>
          <a:p>
            <a:pPr lvl="1"/>
            <a:endParaRPr lang="en-US" dirty="0" smtClean="0">
              <a:latin typeface="Book Antiqua"/>
              <a:cs typeface="Book Antiqua"/>
            </a:endParaRPr>
          </a:p>
          <a:p>
            <a:pPr lvl="1"/>
            <a:endParaRPr lang="en-US" dirty="0" smtClean="0">
              <a:latin typeface="Book Antiqua"/>
              <a:cs typeface="Book Antiqua"/>
            </a:endParaRPr>
          </a:p>
          <a:p>
            <a:pPr lvl="1"/>
            <a:endParaRPr lang="en-US" dirty="0" smtClean="0">
              <a:latin typeface="Book Antiqua"/>
              <a:cs typeface="Book Antiqua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Cost of Business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33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Book Antiqua"/>
                <a:cs typeface="Book Antiqua"/>
              </a:rPr>
              <a:t>Start-Up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$400,000</a:t>
            </a:r>
          </a:p>
          <a:p>
            <a:r>
              <a:rPr lang="en-US" dirty="0" smtClean="0">
                <a:latin typeface="Book Antiqua"/>
                <a:cs typeface="Book Antiqua"/>
              </a:rPr>
              <a:t>Advertising and Marketing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$1,000,000</a:t>
            </a:r>
          </a:p>
          <a:p>
            <a:r>
              <a:rPr lang="en-US" dirty="0" smtClean="0">
                <a:latin typeface="Book Antiqua"/>
                <a:cs typeface="Book Antiqua"/>
              </a:rPr>
              <a:t>Freight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$1,585,689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Profit and Growth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133" y="2692400"/>
            <a:ext cx="1608667" cy="1744133"/>
          </a:xfrm>
          <a:prstGeom prst="rect">
            <a:avLst/>
          </a:prstGeom>
          <a:solidFill>
            <a:srgbClr val="C80D23">
              <a:alpha val="33000"/>
            </a:srgbClr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200" y="2692400"/>
            <a:ext cx="1608667" cy="1744133"/>
          </a:xfrm>
          <a:prstGeom prst="rect">
            <a:avLst/>
          </a:prstGeom>
          <a:solidFill>
            <a:srgbClr val="C80D23">
              <a:alpha val="33000"/>
            </a:srgbClr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42267" y="2692400"/>
            <a:ext cx="1608667" cy="1744133"/>
          </a:xfrm>
          <a:prstGeom prst="rect">
            <a:avLst/>
          </a:prstGeom>
          <a:solidFill>
            <a:srgbClr val="C80D23">
              <a:alpha val="33000"/>
            </a:srgbClr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69466" y="2692400"/>
            <a:ext cx="1608667" cy="1744133"/>
          </a:xfrm>
          <a:prstGeom prst="rect">
            <a:avLst/>
          </a:prstGeom>
          <a:solidFill>
            <a:srgbClr val="C80D23">
              <a:alpha val="33000"/>
            </a:srgbClr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96669" y="2675467"/>
            <a:ext cx="1608667" cy="1744133"/>
          </a:xfrm>
          <a:prstGeom prst="rect">
            <a:avLst/>
          </a:prstGeom>
          <a:solidFill>
            <a:srgbClr val="C80D23">
              <a:alpha val="33000"/>
            </a:srgbClr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133" y="3037237"/>
            <a:ext cx="16086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latin typeface="Book Antiqua"/>
                <a:cs typeface="Book Antiqua"/>
              </a:rPr>
              <a:t>Profit: (267,365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2692403"/>
            <a:ext cx="1608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/>
                <a:cs typeface="Book Antiqua"/>
              </a:rPr>
              <a:t>Growth: 32%</a:t>
            </a:r>
          </a:p>
          <a:p>
            <a:pPr algn="ctr"/>
            <a:endParaRPr lang="en-US" sz="2000" dirty="0" smtClean="0">
              <a:latin typeface="Book Antiqua"/>
              <a:cs typeface="Book Antiqua"/>
            </a:endParaRPr>
          </a:p>
          <a:p>
            <a:pPr algn="ctr"/>
            <a:r>
              <a:rPr lang="en-US" sz="2000" dirty="0" smtClean="0">
                <a:latin typeface="Book Antiqua"/>
                <a:cs typeface="Book Antiqua"/>
              </a:rPr>
              <a:t>Profit: 3,938,289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2267" y="2692403"/>
            <a:ext cx="1608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/>
                <a:cs typeface="Book Antiqua"/>
              </a:rPr>
              <a:t>Growth: 25%</a:t>
            </a:r>
          </a:p>
          <a:p>
            <a:pPr algn="ctr"/>
            <a:endParaRPr lang="en-US" sz="2000" dirty="0" smtClean="0">
              <a:latin typeface="Book Antiqua"/>
              <a:cs typeface="Book Antiqua"/>
            </a:endParaRPr>
          </a:p>
          <a:p>
            <a:pPr algn="ctr"/>
            <a:r>
              <a:rPr lang="en-US" sz="2000" dirty="0" smtClean="0">
                <a:latin typeface="Book Antiqua"/>
                <a:cs typeface="Book Antiqua"/>
              </a:rPr>
              <a:t>Profit: 7,861,736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3334" y="2692403"/>
            <a:ext cx="1608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/>
                <a:cs typeface="Book Antiqua"/>
              </a:rPr>
              <a:t>Growth: 25%</a:t>
            </a:r>
          </a:p>
          <a:p>
            <a:pPr algn="ctr"/>
            <a:endParaRPr lang="en-US" sz="2000" dirty="0" smtClean="0">
              <a:latin typeface="Book Antiqua"/>
              <a:cs typeface="Book Antiqua"/>
            </a:endParaRPr>
          </a:p>
          <a:p>
            <a:pPr algn="ctr"/>
            <a:r>
              <a:rPr lang="en-US" sz="2000" dirty="0" smtClean="0">
                <a:latin typeface="Book Antiqua"/>
                <a:cs typeface="Book Antiqua"/>
              </a:rPr>
              <a:t>Profit: 13,109,914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96669" y="2675467"/>
            <a:ext cx="1608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/>
                <a:cs typeface="Book Antiqua"/>
              </a:rPr>
              <a:t>Growth: 25%</a:t>
            </a:r>
          </a:p>
          <a:p>
            <a:pPr algn="ctr"/>
            <a:endParaRPr lang="en-US" sz="2000" dirty="0" smtClean="0">
              <a:latin typeface="Book Antiqua"/>
              <a:cs typeface="Book Antiqua"/>
            </a:endParaRPr>
          </a:p>
          <a:p>
            <a:pPr algn="ctr"/>
            <a:r>
              <a:rPr lang="en-US" sz="2000" dirty="0" smtClean="0">
                <a:latin typeface="Book Antiqua"/>
                <a:cs typeface="Book Antiqua"/>
              </a:rPr>
              <a:t>Profit: 20,065,584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2387600"/>
            <a:ext cx="1117600" cy="3048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18267" y="2370667"/>
            <a:ext cx="1117600" cy="3048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79333" y="2353737"/>
            <a:ext cx="1117600" cy="3048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40400" y="2370667"/>
            <a:ext cx="1117600" cy="3048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33731" y="2353737"/>
            <a:ext cx="1117600" cy="3048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18267" y="2321468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Year Two</a:t>
            </a:r>
            <a:endParaRPr lang="en-US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94667" y="2286002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Year Three</a:t>
            </a:r>
            <a:endParaRPr lang="en-US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3466" y="2306135"/>
            <a:ext cx="133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Year Four</a:t>
            </a:r>
            <a:endParaRPr lang="en-US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33731" y="228760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Year Five</a:t>
            </a:r>
            <a:endParaRPr lang="en-US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232306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Year One</a:t>
            </a:r>
            <a:endParaRPr lang="en-US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Volume Projections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932" y="2692400"/>
            <a:ext cx="1608667" cy="1744133"/>
          </a:xfrm>
          <a:prstGeom prst="rect">
            <a:avLst/>
          </a:prstGeom>
          <a:solidFill>
            <a:srgbClr val="C80D23">
              <a:alpha val="33000"/>
            </a:srgbClr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31999" y="2692400"/>
            <a:ext cx="1608667" cy="1744133"/>
          </a:xfrm>
          <a:prstGeom prst="rect">
            <a:avLst/>
          </a:prstGeom>
          <a:solidFill>
            <a:srgbClr val="C80D23">
              <a:alpha val="33000"/>
            </a:srgbClr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84600" y="2692400"/>
            <a:ext cx="1608667" cy="1744133"/>
          </a:xfrm>
          <a:prstGeom prst="rect">
            <a:avLst/>
          </a:prstGeom>
          <a:solidFill>
            <a:srgbClr val="C80D23">
              <a:alpha val="33000"/>
            </a:srgbClr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0265" y="2692400"/>
            <a:ext cx="1608667" cy="1744133"/>
          </a:xfrm>
          <a:prstGeom prst="rect">
            <a:avLst/>
          </a:prstGeom>
          <a:solidFill>
            <a:srgbClr val="C80D23">
              <a:alpha val="33000"/>
            </a:srgbClr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7467" y="2692400"/>
            <a:ext cx="1608667" cy="1744133"/>
          </a:xfrm>
          <a:prstGeom prst="rect">
            <a:avLst/>
          </a:prstGeom>
          <a:solidFill>
            <a:srgbClr val="C80D23">
              <a:alpha val="33000"/>
            </a:srgbClr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4932" y="2387600"/>
            <a:ext cx="1117600" cy="3048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69066" y="2370667"/>
            <a:ext cx="1117600" cy="3048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13200" y="2387600"/>
            <a:ext cx="1117600" cy="3048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7333" y="2370667"/>
            <a:ext cx="1117600" cy="3048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67602" y="2387600"/>
            <a:ext cx="1117600" cy="3048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3999" y="2709346"/>
            <a:ext cx="1761067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Book Antiqua"/>
                <a:cs typeface="Book Antiqua"/>
              </a:rPr>
              <a:t>22,652,700</a:t>
            </a:r>
          </a:p>
          <a:p>
            <a:pPr algn="ctr"/>
            <a:endParaRPr lang="en-US" dirty="0" smtClean="0">
              <a:latin typeface="Book Antiqua"/>
              <a:cs typeface="Book Antiqua"/>
            </a:endParaRPr>
          </a:p>
          <a:p>
            <a:r>
              <a:rPr lang="en-US" sz="1600" dirty="0" smtClean="0">
                <a:latin typeface="Book Antiqua"/>
                <a:cs typeface="Book Antiqua"/>
              </a:rPr>
              <a:t>Per Day: 62,062</a:t>
            </a:r>
          </a:p>
          <a:p>
            <a:pPr algn="ctr"/>
            <a:r>
              <a:rPr lang="en-US" sz="1600" dirty="0" smtClean="0">
                <a:latin typeface="Book Antiqua"/>
                <a:cs typeface="Book Antiqua"/>
              </a:rPr>
              <a:t>Per Store: 15 units</a:t>
            </a:r>
            <a:endParaRPr lang="en-US" sz="1600" dirty="0">
              <a:latin typeface="Book Antiqua"/>
              <a:cs typeface="Book Antiqu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999" y="232306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Year One</a:t>
            </a:r>
            <a:endParaRPr lang="en-US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9066" y="2304535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Year Two</a:t>
            </a:r>
            <a:endParaRPr lang="en-US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5466" y="2319868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Year Three</a:t>
            </a:r>
            <a:endParaRPr lang="en-US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3466" y="2306135"/>
            <a:ext cx="133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Year Four</a:t>
            </a:r>
            <a:endParaRPr lang="en-US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0664" y="2321468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Year Five</a:t>
            </a:r>
            <a:endParaRPr lang="en-US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5066" y="2675480"/>
            <a:ext cx="1761067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Book Antiqua"/>
                <a:cs typeface="Book Antiqua"/>
              </a:rPr>
              <a:t>29,448,510</a:t>
            </a:r>
          </a:p>
          <a:p>
            <a:pPr algn="ctr"/>
            <a:endParaRPr lang="en-US" dirty="0" smtClean="0">
              <a:latin typeface="Book Antiqua"/>
              <a:cs typeface="Book Antiqua"/>
            </a:endParaRPr>
          </a:p>
          <a:p>
            <a:r>
              <a:rPr lang="en-US" sz="1600" dirty="0" smtClean="0">
                <a:latin typeface="Book Antiqua"/>
                <a:cs typeface="Book Antiqua"/>
              </a:rPr>
              <a:t>Per Day: 80,680</a:t>
            </a:r>
          </a:p>
          <a:p>
            <a:pPr algn="ctr"/>
            <a:r>
              <a:rPr lang="en-US" sz="1600" dirty="0" smtClean="0">
                <a:latin typeface="Book Antiqua"/>
                <a:cs typeface="Book Antiqua"/>
              </a:rPr>
              <a:t>Per Store: 20 units</a:t>
            </a:r>
            <a:endParaRPr lang="en-US" sz="1600" dirty="0">
              <a:latin typeface="Book Antiqua"/>
              <a:cs typeface="Book Antiqu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25332" y="2675467"/>
            <a:ext cx="1761067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Book Antiqua"/>
                <a:cs typeface="Book Antiqua"/>
              </a:rPr>
              <a:t>36,810,638</a:t>
            </a:r>
          </a:p>
          <a:p>
            <a:pPr algn="ctr"/>
            <a:endParaRPr lang="en-US" dirty="0" smtClean="0">
              <a:latin typeface="Book Antiqua"/>
              <a:cs typeface="Book Antiqua"/>
            </a:endParaRPr>
          </a:p>
          <a:p>
            <a:r>
              <a:rPr lang="en-US" sz="1600" dirty="0" smtClean="0">
                <a:latin typeface="Book Antiqua"/>
                <a:cs typeface="Book Antiqua"/>
              </a:rPr>
              <a:t>Per Day: 100,851 </a:t>
            </a:r>
          </a:p>
          <a:p>
            <a:pPr algn="ctr"/>
            <a:r>
              <a:rPr lang="en-US" sz="1600" dirty="0" smtClean="0">
                <a:latin typeface="Book Antiqua"/>
                <a:cs typeface="Book Antiqua"/>
              </a:rPr>
              <a:t>Per Store: 25 units</a:t>
            </a:r>
            <a:endParaRPr lang="en-US" sz="1600" dirty="0">
              <a:latin typeface="Book Antiqua"/>
              <a:cs typeface="Book Antiqu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399" y="2675480"/>
            <a:ext cx="1761067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Book Antiqua"/>
                <a:cs typeface="Book Antiqua"/>
              </a:rPr>
              <a:t>46,013,297</a:t>
            </a:r>
          </a:p>
          <a:p>
            <a:pPr algn="ctr"/>
            <a:endParaRPr lang="en-US" dirty="0" smtClean="0">
              <a:latin typeface="Book Antiqua"/>
              <a:cs typeface="Book Antiqua"/>
            </a:endParaRPr>
          </a:p>
          <a:p>
            <a:r>
              <a:rPr lang="en-US" sz="1600" dirty="0" smtClean="0">
                <a:latin typeface="Book Antiqua"/>
                <a:cs typeface="Book Antiqua"/>
              </a:rPr>
              <a:t>Per Day: 126,064</a:t>
            </a:r>
          </a:p>
          <a:p>
            <a:pPr algn="ctr"/>
            <a:r>
              <a:rPr lang="en-US" sz="1600" dirty="0" smtClean="0">
                <a:latin typeface="Book Antiqua"/>
                <a:cs typeface="Book Antiqua"/>
              </a:rPr>
              <a:t>Per Store: 32 units</a:t>
            </a:r>
            <a:endParaRPr lang="en-US" sz="1600" dirty="0">
              <a:latin typeface="Book Antiqua"/>
              <a:cs typeface="Book Antiqu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79734" y="2690800"/>
            <a:ext cx="1761067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Book Antiqua"/>
                <a:cs typeface="Book Antiqua"/>
              </a:rPr>
              <a:t>57,516,621</a:t>
            </a:r>
          </a:p>
          <a:p>
            <a:pPr algn="ctr"/>
            <a:endParaRPr lang="en-US" sz="1600" dirty="0" smtClean="0">
              <a:latin typeface="Book Antiqua"/>
              <a:cs typeface="Book Antiqua"/>
            </a:endParaRPr>
          </a:p>
          <a:p>
            <a:r>
              <a:rPr lang="en-US" sz="1600" dirty="0" smtClean="0">
                <a:latin typeface="Book Antiqua"/>
                <a:cs typeface="Book Antiqua"/>
              </a:rPr>
              <a:t>Per Day: 157,580</a:t>
            </a:r>
          </a:p>
          <a:p>
            <a:pPr algn="ctr"/>
            <a:r>
              <a:rPr lang="en-US" sz="1600" dirty="0" smtClean="0">
                <a:latin typeface="Book Antiqua"/>
                <a:cs typeface="Book Antiqua"/>
              </a:rPr>
              <a:t>Per Store: 40 units</a:t>
            </a:r>
            <a:endParaRPr lang="en-US" sz="16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Risk Analysis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1244606"/>
            <a:ext cx="8229600" cy="554566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Book Antiqua"/>
                <a:cs typeface="Book Antiqua"/>
              </a:rPr>
              <a:t>Competitive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Decreases with joint venture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Still major competitors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Rise in sweet and </a:t>
            </a:r>
            <a:r>
              <a:rPr lang="en-US" sz="2000" dirty="0" err="1" smtClean="0">
                <a:latin typeface="Book Antiqua"/>
                <a:cs typeface="Book Antiqua"/>
              </a:rPr>
              <a:t>savoury</a:t>
            </a:r>
            <a:r>
              <a:rPr lang="en-US" sz="2000" dirty="0" smtClean="0">
                <a:latin typeface="Book Antiqua"/>
                <a:cs typeface="Book Antiqua"/>
              </a:rPr>
              <a:t> snack industry</a:t>
            </a:r>
          </a:p>
          <a:p>
            <a:r>
              <a:rPr lang="en-US" sz="2400" dirty="0" smtClean="0">
                <a:latin typeface="Book Antiqua"/>
                <a:cs typeface="Book Antiqua"/>
              </a:rPr>
              <a:t>Currency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High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Weak balance of payments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Subject to currency changes</a:t>
            </a:r>
          </a:p>
          <a:p>
            <a:r>
              <a:rPr lang="en-US" sz="2400" dirty="0" smtClean="0">
                <a:latin typeface="Book Antiqua"/>
                <a:cs typeface="Book Antiqua"/>
              </a:rPr>
              <a:t>Political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High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Social and political instability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Reforms</a:t>
            </a:r>
          </a:p>
          <a:p>
            <a:r>
              <a:rPr lang="en-US" sz="2400" dirty="0" smtClean="0">
                <a:latin typeface="Book Antiqua"/>
                <a:cs typeface="Book Antiqua"/>
              </a:rPr>
              <a:t>Other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Failed partnership</a:t>
            </a:r>
          </a:p>
          <a:p>
            <a:pPr lvl="1"/>
            <a:r>
              <a:rPr lang="en-US" sz="2000" dirty="0" smtClean="0">
                <a:latin typeface="Book Antiqua"/>
                <a:cs typeface="Book Antiqua"/>
              </a:rPr>
              <a:t>Problems with Unilever as its own individual entity</a:t>
            </a:r>
            <a:endParaRPr lang="en-US" sz="20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633" y="1146710"/>
            <a:ext cx="2413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Recommendation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434" y="1324513"/>
            <a:ext cx="2184400" cy="2099733"/>
          </a:xfrm>
          <a:prstGeom prst="rect">
            <a:avLst/>
          </a:prstGeom>
          <a:noFill/>
          <a:ln w="177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39274" y="1608667"/>
            <a:ext cx="1202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80D2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YES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80D2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3564465"/>
            <a:ext cx="8229600" cy="3293535"/>
          </a:xfrm>
        </p:spPr>
        <p:txBody>
          <a:bodyPr/>
          <a:lstStyle/>
          <a:p>
            <a:r>
              <a:rPr lang="en-US" dirty="0" smtClean="0"/>
              <a:t>Economy is growing each year</a:t>
            </a:r>
          </a:p>
          <a:p>
            <a:r>
              <a:rPr lang="en-US" dirty="0" smtClean="0"/>
              <a:t>Consumer spending is increasing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Why Indonesia?</a:t>
            </a:r>
            <a:endParaRPr lang="en-US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308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Book Antiqua"/>
                <a:cs typeface="Book Antiqua"/>
              </a:rPr>
              <a:t>Total Population: 240 million people</a:t>
            </a:r>
          </a:p>
          <a:p>
            <a:r>
              <a:rPr lang="en-US" dirty="0" smtClean="0">
                <a:latin typeface="Book Antiqua"/>
                <a:cs typeface="Book Antiqua"/>
              </a:rPr>
              <a:t>Target Market: children and teenagers 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Ages 0-14 and 15-29</a:t>
            </a:r>
          </a:p>
          <a:p>
            <a:r>
              <a:rPr lang="en-US" dirty="0" smtClean="0">
                <a:latin typeface="Book Antiqua"/>
                <a:cs typeface="Book Antiqua"/>
              </a:rPr>
              <a:t>Rapid economic growth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GDP $846 billion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5% annual growth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Consistently growing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8" name="Chart 7"/>
          <p:cNvGraphicFramePr/>
          <p:nvPr/>
        </p:nvGraphicFramePr>
        <p:xfrm>
          <a:off x="4572000" y="3818467"/>
          <a:ext cx="4572000" cy="3039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9078" y="3640663"/>
            <a:ext cx="377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80D23"/>
                </a:solidFill>
                <a:latin typeface="Book Antiqua"/>
                <a:cs typeface="Book Antiqua"/>
              </a:rPr>
              <a:t>Age Distribution in Indonesia</a:t>
            </a:r>
            <a:endParaRPr lang="en-US" sz="2000" dirty="0">
              <a:solidFill>
                <a:srgbClr val="C80D23"/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Important Considerations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98533"/>
          </a:xfrm>
        </p:spPr>
        <p:txBody>
          <a:bodyPr/>
          <a:lstStyle/>
          <a:p>
            <a:r>
              <a:rPr lang="en-US" dirty="0" smtClean="0">
                <a:latin typeface="Book Antiqua"/>
                <a:cs typeface="Book Antiqua"/>
              </a:rPr>
              <a:t>Religion 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More than 80% Muslim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Important for dietary considerations</a:t>
            </a:r>
          </a:p>
          <a:p>
            <a:r>
              <a:rPr lang="en-US" dirty="0" smtClean="0">
                <a:latin typeface="Book Antiqua"/>
                <a:cs typeface="Book Antiqua"/>
              </a:rPr>
              <a:t>Environment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Prone to natural disasters</a:t>
            </a:r>
          </a:p>
          <a:p>
            <a:r>
              <a:rPr lang="en-US" dirty="0" smtClean="0">
                <a:latin typeface="Book Antiqua"/>
                <a:cs typeface="Book Antiqua"/>
              </a:rPr>
              <a:t>Buying behavior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Prefer local, trusted brands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Prefer certifiably </a:t>
            </a:r>
            <a:r>
              <a:rPr lang="en-US" dirty="0" err="1" smtClean="0">
                <a:latin typeface="Book Antiqua"/>
                <a:cs typeface="Book Antiqua"/>
              </a:rPr>
              <a:t>halah</a:t>
            </a:r>
            <a:r>
              <a:rPr lang="en-US" dirty="0" smtClean="0">
                <a:latin typeface="Book Antiqua"/>
                <a:cs typeface="Book Antiqua"/>
              </a:rPr>
              <a:t> products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74"/>
            <a:ext cx="8229600" cy="77522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Ice Cream Market Size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339"/>
            <a:ext cx="8686800" cy="5173124"/>
          </a:xfrm>
        </p:spPr>
        <p:txBody>
          <a:bodyPr/>
          <a:lstStyle/>
          <a:p>
            <a:r>
              <a:rPr lang="en-US" sz="2000" dirty="0" smtClean="0">
                <a:latin typeface="Book Antiqua"/>
                <a:cs typeface="Book Antiqua"/>
              </a:rPr>
              <a:t>356 million dollars in 2010</a:t>
            </a:r>
          </a:p>
          <a:p>
            <a:pPr lvl="1"/>
            <a:r>
              <a:rPr lang="en-US" sz="1800" dirty="0" smtClean="0">
                <a:latin typeface="Book Antiqua"/>
                <a:cs typeface="Book Antiqua"/>
              </a:rPr>
              <a:t>Impulse: 61.9 million liters</a:t>
            </a:r>
          </a:p>
          <a:p>
            <a:pPr lvl="1"/>
            <a:r>
              <a:rPr lang="en-US" sz="1800" dirty="0" smtClean="0">
                <a:latin typeface="Book Antiqua"/>
                <a:cs typeface="Book Antiqua"/>
              </a:rPr>
              <a:t>Take Home: 32.8 million liters</a:t>
            </a:r>
          </a:p>
          <a:p>
            <a:r>
              <a:rPr lang="en-US" sz="2000" dirty="0" smtClean="0">
                <a:latin typeface="Book Antiqua"/>
                <a:cs typeface="Book Antiqua"/>
              </a:rPr>
              <a:t>Unilever holds 55% of the market share</a:t>
            </a:r>
          </a:p>
          <a:p>
            <a:r>
              <a:rPr lang="en-US" sz="2000" dirty="0" smtClean="0">
                <a:latin typeface="Book Antiqua"/>
                <a:cs typeface="Book Antiqua"/>
              </a:rPr>
              <a:t>Growth rate of 9%</a:t>
            </a:r>
          </a:p>
          <a:p>
            <a:r>
              <a:rPr lang="en-US" sz="2000" dirty="0" smtClean="0">
                <a:latin typeface="Book Antiqua"/>
                <a:cs typeface="Book Antiqua"/>
              </a:rPr>
              <a:t>Single portion dairy increased 18%</a:t>
            </a:r>
          </a:p>
          <a:p>
            <a:pPr lvl="1"/>
            <a:r>
              <a:rPr lang="en-US" sz="1800" dirty="0" smtClean="0">
                <a:latin typeface="Book Antiqua"/>
                <a:cs typeface="Book Antiqua"/>
              </a:rPr>
              <a:t>31.04 million liters sold in 2011</a:t>
            </a:r>
          </a:p>
          <a:p>
            <a:r>
              <a:rPr lang="en-US" sz="2000" dirty="0" smtClean="0">
                <a:latin typeface="Book Antiqua"/>
                <a:cs typeface="Book Antiqua"/>
              </a:rPr>
              <a:t>Children and teens make up the largest consumer group of ice cream sales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2" y="4614329"/>
            <a:ext cx="3934881" cy="197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333" y="4284127"/>
            <a:ext cx="3381559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Jakarta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1176875"/>
            <a:ext cx="8229600" cy="5240858"/>
          </a:xfrm>
        </p:spPr>
        <p:txBody>
          <a:bodyPr/>
          <a:lstStyle/>
          <a:p>
            <a:r>
              <a:rPr lang="en-US" dirty="0" smtClean="0">
                <a:latin typeface="Book Antiqua"/>
                <a:cs typeface="Book Antiqua"/>
              </a:rPr>
              <a:t>Our distribution location: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59% of Indonesia’s population (137 million)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Located on the island of Java</a:t>
            </a:r>
          </a:p>
          <a:p>
            <a:pPr lvl="2"/>
            <a:r>
              <a:rPr lang="en-US" dirty="0" smtClean="0">
                <a:latin typeface="Book Antiqua"/>
                <a:cs typeface="Book Antiqua"/>
              </a:rPr>
              <a:t>10 million people (1.2% of Indonesia’s population)</a:t>
            </a:r>
          </a:p>
          <a:p>
            <a:pPr lvl="2"/>
            <a:r>
              <a:rPr lang="en-US" dirty="0" smtClean="0">
                <a:latin typeface="Book Antiqua"/>
                <a:cs typeface="Book Antiqua"/>
              </a:rPr>
              <a:t>Young population</a:t>
            </a:r>
          </a:p>
          <a:p>
            <a:pPr lvl="3"/>
            <a:r>
              <a:rPr lang="en-US" dirty="0" smtClean="0">
                <a:latin typeface="Book Antiqua"/>
                <a:cs typeface="Book Antiqua"/>
              </a:rPr>
              <a:t>50% under 25</a:t>
            </a:r>
          </a:p>
          <a:p>
            <a:pPr lvl="3"/>
            <a:r>
              <a:rPr lang="en-US" dirty="0" smtClean="0">
                <a:latin typeface="Book Antiqua"/>
                <a:cs typeface="Book Antiqua"/>
              </a:rPr>
              <a:t>30% under 14</a:t>
            </a:r>
          </a:p>
          <a:p>
            <a:pPr lvl="1"/>
            <a:endParaRPr lang="en-US" dirty="0" smtClean="0">
              <a:latin typeface="Book Antiqua"/>
              <a:cs typeface="Book Antiqua"/>
            </a:endParaRP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825" y="5275262"/>
            <a:ext cx="1573171" cy="1251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9734">
            <a:off x="1422398" y="5171544"/>
            <a:ext cx="1190769" cy="1507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ook Antiqua"/>
                <a:cs typeface="Book Antiqua"/>
              </a:rPr>
              <a:t>Joint Venture</a:t>
            </a:r>
            <a:endParaRPr lang="en-US" dirty="0">
              <a:solidFill>
                <a:schemeClr val="bg1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598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Book Antiqua"/>
                <a:cs typeface="Book Antiqua"/>
              </a:rPr>
              <a:t>Walls Ice Cream</a:t>
            </a:r>
          </a:p>
          <a:p>
            <a:pPr lvl="1"/>
            <a:r>
              <a:rPr lang="en-US" sz="2400" dirty="0" smtClean="0">
                <a:latin typeface="Book Antiqua"/>
                <a:cs typeface="Book Antiqua"/>
              </a:rPr>
              <a:t>Owned by Unilever Indonesia</a:t>
            </a:r>
          </a:p>
          <a:p>
            <a:pPr lvl="1"/>
            <a:r>
              <a:rPr lang="en-US" sz="2400" dirty="0" smtClean="0">
                <a:latin typeface="Book Antiqua"/>
                <a:cs typeface="Book Antiqua"/>
              </a:rPr>
              <a:t>55% of market share</a:t>
            </a:r>
          </a:p>
          <a:p>
            <a:r>
              <a:rPr lang="en-US" sz="2800" dirty="0" smtClean="0">
                <a:latin typeface="Book Antiqua"/>
                <a:cs typeface="Book Antiqua"/>
              </a:rPr>
              <a:t>Shared distribution channel and business network</a:t>
            </a:r>
          </a:p>
          <a:p>
            <a:r>
              <a:rPr lang="en-US" sz="2800" dirty="0" smtClean="0">
                <a:latin typeface="Book Antiqua"/>
                <a:cs typeface="Book Antiqua"/>
              </a:rPr>
              <a:t>Well-trusted brand </a:t>
            </a:r>
          </a:p>
          <a:p>
            <a:r>
              <a:rPr lang="en-US" sz="2800" dirty="0" smtClean="0">
                <a:latin typeface="Book Antiqua"/>
                <a:cs typeface="Book Antiqua"/>
              </a:rPr>
              <a:t>No current product like It’s-It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71544"/>
            <a:ext cx="1676400" cy="1507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16169">
            <a:off x="2490991" y="5158105"/>
            <a:ext cx="907414" cy="1219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31565">
            <a:off x="3276112" y="5748781"/>
            <a:ext cx="69850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8532" y="5661773"/>
            <a:ext cx="1516640" cy="1016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67208">
            <a:off x="6591268" y="5412717"/>
            <a:ext cx="1575082" cy="10932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32982">
            <a:off x="7968866" y="5508284"/>
            <a:ext cx="838615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600" y="4165600"/>
            <a:ext cx="44704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Distribution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598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Book Antiqua"/>
                <a:cs typeface="Book Antiqua"/>
              </a:rPr>
              <a:t>Walls distribution center in Jakarta </a:t>
            </a:r>
          </a:p>
          <a:p>
            <a:r>
              <a:rPr lang="en-US" dirty="0" smtClean="0">
                <a:latin typeface="Book Antiqua"/>
                <a:cs typeface="Book Antiqua"/>
              </a:rPr>
              <a:t>Small bicycle vendors</a:t>
            </a:r>
          </a:p>
          <a:p>
            <a:r>
              <a:rPr lang="en-US" dirty="0" smtClean="0">
                <a:latin typeface="Book Antiqua"/>
                <a:cs typeface="Book Antiqua"/>
              </a:rPr>
              <a:t>Small grocery stores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3,968 mini-markets in Jakarta</a:t>
            </a:r>
          </a:p>
          <a:p>
            <a:pPr lvl="1"/>
            <a:r>
              <a:rPr lang="en-US" dirty="0" smtClean="0">
                <a:latin typeface="Book Antiqua"/>
                <a:cs typeface="Book Antiqua"/>
              </a:rPr>
              <a:t>35% shop at small grocery retailers </a:t>
            </a:r>
          </a:p>
          <a:p>
            <a:endParaRPr lang="en-US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Vision and Message  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375"/>
            <a:ext cx="8229600" cy="532182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 Antiqua"/>
                <a:cs typeface="Book Antiqua"/>
              </a:rPr>
              <a:t>Trusted brand </a:t>
            </a:r>
          </a:p>
          <a:p>
            <a:r>
              <a:rPr lang="en-US" sz="2800" dirty="0" smtClean="0">
                <a:latin typeface="Book Antiqua"/>
                <a:cs typeface="Book Antiqua"/>
              </a:rPr>
              <a:t>Hygienic products</a:t>
            </a:r>
          </a:p>
          <a:p>
            <a:r>
              <a:rPr lang="en-US" sz="2800" dirty="0" smtClean="0">
                <a:latin typeface="Book Antiqua"/>
                <a:cs typeface="Book Antiqua"/>
              </a:rPr>
              <a:t>“Certifiable </a:t>
            </a:r>
            <a:r>
              <a:rPr lang="en-US" sz="2800" dirty="0" err="1" smtClean="0">
                <a:latin typeface="Book Antiqua"/>
                <a:cs typeface="Book Antiqua"/>
              </a:rPr>
              <a:t>Halah</a:t>
            </a:r>
            <a:r>
              <a:rPr lang="en-US" sz="2800" dirty="0" smtClean="0">
                <a:latin typeface="Book Antiqua"/>
                <a:cs typeface="Book Antiqua"/>
              </a:rPr>
              <a:t>”</a:t>
            </a:r>
          </a:p>
          <a:p>
            <a:r>
              <a:rPr lang="en-US" sz="2800" dirty="0" smtClean="0">
                <a:latin typeface="Book Antiqua"/>
                <a:cs typeface="Book Antiqua"/>
              </a:rPr>
              <a:t>Sharing, togetherness, and family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Book Antiqua"/>
                <a:cs typeface="Book Antiqua"/>
              </a:rPr>
              <a:t>Message:</a:t>
            </a:r>
          </a:p>
          <a:p>
            <a:pPr lvl="1" algn="ctr">
              <a:spcAft>
                <a:spcPts val="600"/>
              </a:spcAft>
              <a:buNone/>
            </a:pPr>
            <a:r>
              <a:rPr lang="en-US" sz="2000" dirty="0">
                <a:solidFill>
                  <a:srgbClr val="C80D23"/>
                </a:solidFill>
                <a:latin typeface="Book Antiqua"/>
                <a:cs typeface="Book Antiqua"/>
              </a:rPr>
              <a:t>“Healthy, local, cool, sweet.  Family or social treat. </a:t>
            </a:r>
            <a:r>
              <a:rPr lang="en-US" sz="2000" dirty="0" smtClean="0">
                <a:solidFill>
                  <a:srgbClr val="C80D23"/>
                </a:solidFill>
                <a:latin typeface="Book Antiqua"/>
                <a:cs typeface="Book Antiqua"/>
              </a:rPr>
              <a:t> </a:t>
            </a:r>
          </a:p>
          <a:p>
            <a:pPr lvl="1" algn="ctr"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C80D23"/>
                </a:solidFill>
                <a:latin typeface="Book Antiqua"/>
                <a:cs typeface="Book Antiqua"/>
              </a:rPr>
              <a:t>Together </a:t>
            </a:r>
            <a:r>
              <a:rPr lang="en-US" sz="2000" dirty="0">
                <a:solidFill>
                  <a:srgbClr val="C80D23"/>
                </a:solidFill>
                <a:latin typeface="Book Antiqua"/>
                <a:cs typeface="Book Antiqua"/>
              </a:rPr>
              <a:t>it’s a perfect fit.  The Original It’s It.  Sharing family </a:t>
            </a:r>
            <a:r>
              <a:rPr lang="en-US" sz="2000" dirty="0" smtClean="0">
                <a:solidFill>
                  <a:srgbClr val="C80D23"/>
                </a:solidFill>
                <a:latin typeface="Book Antiqua"/>
                <a:cs typeface="Book Antiqua"/>
              </a:rPr>
              <a:t>&amp;</a:t>
            </a:r>
          </a:p>
          <a:p>
            <a:pPr lvl="1" algn="ctr"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C80D23"/>
                </a:solidFill>
                <a:latin typeface="Book Antiqua"/>
                <a:cs typeface="Book Antiqua"/>
              </a:rPr>
              <a:t> </a:t>
            </a:r>
            <a:r>
              <a:rPr lang="en-US" sz="2000" dirty="0">
                <a:solidFill>
                  <a:srgbClr val="C80D23"/>
                </a:solidFill>
                <a:latin typeface="Book Antiqua"/>
                <a:cs typeface="Book Antiqua"/>
              </a:rPr>
              <a:t>social occasions with It’s-It scrumptious frozen treat.”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10"/>
            <a:ext cx="9144000" cy="1143000"/>
          </a:xfrm>
          <a:prstGeom prst="rect">
            <a:avLst/>
          </a:prstGeom>
          <a:solidFill>
            <a:srgbClr val="C80D23"/>
          </a:solidFill>
          <a:ln>
            <a:solidFill>
              <a:srgbClr val="C80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Book Antiqua"/>
                <a:cs typeface="Book Antiqua"/>
              </a:rPr>
              <a:t>Image</a:t>
            </a:r>
            <a:endParaRPr lang="en-US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  <p:pic>
        <p:nvPicPr>
          <p:cNvPr id="5" name="Content Placeholder 4" descr="Macintosh HD:Users:tuc20885:Desktop:Screen shot 2012-11-18 at 2.30.12 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39" r="-61439"/>
          <a:stretch>
            <a:fillRect/>
          </a:stretch>
        </p:blipFill>
        <p:spPr bwMode="auto">
          <a:xfrm>
            <a:off x="-2099734" y="1584063"/>
            <a:ext cx="8229600" cy="452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tuc20885:Desktop:Screen shot 2012-11-18 at 2.31.13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9663"/>
            <a:ext cx="4000500" cy="3689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636</Words>
  <Application>Microsoft Office PowerPoint</Application>
  <PresentationFormat>On-screen Show (4:3)</PresentationFormat>
  <Paragraphs>192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Book Antiqua</vt:lpstr>
      <vt:lpstr>Calibri</vt:lpstr>
      <vt:lpstr>Office Theme</vt:lpstr>
      <vt:lpstr>INDONESIA Marketing Plan</vt:lpstr>
      <vt:lpstr>Why Indonesia?</vt:lpstr>
      <vt:lpstr>Important Considerations</vt:lpstr>
      <vt:lpstr>Ice Cream Market Size</vt:lpstr>
      <vt:lpstr>Jakarta</vt:lpstr>
      <vt:lpstr>Joint Venture</vt:lpstr>
      <vt:lpstr>Distribution</vt:lpstr>
      <vt:lpstr>Vision and Message  </vt:lpstr>
      <vt:lpstr>Image</vt:lpstr>
      <vt:lpstr>Package</vt:lpstr>
      <vt:lpstr>Advertising and Media Strategy</vt:lpstr>
      <vt:lpstr>Financial Projections</vt:lpstr>
      <vt:lpstr>Cost of Business</vt:lpstr>
      <vt:lpstr>Profit and Growth</vt:lpstr>
      <vt:lpstr>Volume Projections</vt:lpstr>
      <vt:lpstr>Risk Analysis</vt:lpstr>
      <vt:lpstr>Recommendation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Jennie Quattrocchi</dc:creator>
  <cp:lastModifiedBy>Michele Dakota</cp:lastModifiedBy>
  <cp:revision>36</cp:revision>
  <dcterms:created xsi:type="dcterms:W3CDTF">2012-12-02T17:28:57Z</dcterms:created>
  <dcterms:modified xsi:type="dcterms:W3CDTF">2014-04-18T03:07:00Z</dcterms:modified>
</cp:coreProperties>
</file>