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49"/>
  </p:notesMasterIdLst>
  <p:handoutMasterIdLst>
    <p:handoutMasterId r:id="rId50"/>
  </p:handoutMasterIdLst>
  <p:sldIdLst>
    <p:sldId id="256" r:id="rId2"/>
    <p:sldId id="271" r:id="rId3"/>
    <p:sldId id="272" r:id="rId4"/>
    <p:sldId id="310" r:id="rId5"/>
    <p:sldId id="334" r:id="rId6"/>
    <p:sldId id="335" r:id="rId7"/>
    <p:sldId id="336" r:id="rId8"/>
    <p:sldId id="337" r:id="rId9"/>
    <p:sldId id="311" r:id="rId10"/>
    <p:sldId id="312" r:id="rId11"/>
    <p:sldId id="313" r:id="rId12"/>
    <p:sldId id="314" r:id="rId13"/>
    <p:sldId id="315" r:id="rId14"/>
    <p:sldId id="339" r:id="rId15"/>
    <p:sldId id="338" r:id="rId16"/>
    <p:sldId id="318" r:id="rId17"/>
    <p:sldId id="319" r:id="rId18"/>
    <p:sldId id="320" r:id="rId19"/>
    <p:sldId id="306" r:id="rId20"/>
    <p:sldId id="340" r:id="rId21"/>
    <p:sldId id="321" r:id="rId22"/>
    <p:sldId id="322" r:id="rId23"/>
    <p:sldId id="323" r:id="rId24"/>
    <p:sldId id="324" r:id="rId25"/>
    <p:sldId id="307" r:id="rId26"/>
    <p:sldId id="326" r:id="rId27"/>
    <p:sldId id="329" r:id="rId28"/>
    <p:sldId id="328" r:id="rId29"/>
    <p:sldId id="327" r:id="rId30"/>
    <p:sldId id="341" r:id="rId31"/>
    <p:sldId id="342" r:id="rId32"/>
    <p:sldId id="333" r:id="rId33"/>
    <p:sldId id="343" r:id="rId34"/>
    <p:sldId id="280" r:id="rId35"/>
    <p:sldId id="332" r:id="rId36"/>
    <p:sldId id="331" r:id="rId37"/>
    <p:sldId id="330" r:id="rId38"/>
    <p:sldId id="344" r:id="rId39"/>
    <p:sldId id="345" r:id="rId40"/>
    <p:sldId id="346" r:id="rId41"/>
    <p:sldId id="347" r:id="rId42"/>
    <p:sldId id="348" r:id="rId43"/>
    <p:sldId id="349" r:id="rId44"/>
    <p:sldId id="350" r:id="rId45"/>
    <p:sldId id="351" r:id="rId46"/>
    <p:sldId id="352" r:id="rId47"/>
    <p:sldId id="305" r:id="rId48"/>
  </p:sldIdLst>
  <p:sldSz cx="9144000" cy="6858000" type="screen4x3"/>
  <p:notesSz cx="6858000" cy="9144000"/>
  <p:custDataLst>
    <p:tags r:id="rId5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51" autoAdjust="0"/>
    <p:restoredTop sz="74177" autoAdjust="0"/>
  </p:normalViewPr>
  <p:slideViewPr>
    <p:cSldViewPr>
      <p:cViewPr varScale="1">
        <p:scale>
          <a:sx n="67" d="100"/>
          <a:sy n="67" d="100"/>
        </p:scale>
        <p:origin x="-1578" y="-10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5" d="100"/>
          <a:sy n="85" d="100"/>
        </p:scale>
        <p:origin x="-383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ags" Target="tags/tag1.xml"/><Relationship Id="rId3" Type="http://schemas.openxmlformats.org/officeDocument/2006/relationships/slide" Target="slides/slide2.xml"/></Relationships>
</file>

<file path=ppt/diagrams/_rels/data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s/slide25.xml"/><Relationship Id="rId7" Type="http://schemas.openxmlformats.org/officeDocument/2006/relationships/image" Target="../media/image6.png"/><Relationship Id="rId2" Type="http://schemas.openxmlformats.org/officeDocument/2006/relationships/slide" Target="../slides/slide19.xml"/><Relationship Id="rId1" Type="http://schemas.openxmlformats.org/officeDocument/2006/relationships/slide" Target="../slides/slide3.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slide" Target="../slides/slide34.xml"/></Relationships>
</file>

<file path=ppt/diagrams/_rels/data2.xml.rels><?xml version="1.0" encoding="UTF-8" standalone="yes"?>
<Relationships xmlns="http://schemas.openxmlformats.org/package/2006/relationships"><Relationship Id="rId3" Type="http://schemas.openxmlformats.org/officeDocument/2006/relationships/slide" Target="../slides/slide34.xml"/><Relationship Id="rId7" Type="http://schemas.openxmlformats.org/officeDocument/2006/relationships/image" Target="../media/image11.png"/><Relationship Id="rId2" Type="http://schemas.openxmlformats.org/officeDocument/2006/relationships/slide" Target="../slides/slide25.xml"/><Relationship Id="rId1" Type="http://schemas.openxmlformats.org/officeDocument/2006/relationships/slide" Target="../slides/slide19.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s>
</file>

<file path=ppt/diagrams/_rels/data3.xml.rels><?xml version="1.0" encoding="UTF-8" standalone="yes"?>
<Relationships xmlns="http://schemas.openxmlformats.org/package/2006/relationships"><Relationship Id="rId3" Type="http://schemas.openxmlformats.org/officeDocument/2006/relationships/slide" Target="../slides/slide34.xml"/><Relationship Id="rId7" Type="http://schemas.openxmlformats.org/officeDocument/2006/relationships/image" Target="../media/image24.png"/><Relationship Id="rId2" Type="http://schemas.openxmlformats.org/officeDocument/2006/relationships/slide" Target="../slides/slide25.xml"/><Relationship Id="rId1" Type="http://schemas.openxmlformats.org/officeDocument/2006/relationships/slide" Target="../slides/slide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jpeg"/></Relationships>
</file>

<file path=ppt/diagrams/_rels/data4.xml.rels><?xml version="1.0" encoding="UTF-8" standalone="yes"?>
<Relationships xmlns="http://schemas.openxmlformats.org/package/2006/relationships"><Relationship Id="rId3" Type="http://schemas.openxmlformats.org/officeDocument/2006/relationships/slide" Target="../slides/slide34.xml"/><Relationship Id="rId7" Type="http://schemas.openxmlformats.org/officeDocument/2006/relationships/image" Target="../media/image24.png"/><Relationship Id="rId2" Type="http://schemas.openxmlformats.org/officeDocument/2006/relationships/slide" Target="../slides/slide19.xml"/><Relationship Id="rId1" Type="http://schemas.openxmlformats.org/officeDocument/2006/relationships/slide" Target="../slides/slide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8.png"/></Relationships>
</file>

<file path=ppt/diagrams/_rels/data5.xml.rels><?xml version="1.0" encoding="UTF-8" standalone="yes"?>
<Relationships xmlns="http://schemas.openxmlformats.org/package/2006/relationships"><Relationship Id="rId3" Type="http://schemas.openxmlformats.org/officeDocument/2006/relationships/slide" Target="../slides/slide25.xml"/><Relationship Id="rId7" Type="http://schemas.openxmlformats.org/officeDocument/2006/relationships/image" Target="../media/image24.png"/><Relationship Id="rId2" Type="http://schemas.openxmlformats.org/officeDocument/2006/relationships/slide" Target="../slides/slide19.xml"/><Relationship Id="rId1" Type="http://schemas.openxmlformats.org/officeDocument/2006/relationships/slide" Target="../slides/slide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8.pn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jpeg"/><Relationship Id="rId4" Type="http://schemas.openxmlformats.org/officeDocument/2006/relationships/image" Target="../media/image7.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jpeg"/><Relationship Id="rId4" Type="http://schemas.openxmlformats.org/officeDocument/2006/relationships/image" Target="../media/image11.png"/></Relationships>
</file>

<file path=ppt/diagrams/_rels/drawing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image" Target="../media/image28.png"/><Relationship Id="rId4" Type="http://schemas.openxmlformats.org/officeDocument/2006/relationships/image" Target="../media/image24.png"/></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2F2C61-E41B-4642-B082-EF9C103085B5}" type="doc">
      <dgm:prSet loTypeId="urn:microsoft.com/office/officeart/2005/8/layout/vList4#1" loCatId="list" qsTypeId="urn:microsoft.com/office/officeart/2005/8/quickstyle/simple1" qsCatId="simple" csTypeId="urn:microsoft.com/office/officeart/2005/8/colors/accent3_1" csCatId="accent3" phldr="1"/>
      <dgm:spPr/>
      <dgm:t>
        <a:bodyPr/>
        <a:lstStyle/>
        <a:p>
          <a:endParaRPr lang="en-US"/>
        </a:p>
      </dgm:t>
    </dgm:pt>
    <dgm:pt modelId="{A8E9C07B-48B2-4B9C-8EC7-0782825D816E}">
      <dgm:prSet phldrT="[Text]" custT="1"/>
      <dgm:spPr/>
      <dgm:t>
        <a:bodyPr/>
        <a:lstStyle/>
        <a:p>
          <a:r>
            <a:rPr lang="en-US" sz="1600" b="1" dirty="0" smtClean="0">
              <a:hlinkClick xmlns:r="http://schemas.openxmlformats.org/officeDocument/2006/relationships" r:id="rId1" action="ppaction://hlinksldjump"/>
            </a:rPr>
            <a:t>Enabling Organizational Strategy through Information Systems</a:t>
          </a:r>
          <a:endParaRPr lang="en-US" sz="1600" dirty="0"/>
        </a:p>
      </dgm:t>
    </dgm:pt>
    <dgm:pt modelId="{C7A73202-DE5A-4072-95A6-BFF1402B4BC2}" type="parTrans" cxnId="{9617FCF8-0802-436C-A7CD-E87B3B8C2893}">
      <dgm:prSet/>
      <dgm:spPr/>
      <dgm:t>
        <a:bodyPr/>
        <a:lstStyle/>
        <a:p>
          <a:endParaRPr lang="en-US" sz="2000"/>
        </a:p>
      </dgm:t>
    </dgm:pt>
    <dgm:pt modelId="{631AC269-E33A-4752-92A6-6DC1380588AA}" type="sibTrans" cxnId="{9617FCF8-0802-436C-A7CD-E87B3B8C2893}">
      <dgm:prSet/>
      <dgm:spPr/>
      <dgm:t>
        <a:bodyPr/>
        <a:lstStyle/>
        <a:p>
          <a:endParaRPr lang="en-US" sz="2000"/>
        </a:p>
      </dgm:t>
    </dgm:pt>
    <dgm:pt modelId="{6D011581-C5DD-419A-AAED-AD05631CDF0A}">
      <dgm:prSet phldrT="[Text]" custT="1"/>
      <dgm:spPr/>
      <dgm:t>
        <a:bodyPr/>
        <a:lstStyle/>
        <a:p>
          <a:r>
            <a:rPr lang="en-US" sz="1400" dirty="0" smtClean="0"/>
            <a:t>Discuss how information systems can be used for automation, organizational learning, and strategic advantage.</a:t>
          </a:r>
          <a:endParaRPr lang="en-US" sz="1400" dirty="0"/>
        </a:p>
      </dgm:t>
    </dgm:pt>
    <dgm:pt modelId="{9AD826C6-DA8A-4FF7-A064-27557BE243B8}" type="parTrans" cxnId="{27AF655E-BB1D-4732-8A07-03E7E00B3EC5}">
      <dgm:prSet/>
      <dgm:spPr/>
      <dgm:t>
        <a:bodyPr/>
        <a:lstStyle/>
        <a:p>
          <a:endParaRPr lang="en-US" sz="2000"/>
        </a:p>
      </dgm:t>
    </dgm:pt>
    <dgm:pt modelId="{C1639196-CA28-4BD6-A52D-AF603368A606}" type="sibTrans" cxnId="{27AF655E-BB1D-4732-8A07-03E7E00B3EC5}">
      <dgm:prSet/>
      <dgm:spPr/>
      <dgm:t>
        <a:bodyPr/>
        <a:lstStyle/>
        <a:p>
          <a:endParaRPr lang="en-US" sz="2000"/>
        </a:p>
      </dgm:t>
    </dgm:pt>
    <dgm:pt modelId="{629933C8-186B-4311-BF2D-DC99990EFBF2}">
      <dgm:prSet phldrT="[Text]" custT="1"/>
      <dgm:spPr/>
      <dgm:t>
        <a:bodyPr/>
        <a:lstStyle/>
        <a:p>
          <a:r>
            <a:rPr lang="en-US" sz="1600" b="1" dirty="0" smtClean="0">
              <a:hlinkClick xmlns:r="http://schemas.openxmlformats.org/officeDocument/2006/relationships" r:id="rId2" action="ppaction://hlinksldjump"/>
            </a:rPr>
            <a:t>International Business Strategies in the Digital World</a:t>
          </a:r>
          <a:endParaRPr lang="en-US" sz="1600" dirty="0"/>
        </a:p>
      </dgm:t>
    </dgm:pt>
    <dgm:pt modelId="{BD5F7455-41FD-4EDB-BB6D-E2107F429F6E}" type="parTrans" cxnId="{308514BA-8780-41F3-B8AD-EB260DAF35E1}">
      <dgm:prSet/>
      <dgm:spPr/>
      <dgm:t>
        <a:bodyPr/>
        <a:lstStyle/>
        <a:p>
          <a:endParaRPr lang="en-US" sz="2000"/>
        </a:p>
      </dgm:t>
    </dgm:pt>
    <dgm:pt modelId="{1801FD8D-8375-49FB-8B3F-210ACF517DEF}" type="sibTrans" cxnId="{308514BA-8780-41F3-B8AD-EB260DAF35E1}">
      <dgm:prSet/>
      <dgm:spPr/>
      <dgm:t>
        <a:bodyPr/>
        <a:lstStyle/>
        <a:p>
          <a:endParaRPr lang="en-US" sz="2000"/>
        </a:p>
      </dgm:t>
    </dgm:pt>
    <dgm:pt modelId="{363F0ED0-6985-439E-857A-EC47F8A3DAB0}">
      <dgm:prSet phldrT="[Text]" custT="1"/>
      <dgm:spPr/>
      <dgm:t>
        <a:bodyPr/>
        <a:lstStyle/>
        <a:p>
          <a:r>
            <a:rPr lang="en-US" sz="1400" dirty="0" smtClean="0"/>
            <a:t>Describe international business and IS strategies used by companies operating in the digital world. </a:t>
          </a:r>
          <a:endParaRPr lang="en-US" sz="1400" dirty="0"/>
        </a:p>
      </dgm:t>
    </dgm:pt>
    <dgm:pt modelId="{A9B0CFF2-8D5D-47E0-900D-55A9A3E83BE1}" type="parTrans" cxnId="{3A619D55-5747-4E00-A1FA-E45F6AED8303}">
      <dgm:prSet/>
      <dgm:spPr/>
      <dgm:t>
        <a:bodyPr/>
        <a:lstStyle/>
        <a:p>
          <a:endParaRPr lang="en-US" sz="2000"/>
        </a:p>
      </dgm:t>
    </dgm:pt>
    <dgm:pt modelId="{F7E04B30-62AE-4465-859B-270409FE7C94}" type="sibTrans" cxnId="{3A619D55-5747-4E00-A1FA-E45F6AED8303}">
      <dgm:prSet/>
      <dgm:spPr/>
      <dgm:t>
        <a:bodyPr/>
        <a:lstStyle/>
        <a:p>
          <a:endParaRPr lang="en-US" sz="2000"/>
        </a:p>
      </dgm:t>
    </dgm:pt>
    <dgm:pt modelId="{34FB3FC8-FCB1-404C-AAE4-E98CF14CF5FB}">
      <dgm:prSet phldrT="[Text]" custT="1"/>
      <dgm:spPr/>
      <dgm:t>
        <a:bodyPr/>
        <a:lstStyle/>
        <a:p>
          <a:r>
            <a:rPr lang="en-US" sz="1600" b="1" dirty="0" smtClean="0">
              <a:hlinkClick xmlns:r="http://schemas.openxmlformats.org/officeDocument/2006/relationships" r:id="rId3" action="ppaction://hlinksldjump"/>
            </a:rPr>
            <a:t>Valuing Innovations</a:t>
          </a:r>
          <a:endParaRPr lang="en-US" sz="1600" dirty="0"/>
        </a:p>
      </dgm:t>
    </dgm:pt>
    <dgm:pt modelId="{5D2B6F70-AC7D-4E44-959A-1F3278F0AFC3}" type="parTrans" cxnId="{FFB8572B-7192-49CE-9F0D-B856D183EDFE}">
      <dgm:prSet/>
      <dgm:spPr/>
      <dgm:t>
        <a:bodyPr/>
        <a:lstStyle/>
        <a:p>
          <a:endParaRPr lang="en-US" sz="2000"/>
        </a:p>
      </dgm:t>
    </dgm:pt>
    <dgm:pt modelId="{62C71E71-0AFF-4481-BF1F-D339780ADFC0}" type="sibTrans" cxnId="{FFB8572B-7192-49CE-9F0D-B856D183EDFE}">
      <dgm:prSet/>
      <dgm:spPr/>
      <dgm:t>
        <a:bodyPr/>
        <a:lstStyle/>
        <a:p>
          <a:endParaRPr lang="en-US" sz="2000"/>
        </a:p>
      </dgm:t>
    </dgm:pt>
    <dgm:pt modelId="{0CFC6EAA-DD42-49C0-A163-69A52F65D7DF}">
      <dgm:prSet phldrT="[Text]" custT="1"/>
      <dgm:spPr/>
      <dgm:t>
        <a:bodyPr/>
        <a:lstStyle/>
        <a:p>
          <a:r>
            <a:rPr lang="en-US" sz="1400" dirty="0" smtClean="0"/>
            <a:t>Explain why and how companies are continually looking for innovative ways to use information systems for competitive advantage.</a:t>
          </a:r>
          <a:endParaRPr lang="en-US" sz="1400" dirty="0"/>
        </a:p>
      </dgm:t>
    </dgm:pt>
    <dgm:pt modelId="{1A56339D-71D4-4C3E-A1C4-A33367110C47}" type="parTrans" cxnId="{F33BD368-F297-4CCA-8EDC-603629969546}">
      <dgm:prSet/>
      <dgm:spPr/>
      <dgm:t>
        <a:bodyPr/>
        <a:lstStyle/>
        <a:p>
          <a:endParaRPr lang="en-US" sz="2000"/>
        </a:p>
      </dgm:t>
    </dgm:pt>
    <dgm:pt modelId="{C379DEEC-C8F4-4259-AB38-AE67A4582602}" type="sibTrans" cxnId="{F33BD368-F297-4CCA-8EDC-603629969546}">
      <dgm:prSet/>
      <dgm:spPr/>
      <dgm:t>
        <a:bodyPr/>
        <a:lstStyle/>
        <a:p>
          <a:endParaRPr lang="en-US" sz="2000"/>
        </a:p>
      </dgm:t>
    </dgm:pt>
    <dgm:pt modelId="{677A52F5-4CAE-4309-A461-E811AF92EF26}">
      <dgm:prSet phldrT="[Text]" custT="1"/>
      <dgm:spPr/>
      <dgm:t>
        <a:bodyPr/>
        <a:lstStyle/>
        <a:p>
          <a:endParaRPr lang="en-US" sz="1200" dirty="0"/>
        </a:p>
      </dgm:t>
    </dgm:pt>
    <dgm:pt modelId="{1AD2DCFB-B719-41BF-BEBB-12150A457F78}" type="parTrans" cxnId="{075AD2DD-DE62-402C-8690-1DC5614ABEB3}">
      <dgm:prSet/>
      <dgm:spPr/>
      <dgm:t>
        <a:bodyPr/>
        <a:lstStyle/>
        <a:p>
          <a:endParaRPr lang="en-US" sz="2000"/>
        </a:p>
      </dgm:t>
    </dgm:pt>
    <dgm:pt modelId="{409F2E99-5E6A-4297-B1B3-C7C7D1142951}" type="sibTrans" cxnId="{075AD2DD-DE62-402C-8690-1DC5614ABEB3}">
      <dgm:prSet/>
      <dgm:spPr/>
      <dgm:t>
        <a:bodyPr/>
        <a:lstStyle/>
        <a:p>
          <a:endParaRPr lang="en-US" sz="2000"/>
        </a:p>
      </dgm:t>
    </dgm:pt>
    <dgm:pt modelId="{AECECD48-C5E4-4B1D-828F-DD9E0A90274D}">
      <dgm:prSet custT="1"/>
      <dgm:spPr/>
      <dgm:t>
        <a:bodyPr/>
        <a:lstStyle/>
        <a:p>
          <a:r>
            <a:rPr lang="en-US" sz="1600" b="1" dirty="0" smtClean="0">
              <a:hlinkClick xmlns:r="http://schemas.openxmlformats.org/officeDocument/2006/relationships" r:id="rId4" action="ppaction://hlinksldjump"/>
            </a:rPr>
            <a:t>Freeconomics: Why Free Products are the Future of the Digital World</a:t>
          </a:r>
          <a:endParaRPr lang="en-US" sz="1600" dirty="0"/>
        </a:p>
      </dgm:t>
    </dgm:pt>
    <dgm:pt modelId="{83588EAC-9746-4704-81BA-BB10DA868C11}" type="parTrans" cxnId="{AAD18608-F8B2-4CE8-86FF-887828D70638}">
      <dgm:prSet/>
      <dgm:spPr/>
      <dgm:t>
        <a:bodyPr/>
        <a:lstStyle/>
        <a:p>
          <a:endParaRPr lang="en-US" sz="2000"/>
        </a:p>
      </dgm:t>
    </dgm:pt>
    <dgm:pt modelId="{06826EBE-8D13-453B-B822-8C195E6947E1}" type="sibTrans" cxnId="{AAD18608-F8B2-4CE8-86FF-887828D70638}">
      <dgm:prSet/>
      <dgm:spPr/>
      <dgm:t>
        <a:bodyPr/>
        <a:lstStyle/>
        <a:p>
          <a:endParaRPr lang="en-US" sz="2000"/>
        </a:p>
      </dgm:t>
    </dgm:pt>
    <dgm:pt modelId="{E158F942-9CA0-47CD-BF20-BAC49C8142F5}">
      <dgm:prSet custT="1"/>
      <dgm:spPr/>
      <dgm:t>
        <a:bodyPr/>
        <a:lstStyle/>
        <a:p>
          <a:r>
            <a:rPr lang="en-US" sz="1400" dirty="0" smtClean="0"/>
            <a:t>Describe freeconomics and how organizations can leverage digital technologies to provide free goods and services to customers as a business strategy for gaining a competitive advantage. </a:t>
          </a:r>
          <a:endParaRPr lang="en-US" sz="1400" dirty="0"/>
        </a:p>
      </dgm:t>
    </dgm:pt>
    <dgm:pt modelId="{B7BDAF5C-E7FB-49F5-812D-654C2CD5A8EB}" type="parTrans" cxnId="{2EB7E772-9B0F-41BF-9241-715218B72860}">
      <dgm:prSet/>
      <dgm:spPr/>
      <dgm:t>
        <a:bodyPr/>
        <a:lstStyle/>
        <a:p>
          <a:endParaRPr lang="en-US" sz="2000"/>
        </a:p>
      </dgm:t>
    </dgm:pt>
    <dgm:pt modelId="{41774615-A6FB-4627-85F1-20FD324D9DA4}" type="sibTrans" cxnId="{2EB7E772-9B0F-41BF-9241-715218B72860}">
      <dgm:prSet/>
      <dgm:spPr/>
      <dgm:t>
        <a:bodyPr/>
        <a:lstStyle/>
        <a:p>
          <a:endParaRPr lang="en-US" sz="2000"/>
        </a:p>
      </dgm:t>
    </dgm:pt>
    <dgm:pt modelId="{25E29AB1-DE1E-48E4-B66F-1D7048CC3527}" type="pres">
      <dgm:prSet presAssocID="{482F2C61-E41B-4642-B082-EF9C103085B5}" presName="linear" presStyleCnt="0">
        <dgm:presLayoutVars>
          <dgm:dir/>
          <dgm:resizeHandles val="exact"/>
        </dgm:presLayoutVars>
      </dgm:prSet>
      <dgm:spPr/>
      <dgm:t>
        <a:bodyPr/>
        <a:lstStyle/>
        <a:p>
          <a:endParaRPr lang="en-US"/>
        </a:p>
      </dgm:t>
    </dgm:pt>
    <dgm:pt modelId="{056847C0-F8DB-4977-A3FD-5A95306D8B69}" type="pres">
      <dgm:prSet presAssocID="{A8E9C07B-48B2-4B9C-8EC7-0782825D816E}" presName="comp" presStyleCnt="0"/>
      <dgm:spPr/>
    </dgm:pt>
    <dgm:pt modelId="{BA89CFF3-74C1-4F32-B093-38D94D4D20CF}" type="pres">
      <dgm:prSet presAssocID="{A8E9C07B-48B2-4B9C-8EC7-0782825D816E}" presName="box" presStyleLbl="node1" presStyleIdx="0" presStyleCnt="4" custScaleY="106447" custLinFactNeighborX="-1250" custLinFactNeighborY="-2000"/>
      <dgm:spPr/>
      <dgm:t>
        <a:bodyPr/>
        <a:lstStyle/>
        <a:p>
          <a:endParaRPr lang="en-US"/>
        </a:p>
      </dgm:t>
    </dgm:pt>
    <dgm:pt modelId="{7D7D61F9-D1AA-4F6A-8715-FD6AC3E01198}" type="pres">
      <dgm:prSet presAssocID="{A8E9C07B-48B2-4B9C-8EC7-0782825D816E}" presName="img" presStyleLbl="fgImgPlace1" presStyleIdx="0" presStyleCnt="4" custScaleX="83650"/>
      <dgm:spPr>
        <a:blipFill>
          <a:blip xmlns:r="http://schemas.openxmlformats.org/officeDocument/2006/relationships" r:embed="rId5" cstate="screen">
            <a:extLst>
              <a:ext uri="{28A0092B-C50C-407E-A947-70E740481C1C}">
                <a14:useLocalDpi xmlns:a14="http://schemas.microsoft.com/office/drawing/2010/main"/>
              </a:ext>
            </a:extLst>
          </a:blip>
          <a:stretch>
            <a:fillRect/>
          </a:stretch>
        </a:blipFill>
      </dgm:spPr>
      <dgm:t>
        <a:bodyPr/>
        <a:lstStyle/>
        <a:p>
          <a:endParaRPr lang="en-US"/>
        </a:p>
      </dgm:t>
    </dgm:pt>
    <dgm:pt modelId="{49E2F980-7E69-446B-A4B0-923DF6DEFA98}" type="pres">
      <dgm:prSet presAssocID="{A8E9C07B-48B2-4B9C-8EC7-0782825D816E}" presName="text" presStyleLbl="node1" presStyleIdx="0" presStyleCnt="4">
        <dgm:presLayoutVars>
          <dgm:bulletEnabled val="1"/>
        </dgm:presLayoutVars>
      </dgm:prSet>
      <dgm:spPr/>
      <dgm:t>
        <a:bodyPr/>
        <a:lstStyle/>
        <a:p>
          <a:endParaRPr lang="en-US"/>
        </a:p>
      </dgm:t>
    </dgm:pt>
    <dgm:pt modelId="{02C83B37-0F1D-4FEA-B7E7-FF6719B27A33}" type="pres">
      <dgm:prSet presAssocID="{631AC269-E33A-4752-92A6-6DC1380588AA}" presName="spacer" presStyleCnt="0"/>
      <dgm:spPr/>
    </dgm:pt>
    <dgm:pt modelId="{129D03A9-9EE6-42F0-9D54-DE111F5C82E8}" type="pres">
      <dgm:prSet presAssocID="{629933C8-186B-4311-BF2D-DC99990EFBF2}" presName="comp" presStyleCnt="0"/>
      <dgm:spPr/>
    </dgm:pt>
    <dgm:pt modelId="{A93B6B1D-06C6-4860-8EBA-32C502FF8641}" type="pres">
      <dgm:prSet presAssocID="{629933C8-186B-4311-BF2D-DC99990EFBF2}" presName="box" presStyleLbl="node1" presStyleIdx="1" presStyleCnt="4" custScaleY="102343"/>
      <dgm:spPr/>
      <dgm:t>
        <a:bodyPr/>
        <a:lstStyle/>
        <a:p>
          <a:endParaRPr lang="en-US"/>
        </a:p>
      </dgm:t>
    </dgm:pt>
    <dgm:pt modelId="{7AEC1603-E11D-41B0-BE2A-F6201D5BEDCD}" type="pres">
      <dgm:prSet presAssocID="{629933C8-186B-4311-BF2D-DC99990EFBF2}" presName="img" presStyleLbl="fgImgPlace1" presStyleIdx="1" presStyleCnt="4" custScaleX="83650"/>
      <dgm:spPr>
        <a:blipFill rotWithShape="1">
          <a:blip xmlns:r="http://schemas.openxmlformats.org/officeDocument/2006/relationships" r:embed="rId6" cstate="screen">
            <a:extLst>
              <a:ext uri="{28A0092B-C50C-407E-A947-70E740481C1C}">
                <a14:useLocalDpi xmlns:a14="http://schemas.microsoft.com/office/drawing/2010/main"/>
              </a:ext>
            </a:extLst>
          </a:blip>
          <a:stretch>
            <a:fillRect/>
          </a:stretch>
        </a:blipFill>
      </dgm:spPr>
      <dgm:t>
        <a:bodyPr/>
        <a:lstStyle/>
        <a:p>
          <a:endParaRPr lang="en-US"/>
        </a:p>
      </dgm:t>
    </dgm:pt>
    <dgm:pt modelId="{7B44DBCB-1EB0-418C-B751-858BAE4753CC}" type="pres">
      <dgm:prSet presAssocID="{629933C8-186B-4311-BF2D-DC99990EFBF2}" presName="text" presStyleLbl="node1" presStyleIdx="1" presStyleCnt="4">
        <dgm:presLayoutVars>
          <dgm:bulletEnabled val="1"/>
        </dgm:presLayoutVars>
      </dgm:prSet>
      <dgm:spPr/>
      <dgm:t>
        <a:bodyPr/>
        <a:lstStyle/>
        <a:p>
          <a:endParaRPr lang="en-US"/>
        </a:p>
      </dgm:t>
    </dgm:pt>
    <dgm:pt modelId="{2A6A015C-E28C-44A4-9412-971012033AAE}" type="pres">
      <dgm:prSet presAssocID="{1801FD8D-8375-49FB-8B3F-210ACF517DEF}" presName="spacer" presStyleCnt="0"/>
      <dgm:spPr/>
    </dgm:pt>
    <dgm:pt modelId="{BC272B12-7FD0-415F-81DF-F02239D32429}" type="pres">
      <dgm:prSet presAssocID="{34FB3FC8-FCB1-404C-AAE4-E98CF14CF5FB}" presName="comp" presStyleCnt="0"/>
      <dgm:spPr/>
    </dgm:pt>
    <dgm:pt modelId="{47C28FEA-814E-4A68-B726-08705D29C6AB}" type="pres">
      <dgm:prSet presAssocID="{34FB3FC8-FCB1-404C-AAE4-E98CF14CF5FB}" presName="box" presStyleLbl="node1" presStyleIdx="2" presStyleCnt="4" custScaleY="105744"/>
      <dgm:spPr/>
      <dgm:t>
        <a:bodyPr/>
        <a:lstStyle/>
        <a:p>
          <a:endParaRPr lang="en-US"/>
        </a:p>
      </dgm:t>
    </dgm:pt>
    <dgm:pt modelId="{6ED042DA-90EA-415F-9861-14F87D22BB00}" type="pres">
      <dgm:prSet presAssocID="{34FB3FC8-FCB1-404C-AAE4-E98CF14CF5FB}" presName="img" presStyleLbl="fgImgPlace1" presStyleIdx="2" presStyleCnt="4" custScaleX="83650"/>
      <dgm:spPr>
        <a:blipFill rotWithShape="1">
          <a:blip xmlns:r="http://schemas.openxmlformats.org/officeDocument/2006/relationships" r:embed="rId7" cstate="screen">
            <a:extLst>
              <a:ext uri="{28A0092B-C50C-407E-A947-70E740481C1C}">
                <a14:useLocalDpi xmlns:a14="http://schemas.microsoft.com/office/drawing/2010/main"/>
              </a:ext>
            </a:extLst>
          </a:blip>
          <a:stretch>
            <a:fillRect/>
          </a:stretch>
        </a:blipFill>
      </dgm:spPr>
      <dgm:t>
        <a:bodyPr/>
        <a:lstStyle/>
        <a:p>
          <a:endParaRPr lang="en-US"/>
        </a:p>
      </dgm:t>
    </dgm:pt>
    <dgm:pt modelId="{799A5FF2-1A39-4675-818C-11261776BAE8}" type="pres">
      <dgm:prSet presAssocID="{34FB3FC8-FCB1-404C-AAE4-E98CF14CF5FB}" presName="text" presStyleLbl="node1" presStyleIdx="2" presStyleCnt="4">
        <dgm:presLayoutVars>
          <dgm:bulletEnabled val="1"/>
        </dgm:presLayoutVars>
      </dgm:prSet>
      <dgm:spPr/>
      <dgm:t>
        <a:bodyPr/>
        <a:lstStyle/>
        <a:p>
          <a:endParaRPr lang="en-US"/>
        </a:p>
      </dgm:t>
    </dgm:pt>
    <dgm:pt modelId="{9B636D59-4907-4E00-B740-911D24B9FF11}" type="pres">
      <dgm:prSet presAssocID="{62C71E71-0AFF-4481-BF1F-D339780ADFC0}" presName="spacer" presStyleCnt="0"/>
      <dgm:spPr/>
    </dgm:pt>
    <dgm:pt modelId="{1ED16A2B-8516-4F79-8954-C053F3BC0B6B}" type="pres">
      <dgm:prSet presAssocID="{AECECD48-C5E4-4B1D-828F-DD9E0A90274D}" presName="comp" presStyleCnt="0"/>
      <dgm:spPr/>
    </dgm:pt>
    <dgm:pt modelId="{471ACDAA-8EBB-4B3F-89FD-E777335919BA}" type="pres">
      <dgm:prSet presAssocID="{AECECD48-C5E4-4B1D-828F-DD9E0A90274D}" presName="box" presStyleLbl="node1" presStyleIdx="3" presStyleCnt="4" custScaleY="99510"/>
      <dgm:spPr/>
      <dgm:t>
        <a:bodyPr/>
        <a:lstStyle/>
        <a:p>
          <a:endParaRPr lang="en-US"/>
        </a:p>
      </dgm:t>
    </dgm:pt>
    <dgm:pt modelId="{0C6B9C41-271F-4061-9955-70DED635DAC1}" type="pres">
      <dgm:prSet presAssocID="{AECECD48-C5E4-4B1D-828F-DD9E0A90274D}" presName="img" presStyleLbl="fgImgPlace1" presStyleIdx="3" presStyleCnt="4" custScaleX="83650"/>
      <dgm:spPr>
        <a:blipFill rotWithShape="1">
          <a:blip xmlns:r="http://schemas.openxmlformats.org/officeDocument/2006/relationships" r:embed="rId8" cstate="screen">
            <a:extLst>
              <a:ext uri="{28A0092B-C50C-407E-A947-70E740481C1C}">
                <a14:useLocalDpi xmlns:a14="http://schemas.microsoft.com/office/drawing/2010/main"/>
              </a:ext>
            </a:extLst>
          </a:blip>
          <a:stretch>
            <a:fillRect/>
          </a:stretch>
        </a:blipFill>
      </dgm:spPr>
      <dgm:t>
        <a:bodyPr/>
        <a:lstStyle/>
        <a:p>
          <a:endParaRPr lang="en-US"/>
        </a:p>
      </dgm:t>
    </dgm:pt>
    <dgm:pt modelId="{5E310E1C-7377-4CBD-AD7A-3ED403513640}" type="pres">
      <dgm:prSet presAssocID="{AECECD48-C5E4-4B1D-828F-DD9E0A90274D}" presName="text" presStyleLbl="node1" presStyleIdx="3" presStyleCnt="4">
        <dgm:presLayoutVars>
          <dgm:bulletEnabled val="1"/>
        </dgm:presLayoutVars>
      </dgm:prSet>
      <dgm:spPr/>
      <dgm:t>
        <a:bodyPr/>
        <a:lstStyle/>
        <a:p>
          <a:endParaRPr lang="en-US"/>
        </a:p>
      </dgm:t>
    </dgm:pt>
  </dgm:ptLst>
  <dgm:cxnLst>
    <dgm:cxn modelId="{94FC978F-A2B8-46ED-81B4-5B0C5A60E259}" type="presOf" srcId="{34FB3FC8-FCB1-404C-AAE4-E98CF14CF5FB}" destId="{47C28FEA-814E-4A68-B726-08705D29C6AB}" srcOrd="0" destOrd="0" presId="urn:microsoft.com/office/officeart/2005/8/layout/vList4#1"/>
    <dgm:cxn modelId="{84CC1B9D-DB80-433F-828E-1349E31F1CF0}" type="presOf" srcId="{E158F942-9CA0-47CD-BF20-BAC49C8142F5}" destId="{5E310E1C-7377-4CBD-AD7A-3ED403513640}" srcOrd="1" destOrd="1" presId="urn:microsoft.com/office/officeart/2005/8/layout/vList4#1"/>
    <dgm:cxn modelId="{D7D120E4-0167-477E-960A-EF05D7A133C3}" type="presOf" srcId="{629933C8-186B-4311-BF2D-DC99990EFBF2}" destId="{A93B6B1D-06C6-4860-8EBA-32C502FF8641}" srcOrd="0" destOrd="0" presId="urn:microsoft.com/office/officeart/2005/8/layout/vList4#1"/>
    <dgm:cxn modelId="{1BABF215-56EA-424F-9F41-6D2D84AEB436}" type="presOf" srcId="{6D011581-C5DD-419A-AAED-AD05631CDF0A}" destId="{BA89CFF3-74C1-4F32-B093-38D94D4D20CF}" srcOrd="0" destOrd="1" presId="urn:microsoft.com/office/officeart/2005/8/layout/vList4#1"/>
    <dgm:cxn modelId="{5EF40979-97FC-4938-9D34-9EF52BDE61C2}" type="presOf" srcId="{AECECD48-C5E4-4B1D-828F-DD9E0A90274D}" destId="{5E310E1C-7377-4CBD-AD7A-3ED403513640}" srcOrd="1" destOrd="0" presId="urn:microsoft.com/office/officeart/2005/8/layout/vList4#1"/>
    <dgm:cxn modelId="{F33BD368-F297-4CCA-8EDC-603629969546}" srcId="{34FB3FC8-FCB1-404C-AAE4-E98CF14CF5FB}" destId="{0CFC6EAA-DD42-49C0-A163-69A52F65D7DF}" srcOrd="0" destOrd="0" parTransId="{1A56339D-71D4-4C3E-A1C4-A33367110C47}" sibTransId="{C379DEEC-C8F4-4259-AB38-AE67A4582602}"/>
    <dgm:cxn modelId="{FFB8572B-7192-49CE-9F0D-B856D183EDFE}" srcId="{482F2C61-E41B-4642-B082-EF9C103085B5}" destId="{34FB3FC8-FCB1-404C-AAE4-E98CF14CF5FB}" srcOrd="2" destOrd="0" parTransId="{5D2B6F70-AC7D-4E44-959A-1F3278F0AFC3}" sibTransId="{62C71E71-0AFF-4481-BF1F-D339780ADFC0}"/>
    <dgm:cxn modelId="{35F334EF-24B5-4239-A395-CB84CFA55B46}" type="presOf" srcId="{0CFC6EAA-DD42-49C0-A163-69A52F65D7DF}" destId="{47C28FEA-814E-4A68-B726-08705D29C6AB}" srcOrd="0" destOrd="1" presId="urn:microsoft.com/office/officeart/2005/8/layout/vList4#1"/>
    <dgm:cxn modelId="{7DD17957-3CF6-4F84-9B42-2D5B12D19F2A}" type="presOf" srcId="{A8E9C07B-48B2-4B9C-8EC7-0782825D816E}" destId="{49E2F980-7E69-446B-A4B0-923DF6DEFA98}" srcOrd="1" destOrd="0" presId="urn:microsoft.com/office/officeart/2005/8/layout/vList4#1"/>
    <dgm:cxn modelId="{D3B5C6B8-970A-4AE4-AF41-D9B6EC46DB45}" type="presOf" srcId="{629933C8-186B-4311-BF2D-DC99990EFBF2}" destId="{7B44DBCB-1EB0-418C-B751-858BAE4753CC}" srcOrd="1" destOrd="0" presId="urn:microsoft.com/office/officeart/2005/8/layout/vList4#1"/>
    <dgm:cxn modelId="{791DD5F5-4A05-45B6-BE4C-6BA2472DDC86}" type="presOf" srcId="{0CFC6EAA-DD42-49C0-A163-69A52F65D7DF}" destId="{799A5FF2-1A39-4675-818C-11261776BAE8}" srcOrd="1" destOrd="1" presId="urn:microsoft.com/office/officeart/2005/8/layout/vList4#1"/>
    <dgm:cxn modelId="{308514BA-8780-41F3-B8AD-EB260DAF35E1}" srcId="{482F2C61-E41B-4642-B082-EF9C103085B5}" destId="{629933C8-186B-4311-BF2D-DC99990EFBF2}" srcOrd="1" destOrd="0" parTransId="{BD5F7455-41FD-4EDB-BB6D-E2107F429F6E}" sibTransId="{1801FD8D-8375-49FB-8B3F-210ACF517DEF}"/>
    <dgm:cxn modelId="{9617FCF8-0802-436C-A7CD-E87B3B8C2893}" srcId="{482F2C61-E41B-4642-B082-EF9C103085B5}" destId="{A8E9C07B-48B2-4B9C-8EC7-0782825D816E}" srcOrd="0" destOrd="0" parTransId="{C7A73202-DE5A-4072-95A6-BFF1402B4BC2}" sibTransId="{631AC269-E33A-4752-92A6-6DC1380588AA}"/>
    <dgm:cxn modelId="{6110EF44-5760-46AD-88E0-A5EC417BA8A8}" type="presOf" srcId="{482F2C61-E41B-4642-B082-EF9C103085B5}" destId="{25E29AB1-DE1E-48E4-B66F-1D7048CC3527}" srcOrd="0" destOrd="0" presId="urn:microsoft.com/office/officeart/2005/8/layout/vList4#1"/>
    <dgm:cxn modelId="{27AF655E-BB1D-4732-8A07-03E7E00B3EC5}" srcId="{A8E9C07B-48B2-4B9C-8EC7-0782825D816E}" destId="{6D011581-C5DD-419A-AAED-AD05631CDF0A}" srcOrd="0" destOrd="0" parTransId="{9AD826C6-DA8A-4FF7-A064-27557BE243B8}" sibTransId="{C1639196-CA28-4BD6-A52D-AF603368A606}"/>
    <dgm:cxn modelId="{98D67BD8-8427-47B0-B5AA-EB45D304815F}" type="presOf" srcId="{6D011581-C5DD-419A-AAED-AD05631CDF0A}" destId="{49E2F980-7E69-446B-A4B0-923DF6DEFA98}" srcOrd="1" destOrd="1" presId="urn:microsoft.com/office/officeart/2005/8/layout/vList4#1"/>
    <dgm:cxn modelId="{3A619D55-5747-4E00-A1FA-E45F6AED8303}" srcId="{629933C8-186B-4311-BF2D-DC99990EFBF2}" destId="{363F0ED0-6985-439E-857A-EC47F8A3DAB0}" srcOrd="0" destOrd="0" parTransId="{A9B0CFF2-8D5D-47E0-900D-55A9A3E83BE1}" sibTransId="{F7E04B30-62AE-4465-859B-270409FE7C94}"/>
    <dgm:cxn modelId="{8B673F7C-BE2D-49A5-B6F2-D9DEE7E4E328}" type="presOf" srcId="{AECECD48-C5E4-4B1D-828F-DD9E0A90274D}" destId="{471ACDAA-8EBB-4B3F-89FD-E777335919BA}" srcOrd="0" destOrd="0" presId="urn:microsoft.com/office/officeart/2005/8/layout/vList4#1"/>
    <dgm:cxn modelId="{5787E137-0A5F-4F45-A330-BF65147102C9}" type="presOf" srcId="{E158F942-9CA0-47CD-BF20-BAC49C8142F5}" destId="{471ACDAA-8EBB-4B3F-89FD-E777335919BA}" srcOrd="0" destOrd="1" presId="urn:microsoft.com/office/officeart/2005/8/layout/vList4#1"/>
    <dgm:cxn modelId="{75BADD6D-3B09-41EB-BFCF-6D45064E94D0}" type="presOf" srcId="{A8E9C07B-48B2-4B9C-8EC7-0782825D816E}" destId="{BA89CFF3-74C1-4F32-B093-38D94D4D20CF}" srcOrd="0" destOrd="0" presId="urn:microsoft.com/office/officeart/2005/8/layout/vList4#1"/>
    <dgm:cxn modelId="{075AD2DD-DE62-402C-8690-1DC5614ABEB3}" srcId="{34FB3FC8-FCB1-404C-AAE4-E98CF14CF5FB}" destId="{677A52F5-4CAE-4309-A461-E811AF92EF26}" srcOrd="1" destOrd="0" parTransId="{1AD2DCFB-B719-41BF-BEBB-12150A457F78}" sibTransId="{409F2E99-5E6A-4297-B1B3-C7C7D1142951}"/>
    <dgm:cxn modelId="{2EB7E772-9B0F-41BF-9241-715218B72860}" srcId="{AECECD48-C5E4-4B1D-828F-DD9E0A90274D}" destId="{E158F942-9CA0-47CD-BF20-BAC49C8142F5}" srcOrd="0" destOrd="0" parTransId="{B7BDAF5C-E7FB-49F5-812D-654C2CD5A8EB}" sibTransId="{41774615-A6FB-4627-85F1-20FD324D9DA4}"/>
    <dgm:cxn modelId="{36C20AF6-670E-4425-A77F-AAED1778981B}" type="presOf" srcId="{363F0ED0-6985-439E-857A-EC47F8A3DAB0}" destId="{7B44DBCB-1EB0-418C-B751-858BAE4753CC}" srcOrd="1" destOrd="1" presId="urn:microsoft.com/office/officeart/2005/8/layout/vList4#1"/>
    <dgm:cxn modelId="{94F66066-1985-470E-96ED-DEDD0F052AC6}" type="presOf" srcId="{677A52F5-4CAE-4309-A461-E811AF92EF26}" destId="{799A5FF2-1A39-4675-818C-11261776BAE8}" srcOrd="1" destOrd="2" presId="urn:microsoft.com/office/officeart/2005/8/layout/vList4#1"/>
    <dgm:cxn modelId="{CFBF21C2-21BA-4949-AE7B-A1680EDBC722}" type="presOf" srcId="{363F0ED0-6985-439E-857A-EC47F8A3DAB0}" destId="{A93B6B1D-06C6-4860-8EBA-32C502FF8641}" srcOrd="0" destOrd="1" presId="urn:microsoft.com/office/officeart/2005/8/layout/vList4#1"/>
    <dgm:cxn modelId="{249DA96C-952E-42AC-8DB8-56C718E0C29A}" type="presOf" srcId="{34FB3FC8-FCB1-404C-AAE4-E98CF14CF5FB}" destId="{799A5FF2-1A39-4675-818C-11261776BAE8}" srcOrd="1" destOrd="0" presId="urn:microsoft.com/office/officeart/2005/8/layout/vList4#1"/>
    <dgm:cxn modelId="{145615E7-5162-4C7D-9541-A7C53483A2BF}" type="presOf" srcId="{677A52F5-4CAE-4309-A461-E811AF92EF26}" destId="{47C28FEA-814E-4A68-B726-08705D29C6AB}" srcOrd="0" destOrd="2" presId="urn:microsoft.com/office/officeart/2005/8/layout/vList4#1"/>
    <dgm:cxn modelId="{AAD18608-F8B2-4CE8-86FF-887828D70638}" srcId="{482F2C61-E41B-4642-B082-EF9C103085B5}" destId="{AECECD48-C5E4-4B1D-828F-DD9E0A90274D}" srcOrd="3" destOrd="0" parTransId="{83588EAC-9746-4704-81BA-BB10DA868C11}" sibTransId="{06826EBE-8D13-453B-B822-8C195E6947E1}"/>
    <dgm:cxn modelId="{A5BFF1F8-2277-4279-9CFA-615A8B5ACCC9}" type="presParOf" srcId="{25E29AB1-DE1E-48E4-B66F-1D7048CC3527}" destId="{056847C0-F8DB-4977-A3FD-5A95306D8B69}" srcOrd="0" destOrd="0" presId="urn:microsoft.com/office/officeart/2005/8/layout/vList4#1"/>
    <dgm:cxn modelId="{D08A6F7D-A610-480F-A7F7-4BB734C57AE1}" type="presParOf" srcId="{056847C0-F8DB-4977-A3FD-5A95306D8B69}" destId="{BA89CFF3-74C1-4F32-B093-38D94D4D20CF}" srcOrd="0" destOrd="0" presId="urn:microsoft.com/office/officeart/2005/8/layout/vList4#1"/>
    <dgm:cxn modelId="{27C095F0-2E7B-461E-A659-88EACC3F170F}" type="presParOf" srcId="{056847C0-F8DB-4977-A3FD-5A95306D8B69}" destId="{7D7D61F9-D1AA-4F6A-8715-FD6AC3E01198}" srcOrd="1" destOrd="0" presId="urn:microsoft.com/office/officeart/2005/8/layout/vList4#1"/>
    <dgm:cxn modelId="{29C7785E-5EE5-4607-9A54-D32257CD2A09}" type="presParOf" srcId="{056847C0-F8DB-4977-A3FD-5A95306D8B69}" destId="{49E2F980-7E69-446B-A4B0-923DF6DEFA98}" srcOrd="2" destOrd="0" presId="urn:microsoft.com/office/officeart/2005/8/layout/vList4#1"/>
    <dgm:cxn modelId="{6701B864-6C2A-407A-A2EC-960381E08504}" type="presParOf" srcId="{25E29AB1-DE1E-48E4-B66F-1D7048CC3527}" destId="{02C83B37-0F1D-4FEA-B7E7-FF6719B27A33}" srcOrd="1" destOrd="0" presId="urn:microsoft.com/office/officeart/2005/8/layout/vList4#1"/>
    <dgm:cxn modelId="{0181AED4-71ED-45A4-BE2D-AD7EBE5A2057}" type="presParOf" srcId="{25E29AB1-DE1E-48E4-B66F-1D7048CC3527}" destId="{129D03A9-9EE6-42F0-9D54-DE111F5C82E8}" srcOrd="2" destOrd="0" presId="urn:microsoft.com/office/officeart/2005/8/layout/vList4#1"/>
    <dgm:cxn modelId="{4AA360B8-CCB0-4D3E-857C-5C3FA72A0C98}" type="presParOf" srcId="{129D03A9-9EE6-42F0-9D54-DE111F5C82E8}" destId="{A93B6B1D-06C6-4860-8EBA-32C502FF8641}" srcOrd="0" destOrd="0" presId="urn:microsoft.com/office/officeart/2005/8/layout/vList4#1"/>
    <dgm:cxn modelId="{C66921B1-7828-4C7E-AFD2-E55DE003A3CC}" type="presParOf" srcId="{129D03A9-9EE6-42F0-9D54-DE111F5C82E8}" destId="{7AEC1603-E11D-41B0-BE2A-F6201D5BEDCD}" srcOrd="1" destOrd="0" presId="urn:microsoft.com/office/officeart/2005/8/layout/vList4#1"/>
    <dgm:cxn modelId="{B24A2065-DD04-4345-B3ED-3712C7256292}" type="presParOf" srcId="{129D03A9-9EE6-42F0-9D54-DE111F5C82E8}" destId="{7B44DBCB-1EB0-418C-B751-858BAE4753CC}" srcOrd="2" destOrd="0" presId="urn:microsoft.com/office/officeart/2005/8/layout/vList4#1"/>
    <dgm:cxn modelId="{4E5D2B14-2294-444C-9892-83C509B1621A}" type="presParOf" srcId="{25E29AB1-DE1E-48E4-B66F-1D7048CC3527}" destId="{2A6A015C-E28C-44A4-9412-971012033AAE}" srcOrd="3" destOrd="0" presId="urn:microsoft.com/office/officeart/2005/8/layout/vList4#1"/>
    <dgm:cxn modelId="{102036E0-7527-43CE-A4DE-A6F82BBEBEEE}" type="presParOf" srcId="{25E29AB1-DE1E-48E4-B66F-1D7048CC3527}" destId="{BC272B12-7FD0-415F-81DF-F02239D32429}" srcOrd="4" destOrd="0" presId="urn:microsoft.com/office/officeart/2005/8/layout/vList4#1"/>
    <dgm:cxn modelId="{CD63CD41-B23F-402F-87EF-7921391E8215}" type="presParOf" srcId="{BC272B12-7FD0-415F-81DF-F02239D32429}" destId="{47C28FEA-814E-4A68-B726-08705D29C6AB}" srcOrd="0" destOrd="0" presId="urn:microsoft.com/office/officeart/2005/8/layout/vList4#1"/>
    <dgm:cxn modelId="{B27CC391-3C26-400C-930B-24AB379AF0B8}" type="presParOf" srcId="{BC272B12-7FD0-415F-81DF-F02239D32429}" destId="{6ED042DA-90EA-415F-9861-14F87D22BB00}" srcOrd="1" destOrd="0" presId="urn:microsoft.com/office/officeart/2005/8/layout/vList4#1"/>
    <dgm:cxn modelId="{63C873BA-8784-46D9-8582-FCBC44D28D17}" type="presParOf" srcId="{BC272B12-7FD0-415F-81DF-F02239D32429}" destId="{799A5FF2-1A39-4675-818C-11261776BAE8}" srcOrd="2" destOrd="0" presId="urn:microsoft.com/office/officeart/2005/8/layout/vList4#1"/>
    <dgm:cxn modelId="{E1B7920B-D939-468D-82B3-91A9D935E886}" type="presParOf" srcId="{25E29AB1-DE1E-48E4-B66F-1D7048CC3527}" destId="{9B636D59-4907-4E00-B740-911D24B9FF11}" srcOrd="5" destOrd="0" presId="urn:microsoft.com/office/officeart/2005/8/layout/vList4#1"/>
    <dgm:cxn modelId="{DCB4C042-4ED7-4BE1-B5FA-211A350980B1}" type="presParOf" srcId="{25E29AB1-DE1E-48E4-B66F-1D7048CC3527}" destId="{1ED16A2B-8516-4F79-8954-C053F3BC0B6B}" srcOrd="6" destOrd="0" presId="urn:microsoft.com/office/officeart/2005/8/layout/vList4#1"/>
    <dgm:cxn modelId="{3F728A9C-357D-44C1-BDEC-66BAF93D9BFA}" type="presParOf" srcId="{1ED16A2B-8516-4F79-8954-C053F3BC0B6B}" destId="{471ACDAA-8EBB-4B3F-89FD-E777335919BA}" srcOrd="0" destOrd="0" presId="urn:microsoft.com/office/officeart/2005/8/layout/vList4#1"/>
    <dgm:cxn modelId="{B873F13E-1E34-4FC3-9048-BBADB4163DCB}" type="presParOf" srcId="{1ED16A2B-8516-4F79-8954-C053F3BC0B6B}" destId="{0C6B9C41-271F-4061-9955-70DED635DAC1}" srcOrd="1" destOrd="0" presId="urn:microsoft.com/office/officeart/2005/8/layout/vList4#1"/>
    <dgm:cxn modelId="{044EB466-1802-4C25-B7DE-67C6D73F8CD5}" type="presParOf" srcId="{1ED16A2B-8516-4F79-8954-C053F3BC0B6B}" destId="{5E310E1C-7377-4CBD-AD7A-3ED403513640}" srcOrd="2" destOrd="0" presId="urn:microsoft.com/office/officeart/2005/8/layout/vList4#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82F2C61-E41B-4642-B082-EF9C103085B5}" type="doc">
      <dgm:prSet loTypeId="urn:microsoft.com/office/officeart/2005/8/layout/vList4#2" loCatId="list" qsTypeId="urn:microsoft.com/office/officeart/2005/8/quickstyle/simple1" qsCatId="simple" csTypeId="urn:microsoft.com/office/officeart/2005/8/colors/accent3_1" csCatId="accent3" phldr="1"/>
      <dgm:spPr/>
      <dgm:t>
        <a:bodyPr/>
        <a:lstStyle/>
        <a:p>
          <a:endParaRPr lang="en-US"/>
        </a:p>
      </dgm:t>
    </dgm:pt>
    <dgm:pt modelId="{A8E9C07B-48B2-4B9C-8EC7-0782825D816E}">
      <dgm:prSet phldrT="[Text]" custT="1">
        <dgm:style>
          <a:lnRef idx="2">
            <a:schemeClr val="accent3"/>
          </a:lnRef>
          <a:fillRef idx="1">
            <a:schemeClr val="lt1"/>
          </a:fillRef>
          <a:effectRef idx="0">
            <a:schemeClr val="accent3"/>
          </a:effectRef>
          <a:fontRef idx="minor">
            <a:schemeClr val="dk1"/>
          </a:fontRef>
        </dgm:style>
      </dgm:prSet>
      <dgm:spPr/>
      <dgm:t>
        <a:bodyPr/>
        <a:lstStyle/>
        <a:p>
          <a:r>
            <a:rPr lang="en-US" sz="2400" b="1" dirty="0" smtClean="0"/>
            <a:t>Enabling Organizational Strategy through Information Systems</a:t>
          </a:r>
          <a:endParaRPr lang="en-US" sz="2400" dirty="0" smtClean="0"/>
        </a:p>
        <a:p>
          <a:r>
            <a:rPr lang="en-US" sz="2000" dirty="0" smtClean="0"/>
            <a:t>Discuss how information systems can be used for automation, organizational learning, and strategic advantage.</a:t>
          </a:r>
          <a:endParaRPr lang="en-US" sz="2000" b="1" dirty="0" smtClean="0"/>
        </a:p>
      </dgm:t>
    </dgm:pt>
    <dgm:pt modelId="{C7A73202-DE5A-4072-95A6-BFF1402B4BC2}" type="parTrans" cxnId="{9617FCF8-0802-436C-A7CD-E87B3B8C2893}">
      <dgm:prSet/>
      <dgm:spPr/>
      <dgm:t>
        <a:bodyPr/>
        <a:lstStyle/>
        <a:p>
          <a:endParaRPr lang="en-US" sz="2000"/>
        </a:p>
      </dgm:t>
    </dgm:pt>
    <dgm:pt modelId="{631AC269-E33A-4752-92A6-6DC1380588AA}" type="sibTrans" cxnId="{9617FCF8-0802-436C-A7CD-E87B3B8C2893}">
      <dgm:prSet/>
      <dgm:spPr/>
      <dgm:t>
        <a:bodyPr/>
        <a:lstStyle/>
        <a:p>
          <a:endParaRPr lang="en-US" sz="2000"/>
        </a:p>
      </dgm:t>
    </dgm:pt>
    <dgm:pt modelId="{629933C8-186B-4311-BF2D-DC99990EFBF2}">
      <dgm:prSet phldrT="[Text]" custT="1"/>
      <dgm:spPr/>
      <dgm:t>
        <a:bodyPr/>
        <a:lstStyle/>
        <a:p>
          <a:r>
            <a:rPr lang="en-US" sz="1200" b="1" dirty="0" smtClean="0">
              <a:hlinkClick xmlns:r="http://schemas.openxmlformats.org/officeDocument/2006/relationships" r:id="rId1" action="ppaction://hlinksldjump"/>
            </a:rPr>
            <a:t>International Business Strategies in the Digital World</a:t>
          </a:r>
          <a:endParaRPr lang="en-US" sz="1200" dirty="0" smtClean="0"/>
        </a:p>
        <a:p>
          <a:r>
            <a:rPr lang="en-US" sz="1200" dirty="0" smtClean="0"/>
            <a:t>Describe international business and IS strategies used by companies operating in the digital world. </a:t>
          </a:r>
          <a:endParaRPr lang="en-US" sz="1100" dirty="0"/>
        </a:p>
      </dgm:t>
    </dgm:pt>
    <dgm:pt modelId="{BD5F7455-41FD-4EDB-BB6D-E2107F429F6E}" type="parTrans" cxnId="{308514BA-8780-41F3-B8AD-EB260DAF35E1}">
      <dgm:prSet/>
      <dgm:spPr/>
      <dgm:t>
        <a:bodyPr/>
        <a:lstStyle/>
        <a:p>
          <a:endParaRPr lang="en-US" sz="2000"/>
        </a:p>
      </dgm:t>
    </dgm:pt>
    <dgm:pt modelId="{1801FD8D-8375-49FB-8B3F-210ACF517DEF}" type="sibTrans" cxnId="{308514BA-8780-41F3-B8AD-EB260DAF35E1}">
      <dgm:prSet/>
      <dgm:spPr/>
      <dgm:t>
        <a:bodyPr/>
        <a:lstStyle/>
        <a:p>
          <a:endParaRPr lang="en-US" sz="2000"/>
        </a:p>
      </dgm:t>
    </dgm:pt>
    <dgm:pt modelId="{34FB3FC8-FCB1-404C-AAE4-E98CF14CF5FB}">
      <dgm:prSet phldrT="[Text]" custT="1"/>
      <dgm:spPr/>
      <dgm:t>
        <a:bodyPr/>
        <a:lstStyle/>
        <a:p>
          <a:r>
            <a:rPr lang="en-US" sz="1200" b="1" dirty="0" smtClean="0">
              <a:hlinkClick xmlns:r="http://schemas.openxmlformats.org/officeDocument/2006/relationships" r:id="rId2" action="ppaction://hlinksldjump"/>
            </a:rPr>
            <a:t>Valuing Innovations</a:t>
          </a:r>
          <a:endParaRPr lang="en-US" sz="1200" dirty="0" smtClean="0"/>
        </a:p>
        <a:p>
          <a:r>
            <a:rPr lang="en-US" sz="1200" dirty="0" smtClean="0"/>
            <a:t>Explain why and how companies are continually looking for innovative ways to use information systems for competitive advantage.</a:t>
          </a:r>
          <a:endParaRPr lang="en-US" sz="1100" dirty="0"/>
        </a:p>
      </dgm:t>
    </dgm:pt>
    <dgm:pt modelId="{5D2B6F70-AC7D-4E44-959A-1F3278F0AFC3}" type="parTrans" cxnId="{FFB8572B-7192-49CE-9F0D-B856D183EDFE}">
      <dgm:prSet/>
      <dgm:spPr/>
      <dgm:t>
        <a:bodyPr/>
        <a:lstStyle/>
        <a:p>
          <a:endParaRPr lang="en-US" sz="2000"/>
        </a:p>
      </dgm:t>
    </dgm:pt>
    <dgm:pt modelId="{62C71E71-0AFF-4481-BF1F-D339780ADFC0}" type="sibTrans" cxnId="{FFB8572B-7192-49CE-9F0D-B856D183EDFE}">
      <dgm:prSet/>
      <dgm:spPr/>
      <dgm:t>
        <a:bodyPr/>
        <a:lstStyle/>
        <a:p>
          <a:endParaRPr lang="en-US" sz="2000"/>
        </a:p>
      </dgm:t>
    </dgm:pt>
    <dgm:pt modelId="{AECECD48-C5E4-4B1D-828F-DD9E0A90274D}">
      <dgm:prSet custT="1"/>
      <dgm:spPr/>
      <dgm:t>
        <a:bodyPr/>
        <a:lstStyle/>
        <a:p>
          <a:r>
            <a:rPr lang="en-US" sz="1200" b="1" dirty="0" smtClean="0">
              <a:hlinkClick xmlns:r="http://schemas.openxmlformats.org/officeDocument/2006/relationships" r:id="rId3" action="ppaction://hlinksldjump"/>
            </a:rPr>
            <a:t>Freeconomics: Why Free Products are the Future of the Digital World</a:t>
          </a:r>
          <a:endParaRPr lang="en-US" sz="1200" dirty="0" smtClean="0"/>
        </a:p>
        <a:p>
          <a:r>
            <a:rPr lang="en-US" sz="1200" dirty="0" smtClean="0"/>
            <a:t>Describe freeconomics and how organizations can leverage digital technologies to provide free goods and services to customers as a business strategy for gaining a competitive advantage. </a:t>
          </a:r>
          <a:endParaRPr lang="en-US" sz="1100" dirty="0"/>
        </a:p>
      </dgm:t>
    </dgm:pt>
    <dgm:pt modelId="{83588EAC-9746-4704-81BA-BB10DA868C11}" type="parTrans" cxnId="{AAD18608-F8B2-4CE8-86FF-887828D70638}">
      <dgm:prSet/>
      <dgm:spPr/>
      <dgm:t>
        <a:bodyPr/>
        <a:lstStyle/>
        <a:p>
          <a:endParaRPr lang="en-US" sz="2000"/>
        </a:p>
      </dgm:t>
    </dgm:pt>
    <dgm:pt modelId="{06826EBE-8D13-453B-B822-8C195E6947E1}" type="sibTrans" cxnId="{AAD18608-F8B2-4CE8-86FF-887828D70638}">
      <dgm:prSet/>
      <dgm:spPr/>
      <dgm:t>
        <a:bodyPr/>
        <a:lstStyle/>
        <a:p>
          <a:endParaRPr lang="en-US" sz="2000"/>
        </a:p>
      </dgm:t>
    </dgm:pt>
    <dgm:pt modelId="{25E29AB1-DE1E-48E4-B66F-1D7048CC3527}" type="pres">
      <dgm:prSet presAssocID="{482F2C61-E41B-4642-B082-EF9C103085B5}" presName="linear" presStyleCnt="0">
        <dgm:presLayoutVars>
          <dgm:dir/>
          <dgm:resizeHandles val="exact"/>
        </dgm:presLayoutVars>
      </dgm:prSet>
      <dgm:spPr/>
      <dgm:t>
        <a:bodyPr/>
        <a:lstStyle/>
        <a:p>
          <a:endParaRPr lang="en-US"/>
        </a:p>
      </dgm:t>
    </dgm:pt>
    <dgm:pt modelId="{056847C0-F8DB-4977-A3FD-5A95306D8B69}" type="pres">
      <dgm:prSet presAssocID="{A8E9C07B-48B2-4B9C-8EC7-0782825D816E}" presName="comp" presStyleCnt="0"/>
      <dgm:spPr/>
    </dgm:pt>
    <dgm:pt modelId="{BA89CFF3-74C1-4F32-B093-38D94D4D20CF}" type="pres">
      <dgm:prSet presAssocID="{A8E9C07B-48B2-4B9C-8EC7-0782825D816E}" presName="box" presStyleLbl="node1" presStyleIdx="0" presStyleCnt="4" custScaleY="276742" custLinFactNeighborX="-1250" custLinFactNeighborY="-2000"/>
      <dgm:spPr/>
      <dgm:t>
        <a:bodyPr/>
        <a:lstStyle/>
        <a:p>
          <a:endParaRPr lang="en-US"/>
        </a:p>
      </dgm:t>
    </dgm:pt>
    <dgm:pt modelId="{7D7D61F9-D1AA-4F6A-8715-FD6AC3E01198}" type="pres">
      <dgm:prSet presAssocID="{A8E9C07B-48B2-4B9C-8EC7-0782825D816E}" presName="img" presStyleLbl="fgImgPlace1" presStyleIdx="0" presStyleCnt="4" custScaleX="95572" custScaleY="289516"/>
      <dgm:spPr>
        <a:blipFill>
          <a:blip xmlns:r="http://schemas.openxmlformats.org/officeDocument/2006/relationships" r:embed="rId4" cstate="screen">
            <a:extLst>
              <a:ext uri="{28A0092B-C50C-407E-A947-70E740481C1C}">
                <a14:useLocalDpi xmlns:a14="http://schemas.microsoft.com/office/drawing/2010/main"/>
              </a:ext>
            </a:extLst>
          </a:blip>
          <a:stretch>
            <a:fillRect/>
          </a:stretch>
        </a:blipFill>
      </dgm:spPr>
      <dgm:t>
        <a:bodyPr/>
        <a:lstStyle/>
        <a:p>
          <a:endParaRPr lang="en-US"/>
        </a:p>
      </dgm:t>
    </dgm:pt>
    <dgm:pt modelId="{49E2F980-7E69-446B-A4B0-923DF6DEFA98}" type="pres">
      <dgm:prSet presAssocID="{A8E9C07B-48B2-4B9C-8EC7-0782825D816E}" presName="text" presStyleLbl="node1" presStyleIdx="0" presStyleCnt="4">
        <dgm:presLayoutVars>
          <dgm:bulletEnabled val="1"/>
        </dgm:presLayoutVars>
      </dgm:prSet>
      <dgm:spPr/>
      <dgm:t>
        <a:bodyPr/>
        <a:lstStyle/>
        <a:p>
          <a:endParaRPr lang="en-US"/>
        </a:p>
      </dgm:t>
    </dgm:pt>
    <dgm:pt modelId="{02C83B37-0F1D-4FEA-B7E7-FF6719B27A33}" type="pres">
      <dgm:prSet presAssocID="{631AC269-E33A-4752-92A6-6DC1380588AA}" presName="spacer" presStyleCnt="0"/>
      <dgm:spPr/>
    </dgm:pt>
    <dgm:pt modelId="{129D03A9-9EE6-42F0-9D54-DE111F5C82E8}" type="pres">
      <dgm:prSet presAssocID="{629933C8-186B-4311-BF2D-DC99990EFBF2}" presName="comp" presStyleCnt="0"/>
      <dgm:spPr/>
    </dgm:pt>
    <dgm:pt modelId="{A93B6B1D-06C6-4860-8EBA-32C502FF8641}" type="pres">
      <dgm:prSet presAssocID="{629933C8-186B-4311-BF2D-DC99990EFBF2}" presName="box" presStyleLbl="node1" presStyleIdx="1" presStyleCnt="4" custScaleY="113752"/>
      <dgm:spPr/>
      <dgm:t>
        <a:bodyPr/>
        <a:lstStyle/>
        <a:p>
          <a:endParaRPr lang="en-US"/>
        </a:p>
      </dgm:t>
    </dgm:pt>
    <dgm:pt modelId="{7AEC1603-E11D-41B0-BE2A-F6201D5BEDCD}" type="pres">
      <dgm:prSet presAssocID="{629933C8-186B-4311-BF2D-DC99990EFBF2}" presName="img" presStyleLbl="fgImgPlace1" presStyleIdx="1" presStyleCnt="4" custScaleX="65131"/>
      <dgm:spPr>
        <a:blipFill rotWithShape="1">
          <a:blip xmlns:r="http://schemas.openxmlformats.org/officeDocument/2006/relationships" r:embed="rId5" cstate="screen">
            <a:extLst>
              <a:ext uri="{28A0092B-C50C-407E-A947-70E740481C1C}">
                <a14:useLocalDpi xmlns:a14="http://schemas.microsoft.com/office/drawing/2010/main"/>
              </a:ext>
            </a:extLst>
          </a:blip>
          <a:stretch>
            <a:fillRect/>
          </a:stretch>
        </a:blipFill>
      </dgm:spPr>
      <dgm:t>
        <a:bodyPr/>
        <a:lstStyle/>
        <a:p>
          <a:endParaRPr lang="en-US"/>
        </a:p>
      </dgm:t>
    </dgm:pt>
    <dgm:pt modelId="{7B44DBCB-1EB0-418C-B751-858BAE4753CC}" type="pres">
      <dgm:prSet presAssocID="{629933C8-186B-4311-BF2D-DC99990EFBF2}" presName="text" presStyleLbl="node1" presStyleIdx="1" presStyleCnt="4">
        <dgm:presLayoutVars>
          <dgm:bulletEnabled val="1"/>
        </dgm:presLayoutVars>
      </dgm:prSet>
      <dgm:spPr/>
      <dgm:t>
        <a:bodyPr/>
        <a:lstStyle/>
        <a:p>
          <a:endParaRPr lang="en-US"/>
        </a:p>
      </dgm:t>
    </dgm:pt>
    <dgm:pt modelId="{2A6A015C-E28C-44A4-9412-971012033AAE}" type="pres">
      <dgm:prSet presAssocID="{1801FD8D-8375-49FB-8B3F-210ACF517DEF}" presName="spacer" presStyleCnt="0"/>
      <dgm:spPr/>
    </dgm:pt>
    <dgm:pt modelId="{BC272B12-7FD0-415F-81DF-F02239D32429}" type="pres">
      <dgm:prSet presAssocID="{34FB3FC8-FCB1-404C-AAE4-E98CF14CF5FB}" presName="comp" presStyleCnt="0"/>
      <dgm:spPr/>
    </dgm:pt>
    <dgm:pt modelId="{47C28FEA-814E-4A68-B726-08705D29C6AB}" type="pres">
      <dgm:prSet presAssocID="{34FB3FC8-FCB1-404C-AAE4-E98CF14CF5FB}" presName="box" presStyleLbl="node1" presStyleIdx="2" presStyleCnt="4" custScaleY="114114"/>
      <dgm:spPr/>
      <dgm:t>
        <a:bodyPr/>
        <a:lstStyle/>
        <a:p>
          <a:endParaRPr lang="en-US"/>
        </a:p>
      </dgm:t>
    </dgm:pt>
    <dgm:pt modelId="{6ED042DA-90EA-415F-9861-14F87D22BB00}" type="pres">
      <dgm:prSet presAssocID="{34FB3FC8-FCB1-404C-AAE4-E98CF14CF5FB}" presName="img" presStyleLbl="fgImgPlace1" presStyleIdx="2" presStyleCnt="4" custScaleX="65131"/>
      <dgm:spPr>
        <a:blipFill rotWithShape="1">
          <a:blip xmlns:r="http://schemas.openxmlformats.org/officeDocument/2006/relationships" r:embed="rId6" cstate="screen">
            <a:extLst>
              <a:ext uri="{28A0092B-C50C-407E-A947-70E740481C1C}">
                <a14:useLocalDpi xmlns:a14="http://schemas.microsoft.com/office/drawing/2010/main"/>
              </a:ext>
            </a:extLst>
          </a:blip>
          <a:stretch>
            <a:fillRect/>
          </a:stretch>
        </a:blipFill>
      </dgm:spPr>
      <dgm:t>
        <a:bodyPr/>
        <a:lstStyle/>
        <a:p>
          <a:endParaRPr lang="en-US"/>
        </a:p>
      </dgm:t>
    </dgm:pt>
    <dgm:pt modelId="{799A5FF2-1A39-4675-818C-11261776BAE8}" type="pres">
      <dgm:prSet presAssocID="{34FB3FC8-FCB1-404C-AAE4-E98CF14CF5FB}" presName="text" presStyleLbl="node1" presStyleIdx="2" presStyleCnt="4">
        <dgm:presLayoutVars>
          <dgm:bulletEnabled val="1"/>
        </dgm:presLayoutVars>
      </dgm:prSet>
      <dgm:spPr/>
      <dgm:t>
        <a:bodyPr/>
        <a:lstStyle/>
        <a:p>
          <a:endParaRPr lang="en-US"/>
        </a:p>
      </dgm:t>
    </dgm:pt>
    <dgm:pt modelId="{9B636D59-4907-4E00-B740-911D24B9FF11}" type="pres">
      <dgm:prSet presAssocID="{62C71E71-0AFF-4481-BF1F-D339780ADFC0}" presName="spacer" presStyleCnt="0"/>
      <dgm:spPr/>
    </dgm:pt>
    <dgm:pt modelId="{1ED16A2B-8516-4F79-8954-C053F3BC0B6B}" type="pres">
      <dgm:prSet presAssocID="{AECECD48-C5E4-4B1D-828F-DD9E0A90274D}" presName="comp" presStyleCnt="0"/>
      <dgm:spPr/>
    </dgm:pt>
    <dgm:pt modelId="{471ACDAA-8EBB-4B3F-89FD-E777335919BA}" type="pres">
      <dgm:prSet presAssocID="{AECECD48-C5E4-4B1D-828F-DD9E0A90274D}" presName="box" presStyleLbl="node1" presStyleIdx="3" presStyleCnt="4" custScaleY="113933"/>
      <dgm:spPr/>
      <dgm:t>
        <a:bodyPr/>
        <a:lstStyle/>
        <a:p>
          <a:endParaRPr lang="en-US"/>
        </a:p>
      </dgm:t>
    </dgm:pt>
    <dgm:pt modelId="{0C6B9C41-271F-4061-9955-70DED635DAC1}" type="pres">
      <dgm:prSet presAssocID="{AECECD48-C5E4-4B1D-828F-DD9E0A90274D}" presName="img" presStyleLbl="fgImgPlace1" presStyleIdx="3" presStyleCnt="4" custScaleX="65131"/>
      <dgm:spPr>
        <a:blipFill rotWithShape="1">
          <a:blip xmlns:r="http://schemas.openxmlformats.org/officeDocument/2006/relationships" r:embed="rId7" cstate="screen">
            <a:extLst>
              <a:ext uri="{28A0092B-C50C-407E-A947-70E740481C1C}">
                <a14:useLocalDpi xmlns:a14="http://schemas.microsoft.com/office/drawing/2010/main"/>
              </a:ext>
            </a:extLst>
          </a:blip>
          <a:stretch>
            <a:fillRect/>
          </a:stretch>
        </a:blipFill>
      </dgm:spPr>
      <dgm:t>
        <a:bodyPr/>
        <a:lstStyle/>
        <a:p>
          <a:endParaRPr lang="en-US"/>
        </a:p>
      </dgm:t>
    </dgm:pt>
    <dgm:pt modelId="{5E310E1C-7377-4CBD-AD7A-3ED403513640}" type="pres">
      <dgm:prSet presAssocID="{AECECD48-C5E4-4B1D-828F-DD9E0A90274D}" presName="text" presStyleLbl="node1" presStyleIdx="3" presStyleCnt="4">
        <dgm:presLayoutVars>
          <dgm:bulletEnabled val="1"/>
        </dgm:presLayoutVars>
      </dgm:prSet>
      <dgm:spPr/>
      <dgm:t>
        <a:bodyPr/>
        <a:lstStyle/>
        <a:p>
          <a:endParaRPr lang="en-US"/>
        </a:p>
      </dgm:t>
    </dgm:pt>
  </dgm:ptLst>
  <dgm:cxnLst>
    <dgm:cxn modelId="{077460E6-1B0F-4A1E-AC74-5DC04E99FC61}" type="presOf" srcId="{A8E9C07B-48B2-4B9C-8EC7-0782825D816E}" destId="{49E2F980-7E69-446B-A4B0-923DF6DEFA98}" srcOrd="1" destOrd="0" presId="urn:microsoft.com/office/officeart/2005/8/layout/vList4#2"/>
    <dgm:cxn modelId="{308514BA-8780-41F3-B8AD-EB260DAF35E1}" srcId="{482F2C61-E41B-4642-B082-EF9C103085B5}" destId="{629933C8-186B-4311-BF2D-DC99990EFBF2}" srcOrd="1" destOrd="0" parTransId="{BD5F7455-41FD-4EDB-BB6D-E2107F429F6E}" sibTransId="{1801FD8D-8375-49FB-8B3F-210ACF517DEF}"/>
    <dgm:cxn modelId="{AAD18608-F8B2-4CE8-86FF-887828D70638}" srcId="{482F2C61-E41B-4642-B082-EF9C103085B5}" destId="{AECECD48-C5E4-4B1D-828F-DD9E0A90274D}" srcOrd="3" destOrd="0" parTransId="{83588EAC-9746-4704-81BA-BB10DA868C11}" sibTransId="{06826EBE-8D13-453B-B822-8C195E6947E1}"/>
    <dgm:cxn modelId="{8C7B64E0-006E-4C41-9E72-DD9DF84C862C}" type="presOf" srcId="{AECECD48-C5E4-4B1D-828F-DD9E0A90274D}" destId="{471ACDAA-8EBB-4B3F-89FD-E777335919BA}" srcOrd="0" destOrd="0" presId="urn:microsoft.com/office/officeart/2005/8/layout/vList4#2"/>
    <dgm:cxn modelId="{BB6D837D-C771-4B02-A339-6BF3CF61F084}" type="presOf" srcId="{482F2C61-E41B-4642-B082-EF9C103085B5}" destId="{25E29AB1-DE1E-48E4-B66F-1D7048CC3527}" srcOrd="0" destOrd="0" presId="urn:microsoft.com/office/officeart/2005/8/layout/vList4#2"/>
    <dgm:cxn modelId="{ED893FCA-01C0-45AB-BA71-2E8A5F867E07}" type="presOf" srcId="{629933C8-186B-4311-BF2D-DC99990EFBF2}" destId="{7B44DBCB-1EB0-418C-B751-858BAE4753CC}" srcOrd="1" destOrd="0" presId="urn:microsoft.com/office/officeart/2005/8/layout/vList4#2"/>
    <dgm:cxn modelId="{C14686DD-D05F-4C50-B7B2-AC5915E0B3DC}" type="presOf" srcId="{AECECD48-C5E4-4B1D-828F-DD9E0A90274D}" destId="{5E310E1C-7377-4CBD-AD7A-3ED403513640}" srcOrd="1" destOrd="0" presId="urn:microsoft.com/office/officeart/2005/8/layout/vList4#2"/>
    <dgm:cxn modelId="{15376526-AC74-4401-92A4-B5D03A9E65DE}" type="presOf" srcId="{A8E9C07B-48B2-4B9C-8EC7-0782825D816E}" destId="{BA89CFF3-74C1-4F32-B093-38D94D4D20CF}" srcOrd="0" destOrd="0" presId="urn:microsoft.com/office/officeart/2005/8/layout/vList4#2"/>
    <dgm:cxn modelId="{FFB8572B-7192-49CE-9F0D-B856D183EDFE}" srcId="{482F2C61-E41B-4642-B082-EF9C103085B5}" destId="{34FB3FC8-FCB1-404C-AAE4-E98CF14CF5FB}" srcOrd="2" destOrd="0" parTransId="{5D2B6F70-AC7D-4E44-959A-1F3278F0AFC3}" sibTransId="{62C71E71-0AFF-4481-BF1F-D339780ADFC0}"/>
    <dgm:cxn modelId="{9617FCF8-0802-436C-A7CD-E87B3B8C2893}" srcId="{482F2C61-E41B-4642-B082-EF9C103085B5}" destId="{A8E9C07B-48B2-4B9C-8EC7-0782825D816E}" srcOrd="0" destOrd="0" parTransId="{C7A73202-DE5A-4072-95A6-BFF1402B4BC2}" sibTransId="{631AC269-E33A-4752-92A6-6DC1380588AA}"/>
    <dgm:cxn modelId="{CD940617-5DF4-4842-932B-DEEB888241FF}" type="presOf" srcId="{34FB3FC8-FCB1-404C-AAE4-E98CF14CF5FB}" destId="{799A5FF2-1A39-4675-818C-11261776BAE8}" srcOrd="1" destOrd="0" presId="urn:microsoft.com/office/officeart/2005/8/layout/vList4#2"/>
    <dgm:cxn modelId="{5310D578-AF81-4A20-999F-3456DF15C80E}" type="presOf" srcId="{629933C8-186B-4311-BF2D-DC99990EFBF2}" destId="{A93B6B1D-06C6-4860-8EBA-32C502FF8641}" srcOrd="0" destOrd="0" presId="urn:microsoft.com/office/officeart/2005/8/layout/vList4#2"/>
    <dgm:cxn modelId="{9538D63E-0AFF-4869-8B74-5EAE693FBC93}" type="presOf" srcId="{34FB3FC8-FCB1-404C-AAE4-E98CF14CF5FB}" destId="{47C28FEA-814E-4A68-B726-08705D29C6AB}" srcOrd="0" destOrd="0" presId="urn:microsoft.com/office/officeart/2005/8/layout/vList4#2"/>
    <dgm:cxn modelId="{AF681E64-FE2C-4807-80FD-53DF2FA9F8AC}" type="presParOf" srcId="{25E29AB1-DE1E-48E4-B66F-1D7048CC3527}" destId="{056847C0-F8DB-4977-A3FD-5A95306D8B69}" srcOrd="0" destOrd="0" presId="urn:microsoft.com/office/officeart/2005/8/layout/vList4#2"/>
    <dgm:cxn modelId="{56099B32-943B-4653-8F06-42C721372058}" type="presParOf" srcId="{056847C0-F8DB-4977-A3FD-5A95306D8B69}" destId="{BA89CFF3-74C1-4F32-B093-38D94D4D20CF}" srcOrd="0" destOrd="0" presId="urn:microsoft.com/office/officeart/2005/8/layout/vList4#2"/>
    <dgm:cxn modelId="{B203A4FF-2F01-4368-8746-D9B84D7AF011}" type="presParOf" srcId="{056847C0-F8DB-4977-A3FD-5A95306D8B69}" destId="{7D7D61F9-D1AA-4F6A-8715-FD6AC3E01198}" srcOrd="1" destOrd="0" presId="urn:microsoft.com/office/officeart/2005/8/layout/vList4#2"/>
    <dgm:cxn modelId="{963128D3-0629-47F8-9902-336618549554}" type="presParOf" srcId="{056847C0-F8DB-4977-A3FD-5A95306D8B69}" destId="{49E2F980-7E69-446B-A4B0-923DF6DEFA98}" srcOrd="2" destOrd="0" presId="urn:microsoft.com/office/officeart/2005/8/layout/vList4#2"/>
    <dgm:cxn modelId="{B2671B20-129D-49FE-947E-6633D0FDFAD2}" type="presParOf" srcId="{25E29AB1-DE1E-48E4-B66F-1D7048CC3527}" destId="{02C83B37-0F1D-4FEA-B7E7-FF6719B27A33}" srcOrd="1" destOrd="0" presId="urn:microsoft.com/office/officeart/2005/8/layout/vList4#2"/>
    <dgm:cxn modelId="{50FCB673-4D0A-438E-B972-063CA9AC9D36}" type="presParOf" srcId="{25E29AB1-DE1E-48E4-B66F-1D7048CC3527}" destId="{129D03A9-9EE6-42F0-9D54-DE111F5C82E8}" srcOrd="2" destOrd="0" presId="urn:microsoft.com/office/officeart/2005/8/layout/vList4#2"/>
    <dgm:cxn modelId="{D2E1B0D5-B22D-4CD8-A98A-384FCFD3AB9B}" type="presParOf" srcId="{129D03A9-9EE6-42F0-9D54-DE111F5C82E8}" destId="{A93B6B1D-06C6-4860-8EBA-32C502FF8641}" srcOrd="0" destOrd="0" presId="urn:microsoft.com/office/officeart/2005/8/layout/vList4#2"/>
    <dgm:cxn modelId="{00E55F9E-D9B8-4C68-8861-2F09DC4C487F}" type="presParOf" srcId="{129D03A9-9EE6-42F0-9D54-DE111F5C82E8}" destId="{7AEC1603-E11D-41B0-BE2A-F6201D5BEDCD}" srcOrd="1" destOrd="0" presId="urn:microsoft.com/office/officeart/2005/8/layout/vList4#2"/>
    <dgm:cxn modelId="{B105CD95-2FF5-4E8A-AF4E-3AE669DA1276}" type="presParOf" srcId="{129D03A9-9EE6-42F0-9D54-DE111F5C82E8}" destId="{7B44DBCB-1EB0-418C-B751-858BAE4753CC}" srcOrd="2" destOrd="0" presId="urn:microsoft.com/office/officeart/2005/8/layout/vList4#2"/>
    <dgm:cxn modelId="{B754FFEF-D8C0-4C8E-8C82-4F655F08E175}" type="presParOf" srcId="{25E29AB1-DE1E-48E4-B66F-1D7048CC3527}" destId="{2A6A015C-E28C-44A4-9412-971012033AAE}" srcOrd="3" destOrd="0" presId="urn:microsoft.com/office/officeart/2005/8/layout/vList4#2"/>
    <dgm:cxn modelId="{CE878156-911C-49D8-97AD-3FEB993BAB8D}" type="presParOf" srcId="{25E29AB1-DE1E-48E4-B66F-1D7048CC3527}" destId="{BC272B12-7FD0-415F-81DF-F02239D32429}" srcOrd="4" destOrd="0" presId="urn:microsoft.com/office/officeart/2005/8/layout/vList4#2"/>
    <dgm:cxn modelId="{AA49470F-DC33-4AD0-A2B5-2A2495D8198B}" type="presParOf" srcId="{BC272B12-7FD0-415F-81DF-F02239D32429}" destId="{47C28FEA-814E-4A68-B726-08705D29C6AB}" srcOrd="0" destOrd="0" presId="urn:microsoft.com/office/officeart/2005/8/layout/vList4#2"/>
    <dgm:cxn modelId="{15CF6BA6-BC97-4CF7-BE01-9F7ED8CB10B6}" type="presParOf" srcId="{BC272B12-7FD0-415F-81DF-F02239D32429}" destId="{6ED042DA-90EA-415F-9861-14F87D22BB00}" srcOrd="1" destOrd="0" presId="urn:microsoft.com/office/officeart/2005/8/layout/vList4#2"/>
    <dgm:cxn modelId="{C456571B-3055-499C-A203-AC14B11D27E4}" type="presParOf" srcId="{BC272B12-7FD0-415F-81DF-F02239D32429}" destId="{799A5FF2-1A39-4675-818C-11261776BAE8}" srcOrd="2" destOrd="0" presId="urn:microsoft.com/office/officeart/2005/8/layout/vList4#2"/>
    <dgm:cxn modelId="{2F388FD0-CE7B-4BF9-9720-E31C8B49FAD4}" type="presParOf" srcId="{25E29AB1-DE1E-48E4-B66F-1D7048CC3527}" destId="{9B636D59-4907-4E00-B740-911D24B9FF11}" srcOrd="5" destOrd="0" presId="urn:microsoft.com/office/officeart/2005/8/layout/vList4#2"/>
    <dgm:cxn modelId="{8692CDF2-CEA7-424F-9B5B-9F2C81D415C4}" type="presParOf" srcId="{25E29AB1-DE1E-48E4-B66F-1D7048CC3527}" destId="{1ED16A2B-8516-4F79-8954-C053F3BC0B6B}" srcOrd="6" destOrd="0" presId="urn:microsoft.com/office/officeart/2005/8/layout/vList4#2"/>
    <dgm:cxn modelId="{65F43AA6-FB22-4793-91B9-B24F3EF2066E}" type="presParOf" srcId="{1ED16A2B-8516-4F79-8954-C053F3BC0B6B}" destId="{471ACDAA-8EBB-4B3F-89FD-E777335919BA}" srcOrd="0" destOrd="0" presId="urn:microsoft.com/office/officeart/2005/8/layout/vList4#2"/>
    <dgm:cxn modelId="{8A6AB50E-9CA1-4D15-89AE-2CF2CE43907F}" type="presParOf" srcId="{1ED16A2B-8516-4F79-8954-C053F3BC0B6B}" destId="{0C6B9C41-271F-4061-9955-70DED635DAC1}" srcOrd="1" destOrd="0" presId="urn:microsoft.com/office/officeart/2005/8/layout/vList4#2"/>
    <dgm:cxn modelId="{37DAFD01-5F13-4114-924E-F715C0E0A429}" type="presParOf" srcId="{1ED16A2B-8516-4F79-8954-C053F3BC0B6B}" destId="{5E310E1C-7377-4CBD-AD7A-3ED403513640}" srcOrd="2" destOrd="0" presId="urn:microsoft.com/office/officeart/2005/8/layout/vList4#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82F2C61-E41B-4642-B082-EF9C103085B5}" type="doc">
      <dgm:prSet loTypeId="urn:microsoft.com/office/officeart/2005/8/layout/vList4#3" loCatId="list" qsTypeId="urn:microsoft.com/office/officeart/2005/8/quickstyle/simple1" qsCatId="simple" csTypeId="urn:microsoft.com/office/officeart/2005/8/colors/accent3_1" csCatId="accent3" phldr="1"/>
      <dgm:spPr/>
      <dgm:t>
        <a:bodyPr/>
        <a:lstStyle/>
        <a:p>
          <a:endParaRPr lang="en-US"/>
        </a:p>
      </dgm:t>
    </dgm:pt>
    <dgm:pt modelId="{A8E9C07B-48B2-4B9C-8EC7-0782825D816E}">
      <dgm:prSet phldrT="[Text]" custT="1"/>
      <dgm:spPr/>
      <dgm:t>
        <a:bodyPr/>
        <a:lstStyle/>
        <a:p>
          <a:r>
            <a:rPr lang="en-US" sz="1200" b="1" dirty="0" smtClean="0">
              <a:hlinkClick xmlns:r="http://schemas.openxmlformats.org/officeDocument/2006/relationships" r:id="rId1" action="ppaction://hlinksldjump"/>
            </a:rPr>
            <a:t>Enabling Organizational Strategy through Information Systems</a:t>
          </a:r>
          <a:endParaRPr lang="en-US" sz="1200" dirty="0" smtClean="0"/>
        </a:p>
        <a:p>
          <a:r>
            <a:rPr lang="en-US" sz="1200" dirty="0" smtClean="0"/>
            <a:t>Discuss how information systems can be used for automation, organizational learning, and strategic advantage.</a:t>
          </a:r>
          <a:endParaRPr lang="en-US" sz="1100" dirty="0"/>
        </a:p>
      </dgm:t>
    </dgm:pt>
    <dgm:pt modelId="{C7A73202-DE5A-4072-95A6-BFF1402B4BC2}" type="parTrans" cxnId="{9617FCF8-0802-436C-A7CD-E87B3B8C2893}">
      <dgm:prSet/>
      <dgm:spPr/>
      <dgm:t>
        <a:bodyPr/>
        <a:lstStyle/>
        <a:p>
          <a:endParaRPr lang="en-US" sz="2000"/>
        </a:p>
      </dgm:t>
    </dgm:pt>
    <dgm:pt modelId="{631AC269-E33A-4752-92A6-6DC1380588AA}" type="sibTrans" cxnId="{9617FCF8-0802-436C-A7CD-E87B3B8C2893}">
      <dgm:prSet/>
      <dgm:spPr/>
      <dgm:t>
        <a:bodyPr/>
        <a:lstStyle/>
        <a:p>
          <a:endParaRPr lang="en-US" sz="2000"/>
        </a:p>
      </dgm:t>
    </dgm:pt>
    <dgm:pt modelId="{629933C8-186B-4311-BF2D-DC99990EFBF2}">
      <dgm:prSet phldrT="[Text]" custT="1">
        <dgm:style>
          <a:lnRef idx="2">
            <a:schemeClr val="accent3"/>
          </a:lnRef>
          <a:fillRef idx="1">
            <a:schemeClr val="lt1"/>
          </a:fillRef>
          <a:effectRef idx="0">
            <a:schemeClr val="accent3"/>
          </a:effectRef>
          <a:fontRef idx="minor">
            <a:schemeClr val="dk1"/>
          </a:fontRef>
        </dgm:style>
      </dgm:prSet>
      <dgm:spPr/>
      <dgm:t>
        <a:bodyPr/>
        <a:lstStyle/>
        <a:p>
          <a:r>
            <a:rPr lang="en-US" sz="2400" b="1" dirty="0" smtClean="0"/>
            <a:t>International Business Strategies in the Digital World</a:t>
          </a:r>
          <a:endParaRPr lang="en-US" sz="2400" dirty="0" smtClean="0"/>
        </a:p>
        <a:p>
          <a:r>
            <a:rPr lang="en-US" sz="2000" dirty="0" smtClean="0"/>
            <a:t>Describe international business and IS strategies used by companies operating in the digital world. </a:t>
          </a:r>
          <a:endParaRPr lang="en-US" sz="2000" b="1" dirty="0" smtClean="0"/>
        </a:p>
      </dgm:t>
    </dgm:pt>
    <dgm:pt modelId="{BD5F7455-41FD-4EDB-BB6D-E2107F429F6E}" type="parTrans" cxnId="{308514BA-8780-41F3-B8AD-EB260DAF35E1}">
      <dgm:prSet/>
      <dgm:spPr/>
      <dgm:t>
        <a:bodyPr/>
        <a:lstStyle/>
        <a:p>
          <a:endParaRPr lang="en-US" sz="2000"/>
        </a:p>
      </dgm:t>
    </dgm:pt>
    <dgm:pt modelId="{1801FD8D-8375-49FB-8B3F-210ACF517DEF}" type="sibTrans" cxnId="{308514BA-8780-41F3-B8AD-EB260DAF35E1}">
      <dgm:prSet/>
      <dgm:spPr/>
      <dgm:t>
        <a:bodyPr/>
        <a:lstStyle/>
        <a:p>
          <a:endParaRPr lang="en-US" sz="2000"/>
        </a:p>
      </dgm:t>
    </dgm:pt>
    <dgm:pt modelId="{34FB3FC8-FCB1-404C-AAE4-E98CF14CF5FB}">
      <dgm:prSet phldrT="[Text]" custT="1"/>
      <dgm:spPr/>
      <dgm:t>
        <a:bodyPr anchor="ctr"/>
        <a:lstStyle/>
        <a:p>
          <a:r>
            <a:rPr lang="en-US" sz="1200" b="1" dirty="0" smtClean="0">
              <a:hlinkClick xmlns:r="http://schemas.openxmlformats.org/officeDocument/2006/relationships" r:id="rId2" action="ppaction://hlinksldjump"/>
            </a:rPr>
            <a:t>Valuing Innovations</a:t>
          </a:r>
          <a:endParaRPr lang="en-US" sz="1200" dirty="0" smtClean="0"/>
        </a:p>
        <a:p>
          <a:r>
            <a:rPr lang="en-US" sz="1200" dirty="0" smtClean="0"/>
            <a:t>Explain why and how companies are continually looking for innovative ways to use information systems for competitive advantage.</a:t>
          </a:r>
          <a:endParaRPr lang="en-US" sz="1100" dirty="0"/>
        </a:p>
      </dgm:t>
    </dgm:pt>
    <dgm:pt modelId="{5D2B6F70-AC7D-4E44-959A-1F3278F0AFC3}" type="parTrans" cxnId="{FFB8572B-7192-49CE-9F0D-B856D183EDFE}">
      <dgm:prSet/>
      <dgm:spPr/>
      <dgm:t>
        <a:bodyPr/>
        <a:lstStyle/>
        <a:p>
          <a:endParaRPr lang="en-US" sz="2000"/>
        </a:p>
      </dgm:t>
    </dgm:pt>
    <dgm:pt modelId="{62C71E71-0AFF-4481-BF1F-D339780ADFC0}" type="sibTrans" cxnId="{FFB8572B-7192-49CE-9F0D-B856D183EDFE}">
      <dgm:prSet/>
      <dgm:spPr/>
      <dgm:t>
        <a:bodyPr/>
        <a:lstStyle/>
        <a:p>
          <a:endParaRPr lang="en-US" sz="2000"/>
        </a:p>
      </dgm:t>
    </dgm:pt>
    <dgm:pt modelId="{677A52F5-4CAE-4309-A461-E811AF92EF26}">
      <dgm:prSet phldrT="[Text]" custT="1"/>
      <dgm:spPr/>
      <dgm:t>
        <a:bodyPr anchor="ctr"/>
        <a:lstStyle/>
        <a:p>
          <a:endParaRPr lang="en-US" sz="1100" dirty="0"/>
        </a:p>
      </dgm:t>
    </dgm:pt>
    <dgm:pt modelId="{1AD2DCFB-B719-41BF-BEBB-12150A457F78}" type="parTrans" cxnId="{075AD2DD-DE62-402C-8690-1DC5614ABEB3}">
      <dgm:prSet/>
      <dgm:spPr/>
      <dgm:t>
        <a:bodyPr/>
        <a:lstStyle/>
        <a:p>
          <a:endParaRPr lang="en-US" sz="2000"/>
        </a:p>
      </dgm:t>
    </dgm:pt>
    <dgm:pt modelId="{409F2E99-5E6A-4297-B1B3-C7C7D1142951}" type="sibTrans" cxnId="{075AD2DD-DE62-402C-8690-1DC5614ABEB3}">
      <dgm:prSet/>
      <dgm:spPr/>
      <dgm:t>
        <a:bodyPr/>
        <a:lstStyle/>
        <a:p>
          <a:endParaRPr lang="en-US" sz="2000"/>
        </a:p>
      </dgm:t>
    </dgm:pt>
    <dgm:pt modelId="{AECECD48-C5E4-4B1D-828F-DD9E0A90274D}">
      <dgm:prSet custT="1"/>
      <dgm:spPr/>
      <dgm:t>
        <a:bodyPr/>
        <a:lstStyle/>
        <a:p>
          <a:r>
            <a:rPr lang="en-US" sz="1200" b="1" dirty="0" smtClean="0">
              <a:hlinkClick xmlns:r="http://schemas.openxmlformats.org/officeDocument/2006/relationships" r:id="rId3" action="ppaction://hlinksldjump"/>
            </a:rPr>
            <a:t>Freeconomics: Why Free Products are the Future of the Digital World</a:t>
          </a:r>
          <a:endParaRPr lang="en-US" sz="1200" dirty="0" smtClean="0"/>
        </a:p>
        <a:p>
          <a:r>
            <a:rPr lang="en-US" sz="1200" dirty="0" smtClean="0"/>
            <a:t>Describe freeconomics and how organizations can leverage digital technologies to provide free goods and services to customers as a business strategy for gaining a competitive advantage.</a:t>
          </a:r>
          <a:endParaRPr lang="en-US" sz="1100" dirty="0"/>
        </a:p>
      </dgm:t>
    </dgm:pt>
    <dgm:pt modelId="{83588EAC-9746-4704-81BA-BB10DA868C11}" type="parTrans" cxnId="{AAD18608-F8B2-4CE8-86FF-887828D70638}">
      <dgm:prSet/>
      <dgm:spPr/>
      <dgm:t>
        <a:bodyPr/>
        <a:lstStyle/>
        <a:p>
          <a:endParaRPr lang="en-US" sz="2000"/>
        </a:p>
      </dgm:t>
    </dgm:pt>
    <dgm:pt modelId="{06826EBE-8D13-453B-B822-8C195E6947E1}" type="sibTrans" cxnId="{AAD18608-F8B2-4CE8-86FF-887828D70638}">
      <dgm:prSet/>
      <dgm:spPr/>
      <dgm:t>
        <a:bodyPr/>
        <a:lstStyle/>
        <a:p>
          <a:endParaRPr lang="en-US" sz="2000"/>
        </a:p>
      </dgm:t>
    </dgm:pt>
    <dgm:pt modelId="{25E29AB1-DE1E-48E4-B66F-1D7048CC3527}" type="pres">
      <dgm:prSet presAssocID="{482F2C61-E41B-4642-B082-EF9C103085B5}" presName="linear" presStyleCnt="0">
        <dgm:presLayoutVars>
          <dgm:dir/>
          <dgm:resizeHandles val="exact"/>
        </dgm:presLayoutVars>
      </dgm:prSet>
      <dgm:spPr/>
      <dgm:t>
        <a:bodyPr/>
        <a:lstStyle/>
        <a:p>
          <a:endParaRPr lang="en-US"/>
        </a:p>
      </dgm:t>
    </dgm:pt>
    <dgm:pt modelId="{056847C0-F8DB-4977-A3FD-5A95306D8B69}" type="pres">
      <dgm:prSet presAssocID="{A8E9C07B-48B2-4B9C-8EC7-0782825D816E}" presName="comp" presStyleCnt="0"/>
      <dgm:spPr/>
    </dgm:pt>
    <dgm:pt modelId="{BA89CFF3-74C1-4F32-B093-38D94D4D20CF}" type="pres">
      <dgm:prSet presAssocID="{A8E9C07B-48B2-4B9C-8EC7-0782825D816E}" presName="box" presStyleLbl="node1" presStyleIdx="0" presStyleCnt="4" custScaleY="102393" custLinFactNeighborX="-3704"/>
      <dgm:spPr/>
      <dgm:t>
        <a:bodyPr/>
        <a:lstStyle/>
        <a:p>
          <a:endParaRPr lang="en-US"/>
        </a:p>
      </dgm:t>
    </dgm:pt>
    <dgm:pt modelId="{7D7D61F9-D1AA-4F6A-8715-FD6AC3E01198}" type="pres">
      <dgm:prSet presAssocID="{A8E9C07B-48B2-4B9C-8EC7-0782825D816E}" presName="img" presStyleLbl="fgImgPlace1" presStyleIdx="0" presStyleCnt="4" custScaleX="67452"/>
      <dgm:spPr>
        <a:blipFill>
          <a:blip xmlns:r="http://schemas.openxmlformats.org/officeDocument/2006/relationships" r:embed="rId4"/>
          <a:stretch>
            <a:fillRect/>
          </a:stretch>
        </a:blipFill>
      </dgm:spPr>
      <dgm:t>
        <a:bodyPr/>
        <a:lstStyle/>
        <a:p>
          <a:endParaRPr lang="en-US"/>
        </a:p>
      </dgm:t>
    </dgm:pt>
    <dgm:pt modelId="{49E2F980-7E69-446B-A4B0-923DF6DEFA98}" type="pres">
      <dgm:prSet presAssocID="{A8E9C07B-48B2-4B9C-8EC7-0782825D816E}" presName="text" presStyleLbl="node1" presStyleIdx="0" presStyleCnt="4">
        <dgm:presLayoutVars>
          <dgm:bulletEnabled val="1"/>
        </dgm:presLayoutVars>
      </dgm:prSet>
      <dgm:spPr/>
      <dgm:t>
        <a:bodyPr/>
        <a:lstStyle/>
        <a:p>
          <a:endParaRPr lang="en-US"/>
        </a:p>
      </dgm:t>
    </dgm:pt>
    <dgm:pt modelId="{02C83B37-0F1D-4FEA-B7E7-FF6719B27A33}" type="pres">
      <dgm:prSet presAssocID="{631AC269-E33A-4752-92A6-6DC1380588AA}" presName="spacer" presStyleCnt="0"/>
      <dgm:spPr/>
    </dgm:pt>
    <dgm:pt modelId="{129D03A9-9EE6-42F0-9D54-DE111F5C82E8}" type="pres">
      <dgm:prSet presAssocID="{629933C8-186B-4311-BF2D-DC99990EFBF2}" presName="comp" presStyleCnt="0"/>
      <dgm:spPr/>
    </dgm:pt>
    <dgm:pt modelId="{A93B6B1D-06C6-4860-8EBA-32C502FF8641}" type="pres">
      <dgm:prSet presAssocID="{629933C8-186B-4311-BF2D-DC99990EFBF2}" presName="box" presStyleLbl="node1" presStyleIdx="1" presStyleCnt="4" custScaleY="247959"/>
      <dgm:spPr/>
      <dgm:t>
        <a:bodyPr/>
        <a:lstStyle/>
        <a:p>
          <a:endParaRPr lang="en-US"/>
        </a:p>
      </dgm:t>
    </dgm:pt>
    <dgm:pt modelId="{7AEC1603-E11D-41B0-BE2A-F6201D5BEDCD}" type="pres">
      <dgm:prSet presAssocID="{629933C8-186B-4311-BF2D-DC99990EFBF2}" presName="img" presStyleLbl="fgImgPlace1" presStyleIdx="1" presStyleCnt="4" custScaleX="95556" custScaleY="260528"/>
      <dgm:spPr>
        <a:blipFill rotWithShape="1">
          <a:blip xmlns:r="http://schemas.openxmlformats.org/officeDocument/2006/relationships" r:embed="rId5"/>
          <a:stretch>
            <a:fillRect/>
          </a:stretch>
        </a:blipFill>
      </dgm:spPr>
      <dgm:t>
        <a:bodyPr/>
        <a:lstStyle/>
        <a:p>
          <a:endParaRPr lang="en-US"/>
        </a:p>
      </dgm:t>
    </dgm:pt>
    <dgm:pt modelId="{7B44DBCB-1EB0-418C-B751-858BAE4753CC}" type="pres">
      <dgm:prSet presAssocID="{629933C8-186B-4311-BF2D-DC99990EFBF2}" presName="text" presStyleLbl="node1" presStyleIdx="1" presStyleCnt="4">
        <dgm:presLayoutVars>
          <dgm:bulletEnabled val="1"/>
        </dgm:presLayoutVars>
      </dgm:prSet>
      <dgm:spPr/>
      <dgm:t>
        <a:bodyPr/>
        <a:lstStyle/>
        <a:p>
          <a:endParaRPr lang="en-US"/>
        </a:p>
      </dgm:t>
    </dgm:pt>
    <dgm:pt modelId="{2A6A015C-E28C-44A4-9412-971012033AAE}" type="pres">
      <dgm:prSet presAssocID="{1801FD8D-8375-49FB-8B3F-210ACF517DEF}" presName="spacer" presStyleCnt="0"/>
      <dgm:spPr/>
    </dgm:pt>
    <dgm:pt modelId="{BC272B12-7FD0-415F-81DF-F02239D32429}" type="pres">
      <dgm:prSet presAssocID="{34FB3FC8-FCB1-404C-AAE4-E98CF14CF5FB}" presName="comp" presStyleCnt="0"/>
      <dgm:spPr/>
    </dgm:pt>
    <dgm:pt modelId="{47C28FEA-814E-4A68-B726-08705D29C6AB}" type="pres">
      <dgm:prSet presAssocID="{34FB3FC8-FCB1-404C-AAE4-E98CF14CF5FB}" presName="box" presStyleLbl="node1" presStyleIdx="2" presStyleCnt="4" custScaleY="101957"/>
      <dgm:spPr/>
      <dgm:t>
        <a:bodyPr/>
        <a:lstStyle/>
        <a:p>
          <a:endParaRPr lang="en-US"/>
        </a:p>
      </dgm:t>
    </dgm:pt>
    <dgm:pt modelId="{6ED042DA-90EA-415F-9861-14F87D22BB00}" type="pres">
      <dgm:prSet presAssocID="{34FB3FC8-FCB1-404C-AAE4-E98CF14CF5FB}" presName="img" presStyleLbl="fgImgPlace1" presStyleIdx="2" presStyleCnt="4" custScaleX="67452"/>
      <dgm:spPr>
        <a:blipFill rotWithShape="1">
          <a:blip xmlns:r="http://schemas.openxmlformats.org/officeDocument/2006/relationships" r:embed="rId6"/>
          <a:stretch>
            <a:fillRect/>
          </a:stretch>
        </a:blipFill>
      </dgm:spPr>
      <dgm:t>
        <a:bodyPr/>
        <a:lstStyle/>
        <a:p>
          <a:endParaRPr lang="en-US"/>
        </a:p>
      </dgm:t>
    </dgm:pt>
    <dgm:pt modelId="{799A5FF2-1A39-4675-818C-11261776BAE8}" type="pres">
      <dgm:prSet presAssocID="{34FB3FC8-FCB1-404C-AAE4-E98CF14CF5FB}" presName="text" presStyleLbl="node1" presStyleIdx="2" presStyleCnt="4">
        <dgm:presLayoutVars>
          <dgm:bulletEnabled val="1"/>
        </dgm:presLayoutVars>
      </dgm:prSet>
      <dgm:spPr/>
      <dgm:t>
        <a:bodyPr/>
        <a:lstStyle/>
        <a:p>
          <a:endParaRPr lang="en-US"/>
        </a:p>
      </dgm:t>
    </dgm:pt>
    <dgm:pt modelId="{9B636D59-4907-4E00-B740-911D24B9FF11}" type="pres">
      <dgm:prSet presAssocID="{62C71E71-0AFF-4481-BF1F-D339780ADFC0}" presName="spacer" presStyleCnt="0"/>
      <dgm:spPr/>
    </dgm:pt>
    <dgm:pt modelId="{1ED16A2B-8516-4F79-8954-C053F3BC0B6B}" type="pres">
      <dgm:prSet presAssocID="{AECECD48-C5E4-4B1D-828F-DD9E0A90274D}" presName="comp" presStyleCnt="0"/>
      <dgm:spPr/>
    </dgm:pt>
    <dgm:pt modelId="{471ACDAA-8EBB-4B3F-89FD-E777335919BA}" type="pres">
      <dgm:prSet presAssocID="{AECECD48-C5E4-4B1D-828F-DD9E0A90274D}" presName="box" presStyleLbl="node1" presStyleIdx="3" presStyleCnt="4" custScaleY="102539"/>
      <dgm:spPr/>
      <dgm:t>
        <a:bodyPr/>
        <a:lstStyle/>
        <a:p>
          <a:endParaRPr lang="en-US"/>
        </a:p>
      </dgm:t>
    </dgm:pt>
    <dgm:pt modelId="{0C6B9C41-271F-4061-9955-70DED635DAC1}" type="pres">
      <dgm:prSet presAssocID="{AECECD48-C5E4-4B1D-828F-DD9E0A90274D}" presName="img" presStyleLbl="fgImgPlace1" presStyleIdx="3" presStyleCnt="4" custScaleX="67452"/>
      <dgm:spPr>
        <a:blipFill rotWithShape="1">
          <a:blip xmlns:r="http://schemas.openxmlformats.org/officeDocument/2006/relationships" r:embed="rId7"/>
          <a:stretch>
            <a:fillRect/>
          </a:stretch>
        </a:blipFill>
      </dgm:spPr>
      <dgm:t>
        <a:bodyPr/>
        <a:lstStyle/>
        <a:p>
          <a:endParaRPr lang="en-US"/>
        </a:p>
      </dgm:t>
    </dgm:pt>
    <dgm:pt modelId="{5E310E1C-7377-4CBD-AD7A-3ED403513640}" type="pres">
      <dgm:prSet presAssocID="{AECECD48-C5E4-4B1D-828F-DD9E0A90274D}" presName="text" presStyleLbl="node1" presStyleIdx="3" presStyleCnt="4">
        <dgm:presLayoutVars>
          <dgm:bulletEnabled val="1"/>
        </dgm:presLayoutVars>
      </dgm:prSet>
      <dgm:spPr/>
      <dgm:t>
        <a:bodyPr/>
        <a:lstStyle/>
        <a:p>
          <a:endParaRPr lang="en-US"/>
        </a:p>
      </dgm:t>
    </dgm:pt>
  </dgm:ptLst>
  <dgm:cxnLst>
    <dgm:cxn modelId="{169C0DB7-453D-4000-82AF-CBDE73FC492D}" type="presOf" srcId="{AECECD48-C5E4-4B1D-828F-DD9E0A90274D}" destId="{5E310E1C-7377-4CBD-AD7A-3ED403513640}" srcOrd="1" destOrd="0" presId="urn:microsoft.com/office/officeart/2005/8/layout/vList4#3"/>
    <dgm:cxn modelId="{803FCC73-4ACA-4F83-B430-DCFB804728C2}" type="presOf" srcId="{34FB3FC8-FCB1-404C-AAE4-E98CF14CF5FB}" destId="{47C28FEA-814E-4A68-B726-08705D29C6AB}" srcOrd="0" destOrd="0" presId="urn:microsoft.com/office/officeart/2005/8/layout/vList4#3"/>
    <dgm:cxn modelId="{9617FCF8-0802-436C-A7CD-E87B3B8C2893}" srcId="{482F2C61-E41B-4642-B082-EF9C103085B5}" destId="{A8E9C07B-48B2-4B9C-8EC7-0782825D816E}" srcOrd="0" destOrd="0" parTransId="{C7A73202-DE5A-4072-95A6-BFF1402B4BC2}" sibTransId="{631AC269-E33A-4752-92A6-6DC1380588AA}"/>
    <dgm:cxn modelId="{5A0599A0-CBBF-442C-99A2-EAA450E48B3D}" type="presOf" srcId="{677A52F5-4CAE-4309-A461-E811AF92EF26}" destId="{799A5FF2-1A39-4675-818C-11261776BAE8}" srcOrd="1" destOrd="1" presId="urn:microsoft.com/office/officeart/2005/8/layout/vList4#3"/>
    <dgm:cxn modelId="{4918AA9E-A0B4-4F30-8FC0-8609675D73C6}" type="presOf" srcId="{A8E9C07B-48B2-4B9C-8EC7-0782825D816E}" destId="{BA89CFF3-74C1-4F32-B093-38D94D4D20CF}" srcOrd="0" destOrd="0" presId="urn:microsoft.com/office/officeart/2005/8/layout/vList4#3"/>
    <dgm:cxn modelId="{5CCA2871-A9C8-4B12-BD63-547DA708AA4E}" type="presOf" srcId="{34FB3FC8-FCB1-404C-AAE4-E98CF14CF5FB}" destId="{799A5FF2-1A39-4675-818C-11261776BAE8}" srcOrd="1" destOrd="0" presId="urn:microsoft.com/office/officeart/2005/8/layout/vList4#3"/>
    <dgm:cxn modelId="{075AD2DD-DE62-402C-8690-1DC5614ABEB3}" srcId="{34FB3FC8-FCB1-404C-AAE4-E98CF14CF5FB}" destId="{677A52F5-4CAE-4309-A461-E811AF92EF26}" srcOrd="0" destOrd="0" parTransId="{1AD2DCFB-B719-41BF-BEBB-12150A457F78}" sibTransId="{409F2E99-5E6A-4297-B1B3-C7C7D1142951}"/>
    <dgm:cxn modelId="{AF686861-D0AA-44C4-AEC2-9754B3068294}" type="presOf" srcId="{629933C8-186B-4311-BF2D-DC99990EFBF2}" destId="{7B44DBCB-1EB0-418C-B751-858BAE4753CC}" srcOrd="1" destOrd="0" presId="urn:microsoft.com/office/officeart/2005/8/layout/vList4#3"/>
    <dgm:cxn modelId="{D13FD293-9D8D-4577-A5C5-A41791BDB010}" type="presOf" srcId="{482F2C61-E41B-4642-B082-EF9C103085B5}" destId="{25E29AB1-DE1E-48E4-B66F-1D7048CC3527}" srcOrd="0" destOrd="0" presId="urn:microsoft.com/office/officeart/2005/8/layout/vList4#3"/>
    <dgm:cxn modelId="{FFB8572B-7192-49CE-9F0D-B856D183EDFE}" srcId="{482F2C61-E41B-4642-B082-EF9C103085B5}" destId="{34FB3FC8-FCB1-404C-AAE4-E98CF14CF5FB}" srcOrd="2" destOrd="0" parTransId="{5D2B6F70-AC7D-4E44-959A-1F3278F0AFC3}" sibTransId="{62C71E71-0AFF-4481-BF1F-D339780ADFC0}"/>
    <dgm:cxn modelId="{3CCA1E67-8B0B-4B91-A010-F0ABFD0B96F7}" type="presOf" srcId="{A8E9C07B-48B2-4B9C-8EC7-0782825D816E}" destId="{49E2F980-7E69-446B-A4B0-923DF6DEFA98}" srcOrd="1" destOrd="0" presId="urn:microsoft.com/office/officeart/2005/8/layout/vList4#3"/>
    <dgm:cxn modelId="{AAD18608-F8B2-4CE8-86FF-887828D70638}" srcId="{482F2C61-E41B-4642-B082-EF9C103085B5}" destId="{AECECD48-C5E4-4B1D-828F-DD9E0A90274D}" srcOrd="3" destOrd="0" parTransId="{83588EAC-9746-4704-81BA-BB10DA868C11}" sibTransId="{06826EBE-8D13-453B-B822-8C195E6947E1}"/>
    <dgm:cxn modelId="{A00757AA-14EC-46CB-BA60-0E8302B9A1E9}" type="presOf" srcId="{677A52F5-4CAE-4309-A461-E811AF92EF26}" destId="{47C28FEA-814E-4A68-B726-08705D29C6AB}" srcOrd="0" destOrd="1" presId="urn:microsoft.com/office/officeart/2005/8/layout/vList4#3"/>
    <dgm:cxn modelId="{308514BA-8780-41F3-B8AD-EB260DAF35E1}" srcId="{482F2C61-E41B-4642-B082-EF9C103085B5}" destId="{629933C8-186B-4311-BF2D-DC99990EFBF2}" srcOrd="1" destOrd="0" parTransId="{BD5F7455-41FD-4EDB-BB6D-E2107F429F6E}" sibTransId="{1801FD8D-8375-49FB-8B3F-210ACF517DEF}"/>
    <dgm:cxn modelId="{99D7479F-4561-4EE2-855D-967CBC4F6A95}" type="presOf" srcId="{AECECD48-C5E4-4B1D-828F-DD9E0A90274D}" destId="{471ACDAA-8EBB-4B3F-89FD-E777335919BA}" srcOrd="0" destOrd="0" presId="urn:microsoft.com/office/officeart/2005/8/layout/vList4#3"/>
    <dgm:cxn modelId="{AB954C14-3858-413A-8C7D-4B290FD71843}" type="presOf" srcId="{629933C8-186B-4311-BF2D-DC99990EFBF2}" destId="{A93B6B1D-06C6-4860-8EBA-32C502FF8641}" srcOrd="0" destOrd="0" presId="urn:microsoft.com/office/officeart/2005/8/layout/vList4#3"/>
    <dgm:cxn modelId="{61344464-9FA6-4B1C-838E-1834F0786D8D}" type="presParOf" srcId="{25E29AB1-DE1E-48E4-B66F-1D7048CC3527}" destId="{056847C0-F8DB-4977-A3FD-5A95306D8B69}" srcOrd="0" destOrd="0" presId="urn:microsoft.com/office/officeart/2005/8/layout/vList4#3"/>
    <dgm:cxn modelId="{0E2D4030-6FD8-48B0-A036-B6A5769F1C75}" type="presParOf" srcId="{056847C0-F8DB-4977-A3FD-5A95306D8B69}" destId="{BA89CFF3-74C1-4F32-B093-38D94D4D20CF}" srcOrd="0" destOrd="0" presId="urn:microsoft.com/office/officeart/2005/8/layout/vList4#3"/>
    <dgm:cxn modelId="{F1B3C663-546C-4DB0-94D4-119E554F3988}" type="presParOf" srcId="{056847C0-F8DB-4977-A3FD-5A95306D8B69}" destId="{7D7D61F9-D1AA-4F6A-8715-FD6AC3E01198}" srcOrd="1" destOrd="0" presId="urn:microsoft.com/office/officeart/2005/8/layout/vList4#3"/>
    <dgm:cxn modelId="{867D16BB-8638-4613-9C5F-AB0EEDD47687}" type="presParOf" srcId="{056847C0-F8DB-4977-A3FD-5A95306D8B69}" destId="{49E2F980-7E69-446B-A4B0-923DF6DEFA98}" srcOrd="2" destOrd="0" presId="urn:microsoft.com/office/officeart/2005/8/layout/vList4#3"/>
    <dgm:cxn modelId="{851282A7-4987-4569-AF9E-EFFE2F04E27C}" type="presParOf" srcId="{25E29AB1-DE1E-48E4-B66F-1D7048CC3527}" destId="{02C83B37-0F1D-4FEA-B7E7-FF6719B27A33}" srcOrd="1" destOrd="0" presId="urn:microsoft.com/office/officeart/2005/8/layout/vList4#3"/>
    <dgm:cxn modelId="{41405021-0F92-4042-8885-0ECEB6D13DA2}" type="presParOf" srcId="{25E29AB1-DE1E-48E4-B66F-1D7048CC3527}" destId="{129D03A9-9EE6-42F0-9D54-DE111F5C82E8}" srcOrd="2" destOrd="0" presId="urn:microsoft.com/office/officeart/2005/8/layout/vList4#3"/>
    <dgm:cxn modelId="{4088F92A-47DE-4B5F-977D-32B20C921DCA}" type="presParOf" srcId="{129D03A9-9EE6-42F0-9D54-DE111F5C82E8}" destId="{A93B6B1D-06C6-4860-8EBA-32C502FF8641}" srcOrd="0" destOrd="0" presId="urn:microsoft.com/office/officeart/2005/8/layout/vList4#3"/>
    <dgm:cxn modelId="{F739A184-EFF3-4310-B3B6-4711D23C54CA}" type="presParOf" srcId="{129D03A9-9EE6-42F0-9D54-DE111F5C82E8}" destId="{7AEC1603-E11D-41B0-BE2A-F6201D5BEDCD}" srcOrd="1" destOrd="0" presId="urn:microsoft.com/office/officeart/2005/8/layout/vList4#3"/>
    <dgm:cxn modelId="{3966F762-A5D2-4123-80FB-AE0BB9F7C273}" type="presParOf" srcId="{129D03A9-9EE6-42F0-9D54-DE111F5C82E8}" destId="{7B44DBCB-1EB0-418C-B751-858BAE4753CC}" srcOrd="2" destOrd="0" presId="urn:microsoft.com/office/officeart/2005/8/layout/vList4#3"/>
    <dgm:cxn modelId="{B25E8643-67FB-40DB-AEDA-060A6391ED5F}" type="presParOf" srcId="{25E29AB1-DE1E-48E4-B66F-1D7048CC3527}" destId="{2A6A015C-E28C-44A4-9412-971012033AAE}" srcOrd="3" destOrd="0" presId="urn:microsoft.com/office/officeart/2005/8/layout/vList4#3"/>
    <dgm:cxn modelId="{384109DB-34F0-416C-BD8E-6AEE5F8B989A}" type="presParOf" srcId="{25E29AB1-DE1E-48E4-B66F-1D7048CC3527}" destId="{BC272B12-7FD0-415F-81DF-F02239D32429}" srcOrd="4" destOrd="0" presId="urn:microsoft.com/office/officeart/2005/8/layout/vList4#3"/>
    <dgm:cxn modelId="{62342AA3-CF2C-4C0D-88A9-57B515C16972}" type="presParOf" srcId="{BC272B12-7FD0-415F-81DF-F02239D32429}" destId="{47C28FEA-814E-4A68-B726-08705D29C6AB}" srcOrd="0" destOrd="0" presId="urn:microsoft.com/office/officeart/2005/8/layout/vList4#3"/>
    <dgm:cxn modelId="{6A2FD3FC-D309-4094-90C5-5EB7533E1E93}" type="presParOf" srcId="{BC272B12-7FD0-415F-81DF-F02239D32429}" destId="{6ED042DA-90EA-415F-9861-14F87D22BB00}" srcOrd="1" destOrd="0" presId="urn:microsoft.com/office/officeart/2005/8/layout/vList4#3"/>
    <dgm:cxn modelId="{03E18596-B22B-40C1-99C8-AE6C61F7A314}" type="presParOf" srcId="{BC272B12-7FD0-415F-81DF-F02239D32429}" destId="{799A5FF2-1A39-4675-818C-11261776BAE8}" srcOrd="2" destOrd="0" presId="urn:microsoft.com/office/officeart/2005/8/layout/vList4#3"/>
    <dgm:cxn modelId="{91D6CC5F-6914-4763-A014-A35607BFA047}" type="presParOf" srcId="{25E29AB1-DE1E-48E4-B66F-1D7048CC3527}" destId="{9B636D59-4907-4E00-B740-911D24B9FF11}" srcOrd="5" destOrd="0" presId="urn:microsoft.com/office/officeart/2005/8/layout/vList4#3"/>
    <dgm:cxn modelId="{C0C39A38-3E44-41F2-9AA9-364C10D2D59A}" type="presParOf" srcId="{25E29AB1-DE1E-48E4-B66F-1D7048CC3527}" destId="{1ED16A2B-8516-4F79-8954-C053F3BC0B6B}" srcOrd="6" destOrd="0" presId="urn:microsoft.com/office/officeart/2005/8/layout/vList4#3"/>
    <dgm:cxn modelId="{D114C3BA-099F-4BD9-9A24-E906BFC99300}" type="presParOf" srcId="{1ED16A2B-8516-4F79-8954-C053F3BC0B6B}" destId="{471ACDAA-8EBB-4B3F-89FD-E777335919BA}" srcOrd="0" destOrd="0" presId="urn:microsoft.com/office/officeart/2005/8/layout/vList4#3"/>
    <dgm:cxn modelId="{218F9ADE-0984-4B3F-941D-AE18E63212DD}" type="presParOf" srcId="{1ED16A2B-8516-4F79-8954-C053F3BC0B6B}" destId="{0C6B9C41-271F-4061-9955-70DED635DAC1}" srcOrd="1" destOrd="0" presId="urn:microsoft.com/office/officeart/2005/8/layout/vList4#3"/>
    <dgm:cxn modelId="{4C9EECB7-276C-4012-A239-EFA7D769C023}" type="presParOf" srcId="{1ED16A2B-8516-4F79-8954-C053F3BC0B6B}" destId="{5E310E1C-7377-4CBD-AD7A-3ED403513640}" srcOrd="2" destOrd="0" presId="urn:microsoft.com/office/officeart/2005/8/layout/vList4#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82F2C61-E41B-4642-B082-EF9C103085B5}" type="doc">
      <dgm:prSet loTypeId="urn:microsoft.com/office/officeart/2005/8/layout/vList4#4" loCatId="list" qsTypeId="urn:microsoft.com/office/officeart/2005/8/quickstyle/simple1" qsCatId="simple" csTypeId="urn:microsoft.com/office/officeart/2005/8/colors/accent3_1" csCatId="accent3" phldr="1"/>
      <dgm:spPr/>
      <dgm:t>
        <a:bodyPr/>
        <a:lstStyle/>
        <a:p>
          <a:endParaRPr lang="en-US"/>
        </a:p>
      </dgm:t>
    </dgm:pt>
    <dgm:pt modelId="{A8E9C07B-48B2-4B9C-8EC7-0782825D816E}">
      <dgm:prSet phldrT="[Text]" custT="1"/>
      <dgm:spPr/>
      <dgm:t>
        <a:bodyPr/>
        <a:lstStyle/>
        <a:p>
          <a:r>
            <a:rPr lang="en-US" sz="1200" b="1" dirty="0" smtClean="0">
              <a:hlinkClick xmlns:r="http://schemas.openxmlformats.org/officeDocument/2006/relationships" r:id="rId1" action="ppaction://hlinksldjump"/>
            </a:rPr>
            <a:t>Enabling Organizational Strategy through Information Systems</a:t>
          </a:r>
          <a:endParaRPr lang="en-US" sz="1200" dirty="0" smtClean="0"/>
        </a:p>
        <a:p>
          <a:r>
            <a:rPr lang="en-US" sz="1200" dirty="0" smtClean="0"/>
            <a:t>Discuss how information systems can be used for automation, organizational learning, and strategic advantage.</a:t>
          </a:r>
          <a:endParaRPr lang="en-US" sz="1200" dirty="0"/>
        </a:p>
      </dgm:t>
    </dgm:pt>
    <dgm:pt modelId="{C7A73202-DE5A-4072-95A6-BFF1402B4BC2}" type="parTrans" cxnId="{9617FCF8-0802-436C-A7CD-E87B3B8C2893}">
      <dgm:prSet/>
      <dgm:spPr/>
      <dgm:t>
        <a:bodyPr/>
        <a:lstStyle/>
        <a:p>
          <a:endParaRPr lang="en-US" sz="2000"/>
        </a:p>
      </dgm:t>
    </dgm:pt>
    <dgm:pt modelId="{631AC269-E33A-4752-92A6-6DC1380588AA}" type="sibTrans" cxnId="{9617FCF8-0802-436C-A7CD-E87B3B8C2893}">
      <dgm:prSet/>
      <dgm:spPr/>
      <dgm:t>
        <a:bodyPr/>
        <a:lstStyle/>
        <a:p>
          <a:endParaRPr lang="en-US" sz="2000"/>
        </a:p>
      </dgm:t>
    </dgm:pt>
    <dgm:pt modelId="{629933C8-186B-4311-BF2D-DC99990EFBF2}">
      <dgm:prSet phldrT="[Text]" custT="1"/>
      <dgm:spPr/>
      <dgm:t>
        <a:bodyPr/>
        <a:lstStyle/>
        <a:p>
          <a:r>
            <a:rPr lang="en-US" sz="1200" b="1" dirty="0" smtClean="0">
              <a:hlinkClick xmlns:r="http://schemas.openxmlformats.org/officeDocument/2006/relationships" r:id="rId2" action="ppaction://hlinksldjump"/>
            </a:rPr>
            <a:t>International Business Strategies in the Digital World</a:t>
          </a:r>
          <a:endParaRPr lang="en-US" sz="1200" dirty="0" smtClean="0"/>
        </a:p>
        <a:p>
          <a:r>
            <a:rPr lang="en-US" sz="1200" dirty="0" smtClean="0"/>
            <a:t>Describe international business and IS strategies used by companies operating in the digital world. </a:t>
          </a:r>
          <a:endParaRPr lang="en-US" sz="1200" dirty="0"/>
        </a:p>
      </dgm:t>
    </dgm:pt>
    <dgm:pt modelId="{BD5F7455-41FD-4EDB-BB6D-E2107F429F6E}" type="parTrans" cxnId="{308514BA-8780-41F3-B8AD-EB260DAF35E1}">
      <dgm:prSet/>
      <dgm:spPr/>
      <dgm:t>
        <a:bodyPr/>
        <a:lstStyle/>
        <a:p>
          <a:endParaRPr lang="en-US" sz="2000"/>
        </a:p>
      </dgm:t>
    </dgm:pt>
    <dgm:pt modelId="{1801FD8D-8375-49FB-8B3F-210ACF517DEF}" type="sibTrans" cxnId="{308514BA-8780-41F3-B8AD-EB260DAF35E1}">
      <dgm:prSet/>
      <dgm:spPr/>
      <dgm:t>
        <a:bodyPr/>
        <a:lstStyle/>
        <a:p>
          <a:endParaRPr lang="en-US" sz="2000"/>
        </a:p>
      </dgm:t>
    </dgm:pt>
    <dgm:pt modelId="{34FB3FC8-FCB1-404C-AAE4-E98CF14CF5FB}">
      <dgm:prSet phldrT="[Text]" custT="1">
        <dgm:style>
          <a:lnRef idx="2">
            <a:schemeClr val="accent3"/>
          </a:lnRef>
          <a:fillRef idx="1">
            <a:schemeClr val="lt1"/>
          </a:fillRef>
          <a:effectRef idx="0">
            <a:schemeClr val="accent3"/>
          </a:effectRef>
          <a:fontRef idx="minor">
            <a:schemeClr val="dk1"/>
          </a:fontRef>
        </dgm:style>
      </dgm:prSet>
      <dgm:spPr/>
      <dgm:t>
        <a:bodyPr anchor="ctr"/>
        <a:lstStyle/>
        <a:p>
          <a:r>
            <a:rPr lang="en-US" sz="2400" b="1" dirty="0" smtClean="0"/>
            <a:t>Valuing Innovations</a:t>
          </a:r>
          <a:endParaRPr lang="en-US" sz="2400" dirty="0" smtClean="0"/>
        </a:p>
        <a:p>
          <a:r>
            <a:rPr lang="en-US" sz="2000" dirty="0" smtClean="0"/>
            <a:t>Explain why and how companies are continually looking for innovative ways to use information systems for competitive advantage.</a:t>
          </a:r>
          <a:endParaRPr lang="en-US" sz="2000" dirty="0"/>
        </a:p>
      </dgm:t>
    </dgm:pt>
    <dgm:pt modelId="{5D2B6F70-AC7D-4E44-959A-1F3278F0AFC3}" type="parTrans" cxnId="{FFB8572B-7192-49CE-9F0D-B856D183EDFE}">
      <dgm:prSet/>
      <dgm:spPr/>
      <dgm:t>
        <a:bodyPr/>
        <a:lstStyle/>
        <a:p>
          <a:endParaRPr lang="en-US" sz="2000"/>
        </a:p>
      </dgm:t>
    </dgm:pt>
    <dgm:pt modelId="{62C71E71-0AFF-4481-BF1F-D339780ADFC0}" type="sibTrans" cxnId="{FFB8572B-7192-49CE-9F0D-B856D183EDFE}">
      <dgm:prSet/>
      <dgm:spPr/>
      <dgm:t>
        <a:bodyPr/>
        <a:lstStyle/>
        <a:p>
          <a:endParaRPr lang="en-US" sz="2000"/>
        </a:p>
      </dgm:t>
    </dgm:pt>
    <dgm:pt modelId="{677A52F5-4CAE-4309-A461-E811AF92EF26}">
      <dgm:prSet phldrT="[Text]" custT="1">
        <dgm:style>
          <a:lnRef idx="2">
            <a:schemeClr val="accent3"/>
          </a:lnRef>
          <a:fillRef idx="1">
            <a:schemeClr val="lt1"/>
          </a:fillRef>
          <a:effectRef idx="0">
            <a:schemeClr val="accent3"/>
          </a:effectRef>
          <a:fontRef idx="minor">
            <a:schemeClr val="dk1"/>
          </a:fontRef>
        </dgm:style>
      </dgm:prSet>
      <dgm:spPr/>
      <dgm:t>
        <a:bodyPr anchor="ctr"/>
        <a:lstStyle/>
        <a:p>
          <a:endParaRPr lang="en-US" sz="1800" dirty="0"/>
        </a:p>
      </dgm:t>
    </dgm:pt>
    <dgm:pt modelId="{1AD2DCFB-B719-41BF-BEBB-12150A457F78}" type="parTrans" cxnId="{075AD2DD-DE62-402C-8690-1DC5614ABEB3}">
      <dgm:prSet/>
      <dgm:spPr/>
      <dgm:t>
        <a:bodyPr/>
        <a:lstStyle/>
        <a:p>
          <a:endParaRPr lang="en-US" sz="2000"/>
        </a:p>
      </dgm:t>
    </dgm:pt>
    <dgm:pt modelId="{409F2E99-5E6A-4297-B1B3-C7C7D1142951}" type="sibTrans" cxnId="{075AD2DD-DE62-402C-8690-1DC5614ABEB3}">
      <dgm:prSet/>
      <dgm:spPr/>
      <dgm:t>
        <a:bodyPr/>
        <a:lstStyle/>
        <a:p>
          <a:endParaRPr lang="en-US" sz="2000"/>
        </a:p>
      </dgm:t>
    </dgm:pt>
    <dgm:pt modelId="{AECECD48-C5E4-4B1D-828F-DD9E0A90274D}">
      <dgm:prSet custT="1"/>
      <dgm:spPr/>
      <dgm:t>
        <a:bodyPr/>
        <a:lstStyle/>
        <a:p>
          <a:r>
            <a:rPr lang="en-US" sz="1200" b="1" dirty="0" smtClean="0">
              <a:hlinkClick xmlns:r="http://schemas.openxmlformats.org/officeDocument/2006/relationships" r:id="rId3" action="ppaction://hlinksldjump"/>
            </a:rPr>
            <a:t>Freeconomics: Why Free Products are the Future of the Digital World</a:t>
          </a:r>
          <a:endParaRPr lang="en-US" sz="1200" dirty="0" smtClean="0"/>
        </a:p>
        <a:p>
          <a:r>
            <a:rPr lang="en-US" sz="1200" dirty="0" smtClean="0"/>
            <a:t>Describe freeconomics and how organizations can leverage digital technologies to provide free goods and services to customers as a business strategy for gaining a competitive advantage. </a:t>
          </a:r>
          <a:endParaRPr lang="en-US" sz="1100" dirty="0"/>
        </a:p>
      </dgm:t>
    </dgm:pt>
    <dgm:pt modelId="{83588EAC-9746-4704-81BA-BB10DA868C11}" type="parTrans" cxnId="{AAD18608-F8B2-4CE8-86FF-887828D70638}">
      <dgm:prSet/>
      <dgm:spPr/>
      <dgm:t>
        <a:bodyPr/>
        <a:lstStyle/>
        <a:p>
          <a:endParaRPr lang="en-US" sz="2000"/>
        </a:p>
      </dgm:t>
    </dgm:pt>
    <dgm:pt modelId="{06826EBE-8D13-453B-B822-8C195E6947E1}" type="sibTrans" cxnId="{AAD18608-F8B2-4CE8-86FF-887828D70638}">
      <dgm:prSet/>
      <dgm:spPr/>
      <dgm:t>
        <a:bodyPr/>
        <a:lstStyle/>
        <a:p>
          <a:endParaRPr lang="en-US" sz="2000"/>
        </a:p>
      </dgm:t>
    </dgm:pt>
    <dgm:pt modelId="{25E29AB1-DE1E-48E4-B66F-1D7048CC3527}" type="pres">
      <dgm:prSet presAssocID="{482F2C61-E41B-4642-B082-EF9C103085B5}" presName="linear" presStyleCnt="0">
        <dgm:presLayoutVars>
          <dgm:dir/>
          <dgm:resizeHandles val="exact"/>
        </dgm:presLayoutVars>
      </dgm:prSet>
      <dgm:spPr/>
      <dgm:t>
        <a:bodyPr/>
        <a:lstStyle/>
        <a:p>
          <a:endParaRPr lang="en-US"/>
        </a:p>
      </dgm:t>
    </dgm:pt>
    <dgm:pt modelId="{056847C0-F8DB-4977-A3FD-5A95306D8B69}" type="pres">
      <dgm:prSet presAssocID="{A8E9C07B-48B2-4B9C-8EC7-0782825D816E}" presName="comp" presStyleCnt="0"/>
      <dgm:spPr/>
    </dgm:pt>
    <dgm:pt modelId="{BA89CFF3-74C1-4F32-B093-38D94D4D20CF}" type="pres">
      <dgm:prSet presAssocID="{A8E9C07B-48B2-4B9C-8EC7-0782825D816E}" presName="box" presStyleLbl="node1" presStyleIdx="0" presStyleCnt="4" custScaleY="103875" custLinFactNeighborX="-1250" custLinFactNeighborY="-2000"/>
      <dgm:spPr/>
      <dgm:t>
        <a:bodyPr/>
        <a:lstStyle/>
        <a:p>
          <a:endParaRPr lang="en-US"/>
        </a:p>
      </dgm:t>
    </dgm:pt>
    <dgm:pt modelId="{7D7D61F9-D1AA-4F6A-8715-FD6AC3E01198}" type="pres">
      <dgm:prSet presAssocID="{A8E9C07B-48B2-4B9C-8EC7-0782825D816E}" presName="img" presStyleLbl="fgImgPlace1" presStyleIdx="0" presStyleCnt="4" custScaleX="67509"/>
      <dgm:spPr>
        <a:blipFill rotWithShape="1">
          <a:blip xmlns:r="http://schemas.openxmlformats.org/officeDocument/2006/relationships" r:embed="rId4"/>
          <a:stretch>
            <a:fillRect/>
          </a:stretch>
        </a:blipFill>
      </dgm:spPr>
      <dgm:t>
        <a:bodyPr/>
        <a:lstStyle/>
        <a:p>
          <a:endParaRPr lang="en-US"/>
        </a:p>
      </dgm:t>
    </dgm:pt>
    <dgm:pt modelId="{49E2F980-7E69-446B-A4B0-923DF6DEFA98}" type="pres">
      <dgm:prSet presAssocID="{A8E9C07B-48B2-4B9C-8EC7-0782825D816E}" presName="text" presStyleLbl="node1" presStyleIdx="0" presStyleCnt="4">
        <dgm:presLayoutVars>
          <dgm:bulletEnabled val="1"/>
        </dgm:presLayoutVars>
      </dgm:prSet>
      <dgm:spPr/>
      <dgm:t>
        <a:bodyPr/>
        <a:lstStyle/>
        <a:p>
          <a:endParaRPr lang="en-US"/>
        </a:p>
      </dgm:t>
    </dgm:pt>
    <dgm:pt modelId="{02C83B37-0F1D-4FEA-B7E7-FF6719B27A33}" type="pres">
      <dgm:prSet presAssocID="{631AC269-E33A-4752-92A6-6DC1380588AA}" presName="spacer" presStyleCnt="0"/>
      <dgm:spPr/>
    </dgm:pt>
    <dgm:pt modelId="{129D03A9-9EE6-42F0-9D54-DE111F5C82E8}" type="pres">
      <dgm:prSet presAssocID="{629933C8-186B-4311-BF2D-DC99990EFBF2}" presName="comp" presStyleCnt="0"/>
      <dgm:spPr/>
    </dgm:pt>
    <dgm:pt modelId="{A93B6B1D-06C6-4860-8EBA-32C502FF8641}" type="pres">
      <dgm:prSet presAssocID="{629933C8-186B-4311-BF2D-DC99990EFBF2}" presName="box" presStyleLbl="node1" presStyleIdx="1" presStyleCnt="4" custScaleY="104025"/>
      <dgm:spPr/>
      <dgm:t>
        <a:bodyPr/>
        <a:lstStyle/>
        <a:p>
          <a:endParaRPr lang="en-US"/>
        </a:p>
      </dgm:t>
    </dgm:pt>
    <dgm:pt modelId="{7AEC1603-E11D-41B0-BE2A-F6201D5BEDCD}" type="pres">
      <dgm:prSet presAssocID="{629933C8-186B-4311-BF2D-DC99990EFBF2}" presName="img" presStyleLbl="fgImgPlace1" presStyleIdx="1" presStyleCnt="4" custScaleX="67509"/>
      <dgm:spPr>
        <a:blipFill rotWithShape="1">
          <a:blip xmlns:r="http://schemas.openxmlformats.org/officeDocument/2006/relationships" r:embed="rId5"/>
          <a:stretch>
            <a:fillRect/>
          </a:stretch>
        </a:blipFill>
      </dgm:spPr>
      <dgm:t>
        <a:bodyPr/>
        <a:lstStyle/>
        <a:p>
          <a:endParaRPr lang="en-US"/>
        </a:p>
      </dgm:t>
    </dgm:pt>
    <dgm:pt modelId="{7B44DBCB-1EB0-418C-B751-858BAE4753CC}" type="pres">
      <dgm:prSet presAssocID="{629933C8-186B-4311-BF2D-DC99990EFBF2}" presName="text" presStyleLbl="node1" presStyleIdx="1" presStyleCnt="4">
        <dgm:presLayoutVars>
          <dgm:bulletEnabled val="1"/>
        </dgm:presLayoutVars>
      </dgm:prSet>
      <dgm:spPr/>
      <dgm:t>
        <a:bodyPr/>
        <a:lstStyle/>
        <a:p>
          <a:endParaRPr lang="en-US"/>
        </a:p>
      </dgm:t>
    </dgm:pt>
    <dgm:pt modelId="{2A6A015C-E28C-44A4-9412-971012033AAE}" type="pres">
      <dgm:prSet presAssocID="{1801FD8D-8375-49FB-8B3F-210ACF517DEF}" presName="spacer" presStyleCnt="0"/>
      <dgm:spPr/>
    </dgm:pt>
    <dgm:pt modelId="{BC272B12-7FD0-415F-81DF-F02239D32429}" type="pres">
      <dgm:prSet presAssocID="{34FB3FC8-FCB1-404C-AAE4-E98CF14CF5FB}" presName="comp" presStyleCnt="0"/>
      <dgm:spPr/>
    </dgm:pt>
    <dgm:pt modelId="{47C28FEA-814E-4A68-B726-08705D29C6AB}" type="pres">
      <dgm:prSet presAssocID="{34FB3FC8-FCB1-404C-AAE4-E98CF14CF5FB}" presName="box" presStyleLbl="node1" presStyleIdx="2" presStyleCnt="4" custScaleY="252549"/>
      <dgm:spPr/>
      <dgm:t>
        <a:bodyPr/>
        <a:lstStyle/>
        <a:p>
          <a:endParaRPr lang="en-US"/>
        </a:p>
      </dgm:t>
    </dgm:pt>
    <dgm:pt modelId="{6ED042DA-90EA-415F-9861-14F87D22BB00}" type="pres">
      <dgm:prSet presAssocID="{34FB3FC8-FCB1-404C-AAE4-E98CF14CF5FB}" presName="img" presStyleLbl="fgImgPlace1" presStyleIdx="2" presStyleCnt="4" custScaleX="95287" custScaleY="265072"/>
      <dgm:spPr>
        <a:blipFill rotWithShape="1">
          <a:blip xmlns:r="http://schemas.openxmlformats.org/officeDocument/2006/relationships" r:embed="rId6"/>
          <a:stretch>
            <a:fillRect/>
          </a:stretch>
        </a:blipFill>
      </dgm:spPr>
      <dgm:t>
        <a:bodyPr/>
        <a:lstStyle/>
        <a:p>
          <a:endParaRPr lang="en-US"/>
        </a:p>
      </dgm:t>
    </dgm:pt>
    <dgm:pt modelId="{799A5FF2-1A39-4675-818C-11261776BAE8}" type="pres">
      <dgm:prSet presAssocID="{34FB3FC8-FCB1-404C-AAE4-E98CF14CF5FB}" presName="text" presStyleLbl="node1" presStyleIdx="2" presStyleCnt="4">
        <dgm:presLayoutVars>
          <dgm:bulletEnabled val="1"/>
        </dgm:presLayoutVars>
      </dgm:prSet>
      <dgm:spPr/>
      <dgm:t>
        <a:bodyPr/>
        <a:lstStyle/>
        <a:p>
          <a:endParaRPr lang="en-US"/>
        </a:p>
      </dgm:t>
    </dgm:pt>
    <dgm:pt modelId="{9B636D59-4907-4E00-B740-911D24B9FF11}" type="pres">
      <dgm:prSet presAssocID="{62C71E71-0AFF-4481-BF1F-D339780ADFC0}" presName="spacer" presStyleCnt="0"/>
      <dgm:spPr/>
    </dgm:pt>
    <dgm:pt modelId="{1ED16A2B-8516-4F79-8954-C053F3BC0B6B}" type="pres">
      <dgm:prSet presAssocID="{AECECD48-C5E4-4B1D-828F-DD9E0A90274D}" presName="comp" presStyleCnt="0"/>
      <dgm:spPr/>
    </dgm:pt>
    <dgm:pt modelId="{471ACDAA-8EBB-4B3F-89FD-E777335919BA}" type="pres">
      <dgm:prSet presAssocID="{AECECD48-C5E4-4B1D-828F-DD9E0A90274D}" presName="box" presStyleLbl="node1" presStyleIdx="3" presStyleCnt="4" custScaleY="104328"/>
      <dgm:spPr/>
      <dgm:t>
        <a:bodyPr/>
        <a:lstStyle/>
        <a:p>
          <a:endParaRPr lang="en-US"/>
        </a:p>
      </dgm:t>
    </dgm:pt>
    <dgm:pt modelId="{0C6B9C41-271F-4061-9955-70DED635DAC1}" type="pres">
      <dgm:prSet presAssocID="{AECECD48-C5E4-4B1D-828F-DD9E0A90274D}" presName="img" presStyleLbl="fgImgPlace1" presStyleIdx="3" presStyleCnt="4" custScaleX="67509"/>
      <dgm:spPr>
        <a:blipFill rotWithShape="1">
          <a:blip xmlns:r="http://schemas.openxmlformats.org/officeDocument/2006/relationships" r:embed="rId7"/>
          <a:stretch>
            <a:fillRect/>
          </a:stretch>
        </a:blipFill>
      </dgm:spPr>
      <dgm:t>
        <a:bodyPr/>
        <a:lstStyle/>
        <a:p>
          <a:endParaRPr lang="en-US"/>
        </a:p>
      </dgm:t>
    </dgm:pt>
    <dgm:pt modelId="{5E310E1C-7377-4CBD-AD7A-3ED403513640}" type="pres">
      <dgm:prSet presAssocID="{AECECD48-C5E4-4B1D-828F-DD9E0A90274D}" presName="text" presStyleLbl="node1" presStyleIdx="3" presStyleCnt="4">
        <dgm:presLayoutVars>
          <dgm:bulletEnabled val="1"/>
        </dgm:presLayoutVars>
      </dgm:prSet>
      <dgm:spPr/>
      <dgm:t>
        <a:bodyPr/>
        <a:lstStyle/>
        <a:p>
          <a:endParaRPr lang="en-US"/>
        </a:p>
      </dgm:t>
    </dgm:pt>
  </dgm:ptLst>
  <dgm:cxnLst>
    <dgm:cxn modelId="{5ED2E095-9691-4BE7-A4BD-871C27E2A4BE}" type="presOf" srcId="{34FB3FC8-FCB1-404C-AAE4-E98CF14CF5FB}" destId="{799A5FF2-1A39-4675-818C-11261776BAE8}" srcOrd="1" destOrd="0" presId="urn:microsoft.com/office/officeart/2005/8/layout/vList4#4"/>
    <dgm:cxn modelId="{927C14F8-830E-4D01-8403-73BB91F992FA}" type="presOf" srcId="{34FB3FC8-FCB1-404C-AAE4-E98CF14CF5FB}" destId="{47C28FEA-814E-4A68-B726-08705D29C6AB}" srcOrd="0" destOrd="0" presId="urn:microsoft.com/office/officeart/2005/8/layout/vList4#4"/>
    <dgm:cxn modelId="{72A08371-40A5-402F-AC15-A5C74B32812E}" type="presOf" srcId="{677A52F5-4CAE-4309-A461-E811AF92EF26}" destId="{799A5FF2-1A39-4675-818C-11261776BAE8}" srcOrd="1" destOrd="1" presId="urn:microsoft.com/office/officeart/2005/8/layout/vList4#4"/>
    <dgm:cxn modelId="{F8A20B7B-4B68-4285-96F3-FF81C8275C58}" type="presOf" srcId="{AECECD48-C5E4-4B1D-828F-DD9E0A90274D}" destId="{5E310E1C-7377-4CBD-AD7A-3ED403513640}" srcOrd="1" destOrd="0" presId="urn:microsoft.com/office/officeart/2005/8/layout/vList4#4"/>
    <dgm:cxn modelId="{9617FCF8-0802-436C-A7CD-E87B3B8C2893}" srcId="{482F2C61-E41B-4642-B082-EF9C103085B5}" destId="{A8E9C07B-48B2-4B9C-8EC7-0782825D816E}" srcOrd="0" destOrd="0" parTransId="{C7A73202-DE5A-4072-95A6-BFF1402B4BC2}" sibTransId="{631AC269-E33A-4752-92A6-6DC1380588AA}"/>
    <dgm:cxn modelId="{515457F1-4B4D-4065-98C2-33E2AE2CB77A}" type="presOf" srcId="{A8E9C07B-48B2-4B9C-8EC7-0782825D816E}" destId="{BA89CFF3-74C1-4F32-B093-38D94D4D20CF}" srcOrd="0" destOrd="0" presId="urn:microsoft.com/office/officeart/2005/8/layout/vList4#4"/>
    <dgm:cxn modelId="{075AD2DD-DE62-402C-8690-1DC5614ABEB3}" srcId="{34FB3FC8-FCB1-404C-AAE4-E98CF14CF5FB}" destId="{677A52F5-4CAE-4309-A461-E811AF92EF26}" srcOrd="0" destOrd="0" parTransId="{1AD2DCFB-B719-41BF-BEBB-12150A457F78}" sibTransId="{409F2E99-5E6A-4297-B1B3-C7C7D1142951}"/>
    <dgm:cxn modelId="{49EF8EE9-37D9-4F91-9677-25470C12EBAA}" type="presOf" srcId="{629933C8-186B-4311-BF2D-DC99990EFBF2}" destId="{A93B6B1D-06C6-4860-8EBA-32C502FF8641}" srcOrd="0" destOrd="0" presId="urn:microsoft.com/office/officeart/2005/8/layout/vList4#4"/>
    <dgm:cxn modelId="{8D764E12-DA0B-474A-B439-48FDABA61FE6}" type="presOf" srcId="{A8E9C07B-48B2-4B9C-8EC7-0782825D816E}" destId="{49E2F980-7E69-446B-A4B0-923DF6DEFA98}" srcOrd="1" destOrd="0" presId="urn:microsoft.com/office/officeart/2005/8/layout/vList4#4"/>
    <dgm:cxn modelId="{7FD23F70-06EA-428A-BF71-AD046646677F}" type="presOf" srcId="{677A52F5-4CAE-4309-A461-E811AF92EF26}" destId="{47C28FEA-814E-4A68-B726-08705D29C6AB}" srcOrd="0" destOrd="1" presId="urn:microsoft.com/office/officeart/2005/8/layout/vList4#4"/>
    <dgm:cxn modelId="{FFB8572B-7192-49CE-9F0D-B856D183EDFE}" srcId="{482F2C61-E41B-4642-B082-EF9C103085B5}" destId="{34FB3FC8-FCB1-404C-AAE4-E98CF14CF5FB}" srcOrd="2" destOrd="0" parTransId="{5D2B6F70-AC7D-4E44-959A-1F3278F0AFC3}" sibTransId="{62C71E71-0AFF-4481-BF1F-D339780ADFC0}"/>
    <dgm:cxn modelId="{E4EDA5CE-730F-466B-AF06-8C86993072D2}" type="presOf" srcId="{629933C8-186B-4311-BF2D-DC99990EFBF2}" destId="{7B44DBCB-1EB0-418C-B751-858BAE4753CC}" srcOrd="1" destOrd="0" presId="urn:microsoft.com/office/officeart/2005/8/layout/vList4#4"/>
    <dgm:cxn modelId="{DF7A7DCB-4F20-473A-AF18-6BCFFCD28262}" type="presOf" srcId="{482F2C61-E41B-4642-B082-EF9C103085B5}" destId="{25E29AB1-DE1E-48E4-B66F-1D7048CC3527}" srcOrd="0" destOrd="0" presId="urn:microsoft.com/office/officeart/2005/8/layout/vList4#4"/>
    <dgm:cxn modelId="{AAD18608-F8B2-4CE8-86FF-887828D70638}" srcId="{482F2C61-E41B-4642-B082-EF9C103085B5}" destId="{AECECD48-C5E4-4B1D-828F-DD9E0A90274D}" srcOrd="3" destOrd="0" parTransId="{83588EAC-9746-4704-81BA-BB10DA868C11}" sibTransId="{06826EBE-8D13-453B-B822-8C195E6947E1}"/>
    <dgm:cxn modelId="{308514BA-8780-41F3-B8AD-EB260DAF35E1}" srcId="{482F2C61-E41B-4642-B082-EF9C103085B5}" destId="{629933C8-186B-4311-BF2D-DC99990EFBF2}" srcOrd="1" destOrd="0" parTransId="{BD5F7455-41FD-4EDB-BB6D-E2107F429F6E}" sibTransId="{1801FD8D-8375-49FB-8B3F-210ACF517DEF}"/>
    <dgm:cxn modelId="{6F973D68-AA8C-4F0C-A6C6-1A6D5049F6BB}" type="presOf" srcId="{AECECD48-C5E4-4B1D-828F-DD9E0A90274D}" destId="{471ACDAA-8EBB-4B3F-89FD-E777335919BA}" srcOrd="0" destOrd="0" presId="urn:microsoft.com/office/officeart/2005/8/layout/vList4#4"/>
    <dgm:cxn modelId="{7B6D6658-10CE-424E-B550-572F8B3BBAD4}" type="presParOf" srcId="{25E29AB1-DE1E-48E4-B66F-1D7048CC3527}" destId="{056847C0-F8DB-4977-A3FD-5A95306D8B69}" srcOrd="0" destOrd="0" presId="urn:microsoft.com/office/officeart/2005/8/layout/vList4#4"/>
    <dgm:cxn modelId="{B9AE168D-B5EC-438A-9E4F-5AE509759CCE}" type="presParOf" srcId="{056847C0-F8DB-4977-A3FD-5A95306D8B69}" destId="{BA89CFF3-74C1-4F32-B093-38D94D4D20CF}" srcOrd="0" destOrd="0" presId="urn:microsoft.com/office/officeart/2005/8/layout/vList4#4"/>
    <dgm:cxn modelId="{05D8A4CD-0835-4D10-BD83-C79CFA08E95C}" type="presParOf" srcId="{056847C0-F8DB-4977-A3FD-5A95306D8B69}" destId="{7D7D61F9-D1AA-4F6A-8715-FD6AC3E01198}" srcOrd="1" destOrd="0" presId="urn:microsoft.com/office/officeart/2005/8/layout/vList4#4"/>
    <dgm:cxn modelId="{0EC1EF16-CA2B-4D4D-ACFB-7F147E30441A}" type="presParOf" srcId="{056847C0-F8DB-4977-A3FD-5A95306D8B69}" destId="{49E2F980-7E69-446B-A4B0-923DF6DEFA98}" srcOrd="2" destOrd="0" presId="urn:microsoft.com/office/officeart/2005/8/layout/vList4#4"/>
    <dgm:cxn modelId="{4B5A72CE-0656-4368-B4AA-CDE430175C9B}" type="presParOf" srcId="{25E29AB1-DE1E-48E4-B66F-1D7048CC3527}" destId="{02C83B37-0F1D-4FEA-B7E7-FF6719B27A33}" srcOrd="1" destOrd="0" presId="urn:microsoft.com/office/officeart/2005/8/layout/vList4#4"/>
    <dgm:cxn modelId="{5943D440-57A2-475B-92AC-088F71F6B5FC}" type="presParOf" srcId="{25E29AB1-DE1E-48E4-B66F-1D7048CC3527}" destId="{129D03A9-9EE6-42F0-9D54-DE111F5C82E8}" srcOrd="2" destOrd="0" presId="urn:microsoft.com/office/officeart/2005/8/layout/vList4#4"/>
    <dgm:cxn modelId="{95C9ED00-FF76-44A3-9E4A-5B2EBF51CE08}" type="presParOf" srcId="{129D03A9-9EE6-42F0-9D54-DE111F5C82E8}" destId="{A93B6B1D-06C6-4860-8EBA-32C502FF8641}" srcOrd="0" destOrd="0" presId="urn:microsoft.com/office/officeart/2005/8/layout/vList4#4"/>
    <dgm:cxn modelId="{A28373EA-8503-4C2B-8E66-9B13ED6A42EA}" type="presParOf" srcId="{129D03A9-9EE6-42F0-9D54-DE111F5C82E8}" destId="{7AEC1603-E11D-41B0-BE2A-F6201D5BEDCD}" srcOrd="1" destOrd="0" presId="urn:microsoft.com/office/officeart/2005/8/layout/vList4#4"/>
    <dgm:cxn modelId="{C0CE690B-C47B-4486-9D76-AC441F9974B8}" type="presParOf" srcId="{129D03A9-9EE6-42F0-9D54-DE111F5C82E8}" destId="{7B44DBCB-1EB0-418C-B751-858BAE4753CC}" srcOrd="2" destOrd="0" presId="urn:microsoft.com/office/officeart/2005/8/layout/vList4#4"/>
    <dgm:cxn modelId="{766412F9-8693-4E78-A221-62E7CA1AE8BD}" type="presParOf" srcId="{25E29AB1-DE1E-48E4-B66F-1D7048CC3527}" destId="{2A6A015C-E28C-44A4-9412-971012033AAE}" srcOrd="3" destOrd="0" presId="urn:microsoft.com/office/officeart/2005/8/layout/vList4#4"/>
    <dgm:cxn modelId="{CA56239A-3452-470F-BDE9-EEDC0A4684AF}" type="presParOf" srcId="{25E29AB1-DE1E-48E4-B66F-1D7048CC3527}" destId="{BC272B12-7FD0-415F-81DF-F02239D32429}" srcOrd="4" destOrd="0" presId="urn:microsoft.com/office/officeart/2005/8/layout/vList4#4"/>
    <dgm:cxn modelId="{40804489-558F-49EC-9A02-6EC5EA5D1E14}" type="presParOf" srcId="{BC272B12-7FD0-415F-81DF-F02239D32429}" destId="{47C28FEA-814E-4A68-B726-08705D29C6AB}" srcOrd="0" destOrd="0" presId="urn:microsoft.com/office/officeart/2005/8/layout/vList4#4"/>
    <dgm:cxn modelId="{4DA9FB64-308D-4C16-8D63-588C8D40AEA2}" type="presParOf" srcId="{BC272B12-7FD0-415F-81DF-F02239D32429}" destId="{6ED042DA-90EA-415F-9861-14F87D22BB00}" srcOrd="1" destOrd="0" presId="urn:microsoft.com/office/officeart/2005/8/layout/vList4#4"/>
    <dgm:cxn modelId="{83BD5FD0-BC6A-49F9-B64E-561A039416D9}" type="presParOf" srcId="{BC272B12-7FD0-415F-81DF-F02239D32429}" destId="{799A5FF2-1A39-4675-818C-11261776BAE8}" srcOrd="2" destOrd="0" presId="urn:microsoft.com/office/officeart/2005/8/layout/vList4#4"/>
    <dgm:cxn modelId="{44B5A2D4-4E2E-44C6-AEE4-EA4FA81C47BF}" type="presParOf" srcId="{25E29AB1-DE1E-48E4-B66F-1D7048CC3527}" destId="{9B636D59-4907-4E00-B740-911D24B9FF11}" srcOrd="5" destOrd="0" presId="urn:microsoft.com/office/officeart/2005/8/layout/vList4#4"/>
    <dgm:cxn modelId="{77300533-EAE2-4FE7-AC5B-E3165338860A}" type="presParOf" srcId="{25E29AB1-DE1E-48E4-B66F-1D7048CC3527}" destId="{1ED16A2B-8516-4F79-8954-C053F3BC0B6B}" srcOrd="6" destOrd="0" presId="urn:microsoft.com/office/officeart/2005/8/layout/vList4#4"/>
    <dgm:cxn modelId="{4E3AEA91-D28B-4073-AFE9-E5F2023323BF}" type="presParOf" srcId="{1ED16A2B-8516-4F79-8954-C053F3BC0B6B}" destId="{471ACDAA-8EBB-4B3F-89FD-E777335919BA}" srcOrd="0" destOrd="0" presId="urn:microsoft.com/office/officeart/2005/8/layout/vList4#4"/>
    <dgm:cxn modelId="{7DD6800A-4C90-4FE4-AB11-3DB67301EB9F}" type="presParOf" srcId="{1ED16A2B-8516-4F79-8954-C053F3BC0B6B}" destId="{0C6B9C41-271F-4061-9955-70DED635DAC1}" srcOrd="1" destOrd="0" presId="urn:microsoft.com/office/officeart/2005/8/layout/vList4#4"/>
    <dgm:cxn modelId="{C5E16007-26D3-41CB-B134-976BB9013AAD}" type="presParOf" srcId="{1ED16A2B-8516-4F79-8954-C053F3BC0B6B}" destId="{5E310E1C-7377-4CBD-AD7A-3ED403513640}" srcOrd="2" destOrd="0" presId="urn:microsoft.com/office/officeart/2005/8/layout/vList4#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82F2C61-E41B-4642-B082-EF9C103085B5}" type="doc">
      <dgm:prSet loTypeId="urn:microsoft.com/office/officeart/2005/8/layout/vList4#5" loCatId="list" qsTypeId="urn:microsoft.com/office/officeart/2005/8/quickstyle/simple1" qsCatId="simple" csTypeId="urn:microsoft.com/office/officeart/2005/8/colors/accent3_1" csCatId="accent3" phldr="1"/>
      <dgm:spPr/>
      <dgm:t>
        <a:bodyPr/>
        <a:lstStyle/>
        <a:p>
          <a:endParaRPr lang="en-US"/>
        </a:p>
      </dgm:t>
    </dgm:pt>
    <dgm:pt modelId="{A8E9C07B-48B2-4B9C-8EC7-0782825D816E}">
      <dgm:prSet phldrT="[Text]" custT="1"/>
      <dgm:spPr/>
      <dgm:t>
        <a:bodyPr/>
        <a:lstStyle/>
        <a:p>
          <a:r>
            <a:rPr lang="en-US" sz="1200" b="1" dirty="0" smtClean="0">
              <a:hlinkClick xmlns:r="http://schemas.openxmlformats.org/officeDocument/2006/relationships" r:id="rId1" action="ppaction://hlinksldjump"/>
            </a:rPr>
            <a:t>Enabling Organizational Strategy through Information Systems</a:t>
          </a:r>
          <a:endParaRPr lang="en-US" sz="1200" dirty="0" smtClean="0"/>
        </a:p>
        <a:p>
          <a:r>
            <a:rPr lang="en-US" sz="1200" dirty="0" smtClean="0"/>
            <a:t>Discuss how information systems can be used for automation, organizational learning, and strategic advantage.</a:t>
          </a:r>
          <a:endParaRPr lang="en-US" sz="1100" dirty="0"/>
        </a:p>
      </dgm:t>
    </dgm:pt>
    <dgm:pt modelId="{C7A73202-DE5A-4072-95A6-BFF1402B4BC2}" type="parTrans" cxnId="{9617FCF8-0802-436C-A7CD-E87B3B8C2893}">
      <dgm:prSet/>
      <dgm:spPr/>
      <dgm:t>
        <a:bodyPr/>
        <a:lstStyle/>
        <a:p>
          <a:endParaRPr lang="en-US" sz="2000"/>
        </a:p>
      </dgm:t>
    </dgm:pt>
    <dgm:pt modelId="{631AC269-E33A-4752-92A6-6DC1380588AA}" type="sibTrans" cxnId="{9617FCF8-0802-436C-A7CD-E87B3B8C2893}">
      <dgm:prSet/>
      <dgm:spPr/>
      <dgm:t>
        <a:bodyPr/>
        <a:lstStyle/>
        <a:p>
          <a:endParaRPr lang="en-US" sz="2000"/>
        </a:p>
      </dgm:t>
    </dgm:pt>
    <dgm:pt modelId="{629933C8-186B-4311-BF2D-DC99990EFBF2}">
      <dgm:prSet phldrT="[Text]" custT="1"/>
      <dgm:spPr/>
      <dgm:t>
        <a:bodyPr/>
        <a:lstStyle/>
        <a:p>
          <a:r>
            <a:rPr lang="en-US" sz="1200" b="1" dirty="0" smtClean="0">
              <a:hlinkClick xmlns:r="http://schemas.openxmlformats.org/officeDocument/2006/relationships" r:id="rId2" action="ppaction://hlinksldjump"/>
            </a:rPr>
            <a:t>International Business Strategies in the Digital World</a:t>
          </a:r>
          <a:endParaRPr lang="en-US" sz="1200" dirty="0" smtClean="0"/>
        </a:p>
        <a:p>
          <a:r>
            <a:rPr lang="en-US" sz="1200" dirty="0" smtClean="0"/>
            <a:t>Describe international business and IS strategies used by companies operating in the digital world. </a:t>
          </a:r>
          <a:endParaRPr lang="en-US" sz="1100" dirty="0"/>
        </a:p>
      </dgm:t>
    </dgm:pt>
    <dgm:pt modelId="{BD5F7455-41FD-4EDB-BB6D-E2107F429F6E}" type="parTrans" cxnId="{308514BA-8780-41F3-B8AD-EB260DAF35E1}">
      <dgm:prSet/>
      <dgm:spPr/>
      <dgm:t>
        <a:bodyPr/>
        <a:lstStyle/>
        <a:p>
          <a:endParaRPr lang="en-US" sz="2000"/>
        </a:p>
      </dgm:t>
    </dgm:pt>
    <dgm:pt modelId="{1801FD8D-8375-49FB-8B3F-210ACF517DEF}" type="sibTrans" cxnId="{308514BA-8780-41F3-B8AD-EB260DAF35E1}">
      <dgm:prSet/>
      <dgm:spPr/>
      <dgm:t>
        <a:bodyPr/>
        <a:lstStyle/>
        <a:p>
          <a:endParaRPr lang="en-US" sz="2000"/>
        </a:p>
      </dgm:t>
    </dgm:pt>
    <dgm:pt modelId="{34FB3FC8-FCB1-404C-AAE4-E98CF14CF5FB}">
      <dgm:prSet phldrT="[Text]" custT="1"/>
      <dgm:spPr/>
      <dgm:t>
        <a:bodyPr/>
        <a:lstStyle/>
        <a:p>
          <a:r>
            <a:rPr lang="en-US" sz="1200" b="1" dirty="0" smtClean="0">
              <a:hlinkClick xmlns:r="http://schemas.openxmlformats.org/officeDocument/2006/relationships" r:id="rId3" action="ppaction://hlinksldjump"/>
            </a:rPr>
            <a:t>Valuing Innovations</a:t>
          </a:r>
          <a:endParaRPr lang="en-US" sz="1200" dirty="0" smtClean="0"/>
        </a:p>
        <a:p>
          <a:r>
            <a:rPr lang="en-US" sz="1200" dirty="0" smtClean="0"/>
            <a:t>Explain why and how companies are continually looking for innovative ways to use information systems for competitive advantage.</a:t>
          </a:r>
          <a:endParaRPr lang="en-US" sz="1100" dirty="0"/>
        </a:p>
      </dgm:t>
    </dgm:pt>
    <dgm:pt modelId="{5D2B6F70-AC7D-4E44-959A-1F3278F0AFC3}" type="parTrans" cxnId="{FFB8572B-7192-49CE-9F0D-B856D183EDFE}">
      <dgm:prSet/>
      <dgm:spPr/>
      <dgm:t>
        <a:bodyPr/>
        <a:lstStyle/>
        <a:p>
          <a:endParaRPr lang="en-US" sz="2000"/>
        </a:p>
      </dgm:t>
    </dgm:pt>
    <dgm:pt modelId="{62C71E71-0AFF-4481-BF1F-D339780ADFC0}" type="sibTrans" cxnId="{FFB8572B-7192-49CE-9F0D-B856D183EDFE}">
      <dgm:prSet/>
      <dgm:spPr/>
      <dgm:t>
        <a:bodyPr/>
        <a:lstStyle/>
        <a:p>
          <a:endParaRPr lang="en-US" sz="2000"/>
        </a:p>
      </dgm:t>
    </dgm:pt>
    <dgm:pt modelId="{677A52F5-4CAE-4309-A461-E811AF92EF26}">
      <dgm:prSet phldrT="[Text]" custT="1"/>
      <dgm:spPr/>
      <dgm:t>
        <a:bodyPr/>
        <a:lstStyle/>
        <a:p>
          <a:endParaRPr lang="en-US" sz="1100" dirty="0"/>
        </a:p>
      </dgm:t>
    </dgm:pt>
    <dgm:pt modelId="{1AD2DCFB-B719-41BF-BEBB-12150A457F78}" type="parTrans" cxnId="{075AD2DD-DE62-402C-8690-1DC5614ABEB3}">
      <dgm:prSet/>
      <dgm:spPr/>
      <dgm:t>
        <a:bodyPr/>
        <a:lstStyle/>
        <a:p>
          <a:endParaRPr lang="en-US" sz="2000"/>
        </a:p>
      </dgm:t>
    </dgm:pt>
    <dgm:pt modelId="{409F2E99-5E6A-4297-B1B3-C7C7D1142951}" type="sibTrans" cxnId="{075AD2DD-DE62-402C-8690-1DC5614ABEB3}">
      <dgm:prSet/>
      <dgm:spPr/>
      <dgm:t>
        <a:bodyPr/>
        <a:lstStyle/>
        <a:p>
          <a:endParaRPr lang="en-US" sz="2000"/>
        </a:p>
      </dgm:t>
    </dgm:pt>
    <dgm:pt modelId="{AECECD48-C5E4-4B1D-828F-DD9E0A90274D}">
      <dgm:prSet custT="1">
        <dgm:style>
          <a:lnRef idx="2">
            <a:schemeClr val="accent3"/>
          </a:lnRef>
          <a:fillRef idx="1">
            <a:schemeClr val="lt1"/>
          </a:fillRef>
          <a:effectRef idx="0">
            <a:schemeClr val="accent3"/>
          </a:effectRef>
          <a:fontRef idx="minor">
            <a:schemeClr val="dk1"/>
          </a:fontRef>
        </dgm:style>
      </dgm:prSet>
      <dgm:spPr/>
      <dgm:t>
        <a:bodyPr/>
        <a:lstStyle/>
        <a:p>
          <a:r>
            <a:rPr lang="en-US" sz="2400" b="1" dirty="0" smtClean="0"/>
            <a:t>Freeconomics: Why Free Products are the Future of the Digital World</a:t>
          </a:r>
          <a:endParaRPr lang="en-US" sz="2400" dirty="0" smtClean="0"/>
        </a:p>
        <a:p>
          <a:r>
            <a:rPr lang="en-US" sz="2000" dirty="0" smtClean="0"/>
            <a:t>Describe freeconomics and how organizations can leverage digital technologies to provide free goods and services to customers as a business strategy for gaining a competitive advantage. </a:t>
          </a:r>
          <a:endParaRPr lang="en-US" sz="2000" dirty="0"/>
        </a:p>
      </dgm:t>
    </dgm:pt>
    <dgm:pt modelId="{83588EAC-9746-4704-81BA-BB10DA868C11}" type="parTrans" cxnId="{AAD18608-F8B2-4CE8-86FF-887828D70638}">
      <dgm:prSet/>
      <dgm:spPr/>
      <dgm:t>
        <a:bodyPr/>
        <a:lstStyle/>
        <a:p>
          <a:endParaRPr lang="en-US" sz="2000"/>
        </a:p>
      </dgm:t>
    </dgm:pt>
    <dgm:pt modelId="{06826EBE-8D13-453B-B822-8C195E6947E1}" type="sibTrans" cxnId="{AAD18608-F8B2-4CE8-86FF-887828D70638}">
      <dgm:prSet/>
      <dgm:spPr/>
      <dgm:t>
        <a:bodyPr/>
        <a:lstStyle/>
        <a:p>
          <a:endParaRPr lang="en-US" sz="2000"/>
        </a:p>
      </dgm:t>
    </dgm:pt>
    <dgm:pt modelId="{25E29AB1-DE1E-48E4-B66F-1D7048CC3527}" type="pres">
      <dgm:prSet presAssocID="{482F2C61-E41B-4642-B082-EF9C103085B5}" presName="linear" presStyleCnt="0">
        <dgm:presLayoutVars>
          <dgm:dir/>
          <dgm:resizeHandles val="exact"/>
        </dgm:presLayoutVars>
      </dgm:prSet>
      <dgm:spPr/>
      <dgm:t>
        <a:bodyPr/>
        <a:lstStyle/>
        <a:p>
          <a:endParaRPr lang="en-US"/>
        </a:p>
      </dgm:t>
    </dgm:pt>
    <dgm:pt modelId="{056847C0-F8DB-4977-A3FD-5A95306D8B69}" type="pres">
      <dgm:prSet presAssocID="{A8E9C07B-48B2-4B9C-8EC7-0782825D816E}" presName="comp" presStyleCnt="0"/>
      <dgm:spPr/>
    </dgm:pt>
    <dgm:pt modelId="{BA89CFF3-74C1-4F32-B093-38D94D4D20CF}" type="pres">
      <dgm:prSet presAssocID="{A8E9C07B-48B2-4B9C-8EC7-0782825D816E}" presName="box" presStyleLbl="node1" presStyleIdx="0" presStyleCnt="4" custScaleY="115213" custLinFactNeighborX="-1250" custLinFactNeighborY="-2000"/>
      <dgm:spPr/>
      <dgm:t>
        <a:bodyPr/>
        <a:lstStyle/>
        <a:p>
          <a:endParaRPr lang="en-US"/>
        </a:p>
      </dgm:t>
    </dgm:pt>
    <dgm:pt modelId="{7D7D61F9-D1AA-4F6A-8715-FD6AC3E01198}" type="pres">
      <dgm:prSet presAssocID="{A8E9C07B-48B2-4B9C-8EC7-0782825D816E}" presName="img" presStyleLbl="fgImgPlace1" presStyleIdx="0" presStyleCnt="4" custScaleX="67778" custScaleY="111143"/>
      <dgm:spPr>
        <a:blipFill rotWithShape="1">
          <a:blip xmlns:r="http://schemas.openxmlformats.org/officeDocument/2006/relationships" r:embed="rId4"/>
          <a:stretch>
            <a:fillRect/>
          </a:stretch>
        </a:blipFill>
      </dgm:spPr>
      <dgm:t>
        <a:bodyPr/>
        <a:lstStyle/>
        <a:p>
          <a:endParaRPr lang="en-US"/>
        </a:p>
      </dgm:t>
    </dgm:pt>
    <dgm:pt modelId="{49E2F980-7E69-446B-A4B0-923DF6DEFA98}" type="pres">
      <dgm:prSet presAssocID="{A8E9C07B-48B2-4B9C-8EC7-0782825D816E}" presName="text" presStyleLbl="node1" presStyleIdx="0" presStyleCnt="4">
        <dgm:presLayoutVars>
          <dgm:bulletEnabled val="1"/>
        </dgm:presLayoutVars>
      </dgm:prSet>
      <dgm:spPr/>
      <dgm:t>
        <a:bodyPr/>
        <a:lstStyle/>
        <a:p>
          <a:endParaRPr lang="en-US"/>
        </a:p>
      </dgm:t>
    </dgm:pt>
    <dgm:pt modelId="{02C83B37-0F1D-4FEA-B7E7-FF6719B27A33}" type="pres">
      <dgm:prSet presAssocID="{631AC269-E33A-4752-92A6-6DC1380588AA}" presName="spacer" presStyleCnt="0"/>
      <dgm:spPr/>
    </dgm:pt>
    <dgm:pt modelId="{129D03A9-9EE6-42F0-9D54-DE111F5C82E8}" type="pres">
      <dgm:prSet presAssocID="{629933C8-186B-4311-BF2D-DC99990EFBF2}" presName="comp" presStyleCnt="0"/>
      <dgm:spPr/>
    </dgm:pt>
    <dgm:pt modelId="{A93B6B1D-06C6-4860-8EBA-32C502FF8641}" type="pres">
      <dgm:prSet presAssocID="{629933C8-186B-4311-BF2D-DC99990EFBF2}" presName="box" presStyleLbl="node1" presStyleIdx="1" presStyleCnt="4" custScaleY="114661"/>
      <dgm:spPr/>
      <dgm:t>
        <a:bodyPr/>
        <a:lstStyle/>
        <a:p>
          <a:endParaRPr lang="en-US"/>
        </a:p>
      </dgm:t>
    </dgm:pt>
    <dgm:pt modelId="{7AEC1603-E11D-41B0-BE2A-F6201D5BEDCD}" type="pres">
      <dgm:prSet presAssocID="{629933C8-186B-4311-BF2D-DC99990EFBF2}" presName="img" presStyleLbl="fgImgPlace1" presStyleIdx="1" presStyleCnt="4" custScaleX="67851" custScaleY="111143"/>
      <dgm:spPr>
        <a:blipFill rotWithShape="1">
          <a:blip xmlns:r="http://schemas.openxmlformats.org/officeDocument/2006/relationships" r:embed="rId5"/>
          <a:stretch>
            <a:fillRect/>
          </a:stretch>
        </a:blipFill>
      </dgm:spPr>
      <dgm:t>
        <a:bodyPr/>
        <a:lstStyle/>
        <a:p>
          <a:endParaRPr lang="en-US"/>
        </a:p>
      </dgm:t>
    </dgm:pt>
    <dgm:pt modelId="{7B44DBCB-1EB0-418C-B751-858BAE4753CC}" type="pres">
      <dgm:prSet presAssocID="{629933C8-186B-4311-BF2D-DC99990EFBF2}" presName="text" presStyleLbl="node1" presStyleIdx="1" presStyleCnt="4">
        <dgm:presLayoutVars>
          <dgm:bulletEnabled val="1"/>
        </dgm:presLayoutVars>
      </dgm:prSet>
      <dgm:spPr/>
      <dgm:t>
        <a:bodyPr/>
        <a:lstStyle/>
        <a:p>
          <a:endParaRPr lang="en-US"/>
        </a:p>
      </dgm:t>
    </dgm:pt>
    <dgm:pt modelId="{2A6A015C-E28C-44A4-9412-971012033AAE}" type="pres">
      <dgm:prSet presAssocID="{1801FD8D-8375-49FB-8B3F-210ACF517DEF}" presName="spacer" presStyleCnt="0"/>
      <dgm:spPr/>
    </dgm:pt>
    <dgm:pt modelId="{BC272B12-7FD0-415F-81DF-F02239D32429}" type="pres">
      <dgm:prSet presAssocID="{34FB3FC8-FCB1-404C-AAE4-E98CF14CF5FB}" presName="comp" presStyleCnt="0"/>
      <dgm:spPr/>
    </dgm:pt>
    <dgm:pt modelId="{47C28FEA-814E-4A68-B726-08705D29C6AB}" type="pres">
      <dgm:prSet presAssocID="{34FB3FC8-FCB1-404C-AAE4-E98CF14CF5FB}" presName="box" presStyleLbl="node1" presStyleIdx="2" presStyleCnt="4" custScaleY="115028"/>
      <dgm:spPr/>
      <dgm:t>
        <a:bodyPr/>
        <a:lstStyle/>
        <a:p>
          <a:endParaRPr lang="en-US"/>
        </a:p>
      </dgm:t>
    </dgm:pt>
    <dgm:pt modelId="{6ED042DA-90EA-415F-9861-14F87D22BB00}" type="pres">
      <dgm:prSet presAssocID="{34FB3FC8-FCB1-404C-AAE4-E98CF14CF5FB}" presName="img" presStyleLbl="fgImgPlace1" presStyleIdx="2" presStyleCnt="4" custScaleX="67851" custScaleY="111143"/>
      <dgm:spPr>
        <a:blipFill rotWithShape="1">
          <a:blip xmlns:r="http://schemas.openxmlformats.org/officeDocument/2006/relationships" r:embed="rId6"/>
          <a:stretch>
            <a:fillRect/>
          </a:stretch>
        </a:blipFill>
      </dgm:spPr>
      <dgm:t>
        <a:bodyPr/>
        <a:lstStyle/>
        <a:p>
          <a:endParaRPr lang="en-US"/>
        </a:p>
      </dgm:t>
    </dgm:pt>
    <dgm:pt modelId="{799A5FF2-1A39-4675-818C-11261776BAE8}" type="pres">
      <dgm:prSet presAssocID="{34FB3FC8-FCB1-404C-AAE4-E98CF14CF5FB}" presName="text" presStyleLbl="node1" presStyleIdx="2" presStyleCnt="4">
        <dgm:presLayoutVars>
          <dgm:bulletEnabled val="1"/>
        </dgm:presLayoutVars>
      </dgm:prSet>
      <dgm:spPr/>
      <dgm:t>
        <a:bodyPr/>
        <a:lstStyle/>
        <a:p>
          <a:endParaRPr lang="en-US"/>
        </a:p>
      </dgm:t>
    </dgm:pt>
    <dgm:pt modelId="{9B636D59-4907-4E00-B740-911D24B9FF11}" type="pres">
      <dgm:prSet presAssocID="{62C71E71-0AFF-4481-BF1F-D339780ADFC0}" presName="spacer" presStyleCnt="0"/>
      <dgm:spPr/>
    </dgm:pt>
    <dgm:pt modelId="{1ED16A2B-8516-4F79-8954-C053F3BC0B6B}" type="pres">
      <dgm:prSet presAssocID="{AECECD48-C5E4-4B1D-828F-DD9E0A90274D}" presName="comp" presStyleCnt="0"/>
      <dgm:spPr/>
    </dgm:pt>
    <dgm:pt modelId="{471ACDAA-8EBB-4B3F-89FD-E777335919BA}" type="pres">
      <dgm:prSet presAssocID="{AECECD48-C5E4-4B1D-828F-DD9E0A90274D}" presName="box" presStyleLbl="node1" presStyleIdx="3" presStyleCnt="4" custScaleY="282149"/>
      <dgm:spPr/>
      <dgm:t>
        <a:bodyPr/>
        <a:lstStyle/>
        <a:p>
          <a:endParaRPr lang="en-US"/>
        </a:p>
      </dgm:t>
    </dgm:pt>
    <dgm:pt modelId="{0C6B9C41-271F-4061-9955-70DED635DAC1}" type="pres">
      <dgm:prSet presAssocID="{AECECD48-C5E4-4B1D-828F-DD9E0A90274D}" presName="img" presStyleLbl="fgImgPlace1" presStyleIdx="3" presStyleCnt="4" custScaleX="95629" custScaleY="292728"/>
      <dgm:spPr>
        <a:blipFill rotWithShape="1">
          <a:blip xmlns:r="http://schemas.openxmlformats.org/officeDocument/2006/relationships" r:embed="rId7"/>
          <a:stretch>
            <a:fillRect/>
          </a:stretch>
        </a:blipFill>
      </dgm:spPr>
      <dgm:t>
        <a:bodyPr/>
        <a:lstStyle/>
        <a:p>
          <a:endParaRPr lang="en-US"/>
        </a:p>
      </dgm:t>
    </dgm:pt>
    <dgm:pt modelId="{5E310E1C-7377-4CBD-AD7A-3ED403513640}" type="pres">
      <dgm:prSet presAssocID="{AECECD48-C5E4-4B1D-828F-DD9E0A90274D}" presName="text" presStyleLbl="node1" presStyleIdx="3" presStyleCnt="4">
        <dgm:presLayoutVars>
          <dgm:bulletEnabled val="1"/>
        </dgm:presLayoutVars>
      </dgm:prSet>
      <dgm:spPr/>
      <dgm:t>
        <a:bodyPr/>
        <a:lstStyle/>
        <a:p>
          <a:endParaRPr lang="en-US"/>
        </a:p>
      </dgm:t>
    </dgm:pt>
  </dgm:ptLst>
  <dgm:cxnLst>
    <dgm:cxn modelId="{814D7108-E886-40A5-8C98-2027272898F5}" type="presOf" srcId="{629933C8-186B-4311-BF2D-DC99990EFBF2}" destId="{A93B6B1D-06C6-4860-8EBA-32C502FF8641}" srcOrd="0" destOrd="0" presId="urn:microsoft.com/office/officeart/2005/8/layout/vList4#5"/>
    <dgm:cxn modelId="{9617FCF8-0802-436C-A7CD-E87B3B8C2893}" srcId="{482F2C61-E41B-4642-B082-EF9C103085B5}" destId="{A8E9C07B-48B2-4B9C-8EC7-0782825D816E}" srcOrd="0" destOrd="0" parTransId="{C7A73202-DE5A-4072-95A6-BFF1402B4BC2}" sibTransId="{631AC269-E33A-4752-92A6-6DC1380588AA}"/>
    <dgm:cxn modelId="{4520A8D8-DF47-40B8-B839-61366253FAC6}" type="presOf" srcId="{677A52F5-4CAE-4309-A461-E811AF92EF26}" destId="{47C28FEA-814E-4A68-B726-08705D29C6AB}" srcOrd="0" destOrd="1" presId="urn:microsoft.com/office/officeart/2005/8/layout/vList4#5"/>
    <dgm:cxn modelId="{C4CB6C55-6AB6-46E0-95AC-7F3C6BF09E73}" type="presOf" srcId="{AECECD48-C5E4-4B1D-828F-DD9E0A90274D}" destId="{471ACDAA-8EBB-4B3F-89FD-E777335919BA}" srcOrd="0" destOrd="0" presId="urn:microsoft.com/office/officeart/2005/8/layout/vList4#5"/>
    <dgm:cxn modelId="{8DE28728-A28C-4D9E-A76A-3EF953AAC924}" type="presOf" srcId="{629933C8-186B-4311-BF2D-DC99990EFBF2}" destId="{7B44DBCB-1EB0-418C-B751-858BAE4753CC}" srcOrd="1" destOrd="0" presId="urn:microsoft.com/office/officeart/2005/8/layout/vList4#5"/>
    <dgm:cxn modelId="{075AD2DD-DE62-402C-8690-1DC5614ABEB3}" srcId="{34FB3FC8-FCB1-404C-AAE4-E98CF14CF5FB}" destId="{677A52F5-4CAE-4309-A461-E811AF92EF26}" srcOrd="0" destOrd="0" parTransId="{1AD2DCFB-B719-41BF-BEBB-12150A457F78}" sibTransId="{409F2E99-5E6A-4297-B1B3-C7C7D1142951}"/>
    <dgm:cxn modelId="{0B3AC96E-7BFE-43C4-BF20-0E68E3A2E854}" type="presOf" srcId="{A8E9C07B-48B2-4B9C-8EC7-0782825D816E}" destId="{BA89CFF3-74C1-4F32-B093-38D94D4D20CF}" srcOrd="0" destOrd="0" presId="urn:microsoft.com/office/officeart/2005/8/layout/vList4#5"/>
    <dgm:cxn modelId="{FFB8572B-7192-49CE-9F0D-B856D183EDFE}" srcId="{482F2C61-E41B-4642-B082-EF9C103085B5}" destId="{34FB3FC8-FCB1-404C-AAE4-E98CF14CF5FB}" srcOrd="2" destOrd="0" parTransId="{5D2B6F70-AC7D-4E44-959A-1F3278F0AFC3}" sibTransId="{62C71E71-0AFF-4481-BF1F-D339780ADFC0}"/>
    <dgm:cxn modelId="{6A10BD49-B045-4EB3-BB19-6D3830509A3F}" type="presOf" srcId="{677A52F5-4CAE-4309-A461-E811AF92EF26}" destId="{799A5FF2-1A39-4675-818C-11261776BAE8}" srcOrd="1" destOrd="1" presId="urn:microsoft.com/office/officeart/2005/8/layout/vList4#5"/>
    <dgm:cxn modelId="{B7974756-C884-41E8-9734-AF9374D937AF}" type="presOf" srcId="{34FB3FC8-FCB1-404C-AAE4-E98CF14CF5FB}" destId="{47C28FEA-814E-4A68-B726-08705D29C6AB}" srcOrd="0" destOrd="0" presId="urn:microsoft.com/office/officeart/2005/8/layout/vList4#5"/>
    <dgm:cxn modelId="{7994D3B8-2E12-4F77-A926-EDE60684F84C}" type="presOf" srcId="{AECECD48-C5E4-4B1D-828F-DD9E0A90274D}" destId="{5E310E1C-7377-4CBD-AD7A-3ED403513640}" srcOrd="1" destOrd="0" presId="urn:microsoft.com/office/officeart/2005/8/layout/vList4#5"/>
    <dgm:cxn modelId="{AAD18608-F8B2-4CE8-86FF-887828D70638}" srcId="{482F2C61-E41B-4642-B082-EF9C103085B5}" destId="{AECECD48-C5E4-4B1D-828F-DD9E0A90274D}" srcOrd="3" destOrd="0" parTransId="{83588EAC-9746-4704-81BA-BB10DA868C11}" sibTransId="{06826EBE-8D13-453B-B822-8C195E6947E1}"/>
    <dgm:cxn modelId="{B83F7571-5ECA-440E-A77E-0591742D28F7}" type="presOf" srcId="{482F2C61-E41B-4642-B082-EF9C103085B5}" destId="{25E29AB1-DE1E-48E4-B66F-1D7048CC3527}" srcOrd="0" destOrd="0" presId="urn:microsoft.com/office/officeart/2005/8/layout/vList4#5"/>
    <dgm:cxn modelId="{308514BA-8780-41F3-B8AD-EB260DAF35E1}" srcId="{482F2C61-E41B-4642-B082-EF9C103085B5}" destId="{629933C8-186B-4311-BF2D-DC99990EFBF2}" srcOrd="1" destOrd="0" parTransId="{BD5F7455-41FD-4EDB-BB6D-E2107F429F6E}" sibTransId="{1801FD8D-8375-49FB-8B3F-210ACF517DEF}"/>
    <dgm:cxn modelId="{E4C9D8C7-16D2-4D36-9697-9A80C02744A2}" type="presOf" srcId="{A8E9C07B-48B2-4B9C-8EC7-0782825D816E}" destId="{49E2F980-7E69-446B-A4B0-923DF6DEFA98}" srcOrd="1" destOrd="0" presId="urn:microsoft.com/office/officeart/2005/8/layout/vList4#5"/>
    <dgm:cxn modelId="{561C2EEB-B0BB-4691-91F2-F4AB67C354E0}" type="presOf" srcId="{34FB3FC8-FCB1-404C-AAE4-E98CF14CF5FB}" destId="{799A5FF2-1A39-4675-818C-11261776BAE8}" srcOrd="1" destOrd="0" presId="urn:microsoft.com/office/officeart/2005/8/layout/vList4#5"/>
    <dgm:cxn modelId="{C5DC3441-D082-45B2-9952-CF7E8A39FF79}" type="presParOf" srcId="{25E29AB1-DE1E-48E4-B66F-1D7048CC3527}" destId="{056847C0-F8DB-4977-A3FD-5A95306D8B69}" srcOrd="0" destOrd="0" presId="urn:microsoft.com/office/officeart/2005/8/layout/vList4#5"/>
    <dgm:cxn modelId="{C3C654B7-4975-45BE-9F90-8CE75B8DA3F5}" type="presParOf" srcId="{056847C0-F8DB-4977-A3FD-5A95306D8B69}" destId="{BA89CFF3-74C1-4F32-B093-38D94D4D20CF}" srcOrd="0" destOrd="0" presId="urn:microsoft.com/office/officeart/2005/8/layout/vList4#5"/>
    <dgm:cxn modelId="{3CF494EF-E15E-4906-B649-4DDDCA16C5FE}" type="presParOf" srcId="{056847C0-F8DB-4977-A3FD-5A95306D8B69}" destId="{7D7D61F9-D1AA-4F6A-8715-FD6AC3E01198}" srcOrd="1" destOrd="0" presId="urn:microsoft.com/office/officeart/2005/8/layout/vList4#5"/>
    <dgm:cxn modelId="{6A49FBFB-FEDD-4EF2-A44F-1B45970013E1}" type="presParOf" srcId="{056847C0-F8DB-4977-A3FD-5A95306D8B69}" destId="{49E2F980-7E69-446B-A4B0-923DF6DEFA98}" srcOrd="2" destOrd="0" presId="urn:microsoft.com/office/officeart/2005/8/layout/vList4#5"/>
    <dgm:cxn modelId="{2CA4BB6B-FF66-4DF9-8AB1-A3CC3D3849B1}" type="presParOf" srcId="{25E29AB1-DE1E-48E4-B66F-1D7048CC3527}" destId="{02C83B37-0F1D-4FEA-B7E7-FF6719B27A33}" srcOrd="1" destOrd="0" presId="urn:microsoft.com/office/officeart/2005/8/layout/vList4#5"/>
    <dgm:cxn modelId="{AA53095D-5093-4A2D-B064-410C57924F42}" type="presParOf" srcId="{25E29AB1-DE1E-48E4-B66F-1D7048CC3527}" destId="{129D03A9-9EE6-42F0-9D54-DE111F5C82E8}" srcOrd="2" destOrd="0" presId="urn:microsoft.com/office/officeart/2005/8/layout/vList4#5"/>
    <dgm:cxn modelId="{5BBA3B08-A67C-4481-ADEB-075BE32835F3}" type="presParOf" srcId="{129D03A9-9EE6-42F0-9D54-DE111F5C82E8}" destId="{A93B6B1D-06C6-4860-8EBA-32C502FF8641}" srcOrd="0" destOrd="0" presId="urn:microsoft.com/office/officeart/2005/8/layout/vList4#5"/>
    <dgm:cxn modelId="{9DF69F0A-8FC8-467F-980C-FBFDD603C53E}" type="presParOf" srcId="{129D03A9-9EE6-42F0-9D54-DE111F5C82E8}" destId="{7AEC1603-E11D-41B0-BE2A-F6201D5BEDCD}" srcOrd="1" destOrd="0" presId="urn:microsoft.com/office/officeart/2005/8/layout/vList4#5"/>
    <dgm:cxn modelId="{8A6D96E9-6328-4BF6-96B7-26CD8143DE30}" type="presParOf" srcId="{129D03A9-9EE6-42F0-9D54-DE111F5C82E8}" destId="{7B44DBCB-1EB0-418C-B751-858BAE4753CC}" srcOrd="2" destOrd="0" presId="urn:microsoft.com/office/officeart/2005/8/layout/vList4#5"/>
    <dgm:cxn modelId="{B2FF3A95-1996-4098-87C6-BF3BF9F93C75}" type="presParOf" srcId="{25E29AB1-DE1E-48E4-B66F-1D7048CC3527}" destId="{2A6A015C-E28C-44A4-9412-971012033AAE}" srcOrd="3" destOrd="0" presId="urn:microsoft.com/office/officeart/2005/8/layout/vList4#5"/>
    <dgm:cxn modelId="{1A59A486-054F-45F5-97DE-84B26217BD27}" type="presParOf" srcId="{25E29AB1-DE1E-48E4-B66F-1D7048CC3527}" destId="{BC272B12-7FD0-415F-81DF-F02239D32429}" srcOrd="4" destOrd="0" presId="urn:microsoft.com/office/officeart/2005/8/layout/vList4#5"/>
    <dgm:cxn modelId="{23DB3458-FB06-4FA1-98F7-FAF4664F982D}" type="presParOf" srcId="{BC272B12-7FD0-415F-81DF-F02239D32429}" destId="{47C28FEA-814E-4A68-B726-08705D29C6AB}" srcOrd="0" destOrd="0" presId="urn:microsoft.com/office/officeart/2005/8/layout/vList4#5"/>
    <dgm:cxn modelId="{ED721FE0-C4A6-4EFD-B6FD-6A5E7B002267}" type="presParOf" srcId="{BC272B12-7FD0-415F-81DF-F02239D32429}" destId="{6ED042DA-90EA-415F-9861-14F87D22BB00}" srcOrd="1" destOrd="0" presId="urn:microsoft.com/office/officeart/2005/8/layout/vList4#5"/>
    <dgm:cxn modelId="{51597E8D-F8C5-408C-BAA7-16A53E50ABA6}" type="presParOf" srcId="{BC272B12-7FD0-415F-81DF-F02239D32429}" destId="{799A5FF2-1A39-4675-818C-11261776BAE8}" srcOrd="2" destOrd="0" presId="urn:microsoft.com/office/officeart/2005/8/layout/vList4#5"/>
    <dgm:cxn modelId="{7E708827-052E-4347-BFFD-51B7FB1FE914}" type="presParOf" srcId="{25E29AB1-DE1E-48E4-B66F-1D7048CC3527}" destId="{9B636D59-4907-4E00-B740-911D24B9FF11}" srcOrd="5" destOrd="0" presId="urn:microsoft.com/office/officeart/2005/8/layout/vList4#5"/>
    <dgm:cxn modelId="{A4D99209-57A5-4B05-93FE-86423B24006F}" type="presParOf" srcId="{25E29AB1-DE1E-48E4-B66F-1D7048CC3527}" destId="{1ED16A2B-8516-4F79-8954-C053F3BC0B6B}" srcOrd="6" destOrd="0" presId="urn:microsoft.com/office/officeart/2005/8/layout/vList4#5"/>
    <dgm:cxn modelId="{1AE3D0CF-C1C7-4A3F-92B0-1893CC5DD443}" type="presParOf" srcId="{1ED16A2B-8516-4F79-8954-C053F3BC0B6B}" destId="{471ACDAA-8EBB-4B3F-89FD-E777335919BA}" srcOrd="0" destOrd="0" presId="urn:microsoft.com/office/officeart/2005/8/layout/vList4#5"/>
    <dgm:cxn modelId="{F5CC37F5-3622-4D44-AC5B-537F503B7067}" type="presParOf" srcId="{1ED16A2B-8516-4F79-8954-C053F3BC0B6B}" destId="{0C6B9C41-271F-4061-9955-70DED635DAC1}" srcOrd="1" destOrd="0" presId="urn:microsoft.com/office/officeart/2005/8/layout/vList4#5"/>
    <dgm:cxn modelId="{E8E98F3D-ACC3-400E-9046-4A475FFFFEA1}" type="presParOf" srcId="{1ED16A2B-8516-4F79-8954-C053F3BC0B6B}" destId="{5E310E1C-7377-4CBD-AD7A-3ED403513640}" srcOrd="2" destOrd="0" presId="urn:microsoft.com/office/officeart/2005/8/layout/vList4#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89CFF3-74C1-4F32-B093-38D94D4D20CF}">
      <dsp:nvSpPr>
        <dsp:cNvPr id="0" name=""/>
        <dsp:cNvSpPr/>
      </dsp:nvSpPr>
      <dsp:spPr>
        <a:xfrm>
          <a:off x="0" y="0"/>
          <a:ext cx="8229600" cy="1168528"/>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b="1" kern="1200" dirty="0" smtClean="0">
              <a:hlinkClick xmlns:r="http://schemas.openxmlformats.org/officeDocument/2006/relationships" r:id="" action="ppaction://hlinksldjump"/>
            </a:rPr>
            <a:t>Enabling Organizational Strategy through Information Systems</a:t>
          </a:r>
          <a:endParaRPr lang="en-US" sz="1600" kern="1200" dirty="0"/>
        </a:p>
        <a:p>
          <a:pPr marL="114300" lvl="1" indent="-114300" algn="l" defTabSz="622300">
            <a:lnSpc>
              <a:spcPct val="90000"/>
            </a:lnSpc>
            <a:spcBef>
              <a:spcPct val="0"/>
            </a:spcBef>
            <a:spcAft>
              <a:spcPct val="15000"/>
            </a:spcAft>
            <a:buChar char="••"/>
          </a:pPr>
          <a:r>
            <a:rPr lang="en-US" sz="1400" kern="1200" dirty="0" smtClean="0"/>
            <a:t>Discuss how information systems can be used for automation, organizational learning, and strategic advantage.</a:t>
          </a:r>
          <a:endParaRPr lang="en-US" sz="1400" kern="1200" dirty="0"/>
        </a:p>
      </dsp:txBody>
      <dsp:txXfrm>
        <a:off x="1755695" y="0"/>
        <a:ext cx="6473904" cy="1168528"/>
      </dsp:txXfrm>
    </dsp:sp>
    <dsp:sp modelId="{7D7D61F9-D1AA-4F6A-8715-FD6AC3E01198}">
      <dsp:nvSpPr>
        <dsp:cNvPr id="0" name=""/>
        <dsp:cNvSpPr/>
      </dsp:nvSpPr>
      <dsp:spPr>
        <a:xfrm>
          <a:off x="244329" y="145161"/>
          <a:ext cx="1376812" cy="878205"/>
        </a:xfrm>
        <a:prstGeom prst="roundRect">
          <a:avLst>
            <a:gd name="adj" fmla="val 10000"/>
          </a:avLst>
        </a:prstGeom>
        <a:blipFill>
          <a:blip xmlns:r="http://schemas.openxmlformats.org/officeDocument/2006/relationships" r:embed="rId1" cstate="screen">
            <a:extLst>
              <a:ext uri="{28A0092B-C50C-407E-A947-70E740481C1C}">
                <a14:useLocalDpi xmlns:a14="http://schemas.microsoft.com/office/drawing/2010/main"/>
              </a:ext>
            </a:extLst>
          </a:blip>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3B6B1D-06C6-4860-8EBA-32C502FF8641}">
      <dsp:nvSpPr>
        <dsp:cNvPr id="0" name=""/>
        <dsp:cNvSpPr/>
      </dsp:nvSpPr>
      <dsp:spPr>
        <a:xfrm>
          <a:off x="0" y="1278304"/>
          <a:ext cx="8229600" cy="1123476"/>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b="1" kern="1200" dirty="0" smtClean="0">
              <a:hlinkClick xmlns:r="http://schemas.openxmlformats.org/officeDocument/2006/relationships" r:id="" action="ppaction://hlinksldjump"/>
            </a:rPr>
            <a:t>International Business Strategies in the Digital World</a:t>
          </a:r>
          <a:endParaRPr lang="en-US" sz="1600" kern="1200" dirty="0"/>
        </a:p>
        <a:p>
          <a:pPr marL="114300" lvl="1" indent="-114300" algn="l" defTabSz="622300">
            <a:lnSpc>
              <a:spcPct val="90000"/>
            </a:lnSpc>
            <a:spcBef>
              <a:spcPct val="0"/>
            </a:spcBef>
            <a:spcAft>
              <a:spcPct val="15000"/>
            </a:spcAft>
            <a:buChar char="••"/>
          </a:pPr>
          <a:r>
            <a:rPr lang="en-US" sz="1400" kern="1200" dirty="0" smtClean="0"/>
            <a:t>Describe international business and IS strategies used by companies operating in the digital world. </a:t>
          </a:r>
          <a:endParaRPr lang="en-US" sz="1400" kern="1200" dirty="0"/>
        </a:p>
      </dsp:txBody>
      <dsp:txXfrm>
        <a:off x="1755695" y="1278304"/>
        <a:ext cx="6473904" cy="1123476"/>
      </dsp:txXfrm>
    </dsp:sp>
    <dsp:sp modelId="{7AEC1603-E11D-41B0-BE2A-F6201D5BEDCD}">
      <dsp:nvSpPr>
        <dsp:cNvPr id="0" name=""/>
        <dsp:cNvSpPr/>
      </dsp:nvSpPr>
      <dsp:spPr>
        <a:xfrm>
          <a:off x="244329" y="1400940"/>
          <a:ext cx="1376812" cy="878205"/>
        </a:xfrm>
        <a:prstGeom prst="roundRect">
          <a:avLst>
            <a:gd name="adj" fmla="val 10000"/>
          </a:avLst>
        </a:prstGeom>
        <a:blipFill rotWithShape="1">
          <a:blip xmlns:r="http://schemas.openxmlformats.org/officeDocument/2006/relationships" r:embed="rId2" cstate="screen">
            <a:extLst>
              <a:ext uri="{28A0092B-C50C-407E-A947-70E740481C1C}">
                <a14:useLocalDpi xmlns:a14="http://schemas.microsoft.com/office/drawing/2010/main"/>
              </a:ext>
            </a:extLst>
          </a:blip>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7C28FEA-814E-4A68-B726-08705D29C6AB}">
      <dsp:nvSpPr>
        <dsp:cNvPr id="0" name=""/>
        <dsp:cNvSpPr/>
      </dsp:nvSpPr>
      <dsp:spPr>
        <a:xfrm>
          <a:off x="0" y="2511556"/>
          <a:ext cx="8229600" cy="1160811"/>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b="1" kern="1200" dirty="0" smtClean="0">
              <a:hlinkClick xmlns:r="http://schemas.openxmlformats.org/officeDocument/2006/relationships" r:id="" action="ppaction://hlinksldjump"/>
            </a:rPr>
            <a:t>Valuing Innovations</a:t>
          </a:r>
          <a:endParaRPr lang="en-US" sz="1600" kern="1200" dirty="0"/>
        </a:p>
        <a:p>
          <a:pPr marL="114300" lvl="1" indent="-114300" algn="l" defTabSz="622300">
            <a:lnSpc>
              <a:spcPct val="90000"/>
            </a:lnSpc>
            <a:spcBef>
              <a:spcPct val="0"/>
            </a:spcBef>
            <a:spcAft>
              <a:spcPct val="15000"/>
            </a:spcAft>
            <a:buChar char="••"/>
          </a:pPr>
          <a:r>
            <a:rPr lang="en-US" sz="1400" kern="1200" dirty="0" smtClean="0"/>
            <a:t>Explain why and how companies are continually looking for innovative ways to use information systems for competitive advantage.</a:t>
          </a:r>
          <a:endParaRPr lang="en-US" sz="1400" kern="1200" dirty="0"/>
        </a:p>
        <a:p>
          <a:pPr marL="114300" lvl="1" indent="-114300" algn="l" defTabSz="533400">
            <a:lnSpc>
              <a:spcPct val="90000"/>
            </a:lnSpc>
            <a:spcBef>
              <a:spcPct val="0"/>
            </a:spcBef>
            <a:spcAft>
              <a:spcPct val="15000"/>
            </a:spcAft>
            <a:buChar char="••"/>
          </a:pPr>
          <a:endParaRPr lang="en-US" sz="1200" kern="1200" dirty="0"/>
        </a:p>
      </dsp:txBody>
      <dsp:txXfrm>
        <a:off x="1755695" y="2511556"/>
        <a:ext cx="6473904" cy="1160811"/>
      </dsp:txXfrm>
    </dsp:sp>
    <dsp:sp modelId="{6ED042DA-90EA-415F-9861-14F87D22BB00}">
      <dsp:nvSpPr>
        <dsp:cNvPr id="0" name=""/>
        <dsp:cNvSpPr/>
      </dsp:nvSpPr>
      <dsp:spPr>
        <a:xfrm>
          <a:off x="244329" y="2652859"/>
          <a:ext cx="1376812" cy="878205"/>
        </a:xfrm>
        <a:prstGeom prst="roundRect">
          <a:avLst>
            <a:gd name="adj" fmla="val 10000"/>
          </a:avLst>
        </a:prstGeom>
        <a:blipFill rotWithShape="1">
          <a:blip xmlns:r="http://schemas.openxmlformats.org/officeDocument/2006/relationships" r:embed="rId3" cstate="screen">
            <a:extLst>
              <a:ext uri="{28A0092B-C50C-407E-A947-70E740481C1C}">
                <a14:useLocalDpi xmlns:a14="http://schemas.microsoft.com/office/drawing/2010/main"/>
              </a:ext>
            </a:extLst>
          </a:blip>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71ACDAA-8EBB-4B3F-89FD-E777335919BA}">
      <dsp:nvSpPr>
        <dsp:cNvPr id="0" name=""/>
        <dsp:cNvSpPr/>
      </dsp:nvSpPr>
      <dsp:spPr>
        <a:xfrm>
          <a:off x="0" y="3782143"/>
          <a:ext cx="8229600" cy="1092377"/>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b="1" kern="1200" dirty="0" smtClean="0">
              <a:hlinkClick xmlns:r="http://schemas.openxmlformats.org/officeDocument/2006/relationships" r:id="" action="ppaction://hlinksldjump"/>
            </a:rPr>
            <a:t>Freeconomics: Why Free Products are the Future of the Digital World</a:t>
          </a:r>
          <a:endParaRPr lang="en-US" sz="1600" kern="1200" dirty="0"/>
        </a:p>
        <a:p>
          <a:pPr marL="114300" lvl="1" indent="-114300" algn="l" defTabSz="622300">
            <a:lnSpc>
              <a:spcPct val="90000"/>
            </a:lnSpc>
            <a:spcBef>
              <a:spcPct val="0"/>
            </a:spcBef>
            <a:spcAft>
              <a:spcPct val="15000"/>
            </a:spcAft>
            <a:buChar char="••"/>
          </a:pPr>
          <a:r>
            <a:rPr lang="en-US" sz="1400" kern="1200" dirty="0" smtClean="0"/>
            <a:t>Describe freeconomics and how organizations can leverage digital technologies to provide free goods and services to customers as a business strategy for gaining a competitive advantage. </a:t>
          </a:r>
          <a:endParaRPr lang="en-US" sz="1400" kern="1200" dirty="0"/>
        </a:p>
      </dsp:txBody>
      <dsp:txXfrm>
        <a:off x="1755695" y="3782143"/>
        <a:ext cx="6473904" cy="1092377"/>
      </dsp:txXfrm>
    </dsp:sp>
    <dsp:sp modelId="{0C6B9C41-271F-4061-9955-70DED635DAC1}">
      <dsp:nvSpPr>
        <dsp:cNvPr id="0" name=""/>
        <dsp:cNvSpPr/>
      </dsp:nvSpPr>
      <dsp:spPr>
        <a:xfrm>
          <a:off x="244329" y="3889229"/>
          <a:ext cx="1376812" cy="878205"/>
        </a:xfrm>
        <a:prstGeom prst="roundRect">
          <a:avLst>
            <a:gd name="adj" fmla="val 10000"/>
          </a:avLst>
        </a:prstGeom>
        <a:blipFill rotWithShape="1">
          <a:blip xmlns:r="http://schemas.openxmlformats.org/officeDocument/2006/relationships" r:embed="rId4" cstate="screen">
            <a:extLst>
              <a:ext uri="{28A0092B-C50C-407E-A947-70E740481C1C}">
                <a14:useLocalDpi xmlns:a14="http://schemas.microsoft.com/office/drawing/2010/main"/>
              </a:ext>
            </a:extLst>
          </a:blip>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89CFF3-74C1-4F32-B093-38D94D4D20CF}">
      <dsp:nvSpPr>
        <dsp:cNvPr id="0" name=""/>
        <dsp:cNvSpPr/>
      </dsp:nvSpPr>
      <dsp:spPr>
        <a:xfrm>
          <a:off x="0" y="0"/>
          <a:ext cx="8229600" cy="2046633"/>
        </a:xfrm>
        <a:prstGeom prst="roundRect">
          <a:avLst>
            <a:gd name="adj" fmla="val 10000"/>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b="1" kern="1200" dirty="0" smtClean="0"/>
            <a:t>Enabling Organizational Strategy through Information Systems</a:t>
          </a:r>
          <a:endParaRPr lang="en-US" sz="2400" kern="1200" dirty="0" smtClean="0"/>
        </a:p>
        <a:p>
          <a:pPr lvl="0" algn="l" defTabSz="1066800">
            <a:lnSpc>
              <a:spcPct val="90000"/>
            </a:lnSpc>
            <a:spcBef>
              <a:spcPct val="0"/>
            </a:spcBef>
            <a:spcAft>
              <a:spcPct val="35000"/>
            </a:spcAft>
          </a:pPr>
          <a:r>
            <a:rPr lang="en-US" sz="2000" kern="1200" dirty="0" smtClean="0"/>
            <a:t>Discuss how information systems can be used for automation, organizational learning, and strategic advantage.</a:t>
          </a:r>
          <a:endParaRPr lang="en-US" sz="2000" b="1" kern="1200" dirty="0" smtClean="0"/>
        </a:p>
      </dsp:txBody>
      <dsp:txXfrm>
        <a:off x="1719874" y="0"/>
        <a:ext cx="6509725" cy="2046633"/>
      </dsp:txXfrm>
    </dsp:sp>
    <dsp:sp modelId="{7D7D61F9-D1AA-4F6A-8715-FD6AC3E01198}">
      <dsp:nvSpPr>
        <dsp:cNvPr id="0" name=""/>
        <dsp:cNvSpPr/>
      </dsp:nvSpPr>
      <dsp:spPr>
        <a:xfrm>
          <a:off x="110395" y="166875"/>
          <a:ext cx="1573038" cy="1712882"/>
        </a:xfrm>
        <a:prstGeom prst="roundRect">
          <a:avLst>
            <a:gd name="adj" fmla="val 10000"/>
          </a:avLst>
        </a:prstGeom>
        <a:blipFill>
          <a:blip xmlns:r="http://schemas.openxmlformats.org/officeDocument/2006/relationships" r:embed="rId1" cstate="screen">
            <a:extLst>
              <a:ext uri="{28A0092B-C50C-407E-A947-70E740481C1C}">
                <a14:useLocalDpi xmlns:a14="http://schemas.microsoft.com/office/drawing/2010/main"/>
              </a:ext>
            </a:extLst>
          </a:blip>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3B6B1D-06C6-4860-8EBA-32C502FF8641}">
      <dsp:nvSpPr>
        <dsp:cNvPr id="0" name=""/>
        <dsp:cNvSpPr/>
      </dsp:nvSpPr>
      <dsp:spPr>
        <a:xfrm>
          <a:off x="0" y="2120587"/>
          <a:ext cx="8229600" cy="841247"/>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n-US" sz="1200" b="1" kern="1200" dirty="0" smtClean="0">
              <a:hlinkClick xmlns:r="http://schemas.openxmlformats.org/officeDocument/2006/relationships" r:id="" action="ppaction://hlinksldjump"/>
            </a:rPr>
            <a:t>International Business Strategies in the Digital World</a:t>
          </a:r>
          <a:endParaRPr lang="en-US" sz="1200" kern="1200" dirty="0" smtClean="0"/>
        </a:p>
        <a:p>
          <a:pPr lvl="0" algn="l" defTabSz="533400">
            <a:lnSpc>
              <a:spcPct val="90000"/>
            </a:lnSpc>
            <a:spcBef>
              <a:spcPct val="0"/>
            </a:spcBef>
            <a:spcAft>
              <a:spcPct val="35000"/>
            </a:spcAft>
          </a:pPr>
          <a:r>
            <a:rPr lang="en-US" sz="1200" kern="1200" dirty="0" smtClean="0"/>
            <a:t>Describe international business and IS strategies used by companies operating in the digital world. </a:t>
          </a:r>
          <a:endParaRPr lang="en-US" sz="1100" kern="1200" dirty="0"/>
        </a:p>
      </dsp:txBody>
      <dsp:txXfrm>
        <a:off x="1719874" y="2120587"/>
        <a:ext cx="6509725" cy="841247"/>
      </dsp:txXfrm>
    </dsp:sp>
    <dsp:sp modelId="{7AEC1603-E11D-41B0-BE2A-F6201D5BEDCD}">
      <dsp:nvSpPr>
        <dsp:cNvPr id="0" name=""/>
        <dsp:cNvSpPr/>
      </dsp:nvSpPr>
      <dsp:spPr>
        <a:xfrm>
          <a:off x="360912" y="2245393"/>
          <a:ext cx="1072004" cy="591636"/>
        </a:xfrm>
        <a:prstGeom prst="roundRect">
          <a:avLst>
            <a:gd name="adj" fmla="val 10000"/>
          </a:avLst>
        </a:prstGeom>
        <a:blipFill rotWithShape="1">
          <a:blip xmlns:r="http://schemas.openxmlformats.org/officeDocument/2006/relationships" r:embed="rId2" cstate="screen">
            <a:extLst>
              <a:ext uri="{28A0092B-C50C-407E-A947-70E740481C1C}">
                <a14:useLocalDpi xmlns:a14="http://schemas.microsoft.com/office/drawing/2010/main"/>
              </a:ext>
            </a:extLst>
          </a:blip>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7C28FEA-814E-4A68-B726-08705D29C6AB}">
      <dsp:nvSpPr>
        <dsp:cNvPr id="0" name=""/>
        <dsp:cNvSpPr/>
      </dsp:nvSpPr>
      <dsp:spPr>
        <a:xfrm>
          <a:off x="0" y="3035790"/>
          <a:ext cx="8229600" cy="843925"/>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n-US" sz="1200" b="1" kern="1200" dirty="0" smtClean="0">
              <a:hlinkClick xmlns:r="http://schemas.openxmlformats.org/officeDocument/2006/relationships" r:id="" action="ppaction://hlinksldjump"/>
            </a:rPr>
            <a:t>Valuing Innovations</a:t>
          </a:r>
          <a:endParaRPr lang="en-US" sz="1200" kern="1200" dirty="0" smtClean="0"/>
        </a:p>
        <a:p>
          <a:pPr lvl="0" algn="l" defTabSz="533400">
            <a:lnSpc>
              <a:spcPct val="90000"/>
            </a:lnSpc>
            <a:spcBef>
              <a:spcPct val="0"/>
            </a:spcBef>
            <a:spcAft>
              <a:spcPct val="35000"/>
            </a:spcAft>
          </a:pPr>
          <a:r>
            <a:rPr lang="en-US" sz="1200" kern="1200" dirty="0" smtClean="0"/>
            <a:t>Explain why and how companies are continually looking for innovative ways to use information systems for competitive advantage.</a:t>
          </a:r>
          <a:endParaRPr lang="en-US" sz="1100" kern="1200" dirty="0"/>
        </a:p>
      </dsp:txBody>
      <dsp:txXfrm>
        <a:off x="1719874" y="3035790"/>
        <a:ext cx="6509725" cy="843925"/>
      </dsp:txXfrm>
    </dsp:sp>
    <dsp:sp modelId="{6ED042DA-90EA-415F-9861-14F87D22BB00}">
      <dsp:nvSpPr>
        <dsp:cNvPr id="0" name=""/>
        <dsp:cNvSpPr/>
      </dsp:nvSpPr>
      <dsp:spPr>
        <a:xfrm>
          <a:off x="360912" y="3161934"/>
          <a:ext cx="1072004" cy="591636"/>
        </a:xfrm>
        <a:prstGeom prst="roundRect">
          <a:avLst>
            <a:gd name="adj" fmla="val 10000"/>
          </a:avLst>
        </a:prstGeom>
        <a:blipFill rotWithShape="1">
          <a:blip xmlns:r="http://schemas.openxmlformats.org/officeDocument/2006/relationships" r:embed="rId3" cstate="screen">
            <a:extLst>
              <a:ext uri="{28A0092B-C50C-407E-A947-70E740481C1C}">
                <a14:useLocalDpi xmlns:a14="http://schemas.microsoft.com/office/drawing/2010/main"/>
              </a:ext>
            </a:extLst>
          </a:blip>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71ACDAA-8EBB-4B3F-89FD-E777335919BA}">
      <dsp:nvSpPr>
        <dsp:cNvPr id="0" name=""/>
        <dsp:cNvSpPr/>
      </dsp:nvSpPr>
      <dsp:spPr>
        <a:xfrm>
          <a:off x="0" y="3953669"/>
          <a:ext cx="8229600" cy="842586"/>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n-US" sz="1200" b="1" kern="1200" dirty="0" smtClean="0">
              <a:hlinkClick xmlns:r="http://schemas.openxmlformats.org/officeDocument/2006/relationships" r:id="" action="ppaction://hlinksldjump"/>
            </a:rPr>
            <a:t>Freeconomics: Why Free Products are the Future of the Digital World</a:t>
          </a:r>
          <a:endParaRPr lang="en-US" sz="1200" kern="1200" dirty="0" smtClean="0"/>
        </a:p>
        <a:p>
          <a:pPr lvl="0" algn="l" defTabSz="533400">
            <a:lnSpc>
              <a:spcPct val="90000"/>
            </a:lnSpc>
            <a:spcBef>
              <a:spcPct val="0"/>
            </a:spcBef>
            <a:spcAft>
              <a:spcPct val="35000"/>
            </a:spcAft>
          </a:pPr>
          <a:r>
            <a:rPr lang="en-US" sz="1200" kern="1200" dirty="0" smtClean="0"/>
            <a:t>Describe freeconomics and how organizations can leverage digital technologies to provide free goods and services to customers as a business strategy for gaining a competitive advantage. </a:t>
          </a:r>
          <a:endParaRPr lang="en-US" sz="1100" kern="1200" dirty="0"/>
        </a:p>
      </dsp:txBody>
      <dsp:txXfrm>
        <a:off x="1719874" y="3953669"/>
        <a:ext cx="6509725" cy="842586"/>
      </dsp:txXfrm>
    </dsp:sp>
    <dsp:sp modelId="{0C6B9C41-271F-4061-9955-70DED635DAC1}">
      <dsp:nvSpPr>
        <dsp:cNvPr id="0" name=""/>
        <dsp:cNvSpPr/>
      </dsp:nvSpPr>
      <dsp:spPr>
        <a:xfrm>
          <a:off x="360912" y="4079144"/>
          <a:ext cx="1072004" cy="591636"/>
        </a:xfrm>
        <a:prstGeom prst="roundRect">
          <a:avLst>
            <a:gd name="adj" fmla="val 10000"/>
          </a:avLst>
        </a:prstGeom>
        <a:blipFill rotWithShape="1">
          <a:blip xmlns:r="http://schemas.openxmlformats.org/officeDocument/2006/relationships" r:embed="rId4" cstate="screen">
            <a:extLst>
              <a:ext uri="{28A0092B-C50C-407E-A947-70E740481C1C}">
                <a14:useLocalDpi xmlns:a14="http://schemas.microsoft.com/office/drawing/2010/main"/>
              </a:ext>
            </a:extLst>
          </a:blip>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89CFF3-74C1-4F32-B093-38D94D4D20CF}">
      <dsp:nvSpPr>
        <dsp:cNvPr id="0" name=""/>
        <dsp:cNvSpPr/>
      </dsp:nvSpPr>
      <dsp:spPr>
        <a:xfrm>
          <a:off x="0" y="0"/>
          <a:ext cx="8229600" cy="841250"/>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n-US" sz="1200" b="1" kern="1200" dirty="0" smtClean="0">
              <a:hlinkClick xmlns:r="http://schemas.openxmlformats.org/officeDocument/2006/relationships" r:id="" action="ppaction://hlinksldjump"/>
            </a:rPr>
            <a:t>Enabling Organizational Strategy through Information Systems</a:t>
          </a:r>
          <a:endParaRPr lang="en-US" sz="1200" kern="1200" dirty="0" smtClean="0"/>
        </a:p>
        <a:p>
          <a:pPr lvl="0" algn="l" defTabSz="533400">
            <a:lnSpc>
              <a:spcPct val="90000"/>
            </a:lnSpc>
            <a:spcBef>
              <a:spcPct val="0"/>
            </a:spcBef>
            <a:spcAft>
              <a:spcPct val="35000"/>
            </a:spcAft>
          </a:pPr>
          <a:r>
            <a:rPr lang="en-US" sz="1200" kern="1200" dirty="0" smtClean="0"/>
            <a:t>Discuss how information systems can be used for automation, organizational learning, and strategic advantage.</a:t>
          </a:r>
          <a:endParaRPr lang="en-US" sz="1100" kern="1200" dirty="0"/>
        </a:p>
      </dsp:txBody>
      <dsp:txXfrm>
        <a:off x="1718936" y="0"/>
        <a:ext cx="6510663" cy="841250"/>
      </dsp:txXfrm>
    </dsp:sp>
    <dsp:sp modelId="{7D7D61F9-D1AA-4F6A-8715-FD6AC3E01198}">
      <dsp:nvSpPr>
        <dsp:cNvPr id="0" name=""/>
        <dsp:cNvSpPr/>
      </dsp:nvSpPr>
      <dsp:spPr>
        <a:xfrm>
          <a:off x="338191" y="96012"/>
          <a:ext cx="1115571" cy="649225"/>
        </a:xfrm>
        <a:prstGeom prst="roundRect">
          <a:avLst>
            <a:gd name="adj" fmla="val 10000"/>
          </a:avLst>
        </a:prstGeom>
        <a:blipFill rotWithShape="1">
          <a:blip xmlns:r="http://schemas.openxmlformats.org/officeDocument/2006/relationships" r:embed="rId1"/>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3B6B1D-06C6-4860-8EBA-32C502FF8641}">
      <dsp:nvSpPr>
        <dsp:cNvPr id="0" name=""/>
        <dsp:cNvSpPr/>
      </dsp:nvSpPr>
      <dsp:spPr>
        <a:xfrm>
          <a:off x="0" y="914266"/>
          <a:ext cx="8229600" cy="837219"/>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n-US" sz="1200" b="1" kern="1200" dirty="0" smtClean="0">
              <a:hlinkClick xmlns:r="http://schemas.openxmlformats.org/officeDocument/2006/relationships" r:id="" action="ppaction://hlinksldjump"/>
            </a:rPr>
            <a:t>International Business Strategies in the Digital World</a:t>
          </a:r>
          <a:endParaRPr lang="en-US" sz="1200" kern="1200" dirty="0" smtClean="0"/>
        </a:p>
        <a:p>
          <a:pPr lvl="0" algn="l" defTabSz="533400">
            <a:lnSpc>
              <a:spcPct val="90000"/>
            </a:lnSpc>
            <a:spcBef>
              <a:spcPct val="0"/>
            </a:spcBef>
            <a:spcAft>
              <a:spcPct val="35000"/>
            </a:spcAft>
          </a:pPr>
          <a:r>
            <a:rPr lang="en-US" sz="1200" kern="1200" dirty="0" smtClean="0"/>
            <a:t>Describe international business and IS strategies used by companies operating in the digital world. </a:t>
          </a:r>
          <a:endParaRPr lang="en-US" sz="1100" kern="1200" dirty="0"/>
        </a:p>
      </dsp:txBody>
      <dsp:txXfrm>
        <a:off x="1718936" y="914266"/>
        <a:ext cx="6510663" cy="837219"/>
      </dsp:txXfrm>
    </dsp:sp>
    <dsp:sp modelId="{7AEC1603-E11D-41B0-BE2A-F6201D5BEDCD}">
      <dsp:nvSpPr>
        <dsp:cNvPr id="0" name=""/>
        <dsp:cNvSpPr/>
      </dsp:nvSpPr>
      <dsp:spPr>
        <a:xfrm>
          <a:off x="337590" y="1008263"/>
          <a:ext cx="1116773" cy="649225"/>
        </a:xfrm>
        <a:prstGeom prst="roundRect">
          <a:avLst>
            <a:gd name="adj" fmla="val 10000"/>
          </a:avLst>
        </a:prstGeom>
        <a:blipFill rotWithShape="1">
          <a:blip xmlns:r="http://schemas.openxmlformats.org/officeDocument/2006/relationships" r:embed="rId2"/>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7C28FEA-814E-4A68-B726-08705D29C6AB}">
      <dsp:nvSpPr>
        <dsp:cNvPr id="0" name=""/>
        <dsp:cNvSpPr/>
      </dsp:nvSpPr>
      <dsp:spPr>
        <a:xfrm>
          <a:off x="0" y="1824503"/>
          <a:ext cx="8229600" cy="839899"/>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n-US" sz="1200" b="1" kern="1200" dirty="0" smtClean="0">
              <a:hlinkClick xmlns:r="http://schemas.openxmlformats.org/officeDocument/2006/relationships" r:id="" action="ppaction://hlinksldjump"/>
            </a:rPr>
            <a:t>Valuing Innovations</a:t>
          </a:r>
          <a:endParaRPr lang="en-US" sz="1200" kern="1200" dirty="0" smtClean="0"/>
        </a:p>
        <a:p>
          <a:pPr lvl="0" algn="l" defTabSz="533400">
            <a:lnSpc>
              <a:spcPct val="90000"/>
            </a:lnSpc>
            <a:spcBef>
              <a:spcPct val="0"/>
            </a:spcBef>
            <a:spcAft>
              <a:spcPct val="35000"/>
            </a:spcAft>
          </a:pPr>
          <a:r>
            <a:rPr lang="en-US" sz="1200" kern="1200" dirty="0" smtClean="0"/>
            <a:t>Explain why and how companies are continually looking for innovative ways to use information systems for competitive advantage.</a:t>
          </a:r>
          <a:endParaRPr lang="en-US" sz="1100" kern="1200" dirty="0"/>
        </a:p>
        <a:p>
          <a:pPr marL="57150" lvl="1" indent="-57150" algn="l" defTabSz="488950">
            <a:lnSpc>
              <a:spcPct val="90000"/>
            </a:lnSpc>
            <a:spcBef>
              <a:spcPct val="0"/>
            </a:spcBef>
            <a:spcAft>
              <a:spcPct val="15000"/>
            </a:spcAft>
            <a:buChar char="••"/>
          </a:pPr>
          <a:endParaRPr lang="en-US" sz="1100" kern="1200" dirty="0"/>
        </a:p>
      </dsp:txBody>
      <dsp:txXfrm>
        <a:off x="1718936" y="1824503"/>
        <a:ext cx="6510663" cy="839899"/>
      </dsp:txXfrm>
    </dsp:sp>
    <dsp:sp modelId="{6ED042DA-90EA-415F-9861-14F87D22BB00}">
      <dsp:nvSpPr>
        <dsp:cNvPr id="0" name=""/>
        <dsp:cNvSpPr/>
      </dsp:nvSpPr>
      <dsp:spPr>
        <a:xfrm>
          <a:off x="337590" y="1919840"/>
          <a:ext cx="1116773" cy="649225"/>
        </a:xfrm>
        <a:prstGeom prst="roundRect">
          <a:avLst>
            <a:gd name="adj" fmla="val 10000"/>
          </a:avLst>
        </a:prstGeom>
        <a:blipFill rotWithShape="1">
          <a:blip xmlns:r="http://schemas.openxmlformats.org/officeDocument/2006/relationships" r:embed="rId3"/>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71ACDAA-8EBB-4B3F-89FD-E777335919BA}">
      <dsp:nvSpPr>
        <dsp:cNvPr id="0" name=""/>
        <dsp:cNvSpPr/>
      </dsp:nvSpPr>
      <dsp:spPr>
        <a:xfrm>
          <a:off x="0" y="2737419"/>
          <a:ext cx="8229600" cy="2060165"/>
        </a:xfrm>
        <a:prstGeom prst="roundRect">
          <a:avLst>
            <a:gd name="adj" fmla="val 10000"/>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b="1" kern="1200" dirty="0" smtClean="0"/>
            <a:t>Freeconomics: Why Free Products are the Future of the Digital World</a:t>
          </a:r>
          <a:endParaRPr lang="en-US" sz="2400" kern="1200" dirty="0" smtClean="0"/>
        </a:p>
        <a:p>
          <a:pPr lvl="0" algn="l" defTabSz="1066800">
            <a:lnSpc>
              <a:spcPct val="90000"/>
            </a:lnSpc>
            <a:spcBef>
              <a:spcPct val="0"/>
            </a:spcBef>
            <a:spcAft>
              <a:spcPct val="35000"/>
            </a:spcAft>
          </a:pPr>
          <a:r>
            <a:rPr lang="en-US" sz="2000" kern="1200" dirty="0" smtClean="0"/>
            <a:t>Describe freeconomics and how organizations can leverage digital technologies to provide free goods and services to customers as a business strategy for gaining a competitive advantage. </a:t>
          </a:r>
          <a:endParaRPr lang="en-US" sz="2000" kern="1200" dirty="0"/>
        </a:p>
      </dsp:txBody>
      <dsp:txXfrm>
        <a:off x="1718936" y="2737419"/>
        <a:ext cx="6510663" cy="2060165"/>
      </dsp:txXfrm>
    </dsp:sp>
    <dsp:sp modelId="{0C6B9C41-271F-4061-9955-70DED635DAC1}">
      <dsp:nvSpPr>
        <dsp:cNvPr id="0" name=""/>
        <dsp:cNvSpPr/>
      </dsp:nvSpPr>
      <dsp:spPr>
        <a:xfrm>
          <a:off x="108988" y="2912538"/>
          <a:ext cx="1573976" cy="1709928"/>
        </a:xfrm>
        <a:prstGeom prst="roundRect">
          <a:avLst>
            <a:gd name="adj" fmla="val 10000"/>
          </a:avLst>
        </a:prstGeom>
        <a:blipFill rotWithShape="1">
          <a:blip xmlns:r="http://schemas.openxmlformats.org/officeDocument/2006/relationships" r:embed="rId4"/>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2">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3">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4#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4#5">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8C339ED-A0A3-4289-B2CD-DA5C23B9268B}" type="datetimeFigureOut">
              <a:rPr lang="en-US" smtClean="0"/>
              <a:pPr/>
              <a:t>2/4/2013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2E9391A-7EF1-43D8-947E-F7F81D297A48}" type="slidenum">
              <a:rPr lang="en-US" smtClean="0"/>
              <a:pPr/>
              <a:t>‹#›</a:t>
            </a:fld>
            <a:endParaRPr lang="en-US"/>
          </a:p>
        </p:txBody>
      </p:sp>
    </p:spTree>
    <p:extLst>
      <p:ext uri="{BB962C8B-B14F-4D97-AF65-F5344CB8AC3E}">
        <p14:creationId xmlns:p14="http://schemas.microsoft.com/office/powerpoint/2010/main" val="2555703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BEAAE8-7D2D-40ED-9A9A-583F7513B67D}" type="datetimeFigureOut">
              <a:rPr lang="en-US" smtClean="0"/>
              <a:pPr/>
              <a:t>2/4/2013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67F9D51-80C0-44B3-A279-206886E200EC}" type="slidenum">
              <a:rPr lang="en-US" smtClean="0"/>
              <a:pPr/>
              <a:t>‹#›</a:t>
            </a:fld>
            <a:endParaRPr lang="en-US"/>
          </a:p>
        </p:txBody>
      </p:sp>
    </p:spTree>
    <p:extLst>
      <p:ext uri="{BB962C8B-B14F-4D97-AF65-F5344CB8AC3E}">
        <p14:creationId xmlns:p14="http://schemas.microsoft.com/office/powerpoint/2010/main" val="34053028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1</a:t>
            </a:fld>
            <a:endParaRPr lang="en-US" dirty="0"/>
          </a:p>
        </p:txBody>
      </p:sp>
    </p:spTree>
    <p:extLst>
      <p:ext uri="{BB962C8B-B14F-4D97-AF65-F5344CB8AC3E}">
        <p14:creationId xmlns:p14="http://schemas.microsoft.com/office/powerpoint/2010/main" val="19678850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Information systems can track information and identify how the business is functioning in general and at different</a:t>
            </a:r>
            <a:r>
              <a:rPr lang="en-US" baseline="0" dirty="0" smtClean="0"/>
              <a:t> times of the year. </a:t>
            </a:r>
          </a:p>
          <a:p>
            <a:r>
              <a:rPr lang="en-US" baseline="0" dirty="0" smtClean="0"/>
              <a:t>Managers can learn from this information and utilize it to run the business more efficiently, planning in advance how they handle seasonal demand fluctuations, or change business processes which are flawed and generating problems, such as approving loans that will be defaulted.</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10</a:t>
            </a:fld>
            <a:endParaRPr lang="en-US"/>
          </a:p>
        </p:txBody>
      </p:sp>
    </p:spTree>
    <p:extLst>
      <p:ext uri="{BB962C8B-B14F-4D97-AF65-F5344CB8AC3E}">
        <p14:creationId xmlns:p14="http://schemas.microsoft.com/office/powerpoint/2010/main" val="21010314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While automating and learning are good approaches to information systems, ensuring that</a:t>
            </a:r>
            <a:r>
              <a:rPr lang="en-US" baseline="0" dirty="0" smtClean="0"/>
              <a:t> expenditures are for systems that match the corporate strategy is also critical. </a:t>
            </a:r>
          </a:p>
          <a:p>
            <a:r>
              <a:rPr lang="en-US" baseline="0" dirty="0" smtClean="0"/>
              <a:t>It wouldn’t make sense for a low cost car manufacturer to implement a highly sophisticated and very expensive quality control system that rivaled the quality control systems of Mercedes, because that isn’t why customers are buying their cars and the system wouldn’t generate an appropriate return in investment.</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11</a:t>
            </a:fld>
            <a:endParaRPr lang="en-US"/>
          </a:p>
        </p:txBody>
      </p:sp>
    </p:spTree>
    <p:extLst>
      <p:ext uri="{BB962C8B-B14F-4D97-AF65-F5344CB8AC3E}">
        <p14:creationId xmlns:p14="http://schemas.microsoft.com/office/powerpoint/2010/main" val="21010314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a company does or is perceived by customers to do something distinctively better then the competition, it has a competitive advantage</a:t>
            </a:r>
            <a:r>
              <a:rPr lang="en-US" baseline="0" dirty="0" smtClean="0"/>
              <a:t> based on that distinctive feature. </a:t>
            </a:r>
          </a:p>
          <a:p>
            <a:r>
              <a:rPr lang="en-US" baseline="0" dirty="0" smtClean="0"/>
              <a:t>Many firms seek unique positioning to increase their products marketability. Information systems that help a firm achieve a distinct position can help create competitive advantage.</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12</a:t>
            </a:fld>
            <a:endParaRPr lang="en-US"/>
          </a:p>
        </p:txBody>
      </p:sp>
    </p:spTree>
    <p:extLst>
      <p:ext uri="{BB962C8B-B14F-4D97-AF65-F5344CB8AC3E}">
        <p14:creationId xmlns:p14="http://schemas.microsoft.com/office/powerpoint/2010/main" val="21010314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Companies</a:t>
            </a:r>
            <a:r>
              <a:rPr lang="en-US" baseline="0" dirty="0" smtClean="0"/>
              <a:t> need to understand the forces acting within the industry and on their organization. Michael Porter created a framework for this in 1979 that is still widely used to this day. </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13</a:t>
            </a:fld>
            <a:endParaRPr lang="en-US"/>
          </a:p>
        </p:txBody>
      </p:sp>
    </p:spTree>
    <p:extLst>
      <p:ext uri="{BB962C8B-B14F-4D97-AF65-F5344CB8AC3E}">
        <p14:creationId xmlns:p14="http://schemas.microsoft.com/office/powerpoint/2010/main" val="21010314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Information Systems can help offset many competitive forces, such as Computer Aided Design and Manufacturing to help firms meet customer demands when customers have a high degree of bargaining power.</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14</a:t>
            </a:fld>
            <a:endParaRPr lang="en-US"/>
          </a:p>
        </p:txBody>
      </p:sp>
    </p:spTree>
    <p:extLst>
      <p:ext uri="{BB962C8B-B14F-4D97-AF65-F5344CB8AC3E}">
        <p14:creationId xmlns:p14="http://schemas.microsoft.com/office/powerpoint/2010/main" val="21010314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Value chain analysis can highlight opportunities in which information systems implementation can make</a:t>
            </a:r>
            <a:r>
              <a:rPr lang="en-US" baseline="0" dirty="0" smtClean="0"/>
              <a:t> an organization more effective and efficient, and secure a competitive advantage. </a:t>
            </a:r>
          </a:p>
          <a:p>
            <a:r>
              <a:rPr lang="en-US" baseline="0" dirty="0" smtClean="0"/>
              <a:t>By identifying your cost structure at each level of the value chain and benchmarking against your competitors you can identify changes that will enhance your performance.</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15</a:t>
            </a:fld>
            <a:endParaRPr lang="en-US"/>
          </a:p>
        </p:txBody>
      </p:sp>
    </p:spTree>
    <p:extLst>
      <p:ext uri="{BB962C8B-B14F-4D97-AF65-F5344CB8AC3E}">
        <p14:creationId xmlns:p14="http://schemas.microsoft.com/office/powerpoint/2010/main" val="21010314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important that when firms are choosing technologies to implement they make sure the technologies support the business strategies already in place.</a:t>
            </a:r>
          </a:p>
          <a:p>
            <a:r>
              <a:rPr lang="en-US" dirty="0" smtClean="0"/>
              <a:t>While</a:t>
            </a:r>
            <a:r>
              <a:rPr lang="en-US" baseline="0" dirty="0" smtClean="0"/>
              <a:t> many projects may appear to be justified, limited resources require careful selection.</a:t>
            </a:r>
          </a:p>
          <a:p>
            <a:r>
              <a:rPr lang="en-US" baseline="0" dirty="0" smtClean="0"/>
              <a:t>By making sure that the projects selected are focused on helping the company meet its core business objectives, a company can help ensure that the projects are adding value.</a:t>
            </a:r>
            <a:endParaRPr lang="en-US" dirty="0" smtClean="0"/>
          </a:p>
          <a:p>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16</a:t>
            </a:fld>
            <a:endParaRPr lang="en-US"/>
          </a:p>
        </p:txBody>
      </p:sp>
    </p:spTree>
    <p:extLst>
      <p:ext uri="{BB962C8B-B14F-4D97-AF65-F5344CB8AC3E}">
        <p14:creationId xmlns:p14="http://schemas.microsoft.com/office/powerpoint/2010/main" val="21010314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Information systems add value to companies in several ways. </a:t>
            </a:r>
          </a:p>
          <a:p>
            <a:r>
              <a:rPr lang="en-US" dirty="0" smtClean="0"/>
              <a:t>There are both direct financial impacts, and indirect impacts such as enabling</a:t>
            </a:r>
            <a:r>
              <a:rPr lang="en-US" baseline="0" dirty="0" smtClean="0"/>
              <a:t> an organization to make changes in the future or strengthening the business processes so organizations are readily able to meet business requirements without having to constantly make exceptional efforts. Finally there is the value of meeting current and future regulatory requirements.</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17</a:t>
            </a:fld>
            <a:endParaRPr lang="en-US"/>
          </a:p>
        </p:txBody>
      </p:sp>
    </p:spTree>
    <p:extLst>
      <p:ext uri="{BB962C8B-B14F-4D97-AF65-F5344CB8AC3E}">
        <p14:creationId xmlns:p14="http://schemas.microsoft.com/office/powerpoint/2010/main" val="21010314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a company answers these questions dictates:</a:t>
            </a:r>
          </a:p>
          <a:p>
            <a:pPr>
              <a:buFont typeface="Arial" pitchFamily="34" charset="0"/>
              <a:buChar char="•"/>
            </a:pPr>
            <a:r>
              <a:rPr lang="en-US" dirty="0" smtClean="0"/>
              <a:t> what</a:t>
            </a:r>
            <a:r>
              <a:rPr lang="en-US" baseline="0" dirty="0" smtClean="0"/>
              <a:t> industry the company is competing in</a:t>
            </a:r>
          </a:p>
          <a:p>
            <a:pPr>
              <a:buFont typeface="Arial" pitchFamily="34" charset="0"/>
              <a:buChar char="•"/>
            </a:pPr>
            <a:r>
              <a:rPr lang="en-US" baseline="0" dirty="0" smtClean="0"/>
              <a:t> how competitive it is in that industry</a:t>
            </a:r>
          </a:p>
          <a:p>
            <a:pPr>
              <a:buFont typeface="Arial" pitchFamily="34" charset="0"/>
              <a:buChar char="•"/>
            </a:pPr>
            <a:r>
              <a:rPr lang="en-US" baseline="0" dirty="0" smtClean="0"/>
              <a:t> what if any competitive advantage the company enjoys, and </a:t>
            </a:r>
          </a:p>
          <a:p>
            <a:pPr>
              <a:buFont typeface="Arial" pitchFamily="34" charset="0"/>
              <a:buChar char="•"/>
            </a:pPr>
            <a:r>
              <a:rPr lang="en-US" baseline="0" dirty="0" smtClean="0"/>
              <a:t> how profitable the company is or can be.</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18</a:t>
            </a:fld>
            <a:endParaRPr lang="en-US"/>
          </a:p>
        </p:txBody>
      </p:sp>
    </p:spTree>
    <p:extLst>
      <p:ext uri="{BB962C8B-B14F-4D97-AF65-F5344CB8AC3E}">
        <p14:creationId xmlns:p14="http://schemas.microsoft.com/office/powerpoint/2010/main" val="21010314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B67F9D51-80C0-44B3-A279-206886E200EC}" type="slidenum">
              <a:rPr lang="en-US" smtClean="0"/>
              <a:pPr/>
              <a:t>19</a:t>
            </a:fld>
            <a:endParaRPr lang="en-US"/>
          </a:p>
        </p:txBody>
      </p:sp>
    </p:spTree>
    <p:extLst>
      <p:ext uri="{BB962C8B-B14F-4D97-AF65-F5344CB8AC3E}">
        <p14:creationId xmlns:p14="http://schemas.microsoft.com/office/powerpoint/2010/main" val="3580941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2</a:t>
            </a:fld>
            <a:endParaRPr lang="en-US"/>
          </a:p>
        </p:txBody>
      </p:sp>
    </p:spTree>
    <p:extLst>
      <p:ext uri="{BB962C8B-B14F-4D97-AF65-F5344CB8AC3E}">
        <p14:creationId xmlns:p14="http://schemas.microsoft.com/office/powerpoint/2010/main" val="31519328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four different types of international business strategy are Home Replication, Global, Multidomestic,</a:t>
            </a:r>
            <a:r>
              <a:rPr lang="en-US" baseline="0" dirty="0" smtClean="0"/>
              <a:t> and Transnational. These strategies are designed to address different needs for local responsiveness, simplicity, and cost minimization. We will discuss each of them in depth in the next four slides. </a:t>
            </a:r>
            <a:endParaRPr lang="en-US" dirty="0" smtClean="0"/>
          </a:p>
        </p:txBody>
      </p:sp>
      <p:sp>
        <p:nvSpPr>
          <p:cNvPr id="4" name="Slide Number Placeholder 3"/>
          <p:cNvSpPr>
            <a:spLocks noGrp="1"/>
          </p:cNvSpPr>
          <p:nvPr>
            <p:ph type="sldNum" sz="quarter" idx="10"/>
          </p:nvPr>
        </p:nvSpPr>
        <p:spPr/>
        <p:txBody>
          <a:bodyPr/>
          <a:lstStyle/>
          <a:p>
            <a:fld id="{B67F9D51-80C0-44B3-A279-206886E200EC}" type="slidenum">
              <a:rPr lang="en-US" smtClean="0"/>
              <a:pPr/>
              <a:t>20</a:t>
            </a:fld>
            <a:endParaRPr lang="en-US"/>
          </a:p>
        </p:txBody>
      </p:sp>
    </p:spTree>
    <p:extLst>
      <p:ext uri="{BB962C8B-B14F-4D97-AF65-F5344CB8AC3E}">
        <p14:creationId xmlns:p14="http://schemas.microsoft.com/office/powerpoint/2010/main" val="5870292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home replication strategy is essentially focused on making products for the domestic market, and then selling them as exports to anyone who wants to buy</a:t>
            </a:r>
            <a:r>
              <a:rPr lang="en-US" baseline="0" dirty="0" smtClean="0"/>
              <a:t> them internationally regardless of how the products may or may not be suited for that different market.</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21</a:t>
            </a:fld>
            <a:endParaRPr lang="en-US"/>
          </a:p>
        </p:txBody>
      </p:sp>
    </p:spTree>
    <p:extLst>
      <p:ext uri="{BB962C8B-B14F-4D97-AF65-F5344CB8AC3E}">
        <p14:creationId xmlns:p14="http://schemas.microsoft.com/office/powerpoint/2010/main" val="21010314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companies are pursuing a Global business strategy, their products are deliberately</a:t>
            </a:r>
            <a:r>
              <a:rPr lang="en-US" baseline="0" dirty="0" smtClean="0"/>
              <a:t> developed for a global market. </a:t>
            </a:r>
          </a:p>
          <a:p>
            <a:r>
              <a:rPr lang="en-US" baseline="0" dirty="0" smtClean="0"/>
              <a:t>This is differs from the home-replication strategy, where products are developed for the home market then offered up for export. </a:t>
            </a:r>
          </a:p>
          <a:p>
            <a:r>
              <a:rPr lang="en-US" baseline="0" dirty="0" smtClean="0"/>
              <a:t>In the global strategy the product is intended for a global audience and designed to appeal across the global audience. </a:t>
            </a:r>
          </a:p>
          <a:p>
            <a:r>
              <a:rPr lang="en-US" baseline="0" dirty="0" smtClean="0"/>
              <a:t>This requires subsidiaries providing extensive feedback to the home office to ensure an understanding of how the product is being received. </a:t>
            </a:r>
          </a:p>
          <a:p>
            <a:r>
              <a:rPr lang="en-US" baseline="0" dirty="0" smtClean="0"/>
              <a:t>This strategy doesn’t allow for localization of the product to appeal to specific markets, the focus is rather a global product appealing across many markets.</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22</a:t>
            </a:fld>
            <a:endParaRPr lang="en-US"/>
          </a:p>
        </p:txBody>
      </p:sp>
    </p:spTree>
    <p:extLst>
      <p:ext uri="{BB962C8B-B14F-4D97-AF65-F5344CB8AC3E}">
        <p14:creationId xmlns:p14="http://schemas.microsoft.com/office/powerpoint/2010/main" val="21010314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Multidomestic companies take a decentralized approach to running different subsidiary locations. Each location typically has a</a:t>
            </a:r>
            <a:r>
              <a:rPr lang="en-US" baseline="0" dirty="0" smtClean="0"/>
              <a:t> great deal of latitude in meeting local market needs. While multidomestic companies can successfully operate in very different cultures, there tends to be little sharing of lessons learned and best practices throughout the company, resulting in inefficiencies. The information systems of multidomestic companies also tend to be run by individual IS departments within each subsidiary.</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23</a:t>
            </a:fld>
            <a:endParaRPr lang="en-US"/>
          </a:p>
        </p:txBody>
      </p:sp>
    </p:spTree>
    <p:extLst>
      <p:ext uri="{BB962C8B-B14F-4D97-AF65-F5344CB8AC3E}">
        <p14:creationId xmlns:p14="http://schemas.microsoft.com/office/powerpoint/2010/main" val="21010314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Transnational companies take a federated approach to management, meaning some aspects of the company are centralized, while other aspects are decentralized. What</a:t>
            </a:r>
            <a:r>
              <a:rPr lang="en-US" baseline="0" dirty="0" smtClean="0"/>
              <a:t> portions of the company are centralized and which are decentralized is based on what approach is necessary to maximize the return on shareholder investment, with products requiring significant localization to be successful often decentralized, while products or business functions that gain efficiencies from economies of scale and standardization being centralized. Different parts of the company may even be centralized in different countries to take advantage of cost savings. The Transnational strategy is sophisticated and complex, requiring extensive information sharing between different subsidiaries as well as between each subsidiary and the home location or locations. This communication is facilitated by information systems and the Internet.</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24</a:t>
            </a:fld>
            <a:endParaRPr lang="en-US"/>
          </a:p>
        </p:txBody>
      </p:sp>
    </p:spTree>
    <p:extLst>
      <p:ext uri="{BB962C8B-B14F-4D97-AF65-F5344CB8AC3E}">
        <p14:creationId xmlns:p14="http://schemas.microsoft.com/office/powerpoint/2010/main" val="21010314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25</a:t>
            </a:fld>
            <a:endParaRPr lang="en-US"/>
          </a:p>
        </p:txBody>
      </p:sp>
    </p:spTree>
    <p:extLst>
      <p:ext uri="{BB962C8B-B14F-4D97-AF65-F5344CB8AC3E}">
        <p14:creationId xmlns:p14="http://schemas.microsoft.com/office/powerpoint/2010/main" val="20439982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a company wants to stay ahead of the competition, it needs to stay on top of</a:t>
            </a:r>
            <a:r>
              <a:rPr lang="en-US" baseline="0" dirty="0" smtClean="0"/>
              <a:t> the changing environment. </a:t>
            </a:r>
          </a:p>
          <a:p>
            <a:r>
              <a:rPr lang="en-US" baseline="0" dirty="0" smtClean="0"/>
              <a:t>This can require constant innovation, as the technologies in the world we live in keep changing in new and unexpected ways. </a:t>
            </a:r>
          </a:p>
          <a:p>
            <a:r>
              <a:rPr lang="en-US" baseline="0" dirty="0" smtClean="0"/>
              <a:t>Just as many companies in 1999 couldn’t conceive of the Internet as it is today, we may be unable to conceive of how the Internet will look in 2020 or 2025.</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26</a:t>
            </a:fld>
            <a:endParaRPr lang="en-US"/>
          </a:p>
        </p:txBody>
      </p:sp>
    </p:spTree>
    <p:extLst>
      <p:ext uri="{BB962C8B-B14F-4D97-AF65-F5344CB8AC3E}">
        <p14:creationId xmlns:p14="http://schemas.microsoft.com/office/powerpoint/2010/main" val="21010314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Innovation</a:t>
            </a:r>
            <a:r>
              <a:rPr lang="en-US" baseline="0" dirty="0" smtClean="0"/>
              <a:t> can bring great rewards, but it typically isn’t easy. Some innovations only give a short term advantage, readily copied by competitors once they see it works. And when there are competing technologies, there is no guarantee that the one a company chooses to embrace will become the market standard, making large investments risky. Finally, companies often have to choose a limited set of options to pursue out of a wealth of opportunities. Resources are constrained, time is limited, and the information about the different options is imperfect.</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27</a:t>
            </a:fld>
            <a:endParaRPr lang="en-US"/>
          </a:p>
        </p:txBody>
      </p:sp>
    </p:spTree>
    <p:extLst>
      <p:ext uri="{BB962C8B-B14F-4D97-AF65-F5344CB8AC3E}">
        <p14:creationId xmlns:p14="http://schemas.microsoft.com/office/powerpoint/2010/main" val="21010314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Innovation isn’t something every company can do. The company has to have an organization and process that allows innovation to move forward and not get caught up in office politics and competing agendas. If a</a:t>
            </a:r>
            <a:r>
              <a:rPr lang="en-US" baseline="0" dirty="0" smtClean="0"/>
              <a:t> company decides to pursue innovation, it either needs the resources in-house or needs to contract with a partner that has the appropriate resources. Finally, a company that doesn’t allow risk taking and the occasional failure will punish people who try to take risks and innovate, and will soon stifle any possibility of innovation.</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28</a:t>
            </a:fld>
            <a:endParaRPr lang="en-US"/>
          </a:p>
        </p:txBody>
      </p:sp>
    </p:spTree>
    <p:extLst>
      <p:ext uri="{BB962C8B-B14F-4D97-AF65-F5344CB8AC3E}">
        <p14:creationId xmlns:p14="http://schemas.microsoft.com/office/powerpoint/2010/main" val="21010314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difficult to predict the next</a:t>
            </a:r>
            <a:r>
              <a:rPr lang="en-US" baseline="0" dirty="0" smtClean="0"/>
              <a:t> innovation that will provide a long term competitive advantage, but there are a few things to keep in mind. Innovations based on a purchased technology can often be purchased by competitors, and those based on a developed technology can be imitated or copied. To provide long term advantage the innovation needs to form the basis for or incorporate something that competitors can’t readily acquire or develop. This could be something based on customer data that competitors can’t readily acquire, such as unique customer service. Sometimes a company can develop a technology that customers buy into and then are locked into with high switching costs. While this can be effective, some customers will view it as a trap and avoid it. Finally, companies can develop sophisticated technologies that are very difficult to copy or have a very high cost to duplicate. All of these can result in a company having a long term competitive advantage.</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29</a:t>
            </a:fld>
            <a:endParaRPr lang="en-US"/>
          </a:p>
        </p:txBody>
      </p:sp>
    </p:spTree>
    <p:extLst>
      <p:ext uri="{BB962C8B-B14F-4D97-AF65-F5344CB8AC3E}">
        <p14:creationId xmlns:p14="http://schemas.microsoft.com/office/powerpoint/2010/main" val="21010314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3</a:t>
            </a:fld>
            <a:endParaRPr lang="en-US"/>
          </a:p>
        </p:txBody>
      </p:sp>
    </p:spTree>
    <p:extLst>
      <p:ext uri="{BB962C8B-B14F-4D97-AF65-F5344CB8AC3E}">
        <p14:creationId xmlns:p14="http://schemas.microsoft.com/office/powerpoint/2010/main" val="37556118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Typical innovations are often slow to take off, then are rapidly adopted, and finally there is a long tail of late adopters who slowly change over. The innovators may</a:t>
            </a:r>
            <a:r>
              <a:rPr lang="en-US" baseline="0" dirty="0" smtClean="0"/>
              <a:t> be adopting technology just to see if it’s beneficial, while the majority are adopting it to take advantage of its benefits, and the laggards are slow to adopt despite the benefits they would see. While many technologies go through this cycle, disrupting innovations, discussed next, are different.</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30</a:t>
            </a:fld>
            <a:endParaRPr lang="en-US"/>
          </a:p>
        </p:txBody>
      </p:sp>
    </p:spTree>
    <p:extLst>
      <p:ext uri="{BB962C8B-B14F-4D97-AF65-F5344CB8AC3E}">
        <p14:creationId xmlns:p14="http://schemas.microsoft.com/office/powerpoint/2010/main" val="26566495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Disruptive Innovations can completely</a:t>
            </a:r>
            <a:r>
              <a:rPr lang="en-US" baseline="0" dirty="0" smtClean="0"/>
              <a:t> replace the technology they are disrupting, and a failure to recognize that a disruptive innovation is changing the market can easily lead to a companies demise. With a disruptive innovation, companies may not be given the opportunity to be laggards.</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31</a:t>
            </a:fld>
            <a:endParaRPr lang="en-US"/>
          </a:p>
        </p:txBody>
      </p:sp>
    </p:spTree>
    <p:extLst>
      <p:ext uri="{BB962C8B-B14F-4D97-AF65-F5344CB8AC3E}">
        <p14:creationId xmlns:p14="http://schemas.microsoft.com/office/powerpoint/2010/main" val="31350079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many different industries the capabilities of the lowest performing category of the market improve faster then the needs of the lowest</a:t>
            </a:r>
            <a:r>
              <a:rPr lang="en-US" baseline="0" dirty="0" smtClean="0"/>
              <a:t> need users. This is especially true in the computing industry, where the capabilities of computer systems continues to increase at a breakneck pace. When the lowest performing technology that is useful becomes powerful enough, it starts to meet the needs of additional users, and can often replace higher cost technology options. Thus Microcomputers pushed id-range computers out of the workplace, but some midrange computers pushed high-end computers out as well. The lowest performing technology that is useful may now itself be threatened by other technologies that couldn’t meet the needs of users in a segment before, but which now can. Cell phones and tablet computers are now powerful enough to be a disruptive technology threatening microprocessor-based computers.</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32</a:t>
            </a:fld>
            <a:endParaRPr lang="en-US"/>
          </a:p>
        </p:txBody>
      </p:sp>
    </p:spTree>
    <p:extLst>
      <p:ext uri="{BB962C8B-B14F-4D97-AF65-F5344CB8AC3E}">
        <p14:creationId xmlns:p14="http://schemas.microsoft.com/office/powerpoint/2010/main" val="21010314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e-business</a:t>
            </a:r>
            <a:r>
              <a:rPr lang="en-US" baseline="0" dirty="0" smtClean="0"/>
              <a:t> innovation cycle is based on choosing technologies, matching them to opportunities, and executing against the opportunity. After each execution there is an assessment phase where learning occurs, and then the process stares again.</a:t>
            </a:r>
          </a:p>
          <a:p>
            <a:r>
              <a:rPr lang="en-US" baseline="0" dirty="0" smtClean="0"/>
              <a:t>The most difficult part of the cycle is in Choosing the enabling/emerging technologies, which can be exceptionally difficult. Matching the selection with business opportunities is the next most difficult phase.</a:t>
            </a:r>
          </a:p>
          <a:p>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33</a:t>
            </a:fld>
            <a:endParaRPr lang="en-US"/>
          </a:p>
        </p:txBody>
      </p:sp>
    </p:spTree>
    <p:extLst>
      <p:ext uri="{BB962C8B-B14F-4D97-AF65-F5344CB8AC3E}">
        <p14:creationId xmlns:p14="http://schemas.microsoft.com/office/powerpoint/2010/main" val="194952633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34</a:t>
            </a:fld>
            <a:endParaRPr lang="en-US"/>
          </a:p>
        </p:txBody>
      </p:sp>
    </p:spTree>
    <p:extLst>
      <p:ext uri="{BB962C8B-B14F-4D97-AF65-F5344CB8AC3E}">
        <p14:creationId xmlns:p14="http://schemas.microsoft.com/office/powerpoint/2010/main" val="25086304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the market</a:t>
            </a:r>
            <a:r>
              <a:rPr lang="en-US" baseline="0" dirty="0" smtClean="0"/>
              <a:t> for digital goods and services increases, the total and marginal per-user costs decrease. Competition forces companies to pass these reduced costs on to customers to maintain competitiveness.  Over time these constantly decreasing costs approached ‘free’, and offering them to the consumer for free may be the only way to get the consumer to take advantage of them as compared to a competitors offerings.</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35</a:t>
            </a:fld>
            <a:endParaRPr lang="en-US"/>
          </a:p>
        </p:txBody>
      </p:sp>
    </p:spTree>
    <p:extLst>
      <p:ext uri="{BB962C8B-B14F-4D97-AF65-F5344CB8AC3E}">
        <p14:creationId xmlns:p14="http://schemas.microsoft.com/office/powerpoint/2010/main" val="21010314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While someone gets something for free in Freeconomics, that doesn’t mean no one is paying for anything. There are multiple approaches to</a:t>
            </a:r>
            <a:r>
              <a:rPr lang="en-US" baseline="0" dirty="0" smtClean="0"/>
              <a:t> making freeconomics work, many of which result in significant profits for successful companies. The classic example is online search engines. The functionality of the search engines is given to users for free, but the use of the search engine Web site gives the search engine companies the opportunity to sell advertising to companies. The sale of advertising by the search engine can be particularly valuable because the advertising shown can be targeted based on the content of the desired search, making it more relevant for the user exposed to it.</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36</a:t>
            </a:fld>
            <a:endParaRPr lang="en-US"/>
          </a:p>
        </p:txBody>
      </p:sp>
    </p:spTree>
    <p:extLst>
      <p:ext uri="{BB962C8B-B14F-4D97-AF65-F5344CB8AC3E}">
        <p14:creationId xmlns:p14="http://schemas.microsoft.com/office/powerpoint/2010/main" val="210103146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multiple ways companies implement Freeconomics, many of</a:t>
            </a:r>
            <a:r>
              <a:rPr lang="en-US" baseline="0" dirty="0" smtClean="0"/>
              <a:t> which still drive revenue.</a:t>
            </a:r>
          </a:p>
          <a:p>
            <a:r>
              <a:rPr lang="en-US" baseline="0" dirty="0" smtClean="0"/>
              <a:t>Advertising is very common, such as the search engine example from the previous slide.</a:t>
            </a:r>
          </a:p>
          <a:p>
            <a:r>
              <a:rPr lang="en-US" dirty="0" smtClean="0"/>
              <a:t>Cross subsidies allow</a:t>
            </a:r>
            <a:r>
              <a:rPr lang="en-US" baseline="0" dirty="0" smtClean="0"/>
              <a:t> one item to be given away or sold at a reduced price to drive sales of another item.</a:t>
            </a:r>
          </a:p>
          <a:p>
            <a:r>
              <a:rPr lang="en-US" baseline="0" dirty="0" smtClean="0"/>
              <a:t>Some items have no additional cost to duplicate, such as digital music, allowing companies to give them away without incurring expense.</a:t>
            </a:r>
          </a:p>
          <a:p>
            <a:r>
              <a:rPr lang="en-US" baseline="0" dirty="0" smtClean="0"/>
              <a:t>There are also freeconomics at play in the gift economies and labor exchanges, where people participate for various reasons which are not monetarily based.</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37</a:t>
            </a:fld>
            <a:endParaRPr lang="en-US"/>
          </a:p>
        </p:txBody>
      </p:sp>
    </p:spTree>
    <p:extLst>
      <p:ext uri="{BB962C8B-B14F-4D97-AF65-F5344CB8AC3E}">
        <p14:creationId xmlns:p14="http://schemas.microsoft.com/office/powerpoint/2010/main" val="210103146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t>39</a:t>
            </a:fld>
            <a:endParaRPr lang="en-US"/>
          </a:p>
        </p:txBody>
      </p:sp>
    </p:spTree>
    <p:extLst>
      <p:ext uri="{BB962C8B-B14F-4D97-AF65-F5344CB8AC3E}">
        <p14:creationId xmlns:p14="http://schemas.microsoft.com/office/powerpoint/2010/main" val="194952633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t>40</a:t>
            </a:fld>
            <a:endParaRPr lang="en-US"/>
          </a:p>
        </p:txBody>
      </p:sp>
    </p:spTree>
    <p:extLst>
      <p:ext uri="{BB962C8B-B14F-4D97-AF65-F5344CB8AC3E}">
        <p14:creationId xmlns:p14="http://schemas.microsoft.com/office/powerpoint/2010/main" val="21010314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 businesses have three levels of management,</a:t>
            </a:r>
            <a:r>
              <a:rPr lang="en-US" baseline="0" dirty="0" smtClean="0"/>
              <a:t> with one or more layers of managers in each level.</a:t>
            </a:r>
            <a:endParaRPr lang="en-US" dirty="0" smtClean="0"/>
          </a:p>
          <a:p>
            <a:pPr marL="182880" indent="-182880">
              <a:buFont typeface="Arial" pitchFamily="34" charset="0"/>
              <a:buChar char="•"/>
            </a:pPr>
            <a:r>
              <a:rPr lang="en-US" dirty="0" smtClean="0"/>
              <a:t>The executive</a:t>
            </a:r>
            <a:r>
              <a:rPr lang="en-US" baseline="0" dirty="0" smtClean="0"/>
              <a:t> management includes top tier management focused on long-term strategic business decisions such as how to compete, price versus quality, and what countries to do business in.</a:t>
            </a:r>
          </a:p>
          <a:p>
            <a:pPr marL="182880" indent="-182880">
              <a:buFont typeface="Arial" pitchFamily="34" charset="0"/>
              <a:buChar char="•"/>
            </a:pPr>
            <a:r>
              <a:rPr lang="en-US" baseline="0" dirty="0" smtClean="0"/>
              <a:t>Middle or tactical management is focused on running the organization to meet the strategic goals, and typically has a management timeframe of 3 to 12 months. Typical decisions might include where additional stores in existing markets should be opened.</a:t>
            </a:r>
          </a:p>
          <a:p>
            <a:pPr marL="182880" indent="-182880">
              <a:buFont typeface="Arial" pitchFamily="34" charset="0"/>
              <a:buChar char="•"/>
            </a:pPr>
            <a:r>
              <a:rPr lang="en-US" baseline="0" dirty="0" smtClean="0"/>
              <a:t>Operational employees and management perform the day-to-day work of the organization, making decisions on a day-by-day basis.</a:t>
            </a:r>
          </a:p>
          <a:p>
            <a:pPr marL="182880" indent="-182880">
              <a:buFont typeface="Arial" pitchFamily="34" charset="0"/>
              <a:buChar char="•"/>
            </a:pPr>
            <a:r>
              <a:rPr lang="en-US" baseline="0" dirty="0" smtClean="0"/>
              <a:t>A shift manager at a Wal-Mart would be Operational Management, while a Store manager at a Wal-Mart would be at the lowest level of Middle or Tactical Management.</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4</a:t>
            </a:fld>
            <a:endParaRPr lang="en-US"/>
          </a:p>
        </p:txBody>
      </p:sp>
    </p:spTree>
    <p:extLst>
      <p:ext uri="{BB962C8B-B14F-4D97-AF65-F5344CB8AC3E}">
        <p14:creationId xmlns:p14="http://schemas.microsoft.com/office/powerpoint/2010/main" val="210103146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t>41</a:t>
            </a:fld>
            <a:endParaRPr lang="en-US"/>
          </a:p>
        </p:txBody>
      </p:sp>
    </p:spTree>
    <p:extLst>
      <p:ext uri="{BB962C8B-B14F-4D97-AF65-F5344CB8AC3E}">
        <p14:creationId xmlns:p14="http://schemas.microsoft.com/office/powerpoint/2010/main" val="210103146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t>42</a:t>
            </a:fld>
            <a:endParaRPr lang="en-US"/>
          </a:p>
        </p:txBody>
      </p:sp>
    </p:spTree>
    <p:extLst>
      <p:ext uri="{BB962C8B-B14F-4D97-AF65-F5344CB8AC3E}">
        <p14:creationId xmlns:p14="http://schemas.microsoft.com/office/powerpoint/2010/main" val="194952633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t>43</a:t>
            </a:fld>
            <a:endParaRPr lang="en-US"/>
          </a:p>
        </p:txBody>
      </p:sp>
    </p:spTree>
    <p:extLst>
      <p:ext uri="{BB962C8B-B14F-4D97-AF65-F5344CB8AC3E}">
        <p14:creationId xmlns:p14="http://schemas.microsoft.com/office/powerpoint/2010/main" val="21010314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t>44</a:t>
            </a:fld>
            <a:endParaRPr lang="en-US"/>
          </a:p>
        </p:txBody>
      </p:sp>
    </p:spTree>
    <p:extLst>
      <p:ext uri="{BB962C8B-B14F-4D97-AF65-F5344CB8AC3E}">
        <p14:creationId xmlns:p14="http://schemas.microsoft.com/office/powerpoint/2010/main" val="210103146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t>45</a:t>
            </a:fld>
            <a:endParaRPr lang="en-US"/>
          </a:p>
        </p:txBody>
      </p:sp>
    </p:spTree>
    <p:extLst>
      <p:ext uri="{BB962C8B-B14F-4D97-AF65-F5344CB8AC3E}">
        <p14:creationId xmlns:p14="http://schemas.microsoft.com/office/powerpoint/2010/main" val="210103146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t>46</a:t>
            </a:fld>
            <a:endParaRPr lang="en-US"/>
          </a:p>
        </p:txBody>
      </p:sp>
    </p:spTree>
    <p:extLst>
      <p:ext uri="{BB962C8B-B14F-4D97-AF65-F5344CB8AC3E}">
        <p14:creationId xmlns:p14="http://schemas.microsoft.com/office/powerpoint/2010/main" val="21010314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Operational information systems primarily focus on process automation. This can include automating routine activities as well as automating and optimizing structured decisions (such as employee</a:t>
            </a:r>
            <a:r>
              <a:rPr lang="en-US" baseline="0" dirty="0" smtClean="0"/>
              <a:t> scheduling). </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5</a:t>
            </a:fld>
            <a:endParaRPr lang="en-US"/>
          </a:p>
        </p:txBody>
      </p:sp>
    </p:spTree>
    <p:extLst>
      <p:ext uri="{BB962C8B-B14F-4D97-AF65-F5344CB8AC3E}">
        <p14:creationId xmlns:p14="http://schemas.microsoft.com/office/powerpoint/2010/main" val="21010314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Information systems at the Managerial, or Tactical level are focused</a:t>
            </a:r>
            <a:r>
              <a:rPr lang="en-US" baseline="0" dirty="0" smtClean="0"/>
              <a:t> on helping middle management exercise control more efficiently and effectively and on helping them make semi-structured decisions with better input and resources.</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6</a:t>
            </a:fld>
            <a:endParaRPr lang="en-US" dirty="0"/>
          </a:p>
        </p:txBody>
      </p:sp>
    </p:spTree>
    <p:extLst>
      <p:ext uri="{BB962C8B-B14F-4D97-AF65-F5344CB8AC3E}">
        <p14:creationId xmlns:p14="http://schemas.microsoft.com/office/powerpoint/2010/main" val="21010314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Information systems at the Executive</a:t>
            </a:r>
            <a:r>
              <a:rPr lang="en-US" baseline="0" dirty="0" smtClean="0"/>
              <a:t> level are focused on helping executing managers understand the current business status through:</a:t>
            </a:r>
          </a:p>
          <a:p>
            <a:pPr>
              <a:buFont typeface="Arial" pitchFamily="34" charset="0"/>
              <a:buChar char="•"/>
            </a:pPr>
            <a:r>
              <a:rPr lang="en-US" baseline="0" dirty="0" smtClean="0"/>
              <a:t> executive information systems that often show aggregate business performance data, and </a:t>
            </a:r>
          </a:p>
          <a:p>
            <a:pPr>
              <a:buFont typeface="Arial" pitchFamily="34" charset="0"/>
              <a:buChar char="•"/>
            </a:pPr>
            <a:r>
              <a:rPr lang="en-US" baseline="0" dirty="0" smtClean="0"/>
              <a:t> through tools to support executing decision making such as forecasting and planning tools.</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7</a:t>
            </a:fld>
            <a:endParaRPr lang="en-US" dirty="0"/>
          </a:p>
        </p:txBody>
      </p:sp>
    </p:spTree>
    <p:extLst>
      <p:ext uri="{BB962C8B-B14F-4D97-AF65-F5344CB8AC3E}">
        <p14:creationId xmlns:p14="http://schemas.microsoft.com/office/powerpoint/2010/main" val="21010314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Organizations</a:t>
            </a:r>
            <a:r>
              <a:rPr lang="en-US" baseline="0" dirty="0" smtClean="0"/>
              <a:t> are organized along Functional boundaries as well as along managerial levels, and managers within each function at each organizational level have unique information system needs.</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8</a:t>
            </a:fld>
            <a:endParaRPr lang="en-US" dirty="0"/>
          </a:p>
        </p:txBody>
      </p:sp>
    </p:spTree>
    <p:extLst>
      <p:ext uri="{BB962C8B-B14F-4D97-AF65-F5344CB8AC3E}">
        <p14:creationId xmlns:p14="http://schemas.microsoft.com/office/powerpoint/2010/main" val="21010314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Computers can automate existing business processes to varying degrees. Depending on the process,</a:t>
            </a:r>
            <a:r>
              <a:rPr lang="en-US" baseline="0" dirty="0" smtClean="0"/>
              <a:t> this may or may not be significant. In the above example, going from a manual process to a fully automated process changed the total time for loans under $250k from 25 days to 15 minutes.</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9</a:t>
            </a:fld>
            <a:endParaRPr lang="en-US"/>
          </a:p>
        </p:txBody>
      </p:sp>
    </p:spTree>
    <p:extLst>
      <p:ext uri="{BB962C8B-B14F-4D97-AF65-F5344CB8AC3E}">
        <p14:creationId xmlns:p14="http://schemas.microsoft.com/office/powerpoint/2010/main" val="21010314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7" name="Rounded Rectangle 6"/>
          <p:cNvSpPr/>
          <p:nvPr userDrawn="1"/>
        </p:nvSpPr>
        <p:spPr>
          <a:xfrm>
            <a:off x="1219200" y="3810000"/>
            <a:ext cx="6705600" cy="1905000"/>
          </a:xfrm>
          <a:prstGeom prst="roundRect">
            <a:avLst/>
          </a:prstGeom>
          <a:no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8" name="Rounded Rectangle 7"/>
          <p:cNvSpPr/>
          <p:nvPr userDrawn="1"/>
        </p:nvSpPr>
        <p:spPr>
          <a:xfrm>
            <a:off x="533400" y="2057400"/>
            <a:ext cx="8077200" cy="16002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4" name="Title 13"/>
          <p:cNvSpPr>
            <a:spLocks noGrp="1"/>
          </p:cNvSpPr>
          <p:nvPr>
            <p:ph type="title"/>
          </p:nvPr>
        </p:nvSpPr>
        <p:spPr>
          <a:xfrm>
            <a:off x="685800" y="2133600"/>
            <a:ext cx="7772400" cy="1447800"/>
          </a:xfrm>
        </p:spPr>
        <p:txBody>
          <a:bodyPr/>
          <a:lstStyle/>
          <a:p>
            <a:r>
              <a:rPr lang="en-US" smtClean="0"/>
              <a:t>Click to edit Master title style</a:t>
            </a:r>
            <a:endParaRPr lang="en-US"/>
          </a:p>
        </p:txBody>
      </p:sp>
    </p:spTree>
    <p:extLst>
      <p:ext uri="{BB962C8B-B14F-4D97-AF65-F5344CB8AC3E}">
        <p14:creationId xmlns:p14="http://schemas.microsoft.com/office/powerpoint/2010/main" val="30972055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ounded Rectangle 6"/>
          <p:cNvSpPr/>
          <p:nvPr userDrawn="1"/>
        </p:nvSpPr>
        <p:spPr>
          <a:xfrm>
            <a:off x="381000" y="228600"/>
            <a:ext cx="8382000" cy="14478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457200" y="304800"/>
            <a:ext cx="8229600" cy="1295400"/>
          </a:xfrm>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Rounded Rectangle 9"/>
          <p:cNvSpPr/>
          <p:nvPr userDrawn="1"/>
        </p:nvSpPr>
        <p:spPr>
          <a:xfrm>
            <a:off x="381000" y="1752600"/>
            <a:ext cx="8382000" cy="4724400"/>
          </a:xfrm>
          <a:prstGeom prst="roundRect">
            <a:avLst/>
          </a:prstGeom>
          <a:no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8065693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9" name="Rounded Rectangle 8"/>
          <p:cNvSpPr/>
          <p:nvPr userDrawn="1"/>
        </p:nvSpPr>
        <p:spPr>
          <a:xfrm>
            <a:off x="6553200" y="228600"/>
            <a:ext cx="2209800" cy="59436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 name="Vertical Title 1"/>
          <p:cNvSpPr>
            <a:spLocks noGrp="1"/>
          </p:cNvSpPr>
          <p:nvPr>
            <p:ph type="title" orient="vert"/>
          </p:nvPr>
        </p:nvSpPr>
        <p:spPr>
          <a:xfrm>
            <a:off x="6629400" y="304801"/>
            <a:ext cx="2057400" cy="5791200"/>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304801"/>
            <a:ext cx="586740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Rounded Rectangle 9"/>
          <p:cNvSpPr/>
          <p:nvPr userDrawn="1"/>
        </p:nvSpPr>
        <p:spPr>
          <a:xfrm>
            <a:off x="381000" y="228600"/>
            <a:ext cx="6019800" cy="5943600"/>
          </a:xfrm>
          <a:prstGeom prst="roundRect">
            <a:avLst/>
          </a:prstGeom>
          <a:no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6634196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Rounded Rectangle 2"/>
          <p:cNvSpPr/>
          <p:nvPr userDrawn="1"/>
        </p:nvSpPr>
        <p:spPr>
          <a:xfrm>
            <a:off x="609600" y="2667000"/>
            <a:ext cx="8001000" cy="16002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4" name="Title 1"/>
          <p:cNvSpPr>
            <a:spLocks noGrp="1"/>
          </p:cNvSpPr>
          <p:nvPr>
            <p:ph type="title"/>
          </p:nvPr>
        </p:nvSpPr>
        <p:spPr>
          <a:xfrm>
            <a:off x="722313" y="2743200"/>
            <a:ext cx="7772400" cy="1447800"/>
          </a:xfrm>
        </p:spPr>
        <p:txBody>
          <a:bodyPr anchor="t">
            <a:normAutofit/>
          </a:bodyPr>
          <a:lstStyle>
            <a:lvl1pPr algn="l">
              <a:defRPr sz="3600" b="1" cap="all"/>
            </a:lvl1pPr>
          </a:lstStyle>
          <a:p>
            <a:r>
              <a:rPr lang="en-US" dirty="0" smtClean="0"/>
              <a:t>Click to edit Master title style</a:t>
            </a:r>
            <a:endParaRPr lang="en-US" dirty="0"/>
          </a:p>
        </p:txBody>
      </p:sp>
    </p:spTree>
    <p:extLst>
      <p:ext uri="{BB962C8B-B14F-4D97-AF65-F5344CB8AC3E}">
        <p14:creationId xmlns:p14="http://schemas.microsoft.com/office/powerpoint/2010/main" val="934451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ounded Rectangle 6"/>
          <p:cNvSpPr/>
          <p:nvPr userDrawn="1"/>
        </p:nvSpPr>
        <p:spPr>
          <a:xfrm>
            <a:off x="381000" y="228600"/>
            <a:ext cx="8382000" cy="14478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457200" y="304800"/>
            <a:ext cx="8229600" cy="1295400"/>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44545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Rounded Rectangle 10"/>
          <p:cNvSpPr/>
          <p:nvPr userDrawn="1"/>
        </p:nvSpPr>
        <p:spPr>
          <a:xfrm>
            <a:off x="609600" y="4343400"/>
            <a:ext cx="8001000" cy="16002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722313" y="4419600"/>
            <a:ext cx="7772400" cy="1447800"/>
          </a:xfrm>
        </p:spPr>
        <p:txBody>
          <a:bodyPr anchor="t">
            <a:normAutofit/>
          </a:bodyPr>
          <a:lstStyle>
            <a:lvl1pPr algn="l">
              <a:defRPr sz="36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667000"/>
            <a:ext cx="7772400" cy="152400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3" name="Rounded Rectangle 12"/>
          <p:cNvSpPr/>
          <p:nvPr userDrawn="1"/>
        </p:nvSpPr>
        <p:spPr>
          <a:xfrm>
            <a:off x="609600" y="2590800"/>
            <a:ext cx="8001000" cy="1676400"/>
          </a:xfrm>
          <a:prstGeom prst="roundRect">
            <a:avLst/>
          </a:prstGeom>
          <a:no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230471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ounded Rectangle 7"/>
          <p:cNvSpPr/>
          <p:nvPr userDrawn="1"/>
        </p:nvSpPr>
        <p:spPr>
          <a:xfrm>
            <a:off x="381000" y="228600"/>
            <a:ext cx="8382000" cy="14478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457200" y="304800"/>
            <a:ext cx="8229600" cy="12954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28800"/>
            <a:ext cx="40386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8800"/>
            <a:ext cx="40386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873522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30343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ounded Rectangle 5"/>
          <p:cNvSpPr/>
          <p:nvPr userDrawn="1"/>
        </p:nvSpPr>
        <p:spPr>
          <a:xfrm>
            <a:off x="381000" y="228600"/>
            <a:ext cx="8382000" cy="12954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457200" y="304800"/>
            <a:ext cx="8229600" cy="1143000"/>
          </a:xfrm>
        </p:spPr>
        <p:txBody>
          <a:bodyPr/>
          <a:lstStyle>
            <a:lvl1pPr>
              <a:defRPr sz="3600"/>
            </a:lvl1pPr>
          </a:lstStyle>
          <a:p>
            <a:r>
              <a:rPr lang="en-US" dirty="0" smtClean="0"/>
              <a:t>Click to edit Master title style</a:t>
            </a:r>
            <a:endParaRPr lang="en-US" dirty="0"/>
          </a:p>
        </p:txBody>
      </p:sp>
    </p:spTree>
    <p:extLst>
      <p:ext uri="{BB962C8B-B14F-4D97-AF65-F5344CB8AC3E}">
        <p14:creationId xmlns:p14="http://schemas.microsoft.com/office/powerpoint/2010/main" val="20670164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70426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477254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241452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325562"/>
          </a:xfrm>
          <a:prstGeom prst="rect">
            <a:avLst/>
          </a:prstGeom>
        </p:spPr>
        <p:txBody>
          <a:bodyPr vert="horz" lIns="0" tIns="0" rIns="0" bIns="0" rtlCol="0" anchor="ctr"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828800"/>
            <a:ext cx="8229600" cy="45720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Box 10"/>
          <p:cNvSpPr txBox="1"/>
          <p:nvPr userDrawn="1"/>
        </p:nvSpPr>
        <p:spPr>
          <a:xfrm>
            <a:off x="457200" y="6504801"/>
            <a:ext cx="8229600" cy="276999"/>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tab pos="8053388" algn="r"/>
              </a:tabLst>
              <a:defRPr/>
            </a:pPr>
            <a:r>
              <a:rPr lang="en-US" sz="1200" dirty="0" smtClean="0"/>
              <a:t>Copyright © 2014 Pearson Education, Inc. 	</a:t>
            </a:r>
            <a:fld id="{199C6309-6900-4C9A-B7CB-1E436A9733DD}" type="slidenum">
              <a:rPr lang="en-US" sz="1200" smtClean="0"/>
              <a:pPr marL="0" marR="0" indent="0" algn="l" defTabSz="914400" rtl="0" eaLnBrk="1" fontAlgn="auto" latinLnBrk="0" hangingPunct="1">
                <a:lnSpc>
                  <a:spcPct val="100000"/>
                </a:lnSpc>
                <a:spcBef>
                  <a:spcPts val="0"/>
                </a:spcBef>
                <a:spcAft>
                  <a:spcPts val="0"/>
                </a:spcAft>
                <a:buClrTx/>
                <a:buSzTx/>
                <a:buFontTx/>
                <a:buNone/>
                <a:tabLst>
                  <a:tab pos="8053388" algn="r"/>
                </a:tabLst>
                <a:defRPr/>
              </a:pPr>
              <a:t>‹#›</a:t>
            </a:fld>
            <a:endParaRPr lang="en-US" sz="1200" dirty="0" smtClean="0"/>
          </a:p>
        </p:txBody>
      </p:sp>
    </p:spTree>
    <p:extLst>
      <p:ext uri="{BB962C8B-B14F-4D97-AF65-F5344CB8AC3E}">
        <p14:creationId xmlns:p14="http://schemas.microsoft.com/office/powerpoint/2010/main" val="2338390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spcBef>
          <a:spcPct val="0"/>
        </a:spcBef>
        <a:buNone/>
        <a:defRPr sz="3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5.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4.xml"/><Relationship Id="rId1" Type="http://schemas.openxmlformats.org/officeDocument/2006/relationships/slideLayout" Target="../slideLayouts/slideLayout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fontScale="85000" lnSpcReduction="20000"/>
          </a:bodyPr>
          <a:lstStyle/>
          <a:p>
            <a:r>
              <a:rPr lang="en-US" dirty="0" smtClean="0"/>
              <a:t>A </a:t>
            </a:r>
            <a:r>
              <a:rPr lang="en-US" dirty="0"/>
              <a:t>firm has competitive </a:t>
            </a:r>
            <a:endParaRPr lang="en-US" dirty="0" smtClean="0"/>
          </a:p>
          <a:p>
            <a:r>
              <a:rPr lang="en-US" dirty="0" smtClean="0"/>
              <a:t>advantage over </a:t>
            </a:r>
            <a:r>
              <a:rPr lang="en-US" dirty="0"/>
              <a:t>rival </a:t>
            </a:r>
            <a:r>
              <a:rPr lang="en-US" dirty="0" smtClean="0"/>
              <a:t>firms when </a:t>
            </a:r>
            <a:r>
              <a:rPr lang="en-US" dirty="0"/>
              <a:t>it </a:t>
            </a:r>
            <a:endParaRPr lang="en-US" dirty="0" smtClean="0"/>
          </a:p>
          <a:p>
            <a:r>
              <a:rPr lang="en-US" dirty="0" smtClean="0"/>
              <a:t>can </a:t>
            </a:r>
            <a:r>
              <a:rPr lang="en-US" dirty="0"/>
              <a:t>do something better, faster, </a:t>
            </a:r>
            <a:endParaRPr lang="en-US" dirty="0" smtClean="0"/>
          </a:p>
          <a:p>
            <a:r>
              <a:rPr lang="en-US" dirty="0" smtClean="0"/>
              <a:t>more </a:t>
            </a:r>
            <a:r>
              <a:rPr lang="en-US" dirty="0"/>
              <a:t>economically, or uniquely</a:t>
            </a:r>
          </a:p>
        </p:txBody>
      </p:sp>
      <p:sp>
        <p:nvSpPr>
          <p:cNvPr id="4" name="Title 3"/>
          <p:cNvSpPr>
            <a:spLocks noGrp="1"/>
          </p:cNvSpPr>
          <p:nvPr>
            <p:ph type="ctrTitle"/>
          </p:nvPr>
        </p:nvSpPr>
        <p:spPr/>
        <p:txBody>
          <a:bodyPr/>
          <a:lstStyle/>
          <a:p>
            <a:r>
              <a:rPr lang="en-US" dirty="0" smtClean="0"/>
              <a:t>Chapter 2 </a:t>
            </a:r>
            <a:r>
              <a:rPr lang="en-US" dirty="0"/>
              <a:t>- Gaining Competitive Advantage through </a:t>
            </a:r>
            <a:r>
              <a:rPr lang="en-US" dirty="0" smtClean="0"/>
              <a:t>Information </a:t>
            </a:r>
            <a:r>
              <a:rPr lang="en-US" dirty="0"/>
              <a:t>Systems</a:t>
            </a:r>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3276600" cy="2057400"/>
          </a:xfrm>
          <a:prstGeom prst="rect">
            <a:avLst/>
          </a:prstGeom>
        </p:spPr>
      </p:pic>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76600" y="0"/>
            <a:ext cx="2743200" cy="2057400"/>
          </a:xfrm>
          <a:prstGeom prst="rect">
            <a:avLst/>
          </a:prstGeom>
        </p:spPr>
      </p:pic>
      <p:pic>
        <p:nvPicPr>
          <p:cNvPr id="10" name="Picture 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019800" y="4614"/>
            <a:ext cx="3124200" cy="2052786"/>
          </a:xfrm>
          <a:prstGeom prst="rect">
            <a:avLst/>
          </a:prstGeom>
        </p:spPr>
      </p:pic>
    </p:spTree>
    <p:extLst>
      <p:ext uri="{BB962C8B-B14F-4D97-AF65-F5344CB8AC3E}">
        <p14:creationId xmlns:p14="http://schemas.microsoft.com/office/powerpoint/2010/main" val="24922968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Information Systems for Organizational Learning: Doing Things Better</a:t>
            </a:r>
          </a:p>
        </p:txBody>
      </p:sp>
      <p:sp>
        <p:nvSpPr>
          <p:cNvPr id="3" name="Content Placeholder 2"/>
          <p:cNvSpPr>
            <a:spLocks noGrp="1"/>
          </p:cNvSpPr>
          <p:nvPr>
            <p:ph idx="1"/>
          </p:nvPr>
        </p:nvSpPr>
        <p:spPr>
          <a:xfrm>
            <a:off x="457200" y="1828800"/>
            <a:ext cx="8229600" cy="1828800"/>
          </a:xfrm>
        </p:spPr>
        <p:txBody>
          <a:bodyPr>
            <a:normAutofit fontScale="92500" lnSpcReduction="10000"/>
          </a:bodyPr>
          <a:lstStyle/>
          <a:p>
            <a:r>
              <a:rPr lang="en-US" dirty="0" smtClean="0"/>
              <a:t>Information systems can track and identify trends and seasonality</a:t>
            </a:r>
          </a:p>
          <a:p>
            <a:r>
              <a:rPr lang="en-US" dirty="0" smtClean="0"/>
              <a:t>Managers can use this to plan staffing levels and cross-training</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14400" y="3657600"/>
            <a:ext cx="7315200" cy="2850356"/>
          </a:xfrm>
          <a:prstGeom prst="rect">
            <a:avLst/>
          </a:prstGeom>
        </p:spPr>
      </p:pic>
    </p:spTree>
    <p:extLst>
      <p:ext uri="{BB962C8B-B14F-4D97-AF65-F5344CB8AC3E}">
        <p14:creationId xmlns:p14="http://schemas.microsoft.com/office/powerpoint/2010/main" val="30975556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Information Systems for Supporting Strategy: Doing Things Smarter</a:t>
            </a:r>
          </a:p>
        </p:txBody>
      </p:sp>
      <p:sp>
        <p:nvSpPr>
          <p:cNvPr id="3" name="Content Placeholder 2"/>
          <p:cNvSpPr>
            <a:spLocks noGrp="1"/>
          </p:cNvSpPr>
          <p:nvPr>
            <p:ph idx="1"/>
          </p:nvPr>
        </p:nvSpPr>
        <p:spPr/>
        <p:txBody>
          <a:bodyPr/>
          <a:lstStyle/>
          <a:p>
            <a:r>
              <a:rPr lang="en-US" dirty="0" smtClean="0"/>
              <a:t>Firms have a competitive strategy</a:t>
            </a:r>
          </a:p>
          <a:p>
            <a:r>
              <a:rPr lang="en-US" dirty="0" smtClean="0"/>
              <a:t>Information Systems should be implemented that support that strategy</a:t>
            </a:r>
          </a:p>
          <a:p>
            <a:pPr lvl="1"/>
            <a:r>
              <a:rPr lang="en-US" dirty="0" smtClean="0"/>
              <a:t>Low cost strategy implies information systems to minimize expenses</a:t>
            </a:r>
          </a:p>
          <a:p>
            <a:pPr lvl="1"/>
            <a:r>
              <a:rPr lang="en-US" dirty="0" smtClean="0"/>
              <a:t>High quality strategy implies information systems to support ensuring excellent quality and minimal defects</a:t>
            </a:r>
            <a:endParaRPr lang="en-US" dirty="0"/>
          </a:p>
        </p:txBody>
      </p:sp>
    </p:spTree>
    <p:extLst>
      <p:ext uri="{BB962C8B-B14F-4D97-AF65-F5344CB8AC3E}">
        <p14:creationId xmlns:p14="http://schemas.microsoft.com/office/powerpoint/2010/main" val="30975556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Sources of Competitive Advantage</a:t>
            </a:r>
          </a:p>
        </p:txBody>
      </p:sp>
      <p:pic>
        <p:nvPicPr>
          <p:cNvPr id="4" name="Picture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14400" y="2286000"/>
            <a:ext cx="7315200" cy="3571875"/>
          </a:xfrm>
          <a:prstGeom prst="rect">
            <a:avLst/>
          </a:prstGeom>
        </p:spPr>
      </p:pic>
    </p:spTree>
    <p:extLst>
      <p:ext uri="{BB962C8B-B14F-4D97-AF65-F5344CB8AC3E}">
        <p14:creationId xmlns:p14="http://schemas.microsoft.com/office/powerpoint/2010/main" val="30975556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Identifying Where to Compete: Analyzing Competitive Forces</a:t>
            </a:r>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86000" y="1828800"/>
            <a:ext cx="5036344" cy="4572000"/>
          </a:xfrm>
          <a:prstGeom prst="rect">
            <a:avLst/>
          </a:prstGeom>
        </p:spPr>
      </p:pic>
    </p:spTree>
    <p:extLst>
      <p:ext uri="{BB962C8B-B14F-4D97-AF65-F5344CB8AC3E}">
        <p14:creationId xmlns:p14="http://schemas.microsoft.com/office/powerpoint/2010/main" val="30975556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IS to Combat Competitive Forces</a:t>
            </a:r>
            <a:br>
              <a:rPr lang="en-US" dirty="0" smtClean="0"/>
            </a:br>
            <a:r>
              <a:rPr lang="en-US" dirty="0" smtClean="0"/>
              <a:t>Table 2.2</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508279312"/>
              </p:ext>
            </p:extLst>
          </p:nvPr>
        </p:nvGraphicFramePr>
        <p:xfrm>
          <a:off x="457200" y="1828800"/>
          <a:ext cx="8229600" cy="4389120"/>
        </p:xfrm>
        <a:graphic>
          <a:graphicData uri="http://schemas.openxmlformats.org/drawingml/2006/table">
            <a:tbl>
              <a:tblPr firstRow="1" bandRow="1">
                <a:tableStyleId>{F5AB1C69-6EDB-4FF4-983F-18BD219EF322}</a:tableStyleId>
              </a:tblPr>
              <a:tblGrid>
                <a:gridCol w="2057400"/>
                <a:gridCol w="3048000"/>
                <a:gridCol w="3124200"/>
              </a:tblGrid>
              <a:tr h="370840">
                <a:tc>
                  <a:txBody>
                    <a:bodyPr/>
                    <a:lstStyle/>
                    <a:p>
                      <a:r>
                        <a:rPr lang="en-US" sz="1800" b="0" i="0" u="none" strike="noStrike" kern="1200" baseline="0" dirty="0" smtClean="0">
                          <a:solidFill>
                            <a:schemeClr val="lt1"/>
                          </a:solidFill>
                          <a:latin typeface="+mn-lt"/>
                          <a:ea typeface="+mn-ea"/>
                          <a:cs typeface="+mn-cs"/>
                        </a:rPr>
                        <a:t>Competitive Force</a:t>
                      </a:r>
                      <a:endParaRPr lang="en-US" dirty="0"/>
                    </a:p>
                  </a:txBody>
                  <a:tcPr/>
                </a:tc>
                <a:tc>
                  <a:txBody>
                    <a:bodyPr/>
                    <a:lstStyle/>
                    <a:p>
                      <a:r>
                        <a:rPr lang="en-US" sz="1800" b="0" i="0" u="none" strike="noStrike" kern="1200" baseline="0" dirty="0" smtClean="0">
                          <a:solidFill>
                            <a:schemeClr val="lt1"/>
                          </a:solidFill>
                          <a:latin typeface="+mn-lt"/>
                          <a:ea typeface="+mn-ea"/>
                          <a:cs typeface="+mn-cs"/>
                        </a:rPr>
                        <a:t>Implication for Firm</a:t>
                      </a:r>
                      <a:endParaRPr lang="en-US" dirty="0"/>
                    </a:p>
                  </a:txBody>
                  <a:tcPr/>
                </a:tc>
                <a:tc>
                  <a:txBody>
                    <a:bodyPr/>
                    <a:lstStyle/>
                    <a:p>
                      <a:r>
                        <a:rPr lang="en-US" sz="1800" b="0" i="0" u="none" strike="noStrike" kern="1200" baseline="0" dirty="0" smtClean="0">
                          <a:solidFill>
                            <a:schemeClr val="lt1"/>
                          </a:solidFill>
                          <a:latin typeface="+mn-lt"/>
                          <a:ea typeface="+mn-ea"/>
                          <a:cs typeface="+mn-cs"/>
                        </a:rPr>
                        <a:t>Potential Use of Information Systems</a:t>
                      </a:r>
                      <a:endParaRPr lang="en-US" dirty="0"/>
                    </a:p>
                  </a:txBody>
                  <a:tcPr/>
                </a:tc>
              </a:tr>
              <a:tr h="370840">
                <a:tc>
                  <a:txBody>
                    <a:bodyPr/>
                    <a:lstStyle/>
                    <a:p>
                      <a:r>
                        <a:rPr lang="en-US" sz="1800" b="0" i="0" u="none" strike="noStrike" kern="1200" baseline="0" dirty="0" smtClean="0">
                          <a:solidFill>
                            <a:schemeClr val="dk1"/>
                          </a:solidFill>
                          <a:latin typeface="+mn-lt"/>
                          <a:ea typeface="+mn-ea"/>
                          <a:cs typeface="+mn-cs"/>
                        </a:rPr>
                        <a:t>Rivals within your</a:t>
                      </a:r>
                    </a:p>
                    <a:p>
                      <a:r>
                        <a:rPr lang="en-US" sz="1800" b="0" i="0" u="none" strike="noStrike" kern="1200" baseline="0" dirty="0" smtClean="0">
                          <a:solidFill>
                            <a:schemeClr val="dk1"/>
                          </a:solidFill>
                          <a:latin typeface="+mn-lt"/>
                          <a:ea typeface="+mn-ea"/>
                          <a:cs typeface="+mn-cs"/>
                        </a:rPr>
                        <a:t>industry</a:t>
                      </a:r>
                      <a:endParaRPr lang="en-US" dirty="0"/>
                    </a:p>
                  </a:txBody>
                  <a:tcPr/>
                </a:tc>
                <a:tc>
                  <a:txBody>
                    <a:bodyPr/>
                    <a:lstStyle/>
                    <a:p>
                      <a:r>
                        <a:rPr lang="en-US" sz="1800" b="0" i="0" u="none" strike="noStrike" kern="1200" baseline="0" dirty="0" smtClean="0">
                          <a:solidFill>
                            <a:schemeClr val="dk1"/>
                          </a:solidFill>
                          <a:latin typeface="+mn-lt"/>
                          <a:ea typeface="+mn-ea"/>
                          <a:cs typeface="+mn-cs"/>
                        </a:rPr>
                        <a:t>Competition in price, product distribution, and service</a:t>
                      </a:r>
                      <a:endParaRPr lang="en-US" dirty="0"/>
                    </a:p>
                  </a:txBody>
                  <a:tcPr/>
                </a:tc>
                <a:tc>
                  <a:txBody>
                    <a:bodyPr/>
                    <a:lstStyle/>
                    <a:p>
                      <a:r>
                        <a:rPr lang="en-US" dirty="0" smtClean="0"/>
                        <a:t>Reduce costs, use the Internet to increase service</a:t>
                      </a:r>
                      <a:endParaRPr lang="en-US" dirty="0"/>
                    </a:p>
                  </a:txBody>
                  <a:tcPr/>
                </a:tc>
              </a:tr>
              <a:tr h="370840">
                <a:tc>
                  <a:txBody>
                    <a:bodyPr/>
                    <a:lstStyle/>
                    <a:p>
                      <a:r>
                        <a:rPr lang="en-US" dirty="0" smtClean="0"/>
                        <a:t>New entrants</a:t>
                      </a:r>
                      <a:endParaRPr lang="en-US" dirty="0"/>
                    </a:p>
                  </a:txBody>
                  <a:tcPr/>
                </a:tc>
                <a:tc>
                  <a:txBody>
                    <a:bodyPr/>
                    <a:lstStyle/>
                    <a:p>
                      <a:r>
                        <a:rPr lang="en-US" dirty="0" smtClean="0"/>
                        <a:t>Reduced prices and market share</a:t>
                      </a:r>
                      <a:endParaRPr lang="en-US" dirty="0"/>
                    </a:p>
                  </a:txBody>
                  <a:tcPr/>
                </a:tc>
                <a:tc>
                  <a:txBody>
                    <a:bodyPr/>
                    <a:lstStyle/>
                    <a:p>
                      <a:r>
                        <a:rPr lang="en-US" dirty="0" smtClean="0"/>
                        <a:t>Inventory</a:t>
                      </a:r>
                      <a:r>
                        <a:rPr lang="en-US" baseline="0" dirty="0" smtClean="0"/>
                        <a:t> control to manage excess capacity, Internet to differentiate products</a:t>
                      </a:r>
                      <a:endParaRPr lang="en-US" dirty="0"/>
                    </a:p>
                  </a:txBody>
                  <a:tcPr/>
                </a:tc>
              </a:tr>
              <a:tr h="370840">
                <a:tc>
                  <a:txBody>
                    <a:bodyPr/>
                    <a:lstStyle/>
                    <a:p>
                      <a:r>
                        <a:rPr lang="en-US" sz="1800" b="0" i="0" u="none" strike="noStrike" kern="1200" baseline="0" dirty="0" smtClean="0">
                          <a:solidFill>
                            <a:schemeClr val="dk1"/>
                          </a:solidFill>
                          <a:latin typeface="+mn-lt"/>
                          <a:ea typeface="+mn-ea"/>
                          <a:cs typeface="+mn-cs"/>
                        </a:rPr>
                        <a:t>Customers’ bargaining power</a:t>
                      </a:r>
                      <a:endParaRPr lang="en-US" dirty="0"/>
                    </a:p>
                  </a:txBody>
                  <a:tcPr/>
                </a:tc>
                <a:tc>
                  <a:txBody>
                    <a:bodyPr/>
                    <a:lstStyle/>
                    <a:p>
                      <a:r>
                        <a:rPr lang="en-US" sz="1800" b="0" i="0" u="none" strike="noStrike" kern="1200" baseline="0" dirty="0" smtClean="0">
                          <a:solidFill>
                            <a:schemeClr val="dk1"/>
                          </a:solidFill>
                          <a:latin typeface="+mn-lt"/>
                          <a:ea typeface="+mn-ea"/>
                          <a:cs typeface="+mn-cs"/>
                        </a:rPr>
                        <a:t>Reduced prices, demand for better quality and service</a:t>
                      </a:r>
                      <a:endParaRPr lang="en-US" dirty="0"/>
                    </a:p>
                  </a:txBody>
                  <a:tcPr/>
                </a:tc>
                <a:tc>
                  <a:txBody>
                    <a:bodyPr/>
                    <a:lstStyle/>
                    <a:p>
                      <a:r>
                        <a:rPr lang="en-US" dirty="0" smtClean="0"/>
                        <a:t>CRM to improve service, CAD/CAM</a:t>
                      </a:r>
                      <a:r>
                        <a:rPr lang="en-US" baseline="0" dirty="0" smtClean="0"/>
                        <a:t> </a:t>
                      </a:r>
                      <a:endParaRPr lang="en-US" dirty="0"/>
                    </a:p>
                  </a:txBody>
                  <a:tcPr/>
                </a:tc>
              </a:tr>
              <a:tr h="370840">
                <a:tc>
                  <a:txBody>
                    <a:bodyPr/>
                    <a:lstStyle/>
                    <a:p>
                      <a:r>
                        <a:rPr lang="en-US" sz="1800" b="0" i="0" u="none" strike="noStrike" kern="1200" baseline="0" dirty="0" smtClean="0">
                          <a:solidFill>
                            <a:schemeClr val="dk1"/>
                          </a:solidFill>
                          <a:latin typeface="+mn-lt"/>
                          <a:ea typeface="+mn-ea"/>
                          <a:cs typeface="+mn-cs"/>
                        </a:rPr>
                        <a:t>Suppliers’ bargaining power</a:t>
                      </a:r>
                      <a:endParaRPr lang="en-US" dirty="0"/>
                    </a:p>
                  </a:txBody>
                  <a:tcPr/>
                </a:tc>
                <a:tc>
                  <a:txBody>
                    <a:bodyPr/>
                    <a:lstStyle/>
                    <a:p>
                      <a:r>
                        <a:rPr lang="en-US" sz="1800" b="0" i="0" u="none" strike="noStrike" kern="1200" baseline="0" dirty="0" smtClean="0">
                          <a:solidFill>
                            <a:schemeClr val="dk1"/>
                          </a:solidFill>
                          <a:latin typeface="+mn-lt"/>
                          <a:ea typeface="+mn-ea"/>
                          <a:cs typeface="+mn-cs"/>
                        </a:rPr>
                        <a:t>Increased costs and reduced quality</a:t>
                      </a:r>
                      <a:endParaRPr lang="en-US" dirty="0"/>
                    </a:p>
                  </a:txBody>
                  <a:tcPr/>
                </a:tc>
                <a:tc>
                  <a:txBody>
                    <a:bodyPr/>
                    <a:lstStyle/>
                    <a:p>
                      <a:r>
                        <a:rPr lang="en-US" dirty="0" smtClean="0"/>
                        <a:t>Use</a:t>
                      </a:r>
                      <a:r>
                        <a:rPr lang="en-US" baseline="0" dirty="0" smtClean="0"/>
                        <a:t> internet to work with new distant suppliers</a:t>
                      </a:r>
                      <a:endParaRPr lang="en-US" dirty="0"/>
                    </a:p>
                  </a:txBody>
                  <a:tcPr/>
                </a:tc>
              </a:tr>
              <a:tr h="370840">
                <a:tc>
                  <a:txBody>
                    <a:bodyPr/>
                    <a:lstStyle/>
                    <a:p>
                      <a:r>
                        <a:rPr lang="en-US" sz="1800" b="0" i="0" u="none" strike="noStrike" kern="1200" baseline="0" dirty="0" smtClean="0">
                          <a:solidFill>
                            <a:schemeClr val="dk1"/>
                          </a:solidFill>
                          <a:latin typeface="+mn-lt"/>
                          <a:ea typeface="+mn-ea"/>
                          <a:cs typeface="+mn-cs"/>
                        </a:rPr>
                        <a:t>Threat of substitute products</a:t>
                      </a:r>
                      <a:endParaRPr lang="en-US" dirty="0"/>
                    </a:p>
                  </a:txBody>
                  <a:tcPr/>
                </a:tc>
                <a:tc>
                  <a:txBody>
                    <a:bodyPr/>
                    <a:lstStyle/>
                    <a:p>
                      <a:r>
                        <a:rPr lang="en-US" dirty="0" smtClean="0"/>
                        <a:t>Decreased market share, customer loss</a:t>
                      </a:r>
                      <a:endParaRPr lang="en-US" dirty="0"/>
                    </a:p>
                  </a:txBody>
                  <a:tcPr/>
                </a:tc>
                <a:tc>
                  <a:txBody>
                    <a:bodyPr/>
                    <a:lstStyle/>
                    <a:p>
                      <a:r>
                        <a:rPr lang="en-US" dirty="0" smtClean="0"/>
                        <a:t>Better assess customer needs, use CAD to design better products</a:t>
                      </a:r>
                      <a:endParaRPr lang="en-US" dirty="0"/>
                    </a:p>
                  </a:txBody>
                  <a:tcPr/>
                </a:tc>
              </a:tr>
            </a:tbl>
          </a:graphicData>
        </a:graphic>
      </p:graphicFrame>
    </p:spTree>
    <p:extLst>
      <p:ext uri="{BB962C8B-B14F-4D97-AF65-F5344CB8AC3E}">
        <p14:creationId xmlns:p14="http://schemas.microsoft.com/office/powerpoint/2010/main" val="382813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Identifying How to Compete: Analyzing the Value Chain</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57200" y="2286000"/>
            <a:ext cx="8229600" cy="2981623"/>
          </a:xfrm>
          <a:prstGeom prst="rect">
            <a:avLst/>
          </a:prstGeom>
        </p:spPr>
      </p:pic>
    </p:spTree>
    <p:extLst>
      <p:ext uri="{BB962C8B-B14F-4D97-AF65-F5344CB8AC3E}">
        <p14:creationId xmlns:p14="http://schemas.microsoft.com/office/powerpoint/2010/main" val="17596689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Technology/Strategy Fit</a:t>
            </a:r>
          </a:p>
        </p:txBody>
      </p:sp>
      <p:sp>
        <p:nvSpPr>
          <p:cNvPr id="3" name="Content Placeholder 2"/>
          <p:cNvSpPr>
            <a:spLocks noGrp="1"/>
          </p:cNvSpPr>
          <p:nvPr>
            <p:ph idx="1"/>
          </p:nvPr>
        </p:nvSpPr>
        <p:spPr/>
        <p:txBody>
          <a:bodyPr>
            <a:normAutofit lnSpcReduction="10000"/>
          </a:bodyPr>
          <a:lstStyle/>
          <a:p>
            <a:r>
              <a:rPr lang="en-US" dirty="0" smtClean="0"/>
              <a:t>There are never enough resources to implement every possible IS improvement</a:t>
            </a:r>
          </a:p>
          <a:p>
            <a:r>
              <a:rPr lang="en-US" dirty="0" smtClean="0"/>
              <a:t>There are usually never enough resources to implement every financially beneficial IS improvement</a:t>
            </a:r>
          </a:p>
          <a:p>
            <a:r>
              <a:rPr lang="en-US" dirty="0" smtClean="0"/>
              <a:t>Companies that focus on the improvements and business process changes that help their value creation strategy the most will see the greatest competitive benefit</a:t>
            </a:r>
            <a:endParaRPr lang="en-US" dirty="0"/>
          </a:p>
        </p:txBody>
      </p:sp>
    </p:spTree>
    <p:extLst>
      <p:ext uri="{BB962C8B-B14F-4D97-AF65-F5344CB8AC3E}">
        <p14:creationId xmlns:p14="http://schemas.microsoft.com/office/powerpoint/2010/main" val="24821635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Assessing Value for the IS Infrastructure</a:t>
            </a:r>
          </a:p>
        </p:txBody>
      </p:sp>
      <p:sp>
        <p:nvSpPr>
          <p:cNvPr id="3" name="Content Placeholder 2"/>
          <p:cNvSpPr>
            <a:spLocks noGrp="1"/>
          </p:cNvSpPr>
          <p:nvPr>
            <p:ph idx="1"/>
          </p:nvPr>
        </p:nvSpPr>
        <p:spPr/>
        <p:txBody>
          <a:bodyPr>
            <a:normAutofit lnSpcReduction="10000"/>
          </a:bodyPr>
          <a:lstStyle/>
          <a:p>
            <a:r>
              <a:rPr lang="en-US" dirty="0"/>
              <a:t>Economic </a:t>
            </a:r>
            <a:r>
              <a:rPr lang="en-US" dirty="0" smtClean="0"/>
              <a:t>Value</a:t>
            </a:r>
          </a:p>
          <a:p>
            <a:pPr lvl="1"/>
            <a:r>
              <a:rPr lang="en-US" dirty="0" smtClean="0"/>
              <a:t>Direct financial impact</a:t>
            </a:r>
            <a:endParaRPr lang="en-US" dirty="0"/>
          </a:p>
          <a:p>
            <a:r>
              <a:rPr lang="en-US" dirty="0"/>
              <a:t>Architectural </a:t>
            </a:r>
            <a:r>
              <a:rPr lang="en-US" dirty="0" smtClean="0"/>
              <a:t>Value</a:t>
            </a:r>
          </a:p>
          <a:p>
            <a:pPr lvl="1"/>
            <a:r>
              <a:rPr lang="en-US" dirty="0" smtClean="0"/>
              <a:t>Extending business capabilities today and in the future</a:t>
            </a:r>
            <a:endParaRPr lang="en-US" dirty="0"/>
          </a:p>
          <a:p>
            <a:r>
              <a:rPr lang="en-US" dirty="0"/>
              <a:t>Operational </a:t>
            </a:r>
            <a:r>
              <a:rPr lang="en-US" dirty="0" smtClean="0"/>
              <a:t>Value</a:t>
            </a:r>
          </a:p>
          <a:p>
            <a:pPr lvl="1"/>
            <a:r>
              <a:rPr lang="en-US" dirty="0" smtClean="0"/>
              <a:t>Enhancing ability to meet business requirements</a:t>
            </a:r>
            <a:endParaRPr lang="en-US" dirty="0"/>
          </a:p>
          <a:p>
            <a:r>
              <a:rPr lang="en-US" dirty="0"/>
              <a:t>Regulatory and Compliance </a:t>
            </a:r>
            <a:r>
              <a:rPr lang="en-US" dirty="0" smtClean="0"/>
              <a:t>Value</a:t>
            </a:r>
          </a:p>
          <a:p>
            <a:pPr lvl="1"/>
            <a:r>
              <a:rPr lang="en-US" dirty="0" smtClean="0"/>
              <a:t>Complying with regulatory requirements</a:t>
            </a:r>
            <a:endParaRPr lang="en-US" dirty="0"/>
          </a:p>
        </p:txBody>
      </p:sp>
    </p:spTree>
    <p:extLst>
      <p:ext uri="{BB962C8B-B14F-4D97-AF65-F5344CB8AC3E}">
        <p14:creationId xmlns:p14="http://schemas.microsoft.com/office/powerpoint/2010/main" val="2341743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Putting It All Together: Developing a Successful Business Model</a:t>
            </a:r>
          </a:p>
        </p:txBody>
      </p:sp>
      <p:sp>
        <p:nvSpPr>
          <p:cNvPr id="3" name="Content Placeholder 2"/>
          <p:cNvSpPr>
            <a:spLocks noGrp="1"/>
          </p:cNvSpPr>
          <p:nvPr>
            <p:ph idx="1"/>
          </p:nvPr>
        </p:nvSpPr>
        <p:spPr/>
        <p:txBody>
          <a:bodyPr/>
          <a:lstStyle/>
          <a:p>
            <a:r>
              <a:rPr lang="en-US" dirty="0" smtClean="0"/>
              <a:t>A business model reflects the following:</a:t>
            </a:r>
          </a:p>
          <a:p>
            <a:pPr marL="971550" lvl="1" indent="-514350">
              <a:buFont typeface="+mj-lt"/>
              <a:buAutoNum type="arabicPeriod"/>
            </a:pPr>
            <a:r>
              <a:rPr lang="en-US" dirty="0" smtClean="0"/>
              <a:t>What </a:t>
            </a:r>
            <a:r>
              <a:rPr lang="en-US" dirty="0"/>
              <a:t>does a company do?</a:t>
            </a:r>
          </a:p>
          <a:p>
            <a:pPr marL="971550" lvl="1" indent="-514350">
              <a:buFont typeface="+mj-lt"/>
              <a:buAutoNum type="arabicPeriod"/>
            </a:pPr>
            <a:r>
              <a:rPr lang="en-US" dirty="0" smtClean="0"/>
              <a:t>How </a:t>
            </a:r>
            <a:r>
              <a:rPr lang="en-US" dirty="0"/>
              <a:t>does a company uniquely do it?</a:t>
            </a:r>
          </a:p>
          <a:p>
            <a:pPr marL="971550" lvl="1" indent="-514350">
              <a:buFont typeface="+mj-lt"/>
              <a:buAutoNum type="arabicPeriod"/>
            </a:pPr>
            <a:r>
              <a:rPr lang="en-US" dirty="0" smtClean="0"/>
              <a:t>In </a:t>
            </a:r>
            <a:r>
              <a:rPr lang="en-US" dirty="0"/>
              <a:t>what way (or ways) does the company </a:t>
            </a:r>
            <a:r>
              <a:rPr lang="en-US" dirty="0" smtClean="0"/>
              <a:t>get paid </a:t>
            </a:r>
            <a:r>
              <a:rPr lang="en-US" dirty="0"/>
              <a:t>for doing it?</a:t>
            </a:r>
          </a:p>
          <a:p>
            <a:pPr marL="971550" lvl="1" indent="-514350">
              <a:buFont typeface="+mj-lt"/>
              <a:buAutoNum type="arabicPeriod"/>
            </a:pPr>
            <a:r>
              <a:rPr lang="en-US" dirty="0" smtClean="0"/>
              <a:t>What </a:t>
            </a:r>
            <a:r>
              <a:rPr lang="en-US" dirty="0"/>
              <a:t>are the key resources and </a:t>
            </a:r>
            <a:r>
              <a:rPr lang="en-US" dirty="0" smtClean="0"/>
              <a:t>activities needed</a:t>
            </a:r>
            <a:r>
              <a:rPr lang="en-US" dirty="0"/>
              <a:t>?</a:t>
            </a:r>
          </a:p>
          <a:p>
            <a:pPr marL="971550" lvl="1" indent="-514350">
              <a:buFont typeface="+mj-lt"/>
              <a:buAutoNum type="arabicPeriod"/>
            </a:pPr>
            <a:r>
              <a:rPr lang="en-US" dirty="0" smtClean="0"/>
              <a:t>What </a:t>
            </a:r>
            <a:r>
              <a:rPr lang="en-US" dirty="0"/>
              <a:t>are the costs involved?</a:t>
            </a:r>
          </a:p>
        </p:txBody>
      </p:sp>
    </p:spTree>
    <p:extLst>
      <p:ext uri="{BB962C8B-B14F-4D97-AF65-F5344CB8AC3E}">
        <p14:creationId xmlns:p14="http://schemas.microsoft.com/office/powerpoint/2010/main" val="2341743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International Business Strategies in the Digital World</a:t>
            </a:r>
          </a:p>
        </p:txBody>
      </p:sp>
      <p:graphicFrame>
        <p:nvGraphicFramePr>
          <p:cNvPr id="3" name="Diagram 2"/>
          <p:cNvGraphicFramePr/>
          <p:nvPr>
            <p:extLst>
              <p:ext uri="{D42A27DB-BD31-4B8C-83A1-F6EECF244321}">
                <p14:modId xmlns:p14="http://schemas.microsoft.com/office/powerpoint/2010/main" val="3182477342"/>
              </p:ext>
            </p:extLst>
          </p:nvPr>
        </p:nvGraphicFramePr>
        <p:xfrm>
          <a:off x="457200" y="1600200"/>
          <a:ext cx="82296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623967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Chapter 2 Learning Objectives</a:t>
            </a:r>
            <a:endParaRPr lang="en-US" dirty="0"/>
          </a:p>
        </p:txBody>
      </p:sp>
      <p:graphicFrame>
        <p:nvGraphicFramePr>
          <p:cNvPr id="4" name="Diagram 3"/>
          <p:cNvGraphicFramePr/>
          <p:nvPr>
            <p:extLst>
              <p:ext uri="{D42A27DB-BD31-4B8C-83A1-F6EECF244321}">
                <p14:modId xmlns:p14="http://schemas.microsoft.com/office/powerpoint/2010/main" val="2554022711"/>
              </p:ext>
            </p:extLst>
          </p:nvPr>
        </p:nvGraphicFramePr>
        <p:xfrm>
          <a:off x="457200" y="1600200"/>
          <a:ext cx="82296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779457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International IS Strategies</a:t>
            </a:r>
            <a:endParaRPr lang="en-US" dirty="0"/>
          </a:p>
        </p:txBody>
      </p:sp>
      <p:sp>
        <p:nvSpPr>
          <p:cNvPr id="4" name="Content Placeholder 3"/>
          <p:cNvSpPr>
            <a:spLocks noGrp="1"/>
          </p:cNvSpPr>
          <p:nvPr>
            <p:ph idx="1"/>
          </p:nvPr>
        </p:nvSpPr>
        <p:spPr/>
        <p:txBody>
          <a:bodyPr>
            <a:normAutofit lnSpcReduction="10000"/>
          </a:bodyPr>
          <a:lstStyle/>
          <a:p>
            <a:r>
              <a:rPr lang="en-US" dirty="0" smtClean="0"/>
              <a:t>There are four international business strategies</a:t>
            </a:r>
          </a:p>
          <a:p>
            <a:pPr lvl="1"/>
            <a:r>
              <a:rPr lang="en-US" dirty="0" smtClean="0"/>
              <a:t>Home Replication</a:t>
            </a:r>
          </a:p>
          <a:p>
            <a:pPr lvl="1"/>
            <a:r>
              <a:rPr lang="en-US" dirty="0" smtClean="0"/>
              <a:t>Global</a:t>
            </a:r>
          </a:p>
          <a:p>
            <a:pPr lvl="1"/>
            <a:r>
              <a:rPr lang="en-US" dirty="0" smtClean="0"/>
              <a:t>Multidomestic</a:t>
            </a:r>
          </a:p>
          <a:p>
            <a:pPr lvl="1"/>
            <a:r>
              <a:rPr lang="en-US" dirty="0" smtClean="0"/>
              <a:t>Transnational</a:t>
            </a:r>
          </a:p>
          <a:p>
            <a:r>
              <a:rPr lang="en-US" dirty="0" smtClean="0"/>
              <a:t>Each has pros and cons in terms of complexity, cost benefits, local responsiveness, and control</a:t>
            </a:r>
          </a:p>
        </p:txBody>
      </p:sp>
    </p:spTree>
    <p:extLst>
      <p:ext uri="{BB962C8B-B14F-4D97-AF65-F5344CB8AC3E}">
        <p14:creationId xmlns:p14="http://schemas.microsoft.com/office/powerpoint/2010/main" val="10597315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Home-Replication </a:t>
            </a:r>
            <a:r>
              <a:rPr lang="en-US" dirty="0" smtClean="0"/>
              <a:t>Strategy</a:t>
            </a:r>
            <a:endParaRPr lang="en-US" dirty="0"/>
          </a:p>
        </p:txBody>
      </p:sp>
      <p:sp>
        <p:nvSpPr>
          <p:cNvPr id="3" name="Content Placeholder 2"/>
          <p:cNvSpPr>
            <a:spLocks noGrp="1"/>
          </p:cNvSpPr>
          <p:nvPr>
            <p:ph idx="1"/>
          </p:nvPr>
        </p:nvSpPr>
        <p:spPr/>
        <p:txBody>
          <a:bodyPr/>
          <a:lstStyle/>
          <a:p>
            <a:r>
              <a:rPr lang="en-US" dirty="0" smtClean="0"/>
              <a:t>Focused Domestically</a:t>
            </a:r>
          </a:p>
          <a:p>
            <a:r>
              <a:rPr lang="en-US" dirty="0" smtClean="0"/>
              <a:t>Exporting products to generate additional sales</a:t>
            </a:r>
          </a:p>
          <a:p>
            <a:r>
              <a:rPr lang="en-US" dirty="0" smtClean="0"/>
              <a:t>Secondary emphasis on international operations</a:t>
            </a:r>
          </a:p>
          <a:p>
            <a:r>
              <a:rPr lang="en-US" dirty="0" smtClean="0"/>
              <a:t>Information Systems not a significant factor in facilitating international export sales</a:t>
            </a:r>
            <a:endParaRPr lang="en-US" dirty="0"/>
          </a:p>
        </p:txBody>
      </p:sp>
    </p:spTree>
    <p:extLst>
      <p:ext uri="{BB962C8B-B14F-4D97-AF65-F5344CB8AC3E}">
        <p14:creationId xmlns:p14="http://schemas.microsoft.com/office/powerpoint/2010/main" val="31789616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Global Business </a:t>
            </a:r>
            <a:r>
              <a:rPr lang="en-US" dirty="0" smtClean="0"/>
              <a:t>Strategy</a:t>
            </a:r>
            <a:endParaRPr lang="en-US" dirty="0"/>
          </a:p>
        </p:txBody>
      </p:sp>
      <p:pic>
        <p:nvPicPr>
          <p:cNvPr id="4" name="Picture 3"/>
          <p:cNvPicPr>
            <a:picLocks/>
          </p:cNvPicPr>
          <p:nvPr/>
        </p:nvPicPr>
        <p:blipFill>
          <a:blip r:embed="rId3" cstate="print">
            <a:extLst>
              <a:ext uri="{28A0092B-C50C-407E-A947-70E740481C1C}">
                <a14:useLocalDpi xmlns:a14="http://schemas.microsoft.com/office/drawing/2010/main"/>
              </a:ext>
            </a:extLst>
          </a:blip>
          <a:stretch>
            <a:fillRect/>
          </a:stretch>
        </p:blipFill>
        <p:spPr>
          <a:xfrm>
            <a:off x="2286000" y="1828800"/>
            <a:ext cx="4572000" cy="4572000"/>
          </a:xfrm>
          <a:prstGeom prst="rect">
            <a:avLst/>
          </a:prstGeom>
        </p:spPr>
      </p:pic>
    </p:spTree>
    <p:extLst>
      <p:ext uri="{BB962C8B-B14F-4D97-AF65-F5344CB8AC3E}">
        <p14:creationId xmlns:p14="http://schemas.microsoft.com/office/powerpoint/2010/main" val="5556924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Multidomestic Business Strategy</a:t>
            </a:r>
          </a:p>
        </p:txBody>
      </p:sp>
      <p:pic>
        <p:nvPicPr>
          <p:cNvPr id="4" name="Picture 3"/>
          <p:cNvPicPr>
            <a:picLocks/>
          </p:cNvPicPr>
          <p:nvPr/>
        </p:nvPicPr>
        <p:blipFill>
          <a:blip r:embed="rId3" cstate="print">
            <a:extLst>
              <a:ext uri="{28A0092B-C50C-407E-A947-70E740481C1C}">
                <a14:useLocalDpi xmlns:a14="http://schemas.microsoft.com/office/drawing/2010/main"/>
              </a:ext>
            </a:extLst>
          </a:blip>
          <a:stretch>
            <a:fillRect/>
          </a:stretch>
        </p:blipFill>
        <p:spPr>
          <a:xfrm>
            <a:off x="2286000" y="1828800"/>
            <a:ext cx="4572000" cy="4572000"/>
          </a:xfrm>
          <a:prstGeom prst="rect">
            <a:avLst/>
          </a:prstGeom>
        </p:spPr>
      </p:pic>
    </p:spTree>
    <p:extLst>
      <p:ext uri="{BB962C8B-B14F-4D97-AF65-F5344CB8AC3E}">
        <p14:creationId xmlns:p14="http://schemas.microsoft.com/office/powerpoint/2010/main" val="5556924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Transnational Business Strategy</a:t>
            </a:r>
          </a:p>
        </p:txBody>
      </p:sp>
      <p:pic>
        <p:nvPicPr>
          <p:cNvPr id="4" name="Picture 3"/>
          <p:cNvPicPr>
            <a:picLocks/>
          </p:cNvPicPr>
          <p:nvPr/>
        </p:nvPicPr>
        <p:blipFill>
          <a:blip r:embed="rId3" cstate="print">
            <a:extLst>
              <a:ext uri="{28A0092B-C50C-407E-A947-70E740481C1C}">
                <a14:useLocalDpi xmlns:a14="http://schemas.microsoft.com/office/drawing/2010/main"/>
              </a:ext>
            </a:extLst>
          </a:blip>
          <a:stretch>
            <a:fillRect/>
          </a:stretch>
        </p:blipFill>
        <p:spPr>
          <a:xfrm>
            <a:off x="2286000" y="1828800"/>
            <a:ext cx="4572000" cy="4572000"/>
          </a:xfrm>
          <a:prstGeom prst="rect">
            <a:avLst/>
          </a:prstGeom>
        </p:spPr>
      </p:pic>
    </p:spTree>
    <p:extLst>
      <p:ext uri="{BB962C8B-B14F-4D97-AF65-F5344CB8AC3E}">
        <p14:creationId xmlns:p14="http://schemas.microsoft.com/office/powerpoint/2010/main" val="5556924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Valuing Innovations</a:t>
            </a:r>
          </a:p>
        </p:txBody>
      </p:sp>
      <p:graphicFrame>
        <p:nvGraphicFramePr>
          <p:cNvPr id="4" name="Diagram 3"/>
          <p:cNvGraphicFramePr/>
          <p:nvPr>
            <p:extLst>
              <p:ext uri="{D42A27DB-BD31-4B8C-83A1-F6EECF244321}">
                <p14:modId xmlns:p14="http://schemas.microsoft.com/office/powerpoint/2010/main" val="2007911972"/>
              </p:ext>
            </p:extLst>
          </p:nvPr>
        </p:nvGraphicFramePr>
        <p:xfrm>
          <a:off x="457200" y="1600200"/>
          <a:ext cx="82296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414815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Need for Constant IS </a:t>
            </a:r>
            <a:r>
              <a:rPr lang="en-US" dirty="0" smtClean="0"/>
              <a:t>Innovation</a:t>
            </a:r>
            <a:endParaRPr lang="en-US" dirty="0"/>
          </a:p>
        </p:txBody>
      </p:sp>
      <p:sp>
        <p:nvSpPr>
          <p:cNvPr id="3" name="Content Placeholder 2"/>
          <p:cNvSpPr>
            <a:spLocks noGrp="1"/>
          </p:cNvSpPr>
          <p:nvPr>
            <p:ph idx="1"/>
          </p:nvPr>
        </p:nvSpPr>
        <p:spPr/>
        <p:txBody>
          <a:bodyPr/>
          <a:lstStyle/>
          <a:p>
            <a:pPr marL="0" indent="0" algn="ctr">
              <a:buNone/>
            </a:pPr>
            <a:r>
              <a:rPr lang="en-US" dirty="0"/>
              <a:t>“The most important discoveries </a:t>
            </a:r>
            <a:r>
              <a:rPr lang="en-US" dirty="0" smtClean="0"/>
              <a:t>of the </a:t>
            </a:r>
            <a:r>
              <a:rPr lang="en-US" dirty="0"/>
              <a:t>next 50 years are likely to be ones of which we cannot now even conceive</a:t>
            </a:r>
            <a:r>
              <a:rPr lang="en-US" dirty="0" smtClean="0"/>
              <a:t>” </a:t>
            </a:r>
            <a:r>
              <a:rPr lang="en-US" i="1" dirty="0" smtClean="0"/>
              <a:t>John Maddox</a:t>
            </a:r>
          </a:p>
          <a:p>
            <a:r>
              <a:rPr lang="en-US" dirty="0" smtClean="0"/>
              <a:t>Transformation Technologies are difficult or even impossible to see coming</a:t>
            </a:r>
          </a:p>
          <a:p>
            <a:pPr lvl="1"/>
            <a:r>
              <a:rPr lang="en-US" dirty="0" smtClean="0"/>
              <a:t>Think of the Internet in 1999</a:t>
            </a:r>
          </a:p>
          <a:p>
            <a:pPr lvl="1"/>
            <a:r>
              <a:rPr lang="en-US" dirty="0" smtClean="0"/>
              <a:t>Many of the critical discoveries in the next 50 years will be in areas we don’t see coming</a:t>
            </a:r>
          </a:p>
          <a:p>
            <a:endParaRPr lang="en-US" dirty="0"/>
          </a:p>
        </p:txBody>
      </p:sp>
    </p:spTree>
    <p:extLst>
      <p:ext uri="{BB962C8B-B14F-4D97-AF65-F5344CB8AC3E}">
        <p14:creationId xmlns:p14="http://schemas.microsoft.com/office/powerpoint/2010/main" val="5556924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Successful Innovation Is </a:t>
            </a:r>
            <a:r>
              <a:rPr lang="en-US" dirty="0" smtClean="0"/>
              <a:t>Difficult</a:t>
            </a:r>
            <a:endParaRPr lang="en-US" dirty="0"/>
          </a:p>
        </p:txBody>
      </p:sp>
      <p:sp>
        <p:nvSpPr>
          <p:cNvPr id="3" name="Content Placeholder 2"/>
          <p:cNvSpPr>
            <a:spLocks noGrp="1"/>
          </p:cNvSpPr>
          <p:nvPr>
            <p:ph idx="1"/>
          </p:nvPr>
        </p:nvSpPr>
        <p:spPr/>
        <p:txBody>
          <a:bodyPr>
            <a:normAutofit fontScale="92500" lnSpcReduction="10000"/>
          </a:bodyPr>
          <a:lstStyle/>
          <a:p>
            <a:r>
              <a:rPr lang="en-US" dirty="0"/>
              <a:t>Innovation Is Often </a:t>
            </a:r>
            <a:r>
              <a:rPr lang="en-US" dirty="0" smtClean="0"/>
              <a:t>Fleeting</a:t>
            </a:r>
          </a:p>
          <a:p>
            <a:pPr lvl="1"/>
            <a:r>
              <a:rPr lang="en-US" dirty="0" smtClean="0"/>
              <a:t>The pace of change is fast</a:t>
            </a:r>
          </a:p>
          <a:p>
            <a:pPr lvl="1"/>
            <a:r>
              <a:rPr lang="en-US" dirty="0" smtClean="0"/>
              <a:t>Smart rivals quickly adopt any advantage</a:t>
            </a:r>
          </a:p>
          <a:p>
            <a:r>
              <a:rPr lang="en-US" dirty="0"/>
              <a:t>Innovation Is Often </a:t>
            </a:r>
            <a:r>
              <a:rPr lang="en-US" dirty="0" smtClean="0"/>
              <a:t>Risky</a:t>
            </a:r>
          </a:p>
          <a:p>
            <a:pPr lvl="1"/>
            <a:r>
              <a:rPr lang="en-US" dirty="0" smtClean="0"/>
              <a:t>Competing Technologies result in a winner and a looser (e.g.: Blu-Ray and HD DVD)</a:t>
            </a:r>
          </a:p>
          <a:p>
            <a:r>
              <a:rPr lang="en-US" dirty="0"/>
              <a:t>Innovation Choices Are Often </a:t>
            </a:r>
            <a:r>
              <a:rPr lang="en-US" dirty="0" smtClean="0"/>
              <a:t>Difficult</a:t>
            </a:r>
          </a:p>
          <a:p>
            <a:pPr lvl="1"/>
            <a:r>
              <a:rPr lang="en-US" dirty="0" smtClean="0"/>
              <a:t>It is impossible to pursue all opportunities</a:t>
            </a:r>
          </a:p>
          <a:p>
            <a:pPr lvl="1"/>
            <a:r>
              <a:rPr lang="en-US" dirty="0" smtClean="0"/>
              <a:t>It is hard to predict which opportunities will lead to success</a:t>
            </a:r>
          </a:p>
          <a:p>
            <a:endParaRPr lang="en-US" dirty="0"/>
          </a:p>
        </p:txBody>
      </p:sp>
    </p:spTree>
    <p:extLst>
      <p:ext uri="{BB962C8B-B14F-4D97-AF65-F5344CB8AC3E}">
        <p14:creationId xmlns:p14="http://schemas.microsoft.com/office/powerpoint/2010/main" val="5556924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Organizational Requirements for </a:t>
            </a:r>
            <a:r>
              <a:rPr lang="en-US" dirty="0" smtClean="0"/>
              <a:t>Innovation</a:t>
            </a:r>
            <a:endParaRPr lang="en-US" dirty="0"/>
          </a:p>
        </p:txBody>
      </p:sp>
      <p:sp>
        <p:nvSpPr>
          <p:cNvPr id="3" name="Content Placeholder 2"/>
          <p:cNvSpPr>
            <a:spLocks noGrp="1"/>
          </p:cNvSpPr>
          <p:nvPr>
            <p:ph idx="1"/>
          </p:nvPr>
        </p:nvSpPr>
        <p:spPr/>
        <p:txBody>
          <a:bodyPr/>
          <a:lstStyle/>
          <a:p>
            <a:r>
              <a:rPr lang="en-US" dirty="0" smtClean="0"/>
              <a:t>Process Requirements</a:t>
            </a:r>
          </a:p>
          <a:p>
            <a:pPr lvl="1"/>
            <a:r>
              <a:rPr lang="en-US" dirty="0" smtClean="0"/>
              <a:t>Focus on success over other objectives</a:t>
            </a:r>
          </a:p>
          <a:p>
            <a:r>
              <a:rPr lang="en-US" dirty="0" smtClean="0"/>
              <a:t>Resource Requirements</a:t>
            </a:r>
          </a:p>
          <a:p>
            <a:pPr lvl="1"/>
            <a:r>
              <a:rPr lang="en-US" dirty="0" smtClean="0"/>
              <a:t>Employees with knowledge, skill, time &amp; resources</a:t>
            </a:r>
          </a:p>
          <a:p>
            <a:pPr lvl="1"/>
            <a:r>
              <a:rPr lang="en-US" dirty="0" smtClean="0"/>
              <a:t>Partner with appropriate requirements</a:t>
            </a:r>
          </a:p>
          <a:p>
            <a:r>
              <a:rPr lang="en-US" dirty="0"/>
              <a:t>Risk Tolerance </a:t>
            </a:r>
            <a:r>
              <a:rPr lang="en-US" dirty="0" smtClean="0"/>
              <a:t>Requirements</a:t>
            </a:r>
          </a:p>
          <a:p>
            <a:pPr lvl="1"/>
            <a:r>
              <a:rPr lang="en-US" dirty="0" smtClean="0"/>
              <a:t>Tolerance for risk</a:t>
            </a:r>
          </a:p>
          <a:p>
            <a:pPr lvl="1"/>
            <a:r>
              <a:rPr lang="en-US" dirty="0" smtClean="0"/>
              <a:t>Tolerance for failure</a:t>
            </a:r>
          </a:p>
        </p:txBody>
      </p:sp>
    </p:spTree>
    <p:extLst>
      <p:ext uri="{BB962C8B-B14F-4D97-AF65-F5344CB8AC3E}">
        <p14:creationId xmlns:p14="http://schemas.microsoft.com/office/powerpoint/2010/main" val="5556924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Predicting the Next New </a:t>
            </a:r>
            <a:r>
              <a:rPr lang="en-US" dirty="0" smtClean="0"/>
              <a:t>Thing</a:t>
            </a:r>
            <a:endParaRPr lang="en-US" dirty="0"/>
          </a:p>
        </p:txBody>
      </p:sp>
      <p:sp>
        <p:nvSpPr>
          <p:cNvPr id="3" name="Content Placeholder 2"/>
          <p:cNvSpPr>
            <a:spLocks noGrp="1"/>
          </p:cNvSpPr>
          <p:nvPr>
            <p:ph idx="1"/>
          </p:nvPr>
        </p:nvSpPr>
        <p:spPr/>
        <p:txBody>
          <a:bodyPr>
            <a:normAutofit lnSpcReduction="10000"/>
          </a:bodyPr>
          <a:lstStyle/>
          <a:p>
            <a:r>
              <a:rPr lang="en-US" dirty="0" smtClean="0"/>
              <a:t>Many innovations can be copied</a:t>
            </a:r>
          </a:p>
          <a:p>
            <a:pPr lvl="1"/>
            <a:r>
              <a:rPr lang="en-US" dirty="0" smtClean="0"/>
              <a:t>Limited time span of any advantage</a:t>
            </a:r>
          </a:p>
          <a:p>
            <a:pPr lvl="1"/>
            <a:r>
              <a:rPr lang="en-US" dirty="0" smtClean="0"/>
              <a:t>May become a requirement for staying competitive</a:t>
            </a:r>
          </a:p>
          <a:p>
            <a:r>
              <a:rPr lang="en-US" dirty="0" smtClean="0"/>
              <a:t>Some innovations deliver longer advantages</a:t>
            </a:r>
          </a:p>
          <a:p>
            <a:pPr lvl="1"/>
            <a:r>
              <a:rPr lang="en-US" dirty="0" smtClean="0"/>
              <a:t>Unique customer service based on customer data</a:t>
            </a:r>
          </a:p>
          <a:p>
            <a:pPr lvl="1"/>
            <a:r>
              <a:rPr lang="en-US" dirty="0" smtClean="0"/>
              <a:t>High levels of customer investment in proprietary systems – high switching costs</a:t>
            </a:r>
          </a:p>
          <a:p>
            <a:pPr lvl="1"/>
            <a:r>
              <a:rPr lang="en-US" dirty="0" smtClean="0"/>
              <a:t>Technologies that are very difficult to copy</a:t>
            </a:r>
            <a:endParaRPr lang="en-US" dirty="0"/>
          </a:p>
        </p:txBody>
      </p:sp>
    </p:spTree>
    <p:extLst>
      <p:ext uri="{BB962C8B-B14F-4D97-AF65-F5344CB8AC3E}">
        <p14:creationId xmlns:p14="http://schemas.microsoft.com/office/powerpoint/2010/main" val="5556924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a:t>Enabling Organizational Strategy through Information Systems</a:t>
            </a:r>
          </a:p>
        </p:txBody>
      </p:sp>
      <p:graphicFrame>
        <p:nvGraphicFramePr>
          <p:cNvPr id="3" name="Diagram 2"/>
          <p:cNvGraphicFramePr/>
          <p:nvPr>
            <p:extLst>
              <p:ext uri="{D42A27DB-BD31-4B8C-83A1-F6EECF244321}">
                <p14:modId xmlns:p14="http://schemas.microsoft.com/office/powerpoint/2010/main" val="3169809871"/>
              </p:ext>
            </p:extLst>
          </p:nvPr>
        </p:nvGraphicFramePr>
        <p:xfrm>
          <a:off x="457200" y="1600200"/>
          <a:ext cx="82296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487768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Diffusion of Innovations</a:t>
            </a:r>
            <a:endParaRPr lang="en-US" dirty="0"/>
          </a:p>
        </p:txBody>
      </p:sp>
      <p:pic>
        <p:nvPicPr>
          <p:cNvPr id="4" name="Picture 3"/>
          <p:cNvPicPr>
            <a:picLocks/>
          </p:cNvPicPr>
          <p:nvPr/>
        </p:nvPicPr>
        <p:blipFill>
          <a:blip r:embed="rId3" cstate="print">
            <a:extLst>
              <a:ext uri="{28A0092B-C50C-407E-A947-70E740481C1C}">
                <a14:useLocalDpi xmlns:a14="http://schemas.microsoft.com/office/drawing/2010/main"/>
              </a:ext>
            </a:extLst>
          </a:blip>
          <a:stretch>
            <a:fillRect/>
          </a:stretch>
        </p:blipFill>
        <p:spPr>
          <a:xfrm>
            <a:off x="1371600" y="1828800"/>
            <a:ext cx="6400800" cy="4572000"/>
          </a:xfrm>
          <a:prstGeom prst="rect">
            <a:avLst/>
          </a:prstGeom>
        </p:spPr>
      </p:pic>
    </p:spTree>
    <p:extLst>
      <p:ext uri="{BB962C8B-B14F-4D97-AF65-F5344CB8AC3E}">
        <p14:creationId xmlns:p14="http://schemas.microsoft.com/office/powerpoint/2010/main" val="77371480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Disruptive Innovations</a:t>
            </a:r>
            <a:br>
              <a:rPr lang="en-US" dirty="0" smtClean="0"/>
            </a:br>
            <a:r>
              <a:rPr lang="en-US" dirty="0" smtClean="0"/>
              <a:t>Examples from Table 2.8</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21544472"/>
              </p:ext>
            </p:extLst>
          </p:nvPr>
        </p:nvGraphicFramePr>
        <p:xfrm>
          <a:off x="457200" y="1828800"/>
          <a:ext cx="8229600" cy="3708400"/>
        </p:xfrm>
        <a:graphic>
          <a:graphicData uri="http://schemas.openxmlformats.org/drawingml/2006/table">
            <a:tbl>
              <a:tblPr firstRow="1" bandRow="1">
                <a:tableStyleId>{F5AB1C69-6EDB-4FF4-983F-18BD219EF322}</a:tableStyleId>
              </a:tblPr>
              <a:tblGrid>
                <a:gridCol w="4114800"/>
                <a:gridCol w="4114800"/>
              </a:tblGrid>
              <a:tr h="370840">
                <a:tc>
                  <a:txBody>
                    <a:bodyPr/>
                    <a:lstStyle/>
                    <a:p>
                      <a:r>
                        <a:rPr lang="en-US" sz="1800" b="0" i="0" u="none" strike="noStrike" kern="1200" baseline="0" dirty="0" smtClean="0">
                          <a:solidFill>
                            <a:schemeClr val="lt1"/>
                          </a:solidFill>
                          <a:latin typeface="+mn-lt"/>
                          <a:ea typeface="+mn-ea"/>
                          <a:cs typeface="+mn-cs"/>
                        </a:rPr>
                        <a:t>Disruptive Innovation</a:t>
                      </a:r>
                      <a:endParaRPr lang="en-US" dirty="0"/>
                    </a:p>
                  </a:txBody>
                  <a:tcPr/>
                </a:tc>
                <a:tc>
                  <a:txBody>
                    <a:bodyPr/>
                    <a:lstStyle/>
                    <a:p>
                      <a:r>
                        <a:rPr lang="en-US" sz="1800" b="0" i="0" u="none" strike="noStrike" kern="1200" baseline="0" dirty="0" smtClean="0">
                          <a:solidFill>
                            <a:schemeClr val="lt1"/>
                          </a:solidFill>
                          <a:latin typeface="+mn-lt"/>
                          <a:ea typeface="+mn-ea"/>
                          <a:cs typeface="+mn-cs"/>
                        </a:rPr>
                        <a:t>Displaced or Marginalized Technology</a:t>
                      </a:r>
                      <a:endParaRPr lang="en-US" dirty="0"/>
                    </a:p>
                  </a:txBody>
                  <a:tcPr/>
                </a:tc>
              </a:tr>
              <a:tr h="370840">
                <a:tc>
                  <a:txBody>
                    <a:bodyPr/>
                    <a:lstStyle/>
                    <a:p>
                      <a:r>
                        <a:rPr lang="en-US" sz="1800" b="0" i="0" u="none" strike="noStrike" kern="1200" baseline="0" dirty="0" smtClean="0">
                          <a:solidFill>
                            <a:schemeClr val="dk1"/>
                          </a:solidFill>
                          <a:latin typeface="+mn-lt"/>
                          <a:ea typeface="+mn-ea"/>
                          <a:cs typeface="+mn-cs"/>
                        </a:rPr>
                        <a:t>Digital photography</a:t>
                      </a:r>
                      <a:endParaRPr lang="en-US" dirty="0"/>
                    </a:p>
                  </a:txBody>
                  <a:tcPr/>
                </a:tc>
                <a:tc>
                  <a:txBody>
                    <a:bodyPr/>
                    <a:lstStyle/>
                    <a:p>
                      <a:r>
                        <a:rPr lang="en-US" sz="1800" b="0" i="0" u="none" strike="noStrike" kern="1200" baseline="0" dirty="0" smtClean="0">
                          <a:solidFill>
                            <a:schemeClr val="dk1"/>
                          </a:solidFill>
                          <a:latin typeface="+mn-lt"/>
                          <a:ea typeface="+mn-ea"/>
                          <a:cs typeface="+mn-cs"/>
                        </a:rPr>
                        <a:t>Chemical photography</a:t>
                      </a:r>
                      <a:endParaRPr lang="en-US" dirty="0"/>
                    </a:p>
                  </a:txBody>
                  <a:tcPr/>
                </a:tc>
              </a:tr>
              <a:tr h="370840">
                <a:tc>
                  <a:txBody>
                    <a:bodyPr/>
                    <a:lstStyle/>
                    <a:p>
                      <a:r>
                        <a:rPr lang="en-US" sz="1800" b="0" i="0" u="none" strike="noStrike" kern="1200" baseline="0" dirty="0" smtClean="0">
                          <a:solidFill>
                            <a:schemeClr val="dk1"/>
                          </a:solidFill>
                          <a:latin typeface="+mn-lt"/>
                          <a:ea typeface="+mn-ea"/>
                          <a:cs typeface="+mn-cs"/>
                        </a:rPr>
                        <a:t>Online stock brokerage</a:t>
                      </a:r>
                      <a:endParaRPr lang="en-US" dirty="0"/>
                    </a:p>
                  </a:txBody>
                  <a:tcPr/>
                </a:tc>
                <a:tc>
                  <a:txBody>
                    <a:bodyPr/>
                    <a:lstStyle/>
                    <a:p>
                      <a:r>
                        <a:rPr lang="en-US" sz="1800" b="0" i="0" u="none" strike="noStrike" kern="1200" baseline="0" dirty="0" smtClean="0">
                          <a:solidFill>
                            <a:schemeClr val="dk1"/>
                          </a:solidFill>
                          <a:latin typeface="+mn-lt"/>
                          <a:ea typeface="+mn-ea"/>
                          <a:cs typeface="+mn-cs"/>
                        </a:rPr>
                        <a:t>Full-service stock brokerages</a:t>
                      </a:r>
                      <a:endParaRPr lang="en-US" dirty="0"/>
                    </a:p>
                  </a:txBody>
                  <a:tcPr/>
                </a:tc>
              </a:tr>
              <a:tr h="370840">
                <a:tc>
                  <a:txBody>
                    <a:bodyPr/>
                    <a:lstStyle/>
                    <a:p>
                      <a:r>
                        <a:rPr lang="en-US" sz="1800" b="0" i="0" u="none" strike="noStrike" kern="1200" baseline="0" dirty="0" smtClean="0">
                          <a:solidFill>
                            <a:schemeClr val="dk1"/>
                          </a:solidFill>
                          <a:latin typeface="+mn-lt"/>
                          <a:ea typeface="+mn-ea"/>
                          <a:cs typeface="+mn-cs"/>
                        </a:rPr>
                        <a:t>Online retailing</a:t>
                      </a:r>
                      <a:endParaRPr lang="en-US" dirty="0"/>
                    </a:p>
                  </a:txBody>
                  <a:tcPr/>
                </a:tc>
                <a:tc>
                  <a:txBody>
                    <a:bodyPr/>
                    <a:lstStyle/>
                    <a:p>
                      <a:r>
                        <a:rPr lang="en-US" sz="1800" b="0" i="0" u="none" strike="noStrike" kern="1200" baseline="0" dirty="0" smtClean="0">
                          <a:solidFill>
                            <a:schemeClr val="dk1"/>
                          </a:solidFill>
                          <a:latin typeface="+mn-lt"/>
                          <a:ea typeface="+mn-ea"/>
                          <a:cs typeface="+mn-cs"/>
                        </a:rPr>
                        <a:t>Brick-and-mortar retailing</a:t>
                      </a:r>
                      <a:endParaRPr lang="en-US" dirty="0"/>
                    </a:p>
                  </a:txBody>
                  <a:tcPr/>
                </a:tc>
              </a:tr>
              <a:tr h="370840">
                <a:tc>
                  <a:txBody>
                    <a:bodyPr/>
                    <a:lstStyle/>
                    <a:p>
                      <a:r>
                        <a:rPr lang="en-US" sz="1800" b="0" i="0" u="none" strike="noStrike" kern="1200" baseline="0" dirty="0" smtClean="0">
                          <a:solidFill>
                            <a:schemeClr val="dk1"/>
                          </a:solidFill>
                          <a:latin typeface="+mn-lt"/>
                          <a:ea typeface="+mn-ea"/>
                          <a:cs typeface="+mn-cs"/>
                        </a:rPr>
                        <a:t>Distance education</a:t>
                      </a:r>
                      <a:endParaRPr lang="en-US" dirty="0"/>
                    </a:p>
                  </a:txBody>
                  <a:tcPr/>
                </a:tc>
                <a:tc>
                  <a:txBody>
                    <a:bodyPr/>
                    <a:lstStyle/>
                    <a:p>
                      <a:r>
                        <a:rPr lang="en-US" sz="1800" b="0" i="0" u="none" strike="noStrike" kern="1200" baseline="0" dirty="0" smtClean="0">
                          <a:solidFill>
                            <a:schemeClr val="dk1"/>
                          </a:solidFill>
                          <a:latin typeface="+mn-lt"/>
                          <a:ea typeface="+mn-ea"/>
                          <a:cs typeface="+mn-cs"/>
                        </a:rPr>
                        <a:t>Classroom education</a:t>
                      </a:r>
                      <a:endParaRPr lang="en-US" dirty="0"/>
                    </a:p>
                  </a:txBody>
                  <a:tcPr/>
                </a:tc>
              </a:tr>
              <a:tr h="370840">
                <a:tc>
                  <a:txBody>
                    <a:bodyPr/>
                    <a:lstStyle/>
                    <a:p>
                      <a:r>
                        <a:rPr lang="en-US" sz="1800" b="0" i="0" u="none" strike="noStrike" kern="1200" baseline="0" dirty="0" smtClean="0">
                          <a:solidFill>
                            <a:schemeClr val="dk1"/>
                          </a:solidFill>
                          <a:latin typeface="+mn-lt"/>
                          <a:ea typeface="+mn-ea"/>
                          <a:cs typeface="+mn-cs"/>
                        </a:rPr>
                        <a:t>Unmanned aircraft</a:t>
                      </a:r>
                      <a:endParaRPr lang="en-US" dirty="0"/>
                    </a:p>
                  </a:txBody>
                  <a:tcPr/>
                </a:tc>
                <a:tc>
                  <a:txBody>
                    <a:bodyPr/>
                    <a:lstStyle/>
                    <a:p>
                      <a:r>
                        <a:rPr lang="en-US" sz="1800" b="0" i="0" u="none" strike="noStrike" kern="1200" baseline="0" dirty="0" smtClean="0">
                          <a:solidFill>
                            <a:schemeClr val="dk1"/>
                          </a:solidFill>
                          <a:latin typeface="+mn-lt"/>
                          <a:ea typeface="+mn-ea"/>
                          <a:cs typeface="+mn-cs"/>
                        </a:rPr>
                        <a:t>Manned aircraft</a:t>
                      </a:r>
                      <a:endParaRPr lang="en-US" dirty="0"/>
                    </a:p>
                  </a:txBody>
                  <a:tcPr/>
                </a:tc>
              </a:tr>
              <a:tr h="370840">
                <a:tc>
                  <a:txBody>
                    <a:bodyPr/>
                    <a:lstStyle/>
                    <a:p>
                      <a:r>
                        <a:rPr lang="en-US" sz="1800" b="0" i="0" u="none" strike="noStrike" kern="1200" baseline="0" dirty="0" smtClean="0">
                          <a:solidFill>
                            <a:schemeClr val="dk1"/>
                          </a:solidFill>
                          <a:latin typeface="+mn-lt"/>
                          <a:ea typeface="+mn-ea"/>
                          <a:cs typeface="+mn-cs"/>
                        </a:rPr>
                        <a:t>Semiconductors</a:t>
                      </a:r>
                      <a:endParaRPr lang="en-US" dirty="0"/>
                    </a:p>
                  </a:txBody>
                  <a:tcPr/>
                </a:tc>
                <a:tc>
                  <a:txBody>
                    <a:bodyPr/>
                    <a:lstStyle/>
                    <a:p>
                      <a:r>
                        <a:rPr lang="en-US" sz="1800" b="0" i="0" u="none" strike="noStrike" kern="1200" baseline="0" dirty="0" smtClean="0">
                          <a:solidFill>
                            <a:schemeClr val="dk1"/>
                          </a:solidFill>
                          <a:latin typeface="+mn-lt"/>
                          <a:ea typeface="+mn-ea"/>
                          <a:cs typeface="+mn-cs"/>
                        </a:rPr>
                        <a:t>Vacuum tubes</a:t>
                      </a:r>
                      <a:endParaRPr lang="en-US" dirty="0"/>
                    </a:p>
                  </a:txBody>
                  <a:tcPr/>
                </a:tc>
              </a:tr>
              <a:tr h="370840">
                <a:tc>
                  <a:txBody>
                    <a:bodyPr/>
                    <a:lstStyle/>
                    <a:p>
                      <a:r>
                        <a:rPr lang="en-US" sz="1800" b="0" i="0" u="none" strike="noStrike" kern="1200" baseline="0" dirty="0" smtClean="0">
                          <a:solidFill>
                            <a:schemeClr val="dk1"/>
                          </a:solidFill>
                          <a:latin typeface="+mn-lt"/>
                          <a:ea typeface="+mn-ea"/>
                          <a:cs typeface="+mn-cs"/>
                        </a:rPr>
                        <a:t>MP3 players and music downloading</a:t>
                      </a:r>
                      <a:endParaRPr lang="en-US" dirty="0"/>
                    </a:p>
                  </a:txBody>
                  <a:tcPr/>
                </a:tc>
                <a:tc>
                  <a:txBody>
                    <a:bodyPr/>
                    <a:lstStyle/>
                    <a:p>
                      <a:r>
                        <a:rPr lang="en-US" sz="1800" b="0" i="0" u="none" strike="noStrike" kern="1200" baseline="0" dirty="0" smtClean="0">
                          <a:solidFill>
                            <a:schemeClr val="dk1"/>
                          </a:solidFill>
                          <a:latin typeface="+mn-lt"/>
                          <a:ea typeface="+mn-ea"/>
                          <a:cs typeface="+mn-cs"/>
                        </a:rPr>
                        <a:t>Compact discs and music stores</a:t>
                      </a:r>
                      <a:endParaRPr lang="en-US" dirty="0"/>
                    </a:p>
                  </a:txBody>
                  <a:tcPr/>
                </a:tc>
              </a:tr>
              <a:tr h="370840">
                <a:tc>
                  <a:txBody>
                    <a:bodyPr/>
                    <a:lstStyle/>
                    <a:p>
                      <a:r>
                        <a:rPr lang="en-US" sz="1800" b="0" i="0" u="none" strike="noStrike" kern="1200" baseline="0" dirty="0" smtClean="0">
                          <a:solidFill>
                            <a:schemeClr val="dk1"/>
                          </a:solidFill>
                          <a:latin typeface="+mn-lt"/>
                          <a:ea typeface="+mn-ea"/>
                          <a:cs typeface="+mn-cs"/>
                        </a:rPr>
                        <a:t>Smartphones</a:t>
                      </a:r>
                      <a:endParaRPr lang="en-US" dirty="0"/>
                    </a:p>
                  </a:txBody>
                  <a:tcPr/>
                </a:tc>
                <a:tc>
                  <a:txBody>
                    <a:bodyPr/>
                    <a:lstStyle/>
                    <a:p>
                      <a:r>
                        <a:rPr lang="en-US" sz="1800" b="0" i="0" u="none" strike="noStrike" kern="1200" baseline="0" dirty="0" smtClean="0">
                          <a:solidFill>
                            <a:schemeClr val="dk1"/>
                          </a:solidFill>
                          <a:latin typeface="+mn-lt"/>
                          <a:ea typeface="+mn-ea"/>
                          <a:cs typeface="+mn-cs"/>
                        </a:rPr>
                        <a:t>MP3 players, dedicated GPS navigation</a:t>
                      </a:r>
                      <a:endParaRPr lang="en-US" dirty="0"/>
                    </a:p>
                  </a:txBody>
                  <a:tcPr/>
                </a:tc>
              </a:tr>
              <a:tr h="370840">
                <a:tc>
                  <a:txBody>
                    <a:bodyPr/>
                    <a:lstStyle/>
                    <a:p>
                      <a:r>
                        <a:rPr lang="en-US" sz="1800" b="0" i="0" u="none" strike="noStrike" kern="1200" baseline="0" dirty="0" smtClean="0">
                          <a:solidFill>
                            <a:schemeClr val="dk1"/>
                          </a:solidFill>
                          <a:latin typeface="+mn-lt"/>
                          <a:ea typeface="+mn-ea"/>
                          <a:cs typeface="+mn-cs"/>
                        </a:rPr>
                        <a:t>Tablets</a:t>
                      </a:r>
                      <a:endParaRPr lang="en-US" dirty="0"/>
                    </a:p>
                  </a:txBody>
                  <a:tcPr/>
                </a:tc>
                <a:tc>
                  <a:txBody>
                    <a:bodyPr/>
                    <a:lstStyle/>
                    <a:p>
                      <a:r>
                        <a:rPr lang="en-US" sz="1800" b="0" i="0" u="none" strike="noStrike" kern="1200" baseline="0" dirty="0" smtClean="0">
                          <a:solidFill>
                            <a:schemeClr val="dk1"/>
                          </a:solidFill>
                          <a:latin typeface="+mn-lt"/>
                          <a:ea typeface="+mn-ea"/>
                          <a:cs typeface="+mn-cs"/>
                        </a:rPr>
                        <a:t>Notebook computers</a:t>
                      </a:r>
                      <a:endParaRPr lang="en-US" dirty="0"/>
                    </a:p>
                  </a:txBody>
                  <a:tcPr/>
                </a:tc>
              </a:tr>
            </a:tbl>
          </a:graphicData>
        </a:graphic>
      </p:graphicFrame>
    </p:spTree>
    <p:extLst>
      <p:ext uri="{BB962C8B-B14F-4D97-AF65-F5344CB8AC3E}">
        <p14:creationId xmlns:p14="http://schemas.microsoft.com/office/powerpoint/2010/main" val="63244769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Innovator’s Dilemma</a:t>
            </a:r>
          </a:p>
        </p:txBody>
      </p:sp>
      <p:pic>
        <p:nvPicPr>
          <p:cNvPr id="4" name="Picture 3"/>
          <p:cNvPicPr>
            <a:picLocks/>
          </p:cNvPicPr>
          <p:nvPr/>
        </p:nvPicPr>
        <p:blipFill>
          <a:blip r:embed="rId3" cstate="print">
            <a:extLst>
              <a:ext uri="{28A0092B-C50C-407E-A947-70E740481C1C}">
                <a14:useLocalDpi xmlns:a14="http://schemas.microsoft.com/office/drawing/2010/main"/>
              </a:ext>
            </a:extLst>
          </a:blip>
          <a:stretch>
            <a:fillRect/>
          </a:stretch>
        </p:blipFill>
        <p:spPr>
          <a:xfrm>
            <a:off x="1371600" y="1828800"/>
            <a:ext cx="6400800" cy="4572000"/>
          </a:xfrm>
          <a:prstGeom prst="rect">
            <a:avLst/>
          </a:prstGeom>
        </p:spPr>
      </p:pic>
    </p:spTree>
    <p:extLst>
      <p:ext uri="{BB962C8B-B14F-4D97-AF65-F5344CB8AC3E}">
        <p14:creationId xmlns:p14="http://schemas.microsoft.com/office/powerpoint/2010/main" val="409234164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p:cNvPicPr>
          <p:nvPr/>
        </p:nvPicPr>
        <p:blipFill>
          <a:blip r:embed="rId3" cstate="print">
            <a:extLst>
              <a:ext uri="{28A0092B-C50C-407E-A947-70E740481C1C}">
                <a14:useLocalDpi xmlns:a14="http://schemas.microsoft.com/office/drawing/2010/main"/>
              </a:ext>
            </a:extLst>
          </a:blip>
          <a:stretch>
            <a:fillRect/>
          </a:stretch>
        </p:blipFill>
        <p:spPr>
          <a:xfrm>
            <a:off x="1600200" y="1600200"/>
            <a:ext cx="5943600" cy="4800600"/>
          </a:xfrm>
          <a:prstGeom prst="rect">
            <a:avLst/>
          </a:prstGeom>
        </p:spPr>
      </p:pic>
      <p:sp>
        <p:nvSpPr>
          <p:cNvPr id="2" name="Title 1"/>
          <p:cNvSpPr>
            <a:spLocks noGrp="1"/>
          </p:cNvSpPr>
          <p:nvPr>
            <p:ph type="title"/>
          </p:nvPr>
        </p:nvSpPr>
        <p:spPr/>
        <p:txBody>
          <a:bodyPr/>
          <a:lstStyle/>
          <a:p>
            <a:r>
              <a:rPr lang="en-US" dirty="0" smtClean="0"/>
              <a:t>Executing Innovation</a:t>
            </a:r>
            <a:endParaRPr lang="en-US" dirty="0"/>
          </a:p>
        </p:txBody>
      </p:sp>
    </p:spTree>
    <p:extLst>
      <p:ext uri="{BB962C8B-B14F-4D97-AF65-F5344CB8AC3E}">
        <p14:creationId xmlns:p14="http://schemas.microsoft.com/office/powerpoint/2010/main" val="77231278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Freeconomics: Why Free Products are the Future of the Digital World</a:t>
            </a:r>
          </a:p>
        </p:txBody>
      </p:sp>
      <p:graphicFrame>
        <p:nvGraphicFramePr>
          <p:cNvPr id="3" name="Diagram 2"/>
          <p:cNvGraphicFramePr/>
          <p:nvPr>
            <p:extLst>
              <p:ext uri="{D42A27DB-BD31-4B8C-83A1-F6EECF244321}">
                <p14:modId xmlns:p14="http://schemas.microsoft.com/office/powerpoint/2010/main" val="114313511"/>
              </p:ext>
            </p:extLst>
          </p:nvPr>
        </p:nvGraphicFramePr>
        <p:xfrm>
          <a:off x="457200" y="1600200"/>
          <a:ext cx="82296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7976169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Freeconomics Works</a:t>
            </a:r>
          </a:p>
        </p:txBody>
      </p:sp>
      <p:pic>
        <p:nvPicPr>
          <p:cNvPr id="4" name="Picture 3"/>
          <p:cNvPicPr>
            <a:picLocks/>
          </p:cNvPicPr>
          <p:nvPr/>
        </p:nvPicPr>
        <p:blipFill>
          <a:blip r:embed="rId3" cstate="screen">
            <a:extLst>
              <a:ext uri="{28A0092B-C50C-407E-A947-70E740481C1C}">
                <a14:useLocalDpi xmlns:a14="http://schemas.microsoft.com/office/drawing/2010/main"/>
              </a:ext>
            </a:extLst>
          </a:blip>
          <a:stretch>
            <a:fillRect/>
          </a:stretch>
        </p:blipFill>
        <p:spPr>
          <a:xfrm>
            <a:off x="1600200" y="1828800"/>
            <a:ext cx="5943600" cy="4572000"/>
          </a:xfrm>
          <a:prstGeom prst="rect">
            <a:avLst/>
          </a:prstGeom>
        </p:spPr>
      </p:pic>
    </p:spTree>
    <p:extLst>
      <p:ext uri="{BB962C8B-B14F-4D97-AF65-F5344CB8AC3E}">
        <p14:creationId xmlns:p14="http://schemas.microsoft.com/office/powerpoint/2010/main" val="55569241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Freeconomics Value Proposition</a:t>
            </a:r>
          </a:p>
        </p:txBody>
      </p:sp>
      <p:sp>
        <p:nvSpPr>
          <p:cNvPr id="3" name="Content Placeholder 2"/>
          <p:cNvSpPr>
            <a:spLocks noGrp="1"/>
          </p:cNvSpPr>
          <p:nvPr>
            <p:ph idx="1"/>
          </p:nvPr>
        </p:nvSpPr>
        <p:spPr/>
        <p:txBody>
          <a:bodyPr/>
          <a:lstStyle/>
          <a:p>
            <a:r>
              <a:rPr lang="en-US" dirty="0" smtClean="0"/>
              <a:t>Free doesn’t mean no profit</a:t>
            </a:r>
          </a:p>
          <a:p>
            <a:pPr lvl="1"/>
            <a:r>
              <a:rPr lang="en-US" dirty="0" smtClean="0"/>
              <a:t>Google gives away search</a:t>
            </a:r>
          </a:p>
          <a:p>
            <a:pPr lvl="1"/>
            <a:r>
              <a:rPr lang="en-US" dirty="0" smtClean="0"/>
              <a:t>Users give Google search results their attention</a:t>
            </a:r>
          </a:p>
          <a:p>
            <a:pPr lvl="2"/>
            <a:r>
              <a:rPr lang="en-US" dirty="0" smtClean="0"/>
              <a:t>This can include attention to sponsored links</a:t>
            </a:r>
          </a:p>
          <a:p>
            <a:pPr lvl="2"/>
            <a:r>
              <a:rPr lang="en-US" dirty="0" smtClean="0"/>
              <a:t>Google sells space for sponsored links</a:t>
            </a:r>
          </a:p>
          <a:p>
            <a:pPr lvl="1"/>
            <a:r>
              <a:rPr lang="en-US" dirty="0" smtClean="0"/>
              <a:t>Advertisers pay Google for that attention to sponsored links</a:t>
            </a:r>
          </a:p>
          <a:p>
            <a:pPr lvl="2"/>
            <a:r>
              <a:rPr lang="en-US" dirty="0" smtClean="0"/>
              <a:t>Some users convert into customers</a:t>
            </a:r>
          </a:p>
          <a:p>
            <a:pPr lvl="2"/>
            <a:r>
              <a:rPr lang="en-US" dirty="0" smtClean="0"/>
              <a:t>Customers pay advertising firms for their products</a:t>
            </a:r>
          </a:p>
          <a:p>
            <a:pPr lvl="1"/>
            <a:endParaRPr lang="en-US" dirty="0" smtClean="0"/>
          </a:p>
          <a:p>
            <a:pPr lvl="1"/>
            <a:endParaRPr lang="en-US" dirty="0" smtClean="0"/>
          </a:p>
        </p:txBody>
      </p:sp>
    </p:spTree>
    <p:extLst>
      <p:ext uri="{BB962C8B-B14F-4D97-AF65-F5344CB8AC3E}">
        <p14:creationId xmlns:p14="http://schemas.microsoft.com/office/powerpoint/2010/main" val="55569241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Applying Freeconomics in the Digital </a:t>
            </a:r>
            <a:r>
              <a:rPr lang="en-US" dirty="0" smtClean="0"/>
              <a:t>World</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11977566"/>
              </p:ext>
            </p:extLst>
          </p:nvPr>
        </p:nvGraphicFramePr>
        <p:xfrm>
          <a:off x="457200" y="1828800"/>
          <a:ext cx="8229600" cy="4485640"/>
        </p:xfrm>
        <a:graphic>
          <a:graphicData uri="http://schemas.openxmlformats.org/drawingml/2006/table">
            <a:tbl>
              <a:tblPr firstRow="1" bandRow="1">
                <a:tableStyleId>{F5AB1C69-6EDB-4FF4-983F-18BD219EF322}</a:tableStyleId>
              </a:tblPr>
              <a:tblGrid>
                <a:gridCol w="1828800"/>
                <a:gridCol w="3657600"/>
                <a:gridCol w="2743200"/>
              </a:tblGrid>
              <a:tr h="370840">
                <a:tc>
                  <a:txBody>
                    <a:bodyPr/>
                    <a:lstStyle/>
                    <a:p>
                      <a:r>
                        <a:rPr lang="en-US" dirty="0" smtClean="0"/>
                        <a:t>Approach</a:t>
                      </a:r>
                      <a:endParaRPr lang="en-US" dirty="0"/>
                    </a:p>
                  </a:txBody>
                  <a:tcPr/>
                </a:tc>
                <a:tc>
                  <a:txBody>
                    <a:bodyPr/>
                    <a:lstStyle/>
                    <a:p>
                      <a:r>
                        <a:rPr lang="en-US" dirty="0" smtClean="0"/>
                        <a:t>What it Means</a:t>
                      </a:r>
                      <a:endParaRPr lang="en-US" dirty="0"/>
                    </a:p>
                  </a:txBody>
                  <a:tcPr/>
                </a:tc>
                <a:tc>
                  <a:txBody>
                    <a:bodyPr/>
                    <a:lstStyle/>
                    <a:p>
                      <a:r>
                        <a:rPr lang="en-US" dirty="0" smtClean="0"/>
                        <a:t>Examples</a:t>
                      </a:r>
                      <a:endParaRPr lang="en-US" dirty="0"/>
                    </a:p>
                  </a:txBody>
                  <a:tcPr/>
                </a:tc>
              </a:tr>
              <a:tr h="370840">
                <a:tc>
                  <a:txBody>
                    <a:bodyPr/>
                    <a:lstStyle/>
                    <a:p>
                      <a:r>
                        <a:rPr lang="en-US" dirty="0" smtClean="0"/>
                        <a:t>Advertising</a:t>
                      </a:r>
                      <a:endParaRPr lang="en-US" dirty="0"/>
                    </a:p>
                  </a:txBody>
                  <a:tcPr/>
                </a:tc>
                <a:tc>
                  <a:txBody>
                    <a:bodyPr/>
                    <a:lstStyle/>
                    <a:p>
                      <a:r>
                        <a:rPr lang="en-US" sz="1800" b="0" i="0" u="none" strike="noStrike" kern="1200" baseline="0" dirty="0" smtClean="0">
                          <a:solidFill>
                            <a:schemeClr val="dk1"/>
                          </a:solidFill>
                          <a:latin typeface="+mn-lt"/>
                          <a:ea typeface="+mn-ea"/>
                          <a:cs typeface="+mn-cs"/>
                        </a:rPr>
                        <a:t>Free services are provided to customers &amp; paid for by a third party</a:t>
                      </a:r>
                      <a:endParaRPr lang="en-US" dirty="0"/>
                    </a:p>
                  </a:txBody>
                  <a:tcPr/>
                </a:tc>
                <a:tc>
                  <a:txBody>
                    <a:bodyPr/>
                    <a:lstStyle/>
                    <a:p>
                      <a:r>
                        <a:rPr lang="en-US" sz="1800" b="0" i="0" u="none" strike="noStrike" kern="1200" baseline="0" dirty="0" smtClean="0">
                          <a:solidFill>
                            <a:schemeClr val="dk1"/>
                          </a:solidFill>
                          <a:latin typeface="+mn-lt"/>
                          <a:ea typeface="+mn-ea"/>
                          <a:cs typeface="+mn-cs"/>
                        </a:rPr>
                        <a:t>▪ Yahoo!’s banner ads</a:t>
                      </a:r>
                    </a:p>
                    <a:p>
                      <a:r>
                        <a:rPr lang="en-US" sz="1800" b="0" i="0" u="none" strike="noStrike" kern="1200" baseline="0" dirty="0" smtClean="0">
                          <a:solidFill>
                            <a:schemeClr val="dk1"/>
                          </a:solidFill>
                          <a:latin typeface="+mn-lt"/>
                          <a:ea typeface="+mn-ea"/>
                          <a:cs typeface="+mn-cs"/>
                        </a:rPr>
                        <a:t>▪ Google’s pay-per-click</a:t>
                      </a:r>
                      <a:endParaRPr lang="en-US" dirty="0"/>
                    </a:p>
                  </a:txBody>
                  <a:tcPr/>
                </a:tc>
              </a:tr>
              <a:tr h="370840">
                <a:tc>
                  <a:txBody>
                    <a:bodyPr/>
                    <a:lstStyle/>
                    <a:p>
                      <a:r>
                        <a:rPr lang="en-US" dirty="0" err="1" smtClean="0"/>
                        <a:t>Freemium</a:t>
                      </a:r>
                      <a:endParaRPr lang="en-US" dirty="0"/>
                    </a:p>
                  </a:txBody>
                  <a:tcPr/>
                </a:tc>
                <a:tc>
                  <a:txBody>
                    <a:bodyPr/>
                    <a:lstStyle/>
                    <a:p>
                      <a:r>
                        <a:rPr lang="en-US" sz="1800" b="0" i="0" u="none" strike="noStrike" kern="1200" baseline="0" dirty="0" smtClean="0">
                          <a:solidFill>
                            <a:schemeClr val="dk1"/>
                          </a:solidFill>
                          <a:latin typeface="+mn-lt"/>
                          <a:ea typeface="+mn-ea"/>
                          <a:cs typeface="+mn-cs"/>
                        </a:rPr>
                        <a:t>Basic services are free, a premium is charged for special features</a:t>
                      </a:r>
                      <a:endParaRPr lang="en-US" dirty="0"/>
                    </a:p>
                  </a:txBody>
                  <a:tcPr/>
                </a:tc>
                <a:tc>
                  <a:txBody>
                    <a:bodyPr/>
                    <a:lstStyle/>
                    <a:p>
                      <a:r>
                        <a:rPr lang="en-US" sz="1800" b="0" i="0" u="none" strike="noStrike" kern="1200" baseline="0" dirty="0" smtClean="0">
                          <a:solidFill>
                            <a:schemeClr val="dk1"/>
                          </a:solidFill>
                          <a:latin typeface="+mn-lt"/>
                          <a:ea typeface="+mn-ea"/>
                          <a:cs typeface="+mn-cs"/>
                        </a:rPr>
                        <a:t>▪ Skype</a:t>
                      </a:r>
                    </a:p>
                    <a:p>
                      <a:r>
                        <a:rPr lang="en-US" sz="1800" b="0" i="0" u="none" strike="noStrike" kern="1200" baseline="0" dirty="0" smtClean="0">
                          <a:solidFill>
                            <a:schemeClr val="dk1"/>
                          </a:solidFill>
                          <a:latin typeface="+mn-lt"/>
                          <a:ea typeface="+mn-ea"/>
                          <a:cs typeface="+mn-cs"/>
                        </a:rPr>
                        <a:t>▪ Dropbox.com</a:t>
                      </a:r>
                      <a:endParaRPr lang="en-US" dirty="0"/>
                    </a:p>
                  </a:txBody>
                  <a:tcPr/>
                </a:tc>
              </a:tr>
              <a:tr h="370840">
                <a:tc>
                  <a:txBody>
                    <a:bodyPr/>
                    <a:lstStyle/>
                    <a:p>
                      <a:r>
                        <a:rPr lang="en-US" dirty="0" smtClean="0"/>
                        <a:t>Cross subsidies</a:t>
                      </a:r>
                      <a:endParaRPr lang="en-US" dirty="0"/>
                    </a:p>
                  </a:txBody>
                  <a:tcPr/>
                </a:tc>
                <a:tc>
                  <a:txBody>
                    <a:bodyPr/>
                    <a:lstStyle/>
                    <a:p>
                      <a:r>
                        <a:rPr lang="en-US" sz="1800" b="0" i="0" u="none" strike="noStrike" kern="1200" baseline="0" dirty="0" smtClean="0">
                          <a:solidFill>
                            <a:schemeClr val="dk1"/>
                          </a:solidFill>
                          <a:latin typeface="+mn-lt"/>
                          <a:ea typeface="+mn-ea"/>
                          <a:cs typeface="+mn-cs"/>
                        </a:rPr>
                        <a:t>Sale price of one item is reduced in</a:t>
                      </a:r>
                    </a:p>
                    <a:p>
                      <a:r>
                        <a:rPr lang="en-US" sz="1800" b="0" i="0" u="none" strike="noStrike" kern="1200" baseline="0" dirty="0" smtClean="0">
                          <a:solidFill>
                            <a:schemeClr val="dk1"/>
                          </a:solidFill>
                          <a:latin typeface="+mn-lt"/>
                          <a:ea typeface="+mn-ea"/>
                          <a:cs typeface="+mn-cs"/>
                        </a:rPr>
                        <a:t>order to sell something else of value</a:t>
                      </a:r>
                      <a:endParaRPr lang="en-US" dirty="0"/>
                    </a:p>
                  </a:txBody>
                  <a:tcPr/>
                </a:tc>
                <a:tc>
                  <a:txBody>
                    <a:bodyPr/>
                    <a:lstStyle/>
                    <a:p>
                      <a:pPr marL="169863" indent="-169863"/>
                      <a:r>
                        <a:rPr lang="en-US" sz="1800" b="0" i="0" u="none" strike="noStrike" kern="1200" baseline="0" dirty="0" smtClean="0">
                          <a:solidFill>
                            <a:schemeClr val="dk1"/>
                          </a:solidFill>
                          <a:latin typeface="+mn-lt"/>
                          <a:ea typeface="+mn-ea"/>
                          <a:cs typeface="+mn-cs"/>
                        </a:rPr>
                        <a:t>▪ Free cell phone with two-year contract</a:t>
                      </a:r>
                      <a:endParaRPr lang="en-US" dirty="0"/>
                    </a:p>
                  </a:txBody>
                  <a:tcPr/>
                </a:tc>
              </a:tr>
              <a:tr h="370840">
                <a:tc>
                  <a:txBody>
                    <a:bodyPr/>
                    <a:lstStyle/>
                    <a:p>
                      <a:r>
                        <a:rPr lang="en-US" dirty="0" smtClean="0"/>
                        <a:t>Zero Marginal Cost</a:t>
                      </a:r>
                      <a:endParaRPr lang="en-US" dirty="0"/>
                    </a:p>
                  </a:txBody>
                  <a:tcPr/>
                </a:tc>
                <a:tc>
                  <a:txBody>
                    <a:bodyPr/>
                    <a:lstStyle/>
                    <a:p>
                      <a:r>
                        <a:rPr lang="en-US" sz="1800" b="0" i="0" u="none" strike="noStrike" kern="1200" baseline="0" dirty="0" smtClean="0">
                          <a:solidFill>
                            <a:schemeClr val="dk1"/>
                          </a:solidFill>
                          <a:latin typeface="+mn-lt"/>
                          <a:ea typeface="+mn-ea"/>
                          <a:cs typeface="+mn-cs"/>
                        </a:rPr>
                        <a:t>Products are distributed to customers without an appreciable cost to anyone</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smtClean="0">
                          <a:solidFill>
                            <a:schemeClr val="dk1"/>
                          </a:solidFill>
                          <a:latin typeface="+mn-lt"/>
                          <a:ea typeface="+mn-ea"/>
                          <a:cs typeface="+mn-cs"/>
                        </a:rPr>
                        <a:t>▪ iTunes music distribution  </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smtClean="0">
                          <a:solidFill>
                            <a:schemeClr val="dk1"/>
                          </a:solidFill>
                          <a:latin typeface="+mn-lt"/>
                          <a:ea typeface="+mn-ea"/>
                          <a:cs typeface="+mn-cs"/>
                        </a:rPr>
                        <a:t>▪ Software distribution</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smtClean="0">
                          <a:solidFill>
                            <a:schemeClr val="dk1"/>
                          </a:solidFill>
                          <a:latin typeface="+mn-lt"/>
                          <a:ea typeface="+mn-ea"/>
                          <a:cs typeface="+mn-cs"/>
                        </a:rPr>
                        <a:t>▪ YouTube Video content</a:t>
                      </a:r>
                      <a:endParaRPr lang="en-US" dirty="0"/>
                    </a:p>
                  </a:txBody>
                  <a:tcPr/>
                </a:tc>
              </a:tr>
              <a:tr h="370840">
                <a:tc>
                  <a:txBody>
                    <a:bodyPr/>
                    <a:lstStyle/>
                    <a:p>
                      <a:r>
                        <a:rPr lang="en-US" dirty="0" smtClean="0"/>
                        <a:t>Labor Exchange</a:t>
                      </a:r>
                      <a:endParaRPr lang="en-US" dirty="0"/>
                    </a:p>
                  </a:txBody>
                  <a:tcPr/>
                </a:tc>
                <a:tc>
                  <a:txBody>
                    <a:bodyPr/>
                    <a:lstStyle/>
                    <a:p>
                      <a:r>
                        <a:rPr lang="en-US" sz="1800" b="0" i="0" u="none" strike="noStrike" kern="1200" baseline="0" dirty="0" smtClean="0">
                          <a:solidFill>
                            <a:schemeClr val="dk1"/>
                          </a:solidFill>
                          <a:latin typeface="+mn-lt"/>
                          <a:ea typeface="+mn-ea"/>
                          <a:cs typeface="+mn-cs"/>
                        </a:rPr>
                        <a:t>The act of customers using free services creates value</a:t>
                      </a:r>
                      <a:endParaRPr lang="en-US" dirty="0"/>
                    </a:p>
                  </a:txBody>
                  <a:tcPr/>
                </a:tc>
                <a:tc>
                  <a:txBody>
                    <a:bodyPr/>
                    <a:lstStyle/>
                    <a:p>
                      <a:r>
                        <a:rPr lang="en-US" sz="1800" b="0" i="0" u="none" strike="noStrike" kern="1200" baseline="0" dirty="0" smtClean="0">
                          <a:solidFill>
                            <a:schemeClr val="dk1"/>
                          </a:solidFill>
                          <a:latin typeface="+mn-lt"/>
                          <a:ea typeface="+mn-ea"/>
                          <a:cs typeface="+mn-cs"/>
                        </a:rPr>
                        <a:t>▪ Yahoo! Answers</a:t>
                      </a:r>
                    </a:p>
                    <a:p>
                      <a:r>
                        <a:rPr lang="en-US" sz="1800" b="0" i="0" u="none" strike="noStrike" kern="1200" baseline="0" dirty="0" smtClean="0">
                          <a:solidFill>
                            <a:schemeClr val="dk1"/>
                          </a:solidFill>
                          <a:latin typeface="+mn-lt"/>
                          <a:ea typeface="+mn-ea"/>
                          <a:cs typeface="+mn-cs"/>
                        </a:rPr>
                        <a:t>▪ Answers.com</a:t>
                      </a:r>
                      <a:endParaRPr lang="en-US" dirty="0"/>
                    </a:p>
                  </a:txBody>
                  <a:tcPr/>
                </a:tc>
              </a:tr>
              <a:tr h="370840">
                <a:tc>
                  <a:txBody>
                    <a:bodyPr/>
                    <a:lstStyle/>
                    <a:p>
                      <a:r>
                        <a:rPr lang="en-US" dirty="0" smtClean="0"/>
                        <a:t>Gift Economy</a:t>
                      </a:r>
                      <a:endParaRPr lang="en-US" dirty="0"/>
                    </a:p>
                  </a:txBody>
                  <a:tcPr/>
                </a:tc>
                <a:tc>
                  <a:txBody>
                    <a:bodyPr/>
                    <a:lstStyle/>
                    <a:p>
                      <a:r>
                        <a:rPr lang="en-US" sz="1800" b="0" i="0" u="none" strike="noStrike" kern="1200" baseline="0" dirty="0" smtClean="0">
                          <a:solidFill>
                            <a:schemeClr val="dk1"/>
                          </a:solidFill>
                          <a:latin typeface="+mn-lt"/>
                          <a:ea typeface="+mn-ea"/>
                          <a:cs typeface="+mn-cs"/>
                        </a:rPr>
                        <a:t>People participate and collaborate</a:t>
                      </a:r>
                    </a:p>
                    <a:p>
                      <a:r>
                        <a:rPr lang="en-US" sz="1800" b="0" i="0" u="none" strike="noStrike" kern="1200" baseline="0" dirty="0" smtClean="0">
                          <a:solidFill>
                            <a:schemeClr val="dk1"/>
                          </a:solidFill>
                          <a:latin typeface="+mn-lt"/>
                          <a:ea typeface="+mn-ea"/>
                          <a:cs typeface="+mn-cs"/>
                        </a:rPr>
                        <a:t>to create value for Everyone</a:t>
                      </a:r>
                      <a:endParaRPr lang="en-US" dirty="0"/>
                    </a:p>
                  </a:txBody>
                  <a:tcPr/>
                </a:tc>
                <a:tc>
                  <a:txBody>
                    <a:bodyPr/>
                    <a:lstStyle/>
                    <a:p>
                      <a:r>
                        <a:rPr lang="en-US" sz="1800" b="0" i="0" u="none" strike="noStrike" kern="1200" baseline="0" dirty="0" smtClean="0">
                          <a:solidFill>
                            <a:schemeClr val="dk1"/>
                          </a:solidFill>
                          <a:latin typeface="+mn-lt"/>
                          <a:ea typeface="+mn-ea"/>
                          <a:cs typeface="+mn-cs"/>
                        </a:rPr>
                        <a:t>▪ Open source software </a:t>
                      </a:r>
                    </a:p>
                    <a:p>
                      <a:r>
                        <a:rPr lang="en-US" sz="1800" b="0" i="0" u="none" strike="noStrike" kern="1200" baseline="0" dirty="0" smtClean="0">
                          <a:solidFill>
                            <a:schemeClr val="dk1"/>
                          </a:solidFill>
                          <a:latin typeface="+mn-lt"/>
                          <a:ea typeface="+mn-ea"/>
                          <a:cs typeface="+mn-cs"/>
                        </a:rPr>
                        <a:t>▪ Wikipedia</a:t>
                      </a:r>
                      <a:endParaRPr lang="en-US" dirty="0"/>
                    </a:p>
                  </a:txBody>
                  <a:tcPr/>
                </a:tc>
              </a:tr>
            </a:tbl>
          </a:graphicData>
        </a:graphic>
      </p:graphicFrame>
    </p:spTree>
    <p:extLst>
      <p:ext uri="{BB962C8B-B14F-4D97-AF65-F5344CB8AC3E}">
        <p14:creationId xmlns:p14="http://schemas.microsoft.com/office/powerpoint/2010/main" val="55569241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US" dirty="0" smtClean="0"/>
              <a:t>End of Chapter Content</a:t>
            </a:r>
            <a:endParaRPr lang="en-US" dirty="0"/>
          </a:p>
        </p:txBody>
      </p:sp>
    </p:spTree>
    <p:extLst>
      <p:ext uri="{BB962C8B-B14F-4D97-AF65-F5344CB8AC3E}">
        <p14:creationId xmlns:p14="http://schemas.microsoft.com/office/powerpoint/2010/main" val="3021047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Managing in the Digital World: The </a:t>
            </a:r>
            <a:r>
              <a:rPr lang="en-US" dirty="0"/>
              <a:t>Business of Merging “Groups” and “Coupons”</a:t>
            </a:r>
          </a:p>
        </p:txBody>
      </p:sp>
      <p:sp>
        <p:nvSpPr>
          <p:cNvPr id="3" name="Content Placeholder 2"/>
          <p:cNvSpPr>
            <a:spLocks noGrp="1"/>
          </p:cNvSpPr>
          <p:nvPr>
            <p:ph idx="1"/>
          </p:nvPr>
        </p:nvSpPr>
        <p:spPr/>
        <p:txBody>
          <a:bodyPr>
            <a:normAutofit lnSpcReduction="10000"/>
          </a:bodyPr>
          <a:lstStyle/>
          <a:p>
            <a:r>
              <a:rPr lang="en-US" dirty="0" smtClean="0"/>
              <a:t>Groupon created a new business model</a:t>
            </a:r>
          </a:p>
          <a:p>
            <a:pPr lvl="1"/>
            <a:r>
              <a:rPr lang="en-US" dirty="0" smtClean="0"/>
              <a:t>Heavily discounted deals for grouped buyers</a:t>
            </a:r>
          </a:p>
          <a:p>
            <a:pPr lvl="1"/>
            <a:r>
              <a:rPr lang="en-US" dirty="0" smtClean="0"/>
              <a:t>Advertising value for sellers</a:t>
            </a:r>
          </a:p>
          <a:p>
            <a:r>
              <a:rPr lang="en-US" dirty="0" smtClean="0"/>
              <a:t>Groupon’s business model is easily duplicated, </a:t>
            </a:r>
            <a:r>
              <a:rPr lang="en-US" dirty="0" smtClean="0"/>
              <a:t>and has been, </a:t>
            </a:r>
            <a:r>
              <a:rPr lang="en-US" dirty="0" smtClean="0"/>
              <a:t>repeatedly</a:t>
            </a:r>
          </a:p>
          <a:p>
            <a:pPr lvl="1"/>
            <a:r>
              <a:rPr lang="en-US" dirty="0" err="1" smtClean="0"/>
              <a:t>Groupon</a:t>
            </a:r>
            <a:r>
              <a:rPr lang="en-US" dirty="0" smtClean="0"/>
              <a:t> </a:t>
            </a:r>
            <a:r>
              <a:rPr lang="en-US" dirty="0" smtClean="0"/>
              <a:t>does have a </a:t>
            </a:r>
            <a:r>
              <a:rPr lang="en-US" dirty="0" smtClean="0"/>
              <a:t>first mover head start</a:t>
            </a:r>
          </a:p>
          <a:p>
            <a:pPr lvl="1"/>
            <a:r>
              <a:rPr lang="en-US" dirty="0" smtClean="0"/>
              <a:t>Groupon has purchased many competitors</a:t>
            </a:r>
          </a:p>
          <a:p>
            <a:pPr lvl="1"/>
            <a:r>
              <a:rPr lang="en-US" dirty="0" smtClean="0"/>
              <a:t>However, </a:t>
            </a:r>
            <a:r>
              <a:rPr lang="en-US" dirty="0" err="1" smtClean="0"/>
              <a:t>Groupon</a:t>
            </a:r>
            <a:r>
              <a:rPr lang="en-US" dirty="0" smtClean="0"/>
              <a:t> </a:t>
            </a:r>
            <a:r>
              <a:rPr lang="en-US" dirty="0" smtClean="0"/>
              <a:t>has no sustainable </a:t>
            </a:r>
            <a:r>
              <a:rPr lang="en-US" dirty="0" smtClean="0"/>
              <a:t>competitive advantage </a:t>
            </a:r>
            <a:r>
              <a:rPr lang="en-US" dirty="0" smtClean="0"/>
              <a:t>as currently positioned</a:t>
            </a:r>
          </a:p>
          <a:p>
            <a:pPr lvl="1"/>
            <a:endParaRPr lang="en-US" dirty="0"/>
          </a:p>
        </p:txBody>
      </p:sp>
    </p:spTree>
    <p:extLst>
      <p:ext uri="{BB962C8B-B14F-4D97-AF65-F5344CB8AC3E}">
        <p14:creationId xmlns:p14="http://schemas.microsoft.com/office/powerpoint/2010/main" val="23139866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Organizational Decision-Making Levels</a:t>
            </a:r>
            <a:endParaRPr lang="en-US" dirty="0"/>
          </a:p>
        </p:txBody>
      </p:sp>
      <p:sp>
        <p:nvSpPr>
          <p:cNvPr id="3" name="Content Placeholder 2"/>
          <p:cNvSpPr>
            <a:spLocks noGrp="1"/>
          </p:cNvSpPr>
          <p:nvPr>
            <p:ph sz="half" idx="1"/>
          </p:nvPr>
        </p:nvSpPr>
        <p:spPr/>
        <p:txBody>
          <a:bodyPr/>
          <a:lstStyle/>
          <a:p>
            <a:r>
              <a:rPr lang="en-US" dirty="0"/>
              <a:t>Executive/Strategic </a:t>
            </a:r>
            <a:r>
              <a:rPr lang="en-US" dirty="0" smtClean="0"/>
              <a:t>Level</a:t>
            </a:r>
          </a:p>
          <a:p>
            <a:pPr lvl="1"/>
            <a:r>
              <a:rPr lang="en-US" dirty="0" smtClean="0"/>
              <a:t>Upper Management</a:t>
            </a:r>
            <a:endParaRPr lang="en-US" dirty="0"/>
          </a:p>
          <a:p>
            <a:r>
              <a:rPr lang="en-US" dirty="0"/>
              <a:t>Managerial/Tactical </a:t>
            </a:r>
            <a:r>
              <a:rPr lang="en-US" dirty="0" smtClean="0"/>
              <a:t>Level</a:t>
            </a:r>
          </a:p>
          <a:p>
            <a:pPr lvl="1"/>
            <a:r>
              <a:rPr lang="en-US" dirty="0" smtClean="0"/>
              <a:t>Middle Management</a:t>
            </a:r>
            <a:endParaRPr lang="en-US" dirty="0"/>
          </a:p>
          <a:p>
            <a:r>
              <a:rPr lang="en-US" dirty="0" smtClean="0"/>
              <a:t>Operational Level</a:t>
            </a:r>
          </a:p>
          <a:p>
            <a:pPr lvl="1"/>
            <a:r>
              <a:rPr lang="en-US" dirty="0" smtClean="0"/>
              <a:t>Operational Employees, Foremen, Supervisors</a:t>
            </a:r>
            <a:endParaRPr lang="en-US" dirty="0"/>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75871" y="2209800"/>
            <a:ext cx="4239529" cy="3429000"/>
          </a:xfrm>
          <a:prstGeom prst="rect">
            <a:avLst/>
          </a:prstGeom>
        </p:spPr>
      </p:pic>
    </p:spTree>
    <p:extLst>
      <p:ext uri="{BB962C8B-B14F-4D97-AF65-F5344CB8AC3E}">
        <p14:creationId xmlns:p14="http://schemas.microsoft.com/office/powerpoint/2010/main" val="400782698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Brief </a:t>
            </a:r>
            <a:r>
              <a:rPr lang="en-US" dirty="0" smtClean="0"/>
              <a:t>Case: </a:t>
            </a:r>
            <a:r>
              <a:rPr lang="en-US" dirty="0"/>
              <a:t>For Sale By Owner: Your Company’s Name.com</a:t>
            </a:r>
          </a:p>
        </p:txBody>
      </p:sp>
      <p:sp>
        <p:nvSpPr>
          <p:cNvPr id="3" name="Content Placeholder 2"/>
          <p:cNvSpPr>
            <a:spLocks noGrp="1"/>
          </p:cNvSpPr>
          <p:nvPr>
            <p:ph idx="1"/>
          </p:nvPr>
        </p:nvSpPr>
        <p:spPr/>
        <p:txBody>
          <a:bodyPr>
            <a:normAutofit fontScale="92500"/>
          </a:bodyPr>
          <a:lstStyle/>
          <a:p>
            <a:r>
              <a:rPr lang="en-US" dirty="0" smtClean="0"/>
              <a:t>Domain names can be purchased by anyone, whether they own the trademark for that name or not</a:t>
            </a:r>
          </a:p>
          <a:p>
            <a:pPr lvl="1"/>
            <a:r>
              <a:rPr lang="en-US" dirty="0" smtClean="0"/>
              <a:t>Businesses </a:t>
            </a:r>
            <a:r>
              <a:rPr lang="en-US" dirty="0" smtClean="0"/>
              <a:t>have had </a:t>
            </a:r>
            <a:r>
              <a:rPr lang="en-US" dirty="0" smtClean="0"/>
              <a:t>to pay premium prices for their </a:t>
            </a:r>
            <a:r>
              <a:rPr lang="en-US" dirty="0" smtClean="0"/>
              <a:t>own trademarked </a:t>
            </a:r>
            <a:r>
              <a:rPr lang="en-US" dirty="0" smtClean="0"/>
              <a:t>names</a:t>
            </a:r>
          </a:p>
          <a:p>
            <a:pPr lvl="1"/>
            <a:r>
              <a:rPr lang="en-US" dirty="0" smtClean="0"/>
              <a:t>Legislation to prevent Domain Squatting has stalled in congress</a:t>
            </a:r>
          </a:p>
          <a:p>
            <a:pPr lvl="1"/>
            <a:r>
              <a:rPr lang="en-US" dirty="0" smtClean="0"/>
              <a:t>Some names are </a:t>
            </a:r>
            <a:r>
              <a:rPr lang="en-US" dirty="0" smtClean="0"/>
              <a:t>rented to businesses for lucrative amounts</a:t>
            </a:r>
            <a:endParaRPr lang="en-US" dirty="0" smtClean="0"/>
          </a:p>
          <a:p>
            <a:pPr lvl="1"/>
            <a:r>
              <a:rPr lang="en-US" dirty="0" smtClean="0"/>
              <a:t>Common </a:t>
            </a:r>
            <a:r>
              <a:rPr lang="en-US" dirty="0" smtClean="0"/>
              <a:t>misspellings now </a:t>
            </a:r>
            <a:r>
              <a:rPr lang="en-US" dirty="0" smtClean="0"/>
              <a:t>lead to advertising sites</a:t>
            </a:r>
          </a:p>
          <a:p>
            <a:pPr lvl="1"/>
            <a:endParaRPr lang="en-US" dirty="0"/>
          </a:p>
        </p:txBody>
      </p:sp>
    </p:spTree>
    <p:extLst>
      <p:ext uri="{BB962C8B-B14F-4D97-AF65-F5344CB8AC3E}">
        <p14:creationId xmlns:p14="http://schemas.microsoft.com/office/powerpoint/2010/main" val="93870626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When things go wrong</a:t>
            </a:r>
            <a:r>
              <a:rPr lang="en-US" dirty="0" smtClean="0"/>
              <a:t>: </a:t>
            </a:r>
            <a:r>
              <a:rPr lang="en-US" dirty="0"/>
              <a:t>The Pains of Miscalculating Groupon</a:t>
            </a:r>
          </a:p>
        </p:txBody>
      </p:sp>
      <p:sp>
        <p:nvSpPr>
          <p:cNvPr id="3" name="Content Placeholder 2"/>
          <p:cNvSpPr>
            <a:spLocks noGrp="1"/>
          </p:cNvSpPr>
          <p:nvPr>
            <p:ph idx="1"/>
          </p:nvPr>
        </p:nvSpPr>
        <p:spPr/>
        <p:txBody>
          <a:bodyPr/>
          <a:lstStyle/>
          <a:p>
            <a:r>
              <a:rPr lang="en-US" dirty="0" smtClean="0"/>
              <a:t>Groupon sales are heavily </a:t>
            </a:r>
            <a:r>
              <a:rPr lang="en-US" dirty="0" smtClean="0"/>
              <a:t>discounted, and can cost companies more then they bring in</a:t>
            </a:r>
            <a:endParaRPr lang="en-US" dirty="0" smtClean="0"/>
          </a:p>
          <a:p>
            <a:pPr lvl="1"/>
            <a:r>
              <a:rPr lang="en-US" dirty="0" smtClean="0"/>
              <a:t>Groupon takes 40% of the discounted sale </a:t>
            </a:r>
          </a:p>
          <a:p>
            <a:pPr lvl="1"/>
            <a:r>
              <a:rPr lang="en-US" dirty="0" smtClean="0"/>
              <a:t>Groupon sales unprofitable unless they grow the repeat business customer base</a:t>
            </a:r>
          </a:p>
          <a:p>
            <a:pPr lvl="1"/>
            <a:r>
              <a:rPr lang="en-US" dirty="0" smtClean="0"/>
              <a:t>Some sales are one-time (eye laser surgery)</a:t>
            </a:r>
          </a:p>
          <a:p>
            <a:pPr lvl="1"/>
            <a:r>
              <a:rPr lang="en-US" dirty="0" smtClean="0"/>
              <a:t>Businesses forget to cap the number of sales</a:t>
            </a:r>
          </a:p>
          <a:p>
            <a:pPr lvl="1"/>
            <a:r>
              <a:rPr lang="en-US" dirty="0" smtClean="0"/>
              <a:t>A large number of unprofitable sales can lead to large losses for small companies</a:t>
            </a:r>
            <a:endParaRPr lang="en-US" dirty="0"/>
          </a:p>
        </p:txBody>
      </p:sp>
    </p:spTree>
    <p:extLst>
      <p:ext uri="{BB962C8B-B14F-4D97-AF65-F5344CB8AC3E}">
        <p14:creationId xmlns:p14="http://schemas.microsoft.com/office/powerpoint/2010/main" val="106745799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Who’s G</a:t>
            </a:r>
            <a:r>
              <a:rPr lang="en-US" dirty="0" smtClean="0"/>
              <a:t>oing Mobile:</a:t>
            </a:r>
            <a:r>
              <a:rPr lang="en-US" dirty="0"/>
              <a:t/>
            </a:r>
            <a:br>
              <a:rPr lang="en-US" dirty="0"/>
            </a:br>
            <a:r>
              <a:rPr lang="en-US" dirty="0"/>
              <a:t>Mobile Operating Systems</a:t>
            </a:r>
          </a:p>
        </p:txBody>
      </p:sp>
      <p:pic>
        <p:nvPicPr>
          <p:cNvPr id="5" name="Content Placeholder 4"/>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4191000" y="1905000"/>
            <a:ext cx="4651324" cy="3453098"/>
          </a:xfrm>
        </p:spPr>
      </p:pic>
      <p:sp>
        <p:nvSpPr>
          <p:cNvPr id="6" name="Content Placeholder 2"/>
          <p:cNvSpPr>
            <a:spLocks noGrp="1"/>
          </p:cNvSpPr>
          <p:nvPr>
            <p:ph idx="1"/>
          </p:nvPr>
        </p:nvSpPr>
        <p:spPr>
          <a:xfrm>
            <a:off x="304800" y="1828800"/>
            <a:ext cx="3810000" cy="4572000"/>
          </a:xfrm>
        </p:spPr>
        <p:txBody>
          <a:bodyPr>
            <a:normAutofit fontScale="92500" lnSpcReduction="10000"/>
          </a:bodyPr>
          <a:lstStyle/>
          <a:p>
            <a:r>
              <a:rPr lang="en-US" dirty="0" smtClean="0"/>
              <a:t>Market share battle</a:t>
            </a:r>
          </a:p>
          <a:p>
            <a:r>
              <a:rPr lang="en-US" dirty="0" smtClean="0"/>
              <a:t>Rapid growth in cell phone operating systems</a:t>
            </a:r>
          </a:p>
          <a:p>
            <a:r>
              <a:rPr lang="en-US" dirty="0" smtClean="0"/>
              <a:t>Market share can change rapidly</a:t>
            </a:r>
          </a:p>
          <a:p>
            <a:r>
              <a:rPr lang="en-US" dirty="0" smtClean="0"/>
              <a:t>Some </a:t>
            </a:r>
            <a:r>
              <a:rPr lang="en-US" dirty="0" smtClean="0"/>
              <a:t>Operating Systems are </a:t>
            </a:r>
            <a:r>
              <a:rPr lang="en-US" dirty="0" smtClean="0"/>
              <a:t>proprietary, </a:t>
            </a:r>
            <a:r>
              <a:rPr lang="en-US" dirty="0" smtClean="0"/>
              <a:t>but Google </a:t>
            </a:r>
            <a:r>
              <a:rPr lang="en-US" dirty="0" smtClean="0"/>
              <a:t>took an open approach with </a:t>
            </a:r>
            <a:r>
              <a:rPr lang="en-US" dirty="0" smtClean="0"/>
              <a:t>Android </a:t>
            </a:r>
            <a:endParaRPr lang="en-US" dirty="0"/>
          </a:p>
        </p:txBody>
      </p:sp>
    </p:spTree>
    <p:extLst>
      <p:ext uri="{BB962C8B-B14F-4D97-AF65-F5344CB8AC3E}">
        <p14:creationId xmlns:p14="http://schemas.microsoft.com/office/powerpoint/2010/main" val="239593065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Coming </a:t>
            </a:r>
            <a:r>
              <a:rPr lang="en-US" dirty="0" smtClean="0"/>
              <a:t>Attractions: </a:t>
            </a:r>
            <a:r>
              <a:rPr lang="en-US" dirty="0"/>
              <a:t/>
            </a:r>
            <a:br>
              <a:rPr lang="en-US" dirty="0"/>
            </a:br>
            <a:r>
              <a:rPr lang="en-US" dirty="0"/>
              <a:t>Google’s Project Glass: A Pair of Glasses</a:t>
            </a:r>
          </a:p>
        </p:txBody>
      </p:sp>
      <p:sp>
        <p:nvSpPr>
          <p:cNvPr id="3" name="Content Placeholder 2"/>
          <p:cNvSpPr>
            <a:spLocks noGrp="1"/>
          </p:cNvSpPr>
          <p:nvPr>
            <p:ph idx="1"/>
          </p:nvPr>
        </p:nvSpPr>
        <p:spPr/>
        <p:txBody>
          <a:bodyPr>
            <a:normAutofit/>
          </a:bodyPr>
          <a:lstStyle/>
          <a:p>
            <a:r>
              <a:rPr lang="en-US" dirty="0" smtClean="0"/>
              <a:t>Project Glass: </a:t>
            </a:r>
            <a:r>
              <a:rPr lang="en-US" dirty="0" smtClean="0"/>
              <a:t>an embedded </a:t>
            </a:r>
            <a:r>
              <a:rPr lang="en-US" dirty="0" smtClean="0"/>
              <a:t>display in eyeglasses</a:t>
            </a:r>
          </a:p>
          <a:p>
            <a:r>
              <a:rPr lang="en-US" dirty="0" smtClean="0"/>
              <a:t>Augments reality</a:t>
            </a:r>
          </a:p>
          <a:p>
            <a:pPr lvl="1"/>
            <a:r>
              <a:rPr lang="en-US" dirty="0"/>
              <a:t>D</a:t>
            </a:r>
            <a:r>
              <a:rPr lang="en-US" dirty="0" smtClean="0"/>
              <a:t>isplays time/space relevant information</a:t>
            </a:r>
          </a:p>
          <a:p>
            <a:pPr lvl="2"/>
            <a:r>
              <a:rPr lang="en-US" dirty="0" smtClean="0"/>
              <a:t>Current schedule</a:t>
            </a:r>
          </a:p>
          <a:p>
            <a:pPr lvl="2"/>
            <a:r>
              <a:rPr lang="en-US" dirty="0" smtClean="0"/>
              <a:t>Directions</a:t>
            </a:r>
          </a:p>
          <a:p>
            <a:pPr lvl="2"/>
            <a:r>
              <a:rPr lang="en-US" dirty="0" smtClean="0"/>
              <a:t>Weather forecasts</a:t>
            </a:r>
          </a:p>
          <a:p>
            <a:pPr lvl="2"/>
            <a:r>
              <a:rPr lang="en-US" dirty="0" smtClean="0"/>
              <a:t>Information about what is being looked at</a:t>
            </a:r>
          </a:p>
          <a:p>
            <a:r>
              <a:rPr lang="en-US" dirty="0" smtClean="0"/>
              <a:t>Still under development / research</a:t>
            </a:r>
          </a:p>
        </p:txBody>
      </p:sp>
    </p:spTree>
    <p:extLst>
      <p:ext uri="{BB962C8B-B14F-4D97-AF65-F5344CB8AC3E}">
        <p14:creationId xmlns:p14="http://schemas.microsoft.com/office/powerpoint/2010/main" val="170603186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a:t>
            </a:r>
            <a:r>
              <a:rPr lang="en-US" dirty="0" smtClean="0"/>
              <a:t>Players:</a:t>
            </a:r>
            <a:r>
              <a:rPr lang="en-US" dirty="0"/>
              <a:t/>
            </a:r>
            <a:br>
              <a:rPr lang="en-US" dirty="0"/>
            </a:br>
            <a:r>
              <a:rPr lang="en-US" dirty="0"/>
              <a:t>The Global </a:t>
            </a:r>
            <a:r>
              <a:rPr lang="en-US" dirty="0" smtClean="0"/>
              <a:t>Elite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50962791"/>
              </p:ext>
            </p:extLst>
          </p:nvPr>
        </p:nvGraphicFramePr>
        <p:xfrm>
          <a:off x="457200" y="2133600"/>
          <a:ext cx="8305800" cy="4414520"/>
        </p:xfrm>
        <a:graphic>
          <a:graphicData uri="http://schemas.openxmlformats.org/drawingml/2006/table">
            <a:tbl>
              <a:tblPr firstRow="1" bandRow="1">
                <a:tableStyleId>{F5AB1C69-6EDB-4FF4-983F-18BD219EF322}</a:tableStyleId>
              </a:tblPr>
              <a:tblGrid>
                <a:gridCol w="708343"/>
                <a:gridCol w="891857"/>
                <a:gridCol w="1167003"/>
                <a:gridCol w="1271397"/>
                <a:gridCol w="1066800"/>
                <a:gridCol w="1066800"/>
                <a:gridCol w="2133600"/>
              </a:tblGrid>
              <a:tr h="370840">
                <a:tc>
                  <a:txBody>
                    <a:bodyPr/>
                    <a:lstStyle/>
                    <a:p>
                      <a:r>
                        <a:rPr lang="en-US" dirty="0" smtClean="0"/>
                        <a:t>Rank</a:t>
                      </a:r>
                      <a:endParaRPr lang="en-US" dirty="0"/>
                    </a:p>
                  </a:txBody>
                  <a:tcPr/>
                </a:tc>
                <a:tc>
                  <a:txBody>
                    <a:bodyPr/>
                    <a:lstStyle/>
                    <a:p>
                      <a:r>
                        <a:rPr lang="en-US" dirty="0" smtClean="0"/>
                        <a:t>World Rank</a:t>
                      </a:r>
                      <a:endParaRPr lang="en-US" dirty="0"/>
                    </a:p>
                  </a:txBody>
                  <a:tcPr/>
                </a:tc>
                <a:tc>
                  <a:txBody>
                    <a:bodyPr/>
                    <a:lstStyle/>
                    <a:p>
                      <a:r>
                        <a:rPr lang="en-US" dirty="0" smtClean="0"/>
                        <a:t>Company</a:t>
                      </a:r>
                      <a:endParaRPr lang="en-US" dirty="0"/>
                    </a:p>
                  </a:txBody>
                  <a:tcPr/>
                </a:tc>
                <a:tc>
                  <a:txBody>
                    <a:bodyPr/>
                    <a:lstStyle/>
                    <a:p>
                      <a:r>
                        <a:rPr lang="en-US" dirty="0" smtClean="0"/>
                        <a:t>2011 Sales</a:t>
                      </a:r>
                    </a:p>
                    <a:p>
                      <a:r>
                        <a:rPr lang="en-US" dirty="0" smtClean="0"/>
                        <a:t>(US$ m)</a:t>
                      </a:r>
                      <a:endParaRPr lang="en-US" dirty="0"/>
                    </a:p>
                  </a:txBody>
                  <a:tcPr/>
                </a:tc>
                <a:tc>
                  <a:txBody>
                    <a:bodyPr/>
                    <a:lstStyle/>
                    <a:p>
                      <a:r>
                        <a:rPr lang="en-US" dirty="0" smtClean="0"/>
                        <a:t>HQ</a:t>
                      </a:r>
                      <a:endParaRPr lang="en-US" dirty="0"/>
                    </a:p>
                  </a:txBody>
                  <a:tcPr/>
                </a:tc>
                <a:tc>
                  <a:txBody>
                    <a:bodyPr/>
                    <a:lstStyle/>
                    <a:p>
                      <a:r>
                        <a:rPr lang="en-US" dirty="0" smtClean="0"/>
                        <a:t>Founded</a:t>
                      </a:r>
                      <a:endParaRPr lang="en-US" dirty="0"/>
                    </a:p>
                  </a:txBody>
                  <a:tcPr/>
                </a:tc>
                <a:tc>
                  <a:txBody>
                    <a:bodyPr/>
                    <a:lstStyle/>
                    <a:p>
                      <a:r>
                        <a:rPr lang="en-US" dirty="0" smtClean="0"/>
                        <a:t>Primary Markets</a:t>
                      </a:r>
                      <a:endParaRPr lang="en-US" dirty="0"/>
                    </a:p>
                  </a:txBody>
                  <a:tcPr/>
                </a:tc>
              </a:tr>
              <a:tr h="370840">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Samsung</a:t>
                      </a:r>
                      <a:endParaRPr lang="en-US" dirty="0"/>
                    </a:p>
                  </a:txBody>
                  <a:tcPr/>
                </a:tc>
                <a:tc>
                  <a:txBody>
                    <a:bodyPr/>
                    <a:lstStyle/>
                    <a:p>
                      <a:r>
                        <a:rPr lang="en-US" dirty="0" smtClean="0"/>
                        <a:t>133,780</a:t>
                      </a:r>
                      <a:endParaRPr lang="en-US" dirty="0"/>
                    </a:p>
                  </a:txBody>
                  <a:tcPr/>
                </a:tc>
                <a:tc>
                  <a:txBody>
                    <a:bodyPr/>
                    <a:lstStyle/>
                    <a:p>
                      <a:r>
                        <a:rPr lang="en-US" dirty="0" smtClean="0"/>
                        <a:t>South Korea</a:t>
                      </a:r>
                      <a:endParaRPr lang="en-US" dirty="0"/>
                    </a:p>
                  </a:txBody>
                  <a:tcPr/>
                </a:tc>
                <a:tc>
                  <a:txBody>
                    <a:bodyPr/>
                    <a:lstStyle/>
                    <a:p>
                      <a:r>
                        <a:rPr lang="en-US" dirty="0" smtClean="0"/>
                        <a:t>1969</a:t>
                      </a:r>
                      <a:endParaRPr lang="en-US" dirty="0"/>
                    </a:p>
                  </a:txBody>
                  <a:tcPr/>
                </a:tc>
                <a:tc>
                  <a:txBody>
                    <a:bodyPr/>
                    <a:lstStyle/>
                    <a:p>
                      <a:r>
                        <a:rPr lang="en-US" dirty="0" smtClean="0"/>
                        <a:t>Electronics, IT</a:t>
                      </a:r>
                      <a:endParaRPr lang="en-US" dirty="0"/>
                    </a:p>
                  </a:txBody>
                  <a:tcPr/>
                </a:tc>
              </a:tr>
              <a:tr h="370840">
                <a:tc>
                  <a:txBody>
                    <a:bodyPr/>
                    <a:lstStyle/>
                    <a:p>
                      <a:r>
                        <a:rPr lang="en-US" dirty="0" smtClean="0"/>
                        <a:t>2</a:t>
                      </a:r>
                      <a:endParaRPr lang="en-US" dirty="0"/>
                    </a:p>
                  </a:txBody>
                  <a:tcPr/>
                </a:tc>
                <a:tc>
                  <a:txBody>
                    <a:bodyPr/>
                    <a:lstStyle/>
                    <a:p>
                      <a:r>
                        <a:rPr lang="en-US" dirty="0" smtClean="0"/>
                        <a:t>3</a:t>
                      </a:r>
                      <a:endParaRPr lang="en-US" dirty="0"/>
                    </a:p>
                  </a:txBody>
                  <a:tcPr/>
                </a:tc>
                <a:tc>
                  <a:txBody>
                    <a:bodyPr/>
                    <a:lstStyle/>
                    <a:p>
                      <a:r>
                        <a:rPr lang="en-US" dirty="0" smtClean="0"/>
                        <a:t>NTT</a:t>
                      </a:r>
                      <a:endParaRPr lang="en-US" dirty="0"/>
                    </a:p>
                  </a:txBody>
                  <a:tcPr/>
                </a:tc>
                <a:tc>
                  <a:txBody>
                    <a:bodyPr/>
                    <a:lstStyle/>
                    <a:p>
                      <a:r>
                        <a:rPr lang="en-US" dirty="0" smtClean="0"/>
                        <a:t>124,330</a:t>
                      </a:r>
                      <a:endParaRPr lang="en-US" dirty="0"/>
                    </a:p>
                  </a:txBody>
                  <a:tcPr/>
                </a:tc>
                <a:tc>
                  <a:txBody>
                    <a:bodyPr/>
                    <a:lstStyle/>
                    <a:p>
                      <a:r>
                        <a:rPr lang="en-US" dirty="0" smtClean="0"/>
                        <a:t>Japan</a:t>
                      </a:r>
                      <a:endParaRPr lang="en-US" dirty="0"/>
                    </a:p>
                  </a:txBody>
                  <a:tcPr/>
                </a:tc>
                <a:tc>
                  <a:txBody>
                    <a:bodyPr/>
                    <a:lstStyle/>
                    <a:p>
                      <a:r>
                        <a:rPr lang="en-US" dirty="0" smtClean="0"/>
                        <a:t>1985</a:t>
                      </a:r>
                      <a:endParaRPr lang="en-US" dirty="0"/>
                    </a:p>
                  </a:txBody>
                  <a:tcPr/>
                </a:tc>
                <a:tc>
                  <a:txBody>
                    <a:bodyPr/>
                    <a:lstStyle/>
                    <a:p>
                      <a:r>
                        <a:rPr lang="en-US" dirty="0" smtClean="0"/>
                        <a:t>Telecomm</a:t>
                      </a:r>
                      <a:endParaRPr lang="en-US" dirty="0"/>
                    </a:p>
                  </a:txBody>
                  <a:tcPr/>
                </a:tc>
              </a:tr>
              <a:tr h="370840">
                <a:tc>
                  <a:txBody>
                    <a:bodyPr/>
                    <a:lstStyle/>
                    <a:p>
                      <a:r>
                        <a:rPr lang="en-US" dirty="0" smtClean="0"/>
                        <a:t>3</a:t>
                      </a:r>
                      <a:endParaRPr lang="en-US" dirty="0"/>
                    </a:p>
                  </a:txBody>
                  <a:tcPr/>
                </a:tc>
                <a:tc>
                  <a:txBody>
                    <a:bodyPr/>
                    <a:lstStyle/>
                    <a:p>
                      <a:r>
                        <a:rPr lang="en-US" dirty="0" smtClean="0"/>
                        <a:t>5</a:t>
                      </a:r>
                      <a:endParaRPr lang="en-US" dirty="0"/>
                    </a:p>
                  </a:txBody>
                  <a:tcPr/>
                </a:tc>
                <a:tc>
                  <a:txBody>
                    <a:bodyPr/>
                    <a:lstStyle/>
                    <a:p>
                      <a:r>
                        <a:rPr lang="en-US" dirty="0" smtClean="0"/>
                        <a:t>Hitachi</a:t>
                      </a:r>
                      <a:endParaRPr lang="en-US" dirty="0"/>
                    </a:p>
                  </a:txBody>
                  <a:tcPr/>
                </a:tc>
                <a:tc>
                  <a:txBody>
                    <a:bodyPr/>
                    <a:lstStyle/>
                    <a:p>
                      <a:r>
                        <a:rPr lang="en-US" dirty="0" smtClean="0"/>
                        <a:t>112,400</a:t>
                      </a:r>
                      <a:endParaRPr lang="en-US" dirty="0"/>
                    </a:p>
                  </a:txBody>
                  <a:tcPr/>
                </a:tc>
                <a:tc>
                  <a:txBody>
                    <a:bodyPr/>
                    <a:lstStyle/>
                    <a:p>
                      <a:r>
                        <a:rPr lang="en-US" dirty="0" smtClean="0"/>
                        <a:t>Japan</a:t>
                      </a:r>
                      <a:endParaRPr lang="en-US" dirty="0"/>
                    </a:p>
                  </a:txBody>
                  <a:tcPr/>
                </a:tc>
                <a:tc>
                  <a:txBody>
                    <a:bodyPr/>
                    <a:lstStyle/>
                    <a:p>
                      <a:r>
                        <a:rPr lang="en-US" dirty="0" smtClean="0"/>
                        <a:t>1910</a:t>
                      </a:r>
                      <a:endParaRPr lang="en-US" dirty="0"/>
                    </a:p>
                  </a:txBody>
                  <a:tcPr/>
                </a:tc>
                <a:tc>
                  <a:txBody>
                    <a:bodyPr/>
                    <a:lstStyle/>
                    <a:p>
                      <a:r>
                        <a:rPr lang="en-US" dirty="0" smtClean="0"/>
                        <a:t>IT, Telecomm, Other</a:t>
                      </a:r>
                      <a:endParaRPr lang="en-US" dirty="0"/>
                    </a:p>
                  </a:txBody>
                  <a:tcPr/>
                </a:tc>
              </a:tr>
              <a:tr h="370840">
                <a:tc>
                  <a:txBody>
                    <a:bodyPr/>
                    <a:lstStyle/>
                    <a:p>
                      <a:r>
                        <a:rPr lang="en-US" dirty="0" smtClean="0"/>
                        <a:t>4</a:t>
                      </a:r>
                      <a:endParaRPr lang="en-US" dirty="0"/>
                    </a:p>
                  </a:txBody>
                  <a:tcPr/>
                </a:tc>
                <a:tc>
                  <a:txBody>
                    <a:bodyPr/>
                    <a:lstStyle/>
                    <a:p>
                      <a:r>
                        <a:rPr lang="en-US" dirty="0" smtClean="0"/>
                        <a:t>9</a:t>
                      </a:r>
                      <a:endParaRPr lang="en-US" dirty="0"/>
                    </a:p>
                  </a:txBody>
                  <a:tcPr/>
                </a:tc>
                <a:tc>
                  <a:txBody>
                    <a:bodyPr/>
                    <a:lstStyle/>
                    <a:p>
                      <a:r>
                        <a:rPr lang="en-US" dirty="0" smtClean="0"/>
                        <a:t>Panasonic</a:t>
                      </a:r>
                      <a:endParaRPr lang="en-US" dirty="0"/>
                    </a:p>
                  </a:txBody>
                  <a:tcPr/>
                </a:tc>
                <a:tc>
                  <a:txBody>
                    <a:bodyPr/>
                    <a:lstStyle/>
                    <a:p>
                      <a:r>
                        <a:rPr lang="en-US" dirty="0" smtClean="0"/>
                        <a:t>104,880</a:t>
                      </a:r>
                      <a:endParaRPr lang="en-US" dirty="0"/>
                    </a:p>
                  </a:txBody>
                  <a:tcPr/>
                </a:tc>
                <a:tc>
                  <a:txBody>
                    <a:bodyPr/>
                    <a:lstStyle/>
                    <a:p>
                      <a:r>
                        <a:rPr lang="en-US" dirty="0" smtClean="0"/>
                        <a:t>Japan</a:t>
                      </a:r>
                      <a:endParaRPr lang="en-US" dirty="0"/>
                    </a:p>
                  </a:txBody>
                  <a:tcPr/>
                </a:tc>
                <a:tc>
                  <a:txBody>
                    <a:bodyPr/>
                    <a:lstStyle/>
                    <a:p>
                      <a:r>
                        <a:rPr lang="en-US" dirty="0" smtClean="0"/>
                        <a:t>1918</a:t>
                      </a:r>
                      <a:endParaRPr lang="en-US" dirty="0"/>
                    </a:p>
                  </a:txBody>
                  <a:tcPr/>
                </a:tc>
                <a:tc>
                  <a:txBody>
                    <a:bodyPr/>
                    <a:lstStyle/>
                    <a:p>
                      <a:r>
                        <a:rPr lang="en-US" dirty="0" smtClean="0"/>
                        <a:t>Electronics</a:t>
                      </a:r>
                      <a:endParaRPr lang="en-US" dirty="0"/>
                    </a:p>
                  </a:txBody>
                  <a:tcPr/>
                </a:tc>
              </a:tr>
              <a:tr h="370840">
                <a:tc>
                  <a:txBody>
                    <a:bodyPr/>
                    <a:lstStyle/>
                    <a:p>
                      <a:r>
                        <a:rPr lang="en-US" dirty="0" smtClean="0"/>
                        <a:t>5</a:t>
                      </a:r>
                      <a:endParaRPr lang="en-US" dirty="0"/>
                    </a:p>
                  </a:txBody>
                  <a:tcPr/>
                </a:tc>
                <a:tc>
                  <a:txBody>
                    <a:bodyPr/>
                    <a:lstStyle/>
                    <a:p>
                      <a:r>
                        <a:rPr lang="en-US" dirty="0" smtClean="0"/>
                        <a:t>10</a:t>
                      </a:r>
                      <a:endParaRPr lang="en-US" dirty="0"/>
                    </a:p>
                  </a:txBody>
                  <a:tcPr/>
                </a:tc>
                <a:tc>
                  <a:txBody>
                    <a:bodyPr/>
                    <a:lstStyle/>
                    <a:p>
                      <a:r>
                        <a:rPr lang="en-US" dirty="0" smtClean="0"/>
                        <a:t>Siemens</a:t>
                      </a:r>
                      <a:endParaRPr lang="en-US" dirty="0"/>
                    </a:p>
                  </a:txBody>
                  <a:tcPr/>
                </a:tc>
                <a:tc>
                  <a:txBody>
                    <a:bodyPr/>
                    <a:lstStyle/>
                    <a:p>
                      <a:r>
                        <a:rPr lang="en-US" dirty="0" smtClean="0"/>
                        <a:t>96,590</a:t>
                      </a:r>
                      <a:endParaRPr lang="en-US" dirty="0"/>
                    </a:p>
                  </a:txBody>
                  <a:tcPr/>
                </a:tc>
                <a:tc>
                  <a:txBody>
                    <a:bodyPr/>
                    <a:lstStyle/>
                    <a:p>
                      <a:r>
                        <a:rPr lang="en-US" dirty="0" smtClean="0"/>
                        <a:t>Germany</a:t>
                      </a:r>
                      <a:endParaRPr lang="en-US" dirty="0"/>
                    </a:p>
                  </a:txBody>
                  <a:tcPr/>
                </a:tc>
                <a:tc>
                  <a:txBody>
                    <a:bodyPr/>
                    <a:lstStyle/>
                    <a:p>
                      <a:r>
                        <a:rPr lang="en-US" dirty="0" smtClean="0"/>
                        <a:t>1847</a:t>
                      </a:r>
                      <a:endParaRPr lang="en-US" dirty="0"/>
                    </a:p>
                  </a:txBody>
                  <a:tcPr/>
                </a:tc>
                <a:tc>
                  <a:txBody>
                    <a:bodyPr/>
                    <a:lstStyle/>
                    <a:p>
                      <a:r>
                        <a:rPr lang="en-US" dirty="0" smtClean="0"/>
                        <a:t>Electronics, Engineering</a:t>
                      </a:r>
                      <a:endParaRPr lang="en-US" dirty="0"/>
                    </a:p>
                  </a:txBody>
                  <a:tcPr/>
                </a:tc>
              </a:tr>
              <a:tr h="370840">
                <a:tc>
                  <a:txBody>
                    <a:bodyPr/>
                    <a:lstStyle/>
                    <a:p>
                      <a:r>
                        <a:rPr lang="en-US" dirty="0" smtClean="0"/>
                        <a:t>6</a:t>
                      </a:r>
                      <a:endParaRPr lang="en-US" dirty="0"/>
                    </a:p>
                  </a:txBody>
                  <a:tcPr/>
                </a:tc>
                <a:tc>
                  <a:txBody>
                    <a:bodyPr/>
                    <a:lstStyle/>
                    <a:p>
                      <a:r>
                        <a:rPr lang="en-US" dirty="0" smtClean="0"/>
                        <a:t>11</a:t>
                      </a:r>
                      <a:endParaRPr lang="en-US" dirty="0"/>
                    </a:p>
                  </a:txBody>
                  <a:tcPr/>
                </a:tc>
                <a:tc>
                  <a:txBody>
                    <a:bodyPr/>
                    <a:lstStyle/>
                    <a:p>
                      <a:r>
                        <a:rPr lang="en-US" dirty="0" smtClean="0"/>
                        <a:t>Sony</a:t>
                      </a:r>
                      <a:endParaRPr lang="en-US" dirty="0"/>
                    </a:p>
                  </a:txBody>
                  <a:tcPr/>
                </a:tc>
                <a:tc>
                  <a:txBody>
                    <a:bodyPr/>
                    <a:lstStyle/>
                    <a:p>
                      <a:r>
                        <a:rPr lang="en-US" dirty="0" smtClean="0"/>
                        <a:t>86,640</a:t>
                      </a:r>
                      <a:endParaRPr lang="en-US" dirty="0"/>
                    </a:p>
                  </a:txBody>
                  <a:tcPr/>
                </a:tc>
                <a:tc>
                  <a:txBody>
                    <a:bodyPr/>
                    <a:lstStyle/>
                    <a:p>
                      <a:r>
                        <a:rPr lang="en-US" dirty="0" smtClean="0"/>
                        <a:t>Japan</a:t>
                      </a:r>
                      <a:endParaRPr lang="en-US" dirty="0"/>
                    </a:p>
                  </a:txBody>
                  <a:tcPr/>
                </a:tc>
                <a:tc>
                  <a:txBody>
                    <a:bodyPr/>
                    <a:lstStyle/>
                    <a:p>
                      <a:r>
                        <a:rPr lang="en-US" dirty="0" smtClean="0"/>
                        <a:t>1946</a:t>
                      </a:r>
                      <a:endParaRPr lang="en-US" dirty="0"/>
                    </a:p>
                  </a:txBody>
                  <a:tcPr/>
                </a:tc>
                <a:tc>
                  <a:txBody>
                    <a:bodyPr/>
                    <a:lstStyle/>
                    <a:p>
                      <a:r>
                        <a:rPr lang="en-US" dirty="0" smtClean="0"/>
                        <a:t>Electronics</a:t>
                      </a:r>
                      <a:endParaRPr lang="en-US" dirty="0"/>
                    </a:p>
                  </a:txBody>
                  <a:tcPr/>
                </a:tc>
              </a:tr>
              <a:tr h="370840">
                <a:tc>
                  <a:txBody>
                    <a:bodyPr/>
                    <a:lstStyle/>
                    <a:p>
                      <a:r>
                        <a:rPr lang="en-US" dirty="0" smtClean="0"/>
                        <a:t>7</a:t>
                      </a:r>
                      <a:endParaRPr lang="en-US" dirty="0"/>
                    </a:p>
                  </a:txBody>
                  <a:tcPr/>
                </a:tc>
                <a:tc>
                  <a:txBody>
                    <a:bodyPr/>
                    <a:lstStyle/>
                    <a:p>
                      <a:r>
                        <a:rPr lang="en-US" dirty="0" smtClean="0"/>
                        <a:t>12</a:t>
                      </a:r>
                      <a:endParaRPr lang="en-US" dirty="0"/>
                    </a:p>
                  </a:txBody>
                  <a:tcPr/>
                </a:tc>
                <a:tc>
                  <a:txBody>
                    <a:bodyPr/>
                    <a:lstStyle/>
                    <a:p>
                      <a:r>
                        <a:rPr lang="en-US" dirty="0" smtClean="0"/>
                        <a:t>Deutsche Telekom</a:t>
                      </a:r>
                      <a:endParaRPr lang="en-US" dirty="0"/>
                    </a:p>
                  </a:txBody>
                  <a:tcPr/>
                </a:tc>
                <a:tc>
                  <a:txBody>
                    <a:bodyPr/>
                    <a:lstStyle/>
                    <a:p>
                      <a:r>
                        <a:rPr lang="en-US" dirty="0" smtClean="0"/>
                        <a:t>82,650</a:t>
                      </a:r>
                      <a:endParaRPr lang="en-US" dirty="0"/>
                    </a:p>
                  </a:txBody>
                  <a:tcPr/>
                </a:tc>
                <a:tc>
                  <a:txBody>
                    <a:bodyPr/>
                    <a:lstStyle/>
                    <a:p>
                      <a:r>
                        <a:rPr lang="en-US" dirty="0" smtClean="0"/>
                        <a:t>Germany</a:t>
                      </a:r>
                      <a:endParaRPr lang="en-US" dirty="0"/>
                    </a:p>
                  </a:txBody>
                  <a:tcPr/>
                </a:tc>
                <a:tc>
                  <a:txBody>
                    <a:bodyPr/>
                    <a:lstStyle/>
                    <a:p>
                      <a:r>
                        <a:rPr lang="en-US" dirty="0" smtClean="0"/>
                        <a:t>1996</a:t>
                      </a:r>
                      <a:endParaRPr lang="en-US" dirty="0"/>
                    </a:p>
                  </a:txBody>
                  <a:tcPr/>
                </a:tc>
                <a:tc>
                  <a:txBody>
                    <a:bodyPr/>
                    <a:lstStyle/>
                    <a:p>
                      <a:r>
                        <a:rPr lang="en-US" dirty="0" smtClean="0"/>
                        <a:t>Telecomm</a:t>
                      </a:r>
                      <a:endParaRPr lang="en-US" dirty="0"/>
                    </a:p>
                  </a:txBody>
                  <a:tcPr/>
                </a:tc>
              </a:tr>
              <a:tr h="370840">
                <a:tc>
                  <a:txBody>
                    <a:bodyPr/>
                    <a:lstStyle/>
                    <a:p>
                      <a:r>
                        <a:rPr lang="en-US" dirty="0" smtClean="0"/>
                        <a:t>8</a:t>
                      </a:r>
                      <a:endParaRPr lang="en-US" dirty="0"/>
                    </a:p>
                  </a:txBody>
                  <a:tcPr/>
                </a:tc>
                <a:tc>
                  <a:txBody>
                    <a:bodyPr/>
                    <a:lstStyle/>
                    <a:p>
                      <a:r>
                        <a:rPr lang="en-US" dirty="0" smtClean="0"/>
                        <a:t>13</a:t>
                      </a:r>
                      <a:endParaRPr lang="en-US" dirty="0"/>
                    </a:p>
                  </a:txBody>
                  <a:tcPr/>
                </a:tc>
                <a:tc>
                  <a:txBody>
                    <a:bodyPr/>
                    <a:lstStyle/>
                    <a:p>
                      <a:r>
                        <a:rPr lang="en-US" dirty="0" err="1" smtClean="0"/>
                        <a:t>Telefónica</a:t>
                      </a:r>
                      <a:endParaRPr lang="en-US" dirty="0"/>
                    </a:p>
                  </a:txBody>
                  <a:tcPr/>
                </a:tc>
                <a:tc>
                  <a:txBody>
                    <a:bodyPr/>
                    <a:lstStyle/>
                    <a:p>
                      <a:r>
                        <a:rPr lang="en-US" dirty="0" smtClean="0"/>
                        <a:t>80,830</a:t>
                      </a:r>
                      <a:r>
                        <a:rPr lang="en-US" sz="1100" dirty="0" smtClean="0"/>
                        <a:t>(2010)</a:t>
                      </a:r>
                      <a:endParaRPr lang="en-US" sz="1100" dirty="0"/>
                    </a:p>
                  </a:txBody>
                  <a:tcPr/>
                </a:tc>
                <a:tc>
                  <a:txBody>
                    <a:bodyPr/>
                    <a:lstStyle/>
                    <a:p>
                      <a:r>
                        <a:rPr lang="en-US" dirty="0" smtClean="0"/>
                        <a:t>Spain</a:t>
                      </a:r>
                      <a:endParaRPr lang="en-US" dirty="0"/>
                    </a:p>
                  </a:txBody>
                  <a:tcPr/>
                </a:tc>
                <a:tc>
                  <a:txBody>
                    <a:bodyPr/>
                    <a:lstStyle/>
                    <a:p>
                      <a:r>
                        <a:rPr lang="en-US" dirty="0" smtClean="0"/>
                        <a:t>1924</a:t>
                      </a:r>
                      <a:endParaRPr lang="en-US" dirty="0"/>
                    </a:p>
                  </a:txBody>
                  <a:tcPr/>
                </a:tc>
                <a:tc>
                  <a:txBody>
                    <a:bodyPr/>
                    <a:lstStyle/>
                    <a:p>
                      <a:r>
                        <a:rPr lang="en-US" dirty="0" smtClean="0"/>
                        <a:t>Telecomm</a:t>
                      </a:r>
                      <a:endParaRPr lang="en-US" dirty="0"/>
                    </a:p>
                  </a:txBody>
                  <a:tcPr/>
                </a:tc>
              </a:tr>
            </a:tbl>
          </a:graphicData>
        </a:graphic>
      </p:graphicFrame>
      <p:sp>
        <p:nvSpPr>
          <p:cNvPr id="5" name="TextBox 4"/>
          <p:cNvSpPr txBox="1"/>
          <p:nvPr/>
        </p:nvSpPr>
        <p:spPr>
          <a:xfrm>
            <a:off x="457200" y="1676400"/>
            <a:ext cx="8153400" cy="400110"/>
          </a:xfrm>
          <a:prstGeom prst="rect">
            <a:avLst/>
          </a:prstGeom>
          <a:noFill/>
        </p:spPr>
        <p:txBody>
          <a:bodyPr wrap="square" rtlCol="0">
            <a:spAutoFit/>
          </a:bodyPr>
          <a:lstStyle/>
          <a:p>
            <a:r>
              <a:rPr lang="en-US" sz="2000" dirty="0" smtClean="0"/>
              <a:t>Largest Non-US Based Technology Companies</a:t>
            </a:r>
            <a:endParaRPr lang="en-US" sz="2000" dirty="0"/>
          </a:p>
        </p:txBody>
      </p:sp>
    </p:spTree>
    <p:extLst>
      <p:ext uri="{BB962C8B-B14F-4D97-AF65-F5344CB8AC3E}">
        <p14:creationId xmlns:p14="http://schemas.microsoft.com/office/powerpoint/2010/main" val="99956833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Ethical </a:t>
            </a:r>
            <a:r>
              <a:rPr lang="en-US" dirty="0" smtClean="0"/>
              <a:t>Dilemma:</a:t>
            </a:r>
            <a:r>
              <a:rPr lang="en-US" dirty="0"/>
              <a:t/>
            </a:r>
            <a:br>
              <a:rPr lang="en-US" dirty="0"/>
            </a:br>
            <a:r>
              <a:rPr lang="en-US" dirty="0"/>
              <a:t>Underground Gaming Economy</a:t>
            </a:r>
          </a:p>
        </p:txBody>
      </p:sp>
      <p:sp>
        <p:nvSpPr>
          <p:cNvPr id="3" name="Content Placeholder 2"/>
          <p:cNvSpPr>
            <a:spLocks noGrp="1"/>
          </p:cNvSpPr>
          <p:nvPr>
            <p:ph idx="1"/>
          </p:nvPr>
        </p:nvSpPr>
        <p:spPr/>
        <p:txBody>
          <a:bodyPr>
            <a:normAutofit fontScale="92500" lnSpcReduction="20000"/>
          </a:bodyPr>
          <a:lstStyle/>
          <a:p>
            <a:r>
              <a:rPr lang="en-US" dirty="0" smtClean="0"/>
              <a:t>Virtual worlds have virtual economies with goods and currency (often </a:t>
            </a:r>
            <a:r>
              <a:rPr lang="en-US" dirty="0" smtClean="0"/>
              <a:t>virtual gold</a:t>
            </a:r>
            <a:r>
              <a:rPr lang="en-US" dirty="0" smtClean="0"/>
              <a:t>)</a:t>
            </a:r>
          </a:p>
          <a:p>
            <a:pPr lvl="1"/>
            <a:r>
              <a:rPr lang="en-US" dirty="0" smtClean="0"/>
              <a:t>Players are </a:t>
            </a:r>
            <a:r>
              <a:rPr lang="en-US" dirty="0" smtClean="0"/>
              <a:t>now buying </a:t>
            </a:r>
            <a:r>
              <a:rPr lang="en-US" dirty="0" smtClean="0"/>
              <a:t>and selling virtual goods with real money</a:t>
            </a:r>
          </a:p>
          <a:p>
            <a:pPr lvl="1"/>
            <a:r>
              <a:rPr lang="en-US" dirty="0" smtClean="0"/>
              <a:t>Some companies hire people to ‘farm gold’ which they sell</a:t>
            </a:r>
          </a:p>
          <a:p>
            <a:pPr lvl="2"/>
            <a:r>
              <a:rPr lang="en-US" dirty="0" smtClean="0"/>
              <a:t>Estimated 400,000 gold farmers world wide</a:t>
            </a:r>
          </a:p>
          <a:p>
            <a:pPr lvl="2"/>
            <a:r>
              <a:rPr lang="en-US" dirty="0" smtClean="0"/>
              <a:t>90% in China, often work 12 hour days</a:t>
            </a:r>
          </a:p>
          <a:p>
            <a:pPr lvl="1"/>
            <a:r>
              <a:rPr lang="en-US" dirty="0" smtClean="0"/>
              <a:t>Buying assets in a game creates advantages over players who can’t or won’t, changing the game</a:t>
            </a:r>
          </a:p>
          <a:p>
            <a:pPr lvl="1"/>
            <a:r>
              <a:rPr lang="en-US" dirty="0" smtClean="0"/>
              <a:t>Some companies ban gold farmers for life to protect the integrity of the game for other players</a:t>
            </a:r>
            <a:endParaRPr lang="en-US" dirty="0"/>
          </a:p>
        </p:txBody>
      </p:sp>
    </p:spTree>
    <p:extLst>
      <p:ext uri="{BB962C8B-B14F-4D97-AF65-F5344CB8AC3E}">
        <p14:creationId xmlns:p14="http://schemas.microsoft.com/office/powerpoint/2010/main" val="380313701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Industry </a:t>
            </a:r>
            <a:r>
              <a:rPr lang="en-US" dirty="0" smtClean="0"/>
              <a:t>Analysis:</a:t>
            </a:r>
            <a:r>
              <a:rPr lang="en-US" dirty="0"/>
              <a:t/>
            </a:r>
            <a:br>
              <a:rPr lang="en-US" dirty="0"/>
            </a:br>
            <a:r>
              <a:rPr lang="en-US" dirty="0"/>
              <a:t>Banking Industry</a:t>
            </a:r>
          </a:p>
        </p:txBody>
      </p:sp>
      <p:sp>
        <p:nvSpPr>
          <p:cNvPr id="3" name="Content Placeholder 2"/>
          <p:cNvSpPr>
            <a:spLocks noGrp="1"/>
          </p:cNvSpPr>
          <p:nvPr>
            <p:ph idx="1"/>
          </p:nvPr>
        </p:nvSpPr>
        <p:spPr/>
        <p:txBody>
          <a:bodyPr/>
          <a:lstStyle/>
          <a:p>
            <a:r>
              <a:rPr lang="en-US" dirty="0" smtClean="0"/>
              <a:t>With 1970s banking deregulation, banks can operate across state lines and internationally</a:t>
            </a:r>
          </a:p>
          <a:p>
            <a:r>
              <a:rPr lang="en-US" dirty="0" smtClean="0"/>
              <a:t>Online banking is now the norm</a:t>
            </a:r>
          </a:p>
          <a:p>
            <a:r>
              <a:rPr lang="en-US" dirty="0" smtClean="0"/>
              <a:t>Mobile banking is rapidly growing</a:t>
            </a:r>
          </a:p>
          <a:p>
            <a:r>
              <a:rPr lang="en-US" dirty="0" smtClean="0"/>
              <a:t>Industry in a state of transition</a:t>
            </a:r>
          </a:p>
          <a:p>
            <a:r>
              <a:rPr lang="en-US" dirty="0" smtClean="0"/>
              <a:t>Security concerns remain</a:t>
            </a:r>
          </a:p>
          <a:p>
            <a:endParaRPr lang="en-US" dirty="0"/>
          </a:p>
        </p:txBody>
      </p:sp>
    </p:spTree>
    <p:extLst>
      <p:ext uri="{BB962C8B-B14F-4D97-AF65-F5344CB8AC3E}">
        <p14:creationId xmlns:p14="http://schemas.microsoft.com/office/powerpoint/2010/main" val="250590892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5" name="Content Placeholder 7"/>
          <p:cNvPicPr>
            <a:picLocks noGrp="1" noChangeAspect="1"/>
          </p:cNvPicPr>
          <p:nvPr>
            <p:ph idx="4294967295"/>
          </p:nvPr>
        </p:nvPicPr>
        <p:blipFill>
          <a:blip r:embed="rId2" cstate="print"/>
          <a:srcRect/>
          <a:stretch>
            <a:fillRect/>
          </a:stretch>
        </p:blipFill>
        <p:spPr>
          <a:xfrm>
            <a:off x="381000" y="1600200"/>
            <a:ext cx="8382000" cy="2619375"/>
          </a:xfrm>
        </p:spPr>
      </p:pic>
    </p:spTree>
    <p:extLst>
      <p:ext uri="{BB962C8B-B14F-4D97-AF65-F5344CB8AC3E}">
        <p14:creationId xmlns:p14="http://schemas.microsoft.com/office/powerpoint/2010/main" val="30535589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Organizational Decision-Making Levels:</a:t>
            </a:r>
            <a:r>
              <a:rPr lang="en-US" dirty="0"/>
              <a:t/>
            </a:r>
            <a:br>
              <a:rPr lang="en-US" dirty="0"/>
            </a:br>
            <a:r>
              <a:rPr lang="en-US" dirty="0"/>
              <a:t>Operational </a:t>
            </a:r>
            <a:r>
              <a:rPr lang="en-US" dirty="0" smtClean="0"/>
              <a:t>Level</a:t>
            </a:r>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14400" y="1828800"/>
            <a:ext cx="7315200" cy="4400550"/>
          </a:xfrm>
          <a:prstGeom prst="rect">
            <a:avLst/>
          </a:prstGeom>
        </p:spPr>
      </p:pic>
    </p:spTree>
    <p:extLst>
      <p:ext uri="{BB962C8B-B14F-4D97-AF65-F5344CB8AC3E}">
        <p14:creationId xmlns:p14="http://schemas.microsoft.com/office/powerpoint/2010/main" val="27737838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Organizational Decision-Making Levels:</a:t>
            </a:r>
            <a:r>
              <a:rPr lang="en-US" dirty="0"/>
              <a:t/>
            </a:r>
            <a:br>
              <a:rPr lang="en-US" dirty="0"/>
            </a:br>
            <a:r>
              <a:rPr lang="en-US" dirty="0"/>
              <a:t>Managerial/Tactical Level</a:t>
            </a:r>
          </a:p>
        </p:txBody>
      </p:sp>
      <p:pic>
        <p:nvPicPr>
          <p:cNvPr id="3" name="Picture 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14400" y="1828800"/>
            <a:ext cx="7315200" cy="4429125"/>
          </a:xfrm>
          <a:prstGeom prst="rect">
            <a:avLst/>
          </a:prstGeom>
        </p:spPr>
      </p:pic>
    </p:spTree>
    <p:extLst>
      <p:ext uri="{BB962C8B-B14F-4D97-AF65-F5344CB8AC3E}">
        <p14:creationId xmlns:p14="http://schemas.microsoft.com/office/powerpoint/2010/main" val="40011102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Organizational Decision-Making Levels:</a:t>
            </a:r>
            <a:r>
              <a:rPr lang="en-US" dirty="0"/>
              <a:t/>
            </a:r>
            <a:br>
              <a:rPr lang="en-US" dirty="0"/>
            </a:br>
            <a:r>
              <a:rPr lang="en-US" dirty="0"/>
              <a:t>Executive/Strategic Level</a:t>
            </a:r>
          </a:p>
        </p:txBody>
      </p:sp>
      <p:pic>
        <p:nvPicPr>
          <p:cNvPr id="3" name="Picture 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14400" y="1828800"/>
            <a:ext cx="7315200" cy="4457700"/>
          </a:xfrm>
          <a:prstGeom prst="rect">
            <a:avLst/>
          </a:prstGeom>
        </p:spPr>
      </p:pic>
    </p:spTree>
    <p:extLst>
      <p:ext uri="{BB962C8B-B14F-4D97-AF65-F5344CB8AC3E}">
        <p14:creationId xmlns:p14="http://schemas.microsoft.com/office/powerpoint/2010/main" val="40011102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14400" y="1828800"/>
            <a:ext cx="7315200" cy="4579144"/>
          </a:xfrm>
          <a:prstGeom prst="rect">
            <a:avLst/>
          </a:prstGeom>
        </p:spPr>
      </p:pic>
      <p:sp>
        <p:nvSpPr>
          <p:cNvPr id="2" name="Title 1"/>
          <p:cNvSpPr>
            <a:spLocks noGrp="1"/>
          </p:cNvSpPr>
          <p:nvPr>
            <p:ph type="title"/>
          </p:nvPr>
        </p:nvSpPr>
        <p:spPr/>
        <p:txBody>
          <a:bodyPr/>
          <a:lstStyle/>
          <a:p>
            <a:r>
              <a:rPr lang="en-US" dirty="0" smtClean="0"/>
              <a:t>Organizational Functions and Functional Levels</a:t>
            </a:r>
            <a:endParaRPr lang="en-US" dirty="0"/>
          </a:p>
        </p:txBody>
      </p:sp>
    </p:spTree>
    <p:extLst>
      <p:ext uri="{BB962C8B-B14F-4D97-AF65-F5344CB8AC3E}">
        <p14:creationId xmlns:p14="http://schemas.microsoft.com/office/powerpoint/2010/main" val="37075870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Information Systems for Automating: Doing Things Faster</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77301773"/>
              </p:ext>
            </p:extLst>
          </p:nvPr>
        </p:nvGraphicFramePr>
        <p:xfrm>
          <a:off x="457200" y="1828800"/>
          <a:ext cx="8229600" cy="4582160"/>
        </p:xfrm>
        <a:graphic>
          <a:graphicData uri="http://schemas.openxmlformats.org/drawingml/2006/table">
            <a:tbl>
              <a:tblPr firstRow="1" bandRow="1">
                <a:tableStyleId>{F5AB1C69-6EDB-4FF4-983F-18BD219EF322}</a:tableStyleId>
              </a:tblPr>
              <a:tblGrid>
                <a:gridCol w="2209800"/>
                <a:gridCol w="1905000"/>
                <a:gridCol w="2057400"/>
                <a:gridCol w="2057400"/>
              </a:tblGrid>
              <a:tr h="370840">
                <a:tc>
                  <a:txBody>
                    <a:bodyPr/>
                    <a:lstStyle/>
                    <a:p>
                      <a:r>
                        <a:rPr lang="en-US" sz="1800" b="0" i="0" u="none" strike="noStrike" kern="1200" baseline="0" dirty="0" smtClean="0">
                          <a:solidFill>
                            <a:schemeClr val="lt1"/>
                          </a:solidFill>
                          <a:latin typeface="+mn-lt"/>
                          <a:ea typeface="+mn-ea"/>
                          <a:cs typeface="+mn-cs"/>
                        </a:rPr>
                        <a:t>Primary Activities</a:t>
                      </a:r>
                    </a:p>
                    <a:p>
                      <a:r>
                        <a:rPr lang="en-US" sz="1800" b="0" i="0" u="none" strike="noStrike" kern="1200" baseline="0" dirty="0" smtClean="0">
                          <a:solidFill>
                            <a:schemeClr val="lt1"/>
                          </a:solidFill>
                          <a:latin typeface="+mn-lt"/>
                          <a:ea typeface="+mn-ea"/>
                          <a:cs typeface="+mn-cs"/>
                        </a:rPr>
                        <a:t>of Loan Processing</a:t>
                      </a:r>
                      <a:endParaRPr lang="en-US" dirty="0"/>
                    </a:p>
                  </a:txBody>
                  <a:tcPr/>
                </a:tc>
                <a:tc>
                  <a:txBody>
                    <a:bodyPr/>
                    <a:lstStyle/>
                    <a:p>
                      <a:r>
                        <a:rPr lang="en-US" sz="1800" b="0" i="0" u="none" strike="noStrike" kern="1200" baseline="0" dirty="0" smtClean="0">
                          <a:solidFill>
                            <a:schemeClr val="lt1"/>
                          </a:solidFill>
                          <a:latin typeface="+mn-lt"/>
                          <a:ea typeface="+mn-ea"/>
                          <a:cs typeface="+mn-cs"/>
                        </a:rPr>
                        <a:t>Manual Loan Process </a:t>
                      </a:r>
                      <a:endParaRPr lang="en-US" dirty="0"/>
                    </a:p>
                  </a:txBody>
                  <a:tcPr/>
                </a:tc>
                <a:tc>
                  <a:txBody>
                    <a:bodyPr/>
                    <a:lstStyle/>
                    <a:p>
                      <a:r>
                        <a:rPr lang="en-US" dirty="0" smtClean="0"/>
                        <a:t>Technology-Supported</a:t>
                      </a:r>
                      <a:endParaRPr lang="en-US" dirty="0"/>
                    </a:p>
                  </a:txBody>
                  <a:tcPr/>
                </a:tc>
                <a:tc>
                  <a:txBody>
                    <a:bodyPr/>
                    <a:lstStyle/>
                    <a:p>
                      <a:r>
                        <a:rPr lang="en-US" dirty="0" smtClean="0"/>
                        <a:t>Fully Automated</a:t>
                      </a:r>
                      <a:endParaRPr lang="en-US" dirty="0"/>
                    </a:p>
                  </a:txBody>
                  <a:tcPr/>
                </a:tc>
              </a:tr>
              <a:tr h="370840">
                <a:tc>
                  <a:txBody>
                    <a:bodyPr/>
                    <a:lstStyle/>
                    <a:p>
                      <a:r>
                        <a:rPr lang="en-US" sz="1800" b="0" i="0" u="none" strike="noStrike" kern="1200" baseline="0" dirty="0" smtClean="0">
                          <a:solidFill>
                            <a:schemeClr val="dk1"/>
                          </a:solidFill>
                          <a:latin typeface="+mn-lt"/>
                          <a:ea typeface="+mn-ea"/>
                          <a:cs typeface="+mn-cs"/>
                        </a:rPr>
                        <a:t>Complete and submit</a:t>
                      </a:r>
                    </a:p>
                    <a:p>
                      <a:r>
                        <a:rPr lang="en-US" sz="1800" b="0" i="0" u="none" strike="noStrike" kern="1200" baseline="0" dirty="0" smtClean="0">
                          <a:solidFill>
                            <a:schemeClr val="dk1"/>
                          </a:solidFill>
                          <a:latin typeface="+mn-lt"/>
                          <a:ea typeface="+mn-ea"/>
                          <a:cs typeface="+mn-cs"/>
                        </a:rPr>
                        <a:t>application</a:t>
                      </a:r>
                      <a:endParaRPr lang="en-US" dirty="0"/>
                    </a:p>
                  </a:txBody>
                  <a:tcPr/>
                </a:tc>
                <a:tc>
                  <a:txBody>
                    <a:bodyPr/>
                    <a:lstStyle/>
                    <a:p>
                      <a:r>
                        <a:rPr lang="en-US" dirty="0" smtClean="0"/>
                        <a:t>Completed at home (1.5 days)</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Completed at home (1.5 days)</a:t>
                      </a:r>
                    </a:p>
                  </a:txBody>
                  <a:tcPr/>
                </a:tc>
                <a:tc>
                  <a:txBody>
                    <a:bodyPr/>
                    <a:lstStyle/>
                    <a:p>
                      <a:r>
                        <a:rPr lang="en-US" dirty="0" smtClean="0"/>
                        <a:t>Completed online (15 minutes)</a:t>
                      </a:r>
                      <a:endParaRPr lang="en-US" dirty="0"/>
                    </a:p>
                  </a:txBody>
                  <a:tcPr/>
                </a:tc>
              </a:tr>
              <a:tr h="370840">
                <a:tc>
                  <a:txBody>
                    <a:bodyPr/>
                    <a:lstStyle/>
                    <a:p>
                      <a:r>
                        <a:rPr lang="en-US" sz="1800" b="0" i="0" u="none" strike="noStrike" kern="1200" baseline="0" dirty="0" smtClean="0">
                          <a:solidFill>
                            <a:schemeClr val="dk1"/>
                          </a:solidFill>
                          <a:latin typeface="+mn-lt"/>
                          <a:ea typeface="+mn-ea"/>
                          <a:cs typeface="+mn-cs"/>
                        </a:rPr>
                        <a:t>Check application</a:t>
                      </a:r>
                    </a:p>
                    <a:p>
                      <a:r>
                        <a:rPr lang="en-US" sz="1800" b="0" i="0" u="none" strike="noStrike" kern="1200" baseline="0" dirty="0" smtClean="0">
                          <a:solidFill>
                            <a:schemeClr val="dk1"/>
                          </a:solidFill>
                          <a:latin typeface="+mn-lt"/>
                          <a:ea typeface="+mn-ea"/>
                          <a:cs typeface="+mn-cs"/>
                        </a:rPr>
                        <a:t>for errors</a:t>
                      </a:r>
                      <a:endParaRPr lang="en-US" dirty="0"/>
                    </a:p>
                  </a:txBody>
                  <a:tcPr/>
                </a:tc>
                <a:tc>
                  <a:txBody>
                    <a:bodyPr/>
                    <a:lstStyle/>
                    <a:p>
                      <a:r>
                        <a:rPr lang="en-US" dirty="0" smtClean="0"/>
                        <a:t>Done</a:t>
                      </a:r>
                      <a:r>
                        <a:rPr lang="en-US" baseline="0" dirty="0" smtClean="0"/>
                        <a:t> in batches (2.5 days)</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Done</a:t>
                      </a:r>
                      <a:r>
                        <a:rPr lang="en-US" baseline="0" dirty="0" smtClean="0"/>
                        <a:t> in batches (2.5 days)</a:t>
                      </a:r>
                      <a:endParaRPr lang="en-US" dirty="0" smtClean="0"/>
                    </a:p>
                  </a:txBody>
                  <a:tcPr/>
                </a:tc>
                <a:tc>
                  <a:txBody>
                    <a:bodyPr/>
                    <a:lstStyle/>
                    <a:p>
                      <a:r>
                        <a:rPr lang="en-US" dirty="0" smtClean="0"/>
                        <a:t>Computerized</a:t>
                      </a:r>
                      <a:r>
                        <a:rPr lang="en-US" baseline="0" dirty="0" smtClean="0"/>
                        <a:t> </a:t>
                      </a:r>
                    </a:p>
                    <a:p>
                      <a:r>
                        <a:rPr lang="en-US" baseline="0" dirty="0" smtClean="0"/>
                        <a:t>(3.5 sec)</a:t>
                      </a:r>
                      <a:endParaRPr lang="en-US" dirty="0"/>
                    </a:p>
                  </a:txBody>
                  <a:tcPr/>
                </a:tc>
              </a:tr>
              <a:tr h="370840">
                <a:tc>
                  <a:txBody>
                    <a:bodyPr/>
                    <a:lstStyle/>
                    <a:p>
                      <a:r>
                        <a:rPr lang="en-US" sz="1800" b="0" i="0" u="none" strike="noStrike" kern="1200" baseline="0" dirty="0" smtClean="0">
                          <a:solidFill>
                            <a:schemeClr val="dk1"/>
                          </a:solidFill>
                          <a:latin typeface="+mn-lt"/>
                          <a:ea typeface="+mn-ea"/>
                          <a:cs typeface="+mn-cs"/>
                        </a:rPr>
                        <a:t>Input data into the</a:t>
                      </a:r>
                    </a:p>
                    <a:p>
                      <a:r>
                        <a:rPr lang="en-US" sz="1800" b="0" i="0" u="none" strike="noStrike" kern="1200" baseline="0" dirty="0" smtClean="0">
                          <a:solidFill>
                            <a:schemeClr val="dk1"/>
                          </a:solidFill>
                          <a:latin typeface="+mn-lt"/>
                          <a:ea typeface="+mn-ea"/>
                          <a:cs typeface="+mn-cs"/>
                        </a:rPr>
                        <a:t>information system</a:t>
                      </a:r>
                      <a:endParaRPr lang="en-US" dirty="0"/>
                    </a:p>
                  </a:txBody>
                  <a:tcPr/>
                </a:tc>
                <a:tc>
                  <a:txBody>
                    <a:bodyPr/>
                    <a:lstStyle/>
                    <a:p>
                      <a:r>
                        <a:rPr lang="en-US" dirty="0" smtClean="0"/>
                        <a:t>NA some paper handling (1 </a:t>
                      </a:r>
                      <a:r>
                        <a:rPr lang="en-US" dirty="0" err="1" smtClean="0"/>
                        <a:t>hr</a:t>
                      </a:r>
                      <a:r>
                        <a:rPr lang="en-US" dirty="0" smtClean="0"/>
                        <a:t>)</a:t>
                      </a:r>
                      <a:endParaRPr lang="en-US" dirty="0"/>
                    </a:p>
                  </a:txBody>
                  <a:tcPr/>
                </a:tc>
                <a:tc>
                  <a:txBody>
                    <a:bodyPr/>
                    <a:lstStyle/>
                    <a:p>
                      <a:r>
                        <a:rPr lang="en-US" dirty="0" smtClean="0"/>
                        <a:t>Done in batches (2.5 days)</a:t>
                      </a:r>
                      <a:endParaRPr lang="en-US" dirty="0"/>
                    </a:p>
                  </a:txBody>
                  <a:tcPr/>
                </a:tc>
                <a:tc>
                  <a:txBody>
                    <a:bodyPr/>
                    <a:lstStyle/>
                    <a:p>
                      <a:r>
                        <a:rPr lang="en-US" dirty="0" smtClean="0"/>
                        <a:t>NA (already done)</a:t>
                      </a:r>
                      <a:endParaRPr lang="en-US" dirty="0"/>
                    </a:p>
                  </a:txBody>
                  <a:tcPr/>
                </a:tc>
              </a:tr>
              <a:tr h="370840">
                <a:tc>
                  <a:txBody>
                    <a:bodyPr/>
                    <a:lstStyle/>
                    <a:p>
                      <a:r>
                        <a:rPr lang="en-US" sz="1800" b="0" i="0" u="none" strike="noStrike" kern="1200" baseline="0" dirty="0" smtClean="0">
                          <a:solidFill>
                            <a:schemeClr val="dk1"/>
                          </a:solidFill>
                          <a:latin typeface="+mn-lt"/>
                          <a:ea typeface="+mn-ea"/>
                          <a:cs typeface="+mn-cs"/>
                        </a:rPr>
                        <a:t>Assess loan apps under $250K</a:t>
                      </a:r>
                      <a:endParaRPr lang="en-US" dirty="0"/>
                    </a:p>
                  </a:txBody>
                  <a:tcPr/>
                </a:tc>
                <a:tc>
                  <a:txBody>
                    <a:bodyPr/>
                    <a:lstStyle/>
                    <a:p>
                      <a:r>
                        <a:rPr lang="en-US" dirty="0" smtClean="0"/>
                        <a:t>Done by hand</a:t>
                      </a:r>
                      <a:r>
                        <a:rPr lang="en-US" baseline="0" dirty="0" smtClean="0"/>
                        <a:t> </a:t>
                      </a:r>
                    </a:p>
                    <a:p>
                      <a:r>
                        <a:rPr lang="en-US" baseline="0" dirty="0" smtClean="0"/>
                        <a:t>(15 days)</a:t>
                      </a:r>
                      <a:endParaRPr lang="en-US" dirty="0"/>
                    </a:p>
                  </a:txBody>
                  <a:tcPr/>
                </a:tc>
                <a:tc>
                  <a:txBody>
                    <a:bodyPr/>
                    <a:lstStyle/>
                    <a:p>
                      <a:r>
                        <a:rPr lang="en-US" dirty="0" smtClean="0"/>
                        <a:t>Computer assisted</a:t>
                      </a:r>
                    </a:p>
                    <a:p>
                      <a:r>
                        <a:rPr lang="en-US" dirty="0" smtClean="0"/>
                        <a:t>(1 </a:t>
                      </a:r>
                      <a:r>
                        <a:rPr lang="en-US" dirty="0" err="1" smtClean="0"/>
                        <a:t>hr</a:t>
                      </a:r>
                      <a:r>
                        <a:rPr lang="en-US" dirty="0" smtClean="0"/>
                        <a:t>)</a:t>
                      </a:r>
                      <a:endParaRPr lang="en-US" dirty="0"/>
                    </a:p>
                  </a:txBody>
                  <a:tcPr/>
                </a:tc>
                <a:tc>
                  <a:txBody>
                    <a:bodyPr/>
                    <a:lstStyle/>
                    <a:p>
                      <a:r>
                        <a:rPr lang="en-US" dirty="0" smtClean="0"/>
                        <a:t>Computer processed (1 sec)</a:t>
                      </a:r>
                      <a:endParaRPr lang="en-US" dirty="0"/>
                    </a:p>
                  </a:txBody>
                  <a:tcPr/>
                </a:tc>
              </a:tr>
              <a:tr h="370840">
                <a:tc>
                  <a:txBody>
                    <a:bodyPr/>
                    <a:lstStyle/>
                    <a:p>
                      <a:r>
                        <a:rPr lang="en-US" sz="1800" b="0" i="0" u="none" strike="noStrike" kern="1200" baseline="0" dirty="0" smtClean="0">
                          <a:solidFill>
                            <a:schemeClr val="dk1"/>
                          </a:solidFill>
                          <a:latin typeface="+mn-lt"/>
                          <a:ea typeface="+mn-ea"/>
                          <a:cs typeface="+mn-cs"/>
                        </a:rPr>
                        <a:t>Committee decides if loan over $250k</a:t>
                      </a:r>
                      <a:endParaRPr lang="en-US" dirty="0"/>
                    </a:p>
                  </a:txBody>
                  <a:tcPr/>
                </a:tc>
                <a:tc>
                  <a:txBody>
                    <a:bodyPr/>
                    <a:lstStyle/>
                    <a:p>
                      <a:r>
                        <a:rPr lang="en-US" dirty="0" smtClean="0"/>
                        <a:t>(15 days)</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(15 days)</a:t>
                      </a: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(15 days)</a:t>
                      </a:r>
                    </a:p>
                    <a:p>
                      <a:endParaRPr lang="en-US" dirty="0"/>
                    </a:p>
                  </a:txBody>
                  <a:tcPr/>
                </a:tc>
              </a:tr>
              <a:tr h="370840">
                <a:tc>
                  <a:txBody>
                    <a:bodyPr/>
                    <a:lstStyle/>
                    <a:p>
                      <a:r>
                        <a:rPr lang="en-US" sz="1800" b="0" i="0" u="none" strike="noStrike" kern="1200" baseline="0" dirty="0" smtClean="0">
                          <a:solidFill>
                            <a:schemeClr val="dk1"/>
                          </a:solidFill>
                          <a:latin typeface="+mn-lt"/>
                          <a:ea typeface="+mn-ea"/>
                          <a:cs typeface="+mn-cs"/>
                        </a:rPr>
                        <a:t>Applicant notified</a:t>
                      </a:r>
                      <a:endParaRPr lang="en-US" dirty="0"/>
                    </a:p>
                  </a:txBody>
                  <a:tcPr/>
                </a:tc>
                <a:tc>
                  <a:txBody>
                    <a:bodyPr/>
                    <a:lstStyle/>
                    <a:p>
                      <a:r>
                        <a:rPr lang="en-US" dirty="0" smtClean="0"/>
                        <a:t>Batches (5</a:t>
                      </a:r>
                      <a:r>
                        <a:rPr lang="en-US" baseline="0" dirty="0" smtClean="0"/>
                        <a:t> days)</a:t>
                      </a:r>
                      <a:endParaRPr lang="en-US" dirty="0"/>
                    </a:p>
                  </a:txBody>
                  <a:tcPr/>
                </a:tc>
                <a:tc>
                  <a:txBody>
                    <a:bodyPr/>
                    <a:lstStyle/>
                    <a:p>
                      <a:r>
                        <a:rPr lang="en-US" dirty="0" smtClean="0"/>
                        <a:t>(1 day)</a:t>
                      </a:r>
                      <a:endParaRPr lang="en-US" dirty="0"/>
                    </a:p>
                  </a:txBody>
                  <a:tcPr/>
                </a:tc>
                <a:tc>
                  <a:txBody>
                    <a:bodyPr/>
                    <a:lstStyle/>
                    <a:p>
                      <a:r>
                        <a:rPr lang="en-US" dirty="0" smtClean="0"/>
                        <a:t>E-mail (3.5 sec)</a:t>
                      </a:r>
                      <a:endParaRPr lang="en-US" dirty="0"/>
                    </a:p>
                  </a:txBody>
                  <a:tcPr/>
                </a:tc>
              </a:tr>
              <a:tr h="370840">
                <a:tc>
                  <a:txBody>
                    <a:bodyPr/>
                    <a:lstStyle/>
                    <a:p>
                      <a:r>
                        <a:rPr lang="en-US" sz="1800" b="0" i="0" u="none" strike="noStrike" kern="1200" baseline="0" dirty="0" smtClean="0">
                          <a:solidFill>
                            <a:schemeClr val="dk1"/>
                          </a:solidFill>
                          <a:latin typeface="+mn-lt"/>
                          <a:ea typeface="+mn-ea"/>
                          <a:cs typeface="+mn-cs"/>
                        </a:rPr>
                        <a:t>Total time</a:t>
                      </a:r>
                      <a:endParaRPr lang="en-US" dirty="0"/>
                    </a:p>
                  </a:txBody>
                  <a:tcPr/>
                </a:tc>
                <a:tc>
                  <a:txBody>
                    <a:bodyPr/>
                    <a:lstStyle/>
                    <a:p>
                      <a:r>
                        <a:rPr lang="en-US" dirty="0" smtClean="0"/>
                        <a:t>25 to 40 days</a:t>
                      </a:r>
                      <a:endParaRPr lang="en-US" dirty="0"/>
                    </a:p>
                  </a:txBody>
                  <a:tcPr/>
                </a:tc>
                <a:tc>
                  <a:txBody>
                    <a:bodyPr/>
                    <a:lstStyle/>
                    <a:p>
                      <a:r>
                        <a:rPr lang="en-US" dirty="0" smtClean="0"/>
                        <a:t>5 to 20 days</a:t>
                      </a:r>
                      <a:endParaRPr lang="en-US" dirty="0"/>
                    </a:p>
                  </a:txBody>
                  <a:tcPr/>
                </a:tc>
                <a:tc>
                  <a:txBody>
                    <a:bodyPr/>
                    <a:lstStyle/>
                    <a:p>
                      <a:r>
                        <a:rPr lang="en-US" dirty="0" smtClean="0"/>
                        <a:t>15 min to 15 days</a:t>
                      </a:r>
                      <a:endParaRPr lang="en-US" dirty="0"/>
                    </a:p>
                  </a:txBody>
                  <a:tcPr/>
                </a:tc>
              </a:tr>
            </a:tbl>
          </a:graphicData>
        </a:graphic>
      </p:graphicFrame>
    </p:spTree>
    <p:extLst>
      <p:ext uri="{BB962C8B-B14F-4D97-AF65-F5344CB8AC3E}">
        <p14:creationId xmlns:p14="http://schemas.microsoft.com/office/powerpoint/2010/main" val="309755563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PVERSION" val="5"/>
  <p:tag name="TPFULLVERSION" val="5.1.0.2296"/>
  <p:tag name="PPTVERSION" val="14"/>
  <p:tag name="TPOS" val="2"/>
  <p:tag name="ARTICULATE_PROJECT_OPEN"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4581</Words>
  <Application>Microsoft Office PowerPoint</Application>
  <PresentationFormat>On-screen Show (4:3)</PresentationFormat>
  <Paragraphs>482</Paragraphs>
  <Slides>47</Slides>
  <Notes>45</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Office Theme</vt:lpstr>
      <vt:lpstr>Chapter 2 - Gaining Competitive Advantage through Information Systems</vt:lpstr>
      <vt:lpstr>Chapter 2 Learning Objectives</vt:lpstr>
      <vt:lpstr>Enabling Organizational Strategy through Information Systems</vt:lpstr>
      <vt:lpstr>Organizational Decision-Making Levels</vt:lpstr>
      <vt:lpstr>Organizational Decision-Making Levels: Operational Level</vt:lpstr>
      <vt:lpstr>Organizational Decision-Making Levels: Managerial/Tactical Level</vt:lpstr>
      <vt:lpstr>Organizational Decision-Making Levels: Executive/Strategic Level</vt:lpstr>
      <vt:lpstr>Organizational Functions and Functional Levels</vt:lpstr>
      <vt:lpstr>Information Systems for Automating: Doing Things Faster</vt:lpstr>
      <vt:lpstr>Information Systems for Organizational Learning: Doing Things Better</vt:lpstr>
      <vt:lpstr>Information Systems for Supporting Strategy: Doing Things Smarter</vt:lpstr>
      <vt:lpstr>Sources of Competitive Advantage</vt:lpstr>
      <vt:lpstr>Identifying Where to Compete: Analyzing Competitive Forces</vt:lpstr>
      <vt:lpstr>Using IS to Combat Competitive Forces Table 2.2</vt:lpstr>
      <vt:lpstr>Identifying How to Compete: Analyzing the Value Chain</vt:lpstr>
      <vt:lpstr>The Technology/Strategy Fit</vt:lpstr>
      <vt:lpstr>Assessing Value for the IS Infrastructure</vt:lpstr>
      <vt:lpstr>Putting It All Together: Developing a Successful Business Model</vt:lpstr>
      <vt:lpstr>International Business Strategies in the Digital World</vt:lpstr>
      <vt:lpstr>International IS Strategies</vt:lpstr>
      <vt:lpstr>Home-Replication Strategy</vt:lpstr>
      <vt:lpstr>Global Business Strategy</vt:lpstr>
      <vt:lpstr>Multidomestic Business Strategy</vt:lpstr>
      <vt:lpstr>Transnational Business Strategy</vt:lpstr>
      <vt:lpstr>Valuing Innovations</vt:lpstr>
      <vt:lpstr>The Need for Constant IS Innovation</vt:lpstr>
      <vt:lpstr>Successful Innovation Is Difficult</vt:lpstr>
      <vt:lpstr>Organizational Requirements for Innovation</vt:lpstr>
      <vt:lpstr>Predicting the Next New Thing</vt:lpstr>
      <vt:lpstr>The Diffusion of Innovations</vt:lpstr>
      <vt:lpstr>Disruptive Innovations Examples from Table 2.8</vt:lpstr>
      <vt:lpstr>The Innovator’s Dilemma</vt:lpstr>
      <vt:lpstr>Executing Innovation</vt:lpstr>
      <vt:lpstr>Freeconomics: Why Free Products are the Future of the Digital World</vt:lpstr>
      <vt:lpstr>How Freeconomics Works</vt:lpstr>
      <vt:lpstr>The Freeconomics Value Proposition</vt:lpstr>
      <vt:lpstr>Applying Freeconomics in the Digital World</vt:lpstr>
      <vt:lpstr>End of Chapter Content</vt:lpstr>
      <vt:lpstr>Managing in the Digital World: The Business of Merging “Groups” and “Coupons”</vt:lpstr>
      <vt:lpstr>Brief Case: For Sale By Owner: Your Company’s Name.com</vt:lpstr>
      <vt:lpstr>When things go wrong: The Pains of Miscalculating Groupon</vt:lpstr>
      <vt:lpstr>Who’s Going Mobile: Mobile Operating Systems</vt:lpstr>
      <vt:lpstr>Coming Attractions:  Google’s Project Glass: A Pair of Glasses</vt:lpstr>
      <vt:lpstr>Key Players: The Global Elite</vt:lpstr>
      <vt:lpstr>Ethical Dilemma: Underground Gaming Economy</vt:lpstr>
      <vt:lpstr>Industry Analysis: Banking Industry</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2013-01-15T21:54:58Z</dcterms:created>
  <dcterms:modified xsi:type="dcterms:W3CDTF">2013-02-05T05:29:50Z</dcterms:modified>
</cp:coreProperties>
</file>