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handoutMasterIdLst>
    <p:handoutMasterId r:id="rId33"/>
  </p:handoutMasterIdLst>
  <p:sldIdLst>
    <p:sldId id="256" r:id="rId2"/>
    <p:sldId id="271" r:id="rId3"/>
    <p:sldId id="311" r:id="rId4"/>
    <p:sldId id="327" r:id="rId5"/>
    <p:sldId id="310" r:id="rId6"/>
    <p:sldId id="326" r:id="rId7"/>
    <p:sldId id="317" r:id="rId8"/>
    <p:sldId id="313" r:id="rId9"/>
    <p:sldId id="318" r:id="rId10"/>
    <p:sldId id="319" r:id="rId11"/>
    <p:sldId id="320" r:id="rId12"/>
    <p:sldId id="321" r:id="rId13"/>
    <p:sldId id="312" r:id="rId14"/>
    <p:sldId id="324" r:id="rId15"/>
    <p:sldId id="316" r:id="rId16"/>
    <p:sldId id="325" r:id="rId17"/>
    <p:sldId id="315" r:id="rId18"/>
    <p:sldId id="323" r:id="rId19"/>
    <p:sldId id="322" r:id="rId20"/>
    <p:sldId id="314" r:id="rId21"/>
    <p:sldId id="328" r:id="rId22"/>
    <p:sldId id="329" r:id="rId23"/>
    <p:sldId id="330" r:id="rId24"/>
    <p:sldId id="331" r:id="rId25"/>
    <p:sldId id="332" r:id="rId26"/>
    <p:sldId id="333" r:id="rId27"/>
    <p:sldId id="334" r:id="rId28"/>
    <p:sldId id="335" r:id="rId29"/>
    <p:sldId id="336" r:id="rId30"/>
    <p:sldId id="305"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0853" autoAdjust="0"/>
  </p:normalViewPr>
  <p:slideViewPr>
    <p:cSldViewPr>
      <p:cViewPr varScale="1">
        <p:scale>
          <a:sx n="74" d="100"/>
          <a:sy n="74" d="100"/>
        </p:scale>
        <p:origin x="-136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3.xml"/><Relationship Id="rId1" Type="http://schemas.openxmlformats.org/officeDocument/2006/relationships/slide" Target="../slides/slide3.xml"/><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 Target="../slides/slide3.xml"/></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smtClean="0">
              <a:hlinkClick xmlns:r="http://schemas.openxmlformats.org/officeDocument/2006/relationships" r:id="rId1" action="ppaction://hlinksldjump"/>
            </a:rPr>
            <a:t>Business Intelligence</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smtClean="0"/>
            <a:t>Describe the concept of business intelligence and how databases serve as a foundation for gaining business intelligence.</a:t>
          </a:r>
          <a:endParaRPr lang="en-US" sz="20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smtClean="0">
              <a:hlinkClick xmlns:r="http://schemas.openxmlformats.org/officeDocument/2006/relationships" r:id="rId2" action="ppaction://hlinksldjump"/>
            </a:rPr>
            <a:t>Business Intelligence Components</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smtClean="0"/>
            <a:t>Explain the three components of business intelligence: information and knowledge discovery, business analytics, and information visualization.</a:t>
          </a:r>
          <a:endParaRPr lang="en-US" sz="20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2" custScaleX="83650" custScaleY="79487"/>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2">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02343" custLinFactNeighborX="11111" custLinFactNeighborY="3211"/>
      <dgm:spPr/>
      <dgm:t>
        <a:bodyPr/>
        <a:lstStyle/>
        <a:p>
          <a:endParaRPr lang="en-US"/>
        </a:p>
      </dgm:t>
    </dgm:pt>
    <dgm:pt modelId="{7AEC1603-E11D-41B0-BE2A-F6201D5BEDCD}" type="pres">
      <dgm:prSet presAssocID="{629933C8-186B-4311-BF2D-DC99990EFBF2}" presName="img" presStyleLbl="fgImgPlace1" presStyleIdx="1" presStyleCnt="2" custScaleX="83650" custScaleY="79487"/>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2">
        <dgm:presLayoutVars>
          <dgm:bulletEnabled val="1"/>
        </dgm:presLayoutVars>
      </dgm:prSet>
      <dgm:spPr/>
      <dgm:t>
        <a:bodyPr/>
        <a:lstStyle/>
        <a:p>
          <a:endParaRPr lang="en-US"/>
        </a:p>
      </dgm:t>
    </dgm:pt>
  </dgm:ptLst>
  <dgm:cxnLst>
    <dgm:cxn modelId="{1BABF215-56EA-424F-9F41-6D2D84AEB436}" type="presOf" srcId="{6D011581-C5DD-419A-AAED-AD05631CDF0A}" destId="{BA89CFF3-74C1-4F32-B093-38D94D4D20CF}" srcOrd="0" destOrd="1" presId="urn:microsoft.com/office/officeart/2005/8/layout/vList4#1"/>
    <dgm:cxn modelId="{CFBF21C2-21BA-4949-AE7B-A1680EDBC722}" type="presOf" srcId="{363F0ED0-6985-439E-857A-EC47F8A3DAB0}" destId="{A93B6B1D-06C6-4860-8EBA-32C502FF8641}" srcOrd="0"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27AF655E-BB1D-4732-8A07-03E7E00B3EC5}" srcId="{A8E9C07B-48B2-4B9C-8EC7-0782825D816E}" destId="{6D011581-C5DD-419A-AAED-AD05631CDF0A}" srcOrd="0" destOrd="0" parTransId="{9AD826C6-DA8A-4FF7-A064-27557BE243B8}" sibTransId="{C1639196-CA28-4BD6-A52D-AF603368A606}"/>
    <dgm:cxn modelId="{7DD17957-3CF6-4F84-9B42-2D5B12D19F2A}" type="presOf" srcId="{A8E9C07B-48B2-4B9C-8EC7-0782825D816E}" destId="{49E2F980-7E69-446B-A4B0-923DF6DEFA98}" srcOrd="1"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75BADD6D-3B09-41EB-BFCF-6D45064E94D0}" type="presOf" srcId="{A8E9C07B-48B2-4B9C-8EC7-0782825D816E}" destId="{BA89CFF3-74C1-4F32-B093-38D94D4D20CF}" srcOrd="0" destOrd="0"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3A619D55-5747-4E00-A1FA-E45F6AED8303}" srcId="{629933C8-186B-4311-BF2D-DC99990EFBF2}" destId="{363F0ED0-6985-439E-857A-EC47F8A3DAB0}" srcOrd="0" destOrd="0" parTransId="{A9B0CFF2-8D5D-47E0-900D-55A9A3E83BE1}" sibTransId="{F7E04B30-62AE-4465-859B-270409FE7C94}"/>
    <dgm:cxn modelId="{6110EF44-5760-46AD-88E0-A5EC417BA8A8}" type="presOf" srcId="{482F2C61-E41B-4642-B082-EF9C103085B5}" destId="{25E29AB1-DE1E-48E4-B66F-1D7048CC3527}" srcOrd="0" destOrd="0" presId="urn:microsoft.com/office/officeart/2005/8/layout/vList4#1"/>
    <dgm:cxn modelId="{98D67BD8-8427-47B0-B5AA-EB45D304815F}" type="presOf" srcId="{6D011581-C5DD-419A-AAED-AD05631CDF0A}" destId="{49E2F980-7E69-446B-A4B0-923DF6DEFA98}" srcOrd="1"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smtClean="0"/>
            <a:t>Business Intelligence</a:t>
          </a:r>
          <a:endParaRPr lang="en-US" sz="2400" dirty="0" smtClean="0"/>
        </a:p>
        <a:p>
          <a:r>
            <a:rPr lang="en-US" sz="2400" dirty="0" smtClean="0"/>
            <a:t>Describe the concept of business intelligence and how databases serve as a foundation for gaining business intelligence.</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nchor="ctr" anchorCtr="0"/>
        <a:lstStyle/>
        <a:p>
          <a:r>
            <a:rPr lang="en-US" sz="1800" b="1" dirty="0" smtClean="0">
              <a:hlinkClick xmlns:r="http://schemas.openxmlformats.org/officeDocument/2006/relationships" r:id="rId1" action="ppaction://hlinksldjump"/>
            </a:rPr>
            <a:t>Business Intelligence Components</a:t>
          </a:r>
          <a:endParaRPr lang="en-US" sz="1800" dirty="0" smtClean="0"/>
        </a:p>
        <a:p>
          <a:r>
            <a:rPr lang="en-US" sz="1800" dirty="0" smtClean="0"/>
            <a:t>Explain the three components of business intelligence: information and knowledge discovery, business analytics, and information visualization.</a:t>
          </a:r>
          <a:endParaRPr lang="en-US" sz="18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5280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2" custScaleX="95556" custScaleY="106943"/>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2">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02343" custLinFactNeighborX="-19444" custLinFactNeighborY="7143"/>
      <dgm:spPr/>
      <dgm:t>
        <a:bodyPr/>
        <a:lstStyle/>
        <a:p>
          <a:endParaRPr lang="en-US"/>
        </a:p>
      </dgm:t>
    </dgm:pt>
    <dgm:pt modelId="{7AEC1603-E11D-41B0-BE2A-F6201D5BEDCD}" type="pres">
      <dgm:prSet presAssocID="{629933C8-186B-4311-BF2D-DC99990EFBF2}" presName="img" presStyleLbl="fgImgPlace1" presStyleIdx="1" presStyleCnt="2" custScaleX="72222" custScaleY="80829"/>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2">
        <dgm:presLayoutVars>
          <dgm:bulletEnabled val="1"/>
        </dgm:presLayoutVars>
      </dgm:prSet>
      <dgm:spPr/>
      <dgm:t>
        <a:bodyPr/>
        <a:lstStyle/>
        <a:p>
          <a:endParaRPr lang="en-US"/>
        </a:p>
      </dgm:t>
    </dgm:pt>
  </dgm:ptLst>
  <dgm:cxnLst>
    <dgm:cxn modelId="{816A7EAD-970C-47E3-BDF0-C76D92C242DC}" type="presOf" srcId="{482F2C61-E41B-4642-B082-EF9C103085B5}" destId="{25E29AB1-DE1E-48E4-B66F-1D7048CC3527}" srcOrd="0" destOrd="0" presId="urn:microsoft.com/office/officeart/2005/8/layout/vList4#2"/>
    <dgm:cxn modelId="{9BD82E28-4037-4D04-85E7-49B857A27816}" type="presOf" srcId="{A8E9C07B-48B2-4B9C-8EC7-0782825D816E}" destId="{49E2F980-7E69-446B-A4B0-923DF6DEFA98}" srcOrd="1" destOrd="0"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0A35BF62-0A02-48C3-B933-4A82D0A8F50A}" type="presOf" srcId="{629933C8-186B-4311-BF2D-DC99990EFBF2}" destId="{7B44DBCB-1EB0-418C-B751-858BAE4753CC}" srcOrd="1" destOrd="0" presId="urn:microsoft.com/office/officeart/2005/8/layout/vList4#2"/>
    <dgm:cxn modelId="{45F2931E-A501-45DC-8F09-F12D86300B5B}" type="presOf" srcId="{629933C8-186B-4311-BF2D-DC99990EFBF2}" destId="{A93B6B1D-06C6-4860-8EBA-32C502FF8641}"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29A9480A-3FAA-4F7A-9F3C-8F9BC7BD95AA}" type="presOf" srcId="{A8E9C07B-48B2-4B9C-8EC7-0782825D816E}" destId="{BA89CFF3-74C1-4F32-B093-38D94D4D20CF}" srcOrd="0" destOrd="0" presId="urn:microsoft.com/office/officeart/2005/8/layout/vList4#2"/>
    <dgm:cxn modelId="{17273B92-5AEC-4D2C-8861-547AC88B7403}" type="presParOf" srcId="{25E29AB1-DE1E-48E4-B66F-1D7048CC3527}" destId="{056847C0-F8DB-4977-A3FD-5A95306D8B69}" srcOrd="0" destOrd="0" presId="urn:microsoft.com/office/officeart/2005/8/layout/vList4#2"/>
    <dgm:cxn modelId="{FBAE159C-0E79-4E96-BCB4-1668CDC61BF6}" type="presParOf" srcId="{056847C0-F8DB-4977-A3FD-5A95306D8B69}" destId="{BA89CFF3-74C1-4F32-B093-38D94D4D20CF}" srcOrd="0" destOrd="0" presId="urn:microsoft.com/office/officeart/2005/8/layout/vList4#2"/>
    <dgm:cxn modelId="{AEA49F5A-D531-4C66-8743-AFF1F11FC9B8}" type="presParOf" srcId="{056847C0-F8DB-4977-A3FD-5A95306D8B69}" destId="{7D7D61F9-D1AA-4F6A-8715-FD6AC3E01198}" srcOrd="1" destOrd="0" presId="urn:microsoft.com/office/officeart/2005/8/layout/vList4#2"/>
    <dgm:cxn modelId="{DAE54C8F-BB98-438B-AB6E-AEDAF80DD7E4}" type="presParOf" srcId="{056847C0-F8DB-4977-A3FD-5A95306D8B69}" destId="{49E2F980-7E69-446B-A4B0-923DF6DEFA98}" srcOrd="2" destOrd="0" presId="urn:microsoft.com/office/officeart/2005/8/layout/vList4#2"/>
    <dgm:cxn modelId="{356F6D91-4D24-4618-A49D-61888F943128}" type="presParOf" srcId="{25E29AB1-DE1E-48E4-B66F-1D7048CC3527}" destId="{02C83B37-0F1D-4FEA-B7E7-FF6719B27A33}" srcOrd="1" destOrd="0" presId="urn:microsoft.com/office/officeart/2005/8/layout/vList4#2"/>
    <dgm:cxn modelId="{3B71D5DE-1F15-4C48-9433-A7F8125D72C6}" type="presParOf" srcId="{25E29AB1-DE1E-48E4-B66F-1D7048CC3527}" destId="{129D03A9-9EE6-42F0-9D54-DE111F5C82E8}" srcOrd="2" destOrd="0" presId="urn:microsoft.com/office/officeart/2005/8/layout/vList4#2"/>
    <dgm:cxn modelId="{9B1B1AD9-E69C-4466-BA5B-89C75A6202C5}" type="presParOf" srcId="{129D03A9-9EE6-42F0-9D54-DE111F5C82E8}" destId="{A93B6B1D-06C6-4860-8EBA-32C502FF8641}" srcOrd="0" destOrd="0" presId="urn:microsoft.com/office/officeart/2005/8/layout/vList4#2"/>
    <dgm:cxn modelId="{2028C66C-DB28-4752-B253-F19DB11A9B94}" type="presParOf" srcId="{129D03A9-9EE6-42F0-9D54-DE111F5C82E8}" destId="{7AEC1603-E11D-41B0-BE2A-F6201D5BEDCD}" srcOrd="1" destOrd="0" presId="urn:microsoft.com/office/officeart/2005/8/layout/vList4#2"/>
    <dgm:cxn modelId="{C7EB38DB-43F0-4BAD-8986-350B7E5A676D}" type="presParOf" srcId="{129D03A9-9EE6-42F0-9D54-DE111F5C82E8}" destId="{7B44DBCB-1EB0-418C-B751-858BAE4753CC}"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1800" b="1" dirty="0" smtClean="0">
              <a:hlinkClick xmlns:r="http://schemas.openxmlformats.org/officeDocument/2006/relationships" r:id="rId1" action="ppaction://hlinksldjump"/>
            </a:rPr>
            <a:t>Business Intelligence</a:t>
          </a:r>
          <a:endParaRPr lang="en-US" sz="1800" dirty="0" smtClean="0"/>
        </a:p>
        <a:p>
          <a:r>
            <a:rPr lang="en-US" sz="1800" dirty="0" smtClean="0"/>
            <a:t>Describe the concept of business intelligence and how databases serve as a foundation for gaining business intelligence.</a:t>
          </a:r>
          <a:endParaRPr lang="en-US" sz="18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nchor="ctr" anchorCtr="0"/>
        <a:lstStyle/>
        <a:p>
          <a:r>
            <a:rPr lang="en-US" sz="2400" b="1" dirty="0" smtClean="0"/>
            <a:t>Business Intelligence Components</a:t>
          </a:r>
          <a:endParaRPr lang="en-US" sz="2400" dirty="0" smtClean="0"/>
        </a:p>
        <a:p>
          <a:r>
            <a:rPr lang="en-US" sz="2400" dirty="0" smtClean="0"/>
            <a:t>Explain the three components of business intelligence: information and knowledge discovery, business analytics, and information visualization.</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2" custScaleX="72222" custScaleY="81356"/>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2">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50465" custLinFactNeighborX="11111" custLinFactNeighborY="3211"/>
      <dgm:spPr/>
      <dgm:t>
        <a:bodyPr/>
        <a:lstStyle/>
        <a:p>
          <a:endParaRPr lang="en-US"/>
        </a:p>
      </dgm:t>
    </dgm:pt>
    <dgm:pt modelId="{7AEC1603-E11D-41B0-BE2A-F6201D5BEDCD}" type="pres">
      <dgm:prSet presAssocID="{629933C8-186B-4311-BF2D-DC99990EFBF2}" presName="img" presStyleLbl="fgImgPlace1" presStyleIdx="1" presStyleCnt="2" custScaleX="95556" custScaleY="107640"/>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2">
        <dgm:presLayoutVars>
          <dgm:bulletEnabled val="1"/>
        </dgm:presLayoutVars>
      </dgm:prSet>
      <dgm:spPr/>
      <dgm:t>
        <a:bodyPr/>
        <a:lstStyle/>
        <a:p>
          <a:endParaRPr lang="en-US"/>
        </a:p>
      </dgm:t>
    </dgm:pt>
  </dgm:ptLst>
  <dgm:cxnLst>
    <dgm:cxn modelId="{9617FCF8-0802-436C-A7CD-E87B3B8C2893}" srcId="{482F2C61-E41B-4642-B082-EF9C103085B5}" destId="{A8E9C07B-48B2-4B9C-8EC7-0782825D816E}" srcOrd="0" destOrd="0" parTransId="{C7A73202-DE5A-4072-95A6-BFF1402B4BC2}" sibTransId="{631AC269-E33A-4752-92A6-6DC1380588AA}"/>
    <dgm:cxn modelId="{22F1A204-80AE-4D0A-AC5B-AC5063E6FAA8}" type="presOf" srcId="{629933C8-186B-4311-BF2D-DC99990EFBF2}" destId="{7B44DBCB-1EB0-418C-B751-858BAE4753CC}" srcOrd="1" destOrd="0" presId="urn:microsoft.com/office/officeart/2005/8/layout/vList4#3"/>
    <dgm:cxn modelId="{6176F86B-6AC9-4090-80AD-4845193EEF91}" type="presOf" srcId="{A8E9C07B-48B2-4B9C-8EC7-0782825D816E}" destId="{BA89CFF3-74C1-4F32-B093-38D94D4D20CF}" srcOrd="0" destOrd="0" presId="urn:microsoft.com/office/officeart/2005/8/layout/vList4#3"/>
    <dgm:cxn modelId="{486D2D17-2FD5-414D-96DA-F45721703272}" type="presOf" srcId="{629933C8-186B-4311-BF2D-DC99990EFBF2}" destId="{A93B6B1D-06C6-4860-8EBA-32C502FF8641}" srcOrd="0" destOrd="0" presId="urn:microsoft.com/office/officeart/2005/8/layout/vList4#3"/>
    <dgm:cxn modelId="{7CA147FB-F258-4F5C-9F05-8E4379490FDA}" type="presOf" srcId="{A8E9C07B-48B2-4B9C-8EC7-0782825D816E}" destId="{49E2F980-7E69-446B-A4B0-923DF6DEFA98}"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32116FE4-DD80-4F17-90D8-3B37DC6824B7}" type="presOf" srcId="{482F2C61-E41B-4642-B082-EF9C103085B5}" destId="{25E29AB1-DE1E-48E4-B66F-1D7048CC3527}" srcOrd="0" destOrd="0" presId="urn:microsoft.com/office/officeart/2005/8/layout/vList4#3"/>
    <dgm:cxn modelId="{4E8EE4D3-697C-4406-9C1D-2097A53F272E}" type="presParOf" srcId="{25E29AB1-DE1E-48E4-B66F-1D7048CC3527}" destId="{056847C0-F8DB-4977-A3FD-5A95306D8B69}" srcOrd="0" destOrd="0" presId="urn:microsoft.com/office/officeart/2005/8/layout/vList4#3"/>
    <dgm:cxn modelId="{89663012-5477-4C22-89D9-715A0EEF75C0}" type="presParOf" srcId="{056847C0-F8DB-4977-A3FD-5A95306D8B69}" destId="{BA89CFF3-74C1-4F32-B093-38D94D4D20CF}" srcOrd="0" destOrd="0" presId="urn:microsoft.com/office/officeart/2005/8/layout/vList4#3"/>
    <dgm:cxn modelId="{8CBF04EB-242C-409A-B821-5830AADA70B3}" type="presParOf" srcId="{056847C0-F8DB-4977-A3FD-5A95306D8B69}" destId="{7D7D61F9-D1AA-4F6A-8715-FD6AC3E01198}" srcOrd="1" destOrd="0" presId="urn:microsoft.com/office/officeart/2005/8/layout/vList4#3"/>
    <dgm:cxn modelId="{F42460AE-61A9-4351-8D90-90E3A3213C40}" type="presParOf" srcId="{056847C0-F8DB-4977-A3FD-5A95306D8B69}" destId="{49E2F980-7E69-446B-A4B0-923DF6DEFA98}" srcOrd="2" destOrd="0" presId="urn:microsoft.com/office/officeart/2005/8/layout/vList4#3"/>
    <dgm:cxn modelId="{D4F52AD9-F171-4143-9775-AB0FC147D603}" type="presParOf" srcId="{25E29AB1-DE1E-48E4-B66F-1D7048CC3527}" destId="{02C83B37-0F1D-4FEA-B7E7-FF6719B27A33}" srcOrd="1" destOrd="0" presId="urn:microsoft.com/office/officeart/2005/8/layout/vList4#3"/>
    <dgm:cxn modelId="{ACF8F729-993F-4AFB-BAAB-38CE58728F47}" type="presParOf" srcId="{25E29AB1-DE1E-48E4-B66F-1D7048CC3527}" destId="{129D03A9-9EE6-42F0-9D54-DE111F5C82E8}" srcOrd="2" destOrd="0" presId="urn:microsoft.com/office/officeart/2005/8/layout/vList4#3"/>
    <dgm:cxn modelId="{0BA37FB3-D46D-44FF-8F9B-093FBCEF3DCC}" type="presParOf" srcId="{129D03A9-9EE6-42F0-9D54-DE111F5C82E8}" destId="{A93B6B1D-06C6-4860-8EBA-32C502FF8641}" srcOrd="0" destOrd="0" presId="urn:microsoft.com/office/officeart/2005/8/layout/vList4#3"/>
    <dgm:cxn modelId="{A7AA5549-00BD-453F-BA97-5DAEDFE4B670}" type="presParOf" srcId="{129D03A9-9EE6-42F0-9D54-DE111F5C82E8}" destId="{7AEC1603-E11D-41B0-BE2A-F6201D5BEDCD}" srcOrd="1" destOrd="0" presId="urn:microsoft.com/office/officeart/2005/8/layout/vList4#3"/>
    <dgm:cxn modelId="{B62DBB42-F51C-45A2-820E-7300341732F6}" type="presParOf" srcId="{129D03A9-9EE6-42F0-9D54-DE111F5C82E8}" destId="{7B44DBCB-1EB0-418C-B751-858BAE4753CC}"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37254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hlinkClick xmlns:r="http://schemas.openxmlformats.org/officeDocument/2006/relationships" r:id="" action="ppaction://hlinksldjump"/>
            </a:rPr>
            <a:t>Business Intelligence</a:t>
          </a:r>
          <a:endParaRPr lang="en-US" sz="2400" kern="1200" dirty="0"/>
        </a:p>
        <a:p>
          <a:pPr marL="228600" lvl="1" indent="-228600" algn="l" defTabSz="889000">
            <a:lnSpc>
              <a:spcPct val="90000"/>
            </a:lnSpc>
            <a:spcBef>
              <a:spcPct val="0"/>
            </a:spcBef>
            <a:spcAft>
              <a:spcPct val="15000"/>
            </a:spcAft>
            <a:buChar char="••"/>
          </a:pPr>
          <a:r>
            <a:rPr lang="en-US" sz="2000" kern="1200" dirty="0" smtClean="0"/>
            <a:t>Describe the concept of business intelligence and how databases serve as a foundation for gaining business intelligence.</a:t>
          </a:r>
          <a:endParaRPr lang="en-US" sz="2000" kern="1200" dirty="0"/>
        </a:p>
      </dsp:txBody>
      <dsp:txXfrm>
        <a:off x="1868805" y="0"/>
        <a:ext cx="6360795" cy="2372543"/>
      </dsp:txXfrm>
    </dsp:sp>
    <dsp:sp modelId="{7D7D61F9-D1AA-4F6A-8715-FD6AC3E01198}">
      <dsp:nvSpPr>
        <dsp:cNvPr id="0" name=""/>
        <dsp:cNvSpPr/>
      </dsp:nvSpPr>
      <dsp:spPr>
        <a:xfrm>
          <a:off x="357438" y="477613"/>
          <a:ext cx="1376812" cy="1417316"/>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595728"/>
          <a:ext cx="8229600" cy="228107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hlinkClick xmlns:r="http://schemas.openxmlformats.org/officeDocument/2006/relationships" r:id="" action="ppaction://hlinksldjump"/>
            </a:rPr>
            <a:t>Business Intelligence Components</a:t>
          </a:r>
          <a:endParaRPr lang="en-US" sz="2400" kern="1200" dirty="0"/>
        </a:p>
        <a:p>
          <a:pPr marL="228600" lvl="1" indent="-228600" algn="l" defTabSz="889000">
            <a:lnSpc>
              <a:spcPct val="90000"/>
            </a:lnSpc>
            <a:spcBef>
              <a:spcPct val="0"/>
            </a:spcBef>
            <a:spcAft>
              <a:spcPct val="15000"/>
            </a:spcAft>
            <a:buChar char="••"/>
          </a:pPr>
          <a:r>
            <a:rPr lang="en-US" sz="2000" kern="1200" dirty="0" smtClean="0"/>
            <a:t>Explain the three components of business intelligence: information and knowledge discovery, business analytics, and information visualization.</a:t>
          </a:r>
          <a:endParaRPr lang="en-US" sz="2000" kern="1200" dirty="0"/>
        </a:p>
      </dsp:txBody>
      <dsp:txXfrm>
        <a:off x="1868805" y="2595728"/>
        <a:ext cx="6360795" cy="2281071"/>
      </dsp:txXfrm>
    </dsp:sp>
    <dsp:sp modelId="{7AEC1603-E11D-41B0-BE2A-F6201D5BEDCD}">
      <dsp:nvSpPr>
        <dsp:cNvPr id="0" name=""/>
        <dsp:cNvSpPr/>
      </dsp:nvSpPr>
      <dsp:spPr>
        <a:xfrm>
          <a:off x="357438" y="3027306"/>
          <a:ext cx="1376812" cy="1417316"/>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28090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Business Intelligence</a:t>
          </a:r>
          <a:endParaRPr lang="en-US" sz="2400" kern="1200" dirty="0" smtClean="0"/>
        </a:p>
        <a:p>
          <a:pPr lvl="0" algn="l" defTabSz="1066800">
            <a:lnSpc>
              <a:spcPct val="90000"/>
            </a:lnSpc>
            <a:spcBef>
              <a:spcPct val="0"/>
            </a:spcBef>
            <a:spcAft>
              <a:spcPct val="35000"/>
            </a:spcAft>
          </a:pPr>
          <a:r>
            <a:rPr lang="en-US" sz="2400" kern="1200" dirty="0" smtClean="0"/>
            <a:t>Describe the concept of business intelligence and how databases serve as a foundation for gaining business intelligence.</a:t>
          </a:r>
          <a:endParaRPr lang="en-US" sz="2400" kern="1200" dirty="0"/>
        </a:p>
      </dsp:txBody>
      <dsp:txXfrm>
        <a:off x="1829752" y="0"/>
        <a:ext cx="6399847" cy="2809052"/>
      </dsp:txXfrm>
    </dsp:sp>
    <dsp:sp modelId="{7D7D61F9-D1AA-4F6A-8715-FD6AC3E01198}">
      <dsp:nvSpPr>
        <dsp:cNvPr id="0" name=""/>
        <dsp:cNvSpPr/>
      </dsp:nvSpPr>
      <dsp:spPr>
        <a:xfrm>
          <a:off x="220404" y="618142"/>
          <a:ext cx="1572775" cy="157276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995403"/>
          <a:ext cx="8229600" cy="1881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hlinkClick xmlns:r="http://schemas.openxmlformats.org/officeDocument/2006/relationships" r:id="" action="ppaction://hlinksldjump"/>
            </a:rPr>
            <a:t>Business Intelligence Components</a:t>
          </a:r>
          <a:endParaRPr lang="en-US" sz="1800" kern="1200" dirty="0" smtClean="0"/>
        </a:p>
        <a:p>
          <a:pPr lvl="0" algn="l" defTabSz="800100">
            <a:lnSpc>
              <a:spcPct val="90000"/>
            </a:lnSpc>
            <a:spcBef>
              <a:spcPct val="0"/>
            </a:spcBef>
            <a:spcAft>
              <a:spcPct val="35000"/>
            </a:spcAft>
          </a:pPr>
          <a:r>
            <a:rPr lang="en-US" sz="1800" kern="1200" dirty="0" smtClean="0"/>
            <a:t>Explain the three components of business intelligence: information and knowledge discovery, business analytics, and information visualization.</a:t>
          </a:r>
          <a:endParaRPr lang="en-US" sz="1800" kern="1200" dirty="0"/>
        </a:p>
      </dsp:txBody>
      <dsp:txXfrm>
        <a:off x="1829752" y="2995403"/>
        <a:ext cx="6399847" cy="1881396"/>
      </dsp:txXfrm>
    </dsp:sp>
    <dsp:sp modelId="{7AEC1603-E11D-41B0-BE2A-F6201D5BEDCD}">
      <dsp:nvSpPr>
        <dsp:cNvPr id="0" name=""/>
        <dsp:cNvSpPr/>
      </dsp:nvSpPr>
      <dsp:spPr>
        <a:xfrm>
          <a:off x="412434" y="3339223"/>
          <a:ext cx="1188716" cy="118871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designing a database, it</a:t>
            </a:r>
            <a:r>
              <a:rPr lang="en-US" baseline="0" dirty="0" smtClean="0"/>
              <a:t> is important to first create a Data Model.</a:t>
            </a:r>
          </a:p>
          <a:p>
            <a:r>
              <a:rPr lang="en-US" baseline="0" dirty="0" smtClean="0"/>
              <a:t>The data model specifies what data will be in the database, and how it will be represented. This might include the length of name fields, for example.</a:t>
            </a:r>
          </a:p>
          <a:p>
            <a:r>
              <a:rPr lang="en-US" baseline="0" dirty="0" smtClean="0"/>
              <a:t>After the data model is complete a Data Dictionary is developed. The data dictionary specifies how the data will be implemented in the database.</a:t>
            </a:r>
          </a:p>
          <a:p>
            <a:r>
              <a:rPr lang="en-US" baseline="0" dirty="0" smtClean="0"/>
              <a:t>It also includes any business rules affecting the data, such as how the data will be validated to ensure consistency.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in information systems and their underlying databases are typically managed through the use of forms. </a:t>
            </a:r>
          </a:p>
          <a:p>
            <a:r>
              <a:rPr lang="en-US" dirty="0" smtClean="0"/>
              <a:t>Form can be used to enter new data, update or delete existing data, or create reports. </a:t>
            </a:r>
          </a:p>
          <a:p>
            <a:r>
              <a:rPr lang="en-US" dirty="0" smtClean="0"/>
              <a:t>The systems interact with the database by sending SQL commands to the Database Management System, which then executes those commands to</a:t>
            </a:r>
            <a:r>
              <a:rPr lang="en-US" baseline="0" dirty="0" smtClean="0"/>
              <a:t> make the change or return the requested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managers need ad-hoc information, they can use a “Query by Example” approach so they don’t have to learn the intricacies of the SQL language that many Database Administrators have to know. </a:t>
            </a:r>
          </a:p>
          <a:p>
            <a:r>
              <a:rPr lang="en-US" baseline="0" dirty="0" smtClean="0"/>
              <a:t>Creating queries using a visual tool simplifies the process and lets managers directly query the database.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variety of reports and queries that managers</a:t>
            </a:r>
            <a:r>
              <a:rPr lang="en-US" baseline="0" dirty="0" smtClean="0"/>
              <a:t> need to have the information necessary to manage a company. </a:t>
            </a:r>
          </a:p>
          <a:p>
            <a:r>
              <a:rPr lang="en-US" baseline="0" dirty="0" smtClean="0"/>
              <a:t>Some of these are routine and/or standardized, while sometimes unusual ad hoc reports are required to address special circumstances. </a:t>
            </a:r>
          </a:p>
          <a:p>
            <a:r>
              <a:rPr lang="en-US" baseline="0" dirty="0" smtClean="0"/>
              <a:t>The Information Systems need to have the capability of serving all the different reports and queries needed.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Managers often like to “drill down” to look</a:t>
            </a:r>
            <a:r>
              <a:rPr lang="en-US" baseline="0" dirty="0" smtClean="0"/>
              <a:t> at specific subsets of data as part of the process of understanding how the business is currently performing. </a:t>
            </a:r>
          </a:p>
          <a:p>
            <a:r>
              <a:rPr lang="en-US" baseline="0" dirty="0" smtClean="0"/>
              <a:t>We call the different types of subsets that analysis can be narrowed on  “dimensions”, and the processes of narrowing down the data “slicing and dicing”.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contains a wealth of valuable information, such as customer product reviews, that is typically unstructured and difficult to analyze. </a:t>
            </a:r>
          </a:p>
          <a:p>
            <a:r>
              <a:rPr lang="en-US" dirty="0" smtClean="0"/>
              <a:t>The process of gathering and processing this unstructured data is called “text mining the Internet”, and companies that are effective</a:t>
            </a:r>
            <a:r>
              <a:rPr lang="en-US" baseline="0" dirty="0" smtClean="0"/>
              <a:t> at performing it can assess customer sentiment and increase customer satisfaction.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systems model is composed of input, process, and output. </a:t>
            </a:r>
          </a:p>
          <a:p>
            <a:r>
              <a:rPr lang="en-US" dirty="0" smtClean="0"/>
              <a:t>Decision Support systems are no different, with the inputs being the data, the processes including</a:t>
            </a:r>
            <a:r>
              <a:rPr lang="en-US" baseline="0" dirty="0" smtClean="0"/>
              <a:t> knowledge discovery and data analysis, and the output being reports both textual and visual. </a:t>
            </a:r>
          </a:p>
          <a:p>
            <a:r>
              <a:rPr lang="en-US" baseline="0" dirty="0" smtClean="0"/>
              <a:t>The knowledge discovery and data analysis processes typically use multiple forms of business models to perform the analysis, such as revenue models to create sales forecasts.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can be visualized through Digital Dashboards, which are similar to a car dashboard, only in this case they display the Key Performance Indicators necessary to understand how the company is operating.</a:t>
            </a:r>
          </a:p>
          <a:p>
            <a:r>
              <a:rPr lang="en-US" dirty="0" smtClean="0"/>
              <a:t>Companies also use Visual Analytics to help with the comprehension</a:t>
            </a:r>
            <a:r>
              <a:rPr lang="en-US" baseline="0" dirty="0" smtClean="0"/>
              <a:t> and analysis of large data sets.</a:t>
            </a:r>
          </a:p>
          <a:p>
            <a:r>
              <a:rPr lang="en-US" dirty="0" smtClean="0"/>
              <a:t>Finally, geographic information systems show</a:t>
            </a:r>
            <a:r>
              <a:rPr lang="en-US" baseline="0" dirty="0" smtClean="0"/>
              <a:t> information in the context of space and geography.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Digital Dashboard showing profits by Sales Region. Digital Dashboards often integrate analytical tools and allow users to “drill down” to ore granular data by clicking on a chart or graph.</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Geographical data is often best</a:t>
            </a:r>
            <a:r>
              <a:rPr lang="en-US" baseline="0" dirty="0" smtClean="0"/>
              <a:t> represented on a map, which simplifies comprehension and allows users to focus on what the </a:t>
            </a:r>
            <a:r>
              <a:rPr lang="en-US" baseline="0" smtClean="0"/>
              <a:t>data means, </a:t>
            </a:r>
            <a:r>
              <a:rPr lang="en-US" baseline="0" dirty="0" smtClean="0"/>
              <a:t>over putting it into specific context.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22</a:t>
            </a:fld>
            <a:endParaRPr lang="en-US"/>
          </a:p>
        </p:txBody>
      </p:sp>
    </p:spTree>
    <p:extLst>
      <p:ext uri="{BB962C8B-B14F-4D97-AF65-F5344CB8AC3E}">
        <p14:creationId xmlns:p14="http://schemas.microsoft.com/office/powerpoint/2010/main" val="1949526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a:t>
            </a:r>
            <a:r>
              <a:rPr lang="en-US" baseline="0" dirty="0" smtClean="0"/>
              <a:t> factors in the business environment, such as changes in consumer demand, competitive pressures, and changing regulations can create both threats and opportunities businesses need to respond to. </a:t>
            </a:r>
          </a:p>
          <a:p>
            <a:r>
              <a:rPr lang="en-US" baseline="0" dirty="0" smtClean="0"/>
              <a:t>The more rapidly businesses can recognize changes and move to account for them the more competitive they will be in today’s every-changing business environment.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a:t>
            </a:r>
            <a:r>
              <a:rPr lang="en-US" baseline="0" dirty="0" smtClean="0"/>
              <a:t> face unprecedented volumes of information, both structured and unstructured, which require rapid processing and analysis to maximize its value.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Businesses were used to planning and executing in an</a:t>
            </a:r>
            <a:r>
              <a:rPr lang="en-US" baseline="0" dirty="0" smtClean="0"/>
              <a:t> annual cycle.</a:t>
            </a:r>
          </a:p>
          <a:p>
            <a:r>
              <a:rPr lang="en-US" baseline="0" dirty="0" smtClean="0"/>
              <a:t>Now businesses are changing to a continuous planning/execution model.</a:t>
            </a:r>
          </a:p>
          <a:p>
            <a:r>
              <a:rPr lang="en-US" baseline="0" dirty="0" smtClean="0"/>
              <a:t>This requires continuous monitoring to ensure organizations have the information to make ongoing, forward-looking adjustments and updates to business plans.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Databases are the digital</a:t>
            </a:r>
            <a:r>
              <a:rPr lang="en-US" baseline="0" dirty="0" smtClean="0"/>
              <a:t> equivalent of hierarchical paper-based filing systems. </a:t>
            </a:r>
          </a:p>
          <a:p>
            <a:r>
              <a:rPr lang="en-US" baseline="0" dirty="0" smtClean="0"/>
              <a:t>Like an office filing system where file cabinets hold drawers, and drawers hold folders, and folders hold individual items, databases are comprised of a Database Management System which equates to the paper filing system. The DBMS manages the database, which is a store of data, much like a file drawer may contain all the files on a specific topic.</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Databases</a:t>
            </a:r>
            <a:r>
              <a:rPr lang="en-US" baseline="0" dirty="0" smtClean="0"/>
              <a:t> are made up of one or more tables, where each table contains multiple records. The records are all of the same type, for example they may be records of students. Typically we show each record on one row of the table, and each column in the table represents a different attribute, such as the student’s street address. We generally assign a unique identifier to each record so we can readily reference it, in this case the identifier is the ID Number.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Databases provide many advantages stemming from the centralized, standardized approach and the elimination of data redundancies.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a:p>
        </p:txBody>
      </p:sp>
    </p:spTree>
    <p:extLst>
      <p:ext uri="{BB962C8B-B14F-4D97-AF65-F5344CB8AC3E}">
        <p14:creationId xmlns:p14="http://schemas.microsoft.com/office/powerpoint/2010/main"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2014 Pearson Education, Inc. 	</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Managers need high-quality and timely information to support decision making </a:t>
            </a:r>
            <a:endParaRPr lang="en-US" dirty="0"/>
          </a:p>
        </p:txBody>
      </p:sp>
      <p:sp>
        <p:nvSpPr>
          <p:cNvPr id="4" name="Title 3"/>
          <p:cNvSpPr>
            <a:spLocks noGrp="1"/>
          </p:cNvSpPr>
          <p:nvPr>
            <p:ph type="ctrTitle"/>
          </p:nvPr>
        </p:nvSpPr>
        <p:spPr/>
        <p:txBody>
          <a:bodyPr/>
          <a:lstStyle/>
          <a:p>
            <a:r>
              <a:rPr lang="en-US" dirty="0" smtClean="0"/>
              <a:t>Chapter 6 </a:t>
            </a:r>
            <a:r>
              <a:rPr lang="en-US" dirty="0"/>
              <a:t>- Enhancing Business Intelligence Using Information Systems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932682" cy="2052973"/>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2683" y="0"/>
            <a:ext cx="4696717" cy="2052973"/>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9400" y="0"/>
            <a:ext cx="2514600" cy="2052973"/>
          </a:xfrm>
          <a:prstGeom prst="rect">
            <a:avLst/>
          </a:prstGeom>
        </p:spPr>
      </p:pic>
    </p:spTree>
    <p:extLst>
      <p:ext uri="{BB962C8B-B14F-4D97-AF65-F5344CB8AC3E}">
        <p14:creationId xmlns:p14="http://schemas.microsoft.com/office/powerpoint/2010/main"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r>
              <a:rPr lang="en-US" dirty="0" smtClean="0"/>
              <a:t>Effective Management</a:t>
            </a:r>
            <a:endParaRPr lang="en-US" dirty="0"/>
          </a:p>
        </p:txBody>
      </p:sp>
      <p:sp>
        <p:nvSpPr>
          <p:cNvPr id="4" name="Content Placeholder 3"/>
          <p:cNvSpPr>
            <a:spLocks noGrp="1"/>
          </p:cNvSpPr>
          <p:nvPr>
            <p:ph idx="1"/>
          </p:nvPr>
        </p:nvSpPr>
        <p:spPr/>
        <p:txBody>
          <a:bodyPr/>
          <a:lstStyle/>
          <a:p>
            <a:r>
              <a:rPr lang="en-US" dirty="0" smtClean="0"/>
              <a:t>The Data Model</a:t>
            </a:r>
          </a:p>
          <a:p>
            <a:pPr lvl="1"/>
            <a:r>
              <a:rPr lang="en-US" dirty="0" smtClean="0"/>
              <a:t>What data will be captured</a:t>
            </a:r>
          </a:p>
          <a:p>
            <a:pPr lvl="1"/>
            <a:r>
              <a:rPr lang="en-US" dirty="0" smtClean="0"/>
              <a:t>How the data will be represented</a:t>
            </a:r>
          </a:p>
          <a:p>
            <a:r>
              <a:rPr lang="en-US" dirty="0" smtClean="0"/>
              <a:t>The Data Dictionary</a:t>
            </a:r>
          </a:p>
          <a:p>
            <a:pPr lvl="1"/>
            <a:r>
              <a:rPr lang="en-US" dirty="0" smtClean="0"/>
              <a:t>Document of database metadata</a:t>
            </a:r>
          </a:p>
          <a:p>
            <a:pPr lvl="2"/>
            <a:r>
              <a:rPr lang="en-US" dirty="0" smtClean="0"/>
              <a:t>Attribute name</a:t>
            </a:r>
          </a:p>
          <a:p>
            <a:pPr lvl="2"/>
            <a:r>
              <a:rPr lang="en-US" dirty="0" smtClean="0"/>
              <a:t>Type of data</a:t>
            </a:r>
          </a:p>
          <a:p>
            <a:pPr lvl="2"/>
            <a:r>
              <a:rPr lang="en-US" dirty="0" smtClean="0"/>
              <a:t>Valid values</a:t>
            </a:r>
          </a:p>
          <a:p>
            <a:pPr lvl="2"/>
            <a:r>
              <a:rPr lang="en-US" dirty="0" smtClean="0"/>
              <a:t>Business rules</a:t>
            </a:r>
            <a:endParaRPr lang="en-US" dirty="0"/>
          </a:p>
        </p:txBody>
      </p:sp>
    </p:spTree>
    <p:extLst>
      <p:ext uri="{BB962C8B-B14F-4D97-AF65-F5344CB8AC3E}">
        <p14:creationId xmlns:p14="http://schemas.microsoft.com/office/powerpoint/2010/main" val="258875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r>
              <a:rPr lang="en-US" dirty="0" smtClean="0"/>
              <a:t>Entering and Querying Data</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1676400"/>
            <a:ext cx="3985917" cy="361842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0400" y="4065910"/>
            <a:ext cx="5867400" cy="1953890"/>
          </a:xfrm>
          <a:prstGeom prst="rect">
            <a:avLst/>
          </a:prstGeom>
        </p:spPr>
      </p:pic>
    </p:spTree>
    <p:extLst>
      <p:ext uri="{BB962C8B-B14F-4D97-AF65-F5344CB8AC3E}">
        <p14:creationId xmlns:p14="http://schemas.microsoft.com/office/powerpoint/2010/main" val="118757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a:t>
            </a:r>
            <a:r>
              <a:rPr lang="en-US" dirty="0" smtClean="0"/>
              <a:t>: Query by Example</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914400" y="1752600"/>
            <a:ext cx="7315200" cy="4800600"/>
          </a:xfrm>
          <a:prstGeom prst="rect">
            <a:avLst/>
          </a:prstGeom>
        </p:spPr>
      </p:pic>
    </p:spTree>
    <p:extLst>
      <p:ext uri="{BB962C8B-B14F-4D97-AF65-F5344CB8AC3E}">
        <p14:creationId xmlns:p14="http://schemas.microsoft.com/office/powerpoint/2010/main" val="64394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Business Intelligence Components</a:t>
            </a:r>
          </a:p>
        </p:txBody>
      </p:sp>
      <p:graphicFrame>
        <p:nvGraphicFramePr>
          <p:cNvPr id="4" name="Diagram 3"/>
          <p:cNvGraphicFramePr/>
          <p:nvPr>
            <p:extLst>
              <p:ext uri="{D42A27DB-BD31-4B8C-83A1-F6EECF244321}">
                <p14:modId xmlns:p14="http://schemas.microsoft.com/office/powerpoint/2010/main" val="166930944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357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Knowledge </a:t>
            </a:r>
            <a:r>
              <a:rPr lang="en-US" dirty="0" smtClean="0"/>
              <a:t>Discovery:</a:t>
            </a:r>
            <a:br>
              <a:rPr lang="en-US" dirty="0" smtClean="0"/>
            </a:br>
            <a:r>
              <a:rPr lang="en-US" dirty="0" smtClean="0"/>
              <a:t>Common </a:t>
            </a:r>
            <a:r>
              <a:rPr lang="en-US" dirty="0"/>
              <a:t>Reports and Queries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6081094"/>
              </p:ext>
            </p:extLst>
          </p:nvPr>
        </p:nvGraphicFramePr>
        <p:xfrm>
          <a:off x="457200" y="1828800"/>
          <a:ext cx="8229600" cy="4119880"/>
        </p:xfrm>
        <a:graphic>
          <a:graphicData uri="http://schemas.openxmlformats.org/drawingml/2006/table">
            <a:tbl>
              <a:tblPr firstRow="1" bandRow="1">
                <a:tableStyleId>{F5AB1C69-6EDB-4FF4-983F-18BD219EF322}</a:tableStyleId>
              </a:tblPr>
              <a:tblGrid>
                <a:gridCol w="2743200"/>
                <a:gridCol w="5486400"/>
              </a:tblGrid>
              <a:tr h="370840">
                <a:tc>
                  <a:txBody>
                    <a:bodyPr/>
                    <a:lstStyle/>
                    <a:p>
                      <a:r>
                        <a:rPr lang="en-US" sz="1800" u="none" strike="noStrike" kern="1200" baseline="0" dirty="0" smtClean="0"/>
                        <a:t>Report/Query</a:t>
                      </a:r>
                      <a:endParaRPr lang="en-US" dirty="0"/>
                    </a:p>
                  </a:txBody>
                  <a:tcPr/>
                </a:tc>
                <a:tc>
                  <a:txBody>
                    <a:bodyPr/>
                    <a:lstStyle/>
                    <a:p>
                      <a:r>
                        <a:rPr lang="en-US" sz="1800" u="none" strike="noStrike" kern="1200" baseline="0" dirty="0" smtClean="0"/>
                        <a:t>Description</a:t>
                      </a:r>
                      <a:endParaRPr lang="en-US" dirty="0"/>
                    </a:p>
                  </a:txBody>
                  <a:tcPr/>
                </a:tc>
              </a:tr>
              <a:tr h="370840">
                <a:tc>
                  <a:txBody>
                    <a:bodyPr/>
                    <a:lstStyle/>
                    <a:p>
                      <a:r>
                        <a:rPr lang="en-US" sz="1800" u="none" strike="noStrike" kern="1200" baseline="0" dirty="0" smtClean="0"/>
                        <a:t>Scheduled reports</a:t>
                      </a:r>
                      <a:endParaRPr lang="en-US" dirty="0"/>
                    </a:p>
                  </a:txBody>
                  <a:tcPr/>
                </a:tc>
                <a:tc>
                  <a:txBody>
                    <a:bodyPr/>
                    <a:lstStyle/>
                    <a:p>
                      <a:r>
                        <a:rPr lang="en-US" sz="1800" b="0" i="0" u="none" strike="noStrike" kern="1200" baseline="0" dirty="0" smtClean="0">
                          <a:solidFill>
                            <a:schemeClr val="dk1"/>
                          </a:solidFill>
                          <a:latin typeface="+mn-lt"/>
                          <a:ea typeface="+mn-ea"/>
                          <a:cs typeface="+mn-cs"/>
                        </a:rPr>
                        <a:t>Reports produced at predefined intervals—daily, weekly, or monthly—to support routine decisions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Key-indicator reports</a:t>
                      </a:r>
                      <a:endParaRPr lang="en-US" dirty="0"/>
                    </a:p>
                  </a:txBody>
                  <a:tcPr/>
                </a:tc>
                <a:tc>
                  <a:txBody>
                    <a:bodyPr/>
                    <a:lstStyle/>
                    <a:p>
                      <a:r>
                        <a:rPr lang="en-US" sz="1800" b="0" i="0" u="none" strike="noStrike" kern="1200" baseline="0" dirty="0" smtClean="0">
                          <a:solidFill>
                            <a:schemeClr val="dk1"/>
                          </a:solidFill>
                          <a:latin typeface="+mn-lt"/>
                          <a:ea typeface="+mn-ea"/>
                          <a:cs typeface="+mn-cs"/>
                        </a:rPr>
                        <a:t>Reports that provide a summary of critical information on a recurring schedule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Exception reports</a:t>
                      </a:r>
                      <a:endParaRPr lang="en-US" dirty="0"/>
                    </a:p>
                  </a:txBody>
                  <a:tcPr/>
                </a:tc>
                <a:tc>
                  <a:txBody>
                    <a:bodyPr/>
                    <a:lstStyle/>
                    <a:p>
                      <a:r>
                        <a:rPr lang="en-US" sz="1800" b="0" i="0" u="none" strike="noStrike" kern="1200" baseline="0" dirty="0" smtClean="0">
                          <a:solidFill>
                            <a:schemeClr val="dk1"/>
                          </a:solidFill>
                          <a:latin typeface="+mn-lt"/>
                          <a:ea typeface="+mn-ea"/>
                          <a:cs typeface="+mn-cs"/>
                        </a:rPr>
                        <a:t>Reports that highlight situations that are out of the normal range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Drill-down reports</a:t>
                      </a:r>
                      <a:endParaRPr lang="en-US" dirty="0"/>
                    </a:p>
                  </a:txBody>
                  <a:tcPr/>
                </a:tc>
                <a:tc>
                  <a:txBody>
                    <a:bodyPr/>
                    <a:lstStyle/>
                    <a:p>
                      <a:r>
                        <a:rPr lang="en-US" sz="1800" b="0" i="0" u="none" strike="noStrike" kern="1200" baseline="0" dirty="0" smtClean="0">
                          <a:solidFill>
                            <a:schemeClr val="dk1"/>
                          </a:solidFill>
                          <a:latin typeface="+mn-lt"/>
                          <a:ea typeface="+mn-ea"/>
                          <a:cs typeface="+mn-cs"/>
                        </a:rPr>
                        <a:t>Reports that provide greater detail, so as to help analyze why a key indicator is not at an appropriate level or why an exception occurred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Ad hoc queries</a:t>
                      </a:r>
                      <a:endParaRPr lang="en-US" dirty="0"/>
                    </a:p>
                  </a:txBody>
                  <a:tcPr/>
                </a:tc>
                <a:tc>
                  <a:txBody>
                    <a:bodyPr/>
                    <a:lstStyle/>
                    <a:p>
                      <a:r>
                        <a:rPr lang="en-US" sz="1800" b="0" i="0" u="none" strike="noStrike" kern="1200" baseline="0" dirty="0" smtClean="0">
                          <a:solidFill>
                            <a:schemeClr val="dk1"/>
                          </a:solidFill>
                          <a:latin typeface="+mn-lt"/>
                          <a:ea typeface="+mn-ea"/>
                          <a:cs typeface="+mn-cs"/>
                        </a:rPr>
                        <a:t>Queries answering unplanned information requests to support a non-routine decision; typically not saved to be run again</a:t>
                      </a:r>
                      <a:endParaRPr lang="en-US" dirty="0"/>
                    </a:p>
                  </a:txBody>
                  <a:tcPr/>
                </a:tc>
              </a:tr>
            </a:tbl>
          </a:graphicData>
        </a:graphic>
      </p:graphicFrame>
    </p:spTree>
    <p:extLst>
      <p:ext uri="{BB962C8B-B14F-4D97-AF65-F5344CB8AC3E}">
        <p14:creationId xmlns:p14="http://schemas.microsoft.com/office/powerpoint/2010/main" val="61543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Knowledge </a:t>
            </a:r>
            <a:r>
              <a:rPr lang="en-US" dirty="0" smtClean="0"/>
              <a:t>Discovery:</a:t>
            </a:r>
            <a:br>
              <a:rPr lang="en-US" dirty="0" smtClean="0"/>
            </a:br>
            <a:r>
              <a:rPr lang="en-US" dirty="0"/>
              <a:t>Online Analytical Processing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828800"/>
            <a:ext cx="8229600" cy="3721001"/>
          </a:xfrm>
          <a:prstGeom prst="rect">
            <a:avLst/>
          </a:prstGeom>
        </p:spPr>
      </p:pic>
    </p:spTree>
    <p:extLst>
      <p:ext uri="{BB962C8B-B14F-4D97-AF65-F5344CB8AC3E}">
        <p14:creationId xmlns:p14="http://schemas.microsoft.com/office/powerpoint/2010/main" val="361520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Knowledge </a:t>
            </a:r>
            <a:r>
              <a:rPr lang="en-US" dirty="0" smtClean="0"/>
              <a:t>Discovery:</a:t>
            </a:r>
            <a:br>
              <a:rPr lang="en-US" dirty="0" smtClean="0"/>
            </a:br>
            <a:r>
              <a:rPr lang="en-US" dirty="0"/>
              <a:t>Unstructured Data </a:t>
            </a:r>
            <a:r>
              <a:rPr lang="en-US" dirty="0" smtClean="0"/>
              <a:t>Analysis</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828800" y="1828800"/>
            <a:ext cx="5486400" cy="4572000"/>
          </a:xfrm>
          <a:prstGeom prst="rect">
            <a:avLst/>
          </a:prstGeom>
        </p:spPr>
      </p:pic>
    </p:spTree>
    <p:extLst>
      <p:ext uri="{BB962C8B-B14F-4D97-AF65-F5344CB8AC3E}">
        <p14:creationId xmlns:p14="http://schemas.microsoft.com/office/powerpoint/2010/main" val="290966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Analytics to Support Decision Making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521994"/>
          </a:xfrm>
          <a:prstGeom prst="rect">
            <a:avLst/>
          </a:prstGeom>
        </p:spPr>
      </p:pic>
    </p:spTree>
    <p:extLst>
      <p:ext uri="{BB962C8B-B14F-4D97-AF65-F5344CB8AC3E}">
        <p14:creationId xmlns:p14="http://schemas.microsoft.com/office/powerpoint/2010/main" val="361520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t>
            </a:r>
            <a:r>
              <a:rPr lang="en-US" dirty="0" smtClean="0"/>
              <a:t>Visualization</a:t>
            </a:r>
            <a:endParaRPr lang="en-US" dirty="0"/>
          </a:p>
        </p:txBody>
      </p:sp>
      <p:sp>
        <p:nvSpPr>
          <p:cNvPr id="4" name="Content Placeholder 3"/>
          <p:cNvSpPr>
            <a:spLocks noGrp="1"/>
          </p:cNvSpPr>
          <p:nvPr>
            <p:ph idx="1"/>
          </p:nvPr>
        </p:nvSpPr>
        <p:spPr/>
        <p:txBody>
          <a:bodyPr/>
          <a:lstStyle/>
          <a:p>
            <a:r>
              <a:rPr lang="en-US" dirty="0" smtClean="0"/>
              <a:t>Dashboards</a:t>
            </a:r>
          </a:p>
          <a:p>
            <a:pPr lvl="1"/>
            <a:r>
              <a:rPr lang="en-US" dirty="0" smtClean="0"/>
              <a:t>Comprised of Key Performance Indicator’s (KPIs)</a:t>
            </a:r>
          </a:p>
          <a:p>
            <a:pPr lvl="1"/>
            <a:r>
              <a:rPr lang="en-US" dirty="0" smtClean="0"/>
              <a:t>Visual display of Summary information</a:t>
            </a:r>
          </a:p>
          <a:p>
            <a:pPr lvl="1"/>
            <a:r>
              <a:rPr lang="en-US" dirty="0" smtClean="0"/>
              <a:t>Aids in situational awareness and decision making</a:t>
            </a:r>
          </a:p>
          <a:p>
            <a:r>
              <a:rPr lang="en-US" dirty="0"/>
              <a:t>Visual </a:t>
            </a:r>
            <a:r>
              <a:rPr lang="en-US" dirty="0" smtClean="0"/>
              <a:t>Analytics</a:t>
            </a:r>
          </a:p>
          <a:p>
            <a:pPr lvl="1"/>
            <a:r>
              <a:rPr lang="en-US" dirty="0" smtClean="0"/>
              <a:t>Interactive graphics for complex analysis</a:t>
            </a:r>
            <a:endParaRPr lang="en-US" dirty="0"/>
          </a:p>
          <a:p>
            <a:r>
              <a:rPr lang="en-US" dirty="0"/>
              <a:t>Geographic Information </a:t>
            </a:r>
            <a:r>
              <a:rPr lang="en-US" dirty="0" smtClean="0"/>
              <a:t>Systems</a:t>
            </a:r>
          </a:p>
          <a:p>
            <a:pPr lvl="1"/>
            <a:r>
              <a:rPr lang="en-US" dirty="0" smtClean="0"/>
              <a:t>Visualizing geographic information</a:t>
            </a:r>
            <a:endParaRPr lang="en-US" dirty="0"/>
          </a:p>
        </p:txBody>
      </p:sp>
    </p:spTree>
    <p:extLst>
      <p:ext uri="{BB962C8B-B14F-4D97-AF65-F5344CB8AC3E}">
        <p14:creationId xmlns:p14="http://schemas.microsoft.com/office/powerpoint/2010/main" val="204060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t>
            </a:r>
            <a:r>
              <a:rPr lang="en-US" dirty="0" smtClean="0"/>
              <a:t>Visualization: </a:t>
            </a:r>
            <a:br>
              <a:rPr lang="en-US" dirty="0" smtClean="0"/>
            </a:br>
            <a:r>
              <a:rPr lang="en-US" dirty="0" smtClean="0"/>
              <a:t>Digital Dashboard of Business Data</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828800"/>
            <a:ext cx="6400800" cy="4572000"/>
          </a:xfrm>
          <a:prstGeom prst="rect">
            <a:avLst/>
          </a:prstGeom>
        </p:spPr>
      </p:pic>
    </p:spTree>
    <p:extLst>
      <p:ext uri="{BB962C8B-B14F-4D97-AF65-F5344CB8AC3E}">
        <p14:creationId xmlns:p14="http://schemas.microsoft.com/office/powerpoint/2010/main" val="71119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6 Learning Objectives</a:t>
            </a:r>
            <a:endParaRPr lang="en-US" dirty="0"/>
          </a:p>
        </p:txBody>
      </p:sp>
      <p:graphicFrame>
        <p:nvGraphicFramePr>
          <p:cNvPr id="4" name="Diagram 3"/>
          <p:cNvGraphicFramePr/>
          <p:nvPr>
            <p:extLst>
              <p:ext uri="{D42A27DB-BD31-4B8C-83A1-F6EECF244321}">
                <p14:modId xmlns:p14="http://schemas.microsoft.com/office/powerpoint/2010/main" val="178629114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t>
            </a:r>
            <a:r>
              <a:rPr lang="en-US" dirty="0" smtClean="0"/>
              <a:t>Visualization: </a:t>
            </a:r>
            <a:br>
              <a:rPr lang="en-US" dirty="0" smtClean="0"/>
            </a:br>
            <a:r>
              <a:rPr lang="en-US" dirty="0" smtClean="0"/>
              <a:t>Geographical Data</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0" y="1752600"/>
            <a:ext cx="4572000" cy="4803414"/>
          </a:xfrm>
          <a:prstGeom prst="rect">
            <a:avLst/>
          </a:prstGeom>
        </p:spPr>
      </p:pic>
    </p:spTree>
    <p:extLst>
      <p:ext uri="{BB962C8B-B14F-4D97-AF65-F5344CB8AC3E}">
        <p14:creationId xmlns:p14="http://schemas.microsoft.com/office/powerpoint/2010/main" val="3615208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Chapter Content</a:t>
            </a:r>
            <a:endParaRPr lang="en-US" dirty="0"/>
          </a:p>
        </p:txBody>
      </p:sp>
    </p:spTree>
    <p:extLst>
      <p:ext uri="{BB962C8B-B14F-4D97-AF65-F5344CB8AC3E}">
        <p14:creationId xmlns:p14="http://schemas.microsoft.com/office/powerpoint/2010/main" val="30210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Managing in the Digital World: FBI </a:t>
            </a:r>
            <a:r>
              <a:rPr lang="en-US" sz="3200" dirty="0"/>
              <a:t>and CIA—Gathering Intelligence Using Social Media</a:t>
            </a:r>
            <a:endParaRPr lang="en-US" sz="3200" dirty="0" smtClean="0"/>
          </a:p>
        </p:txBody>
      </p:sp>
      <p:sp>
        <p:nvSpPr>
          <p:cNvPr id="3" name="Content Placeholder 2"/>
          <p:cNvSpPr>
            <a:spLocks noGrp="1"/>
          </p:cNvSpPr>
          <p:nvPr>
            <p:ph idx="1"/>
          </p:nvPr>
        </p:nvSpPr>
        <p:spPr/>
        <p:txBody>
          <a:bodyPr>
            <a:normAutofit lnSpcReduction="10000"/>
          </a:bodyPr>
          <a:lstStyle/>
          <a:p>
            <a:r>
              <a:rPr lang="en-US" dirty="0" smtClean="0"/>
              <a:t>Users post a wealth of information online</a:t>
            </a:r>
          </a:p>
          <a:p>
            <a:pPr lvl="1"/>
            <a:r>
              <a:rPr lang="en-US" dirty="0" smtClean="0"/>
              <a:t>Companies can monitor comments and complaints about products</a:t>
            </a:r>
          </a:p>
          <a:p>
            <a:pPr lvl="1"/>
            <a:r>
              <a:rPr lang="en-US" dirty="0" smtClean="0"/>
              <a:t>Government agencies can monitor public sentiment around the world</a:t>
            </a:r>
          </a:p>
          <a:p>
            <a:pPr lvl="2"/>
            <a:r>
              <a:rPr lang="en-US" dirty="0" smtClean="0"/>
              <a:t>The government is developing tools to forecast key events; revolutions, upheavals, economic changes</a:t>
            </a:r>
          </a:p>
          <a:p>
            <a:pPr lvl="1"/>
            <a:r>
              <a:rPr lang="en-US" dirty="0" smtClean="0"/>
              <a:t>All the data creates a Big Data problem</a:t>
            </a:r>
          </a:p>
          <a:p>
            <a:pPr lvl="2"/>
            <a:r>
              <a:rPr lang="en-US" dirty="0" smtClean="0"/>
              <a:t>Companies and agencies </a:t>
            </a:r>
            <a:r>
              <a:rPr lang="en-US" dirty="0"/>
              <a:t>d</a:t>
            </a:r>
            <a:r>
              <a:rPr lang="en-US" dirty="0" smtClean="0"/>
              <a:t>on’t have the infrastructure to capture, process, and analyze all the available data</a:t>
            </a:r>
            <a:endParaRPr lang="en-US" dirty="0"/>
          </a:p>
        </p:txBody>
      </p:sp>
    </p:spTree>
    <p:extLst>
      <p:ext uri="{BB962C8B-B14F-4D97-AF65-F5344CB8AC3E}">
        <p14:creationId xmlns:p14="http://schemas.microsoft.com/office/powerpoint/2010/main" val="4092745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When </a:t>
            </a:r>
            <a:r>
              <a:rPr lang="en-US" sz="3200" dirty="0" smtClean="0"/>
              <a:t>Things Go Wrong: Twitter </a:t>
            </a:r>
            <a:r>
              <a:rPr lang="en-US" sz="3200" dirty="0"/>
              <a:t>Fever—Where Good Conscience Meets Bad </a:t>
            </a:r>
            <a:r>
              <a:rPr lang="en-US" sz="3200" dirty="0" smtClean="0"/>
              <a:t>Intelligence</a:t>
            </a:r>
            <a:endParaRPr lang="en-US" sz="3200" dirty="0"/>
          </a:p>
        </p:txBody>
      </p:sp>
      <p:sp>
        <p:nvSpPr>
          <p:cNvPr id="3" name="Content Placeholder 2"/>
          <p:cNvSpPr>
            <a:spLocks noGrp="1"/>
          </p:cNvSpPr>
          <p:nvPr>
            <p:ph idx="1"/>
          </p:nvPr>
        </p:nvSpPr>
        <p:spPr/>
        <p:txBody>
          <a:bodyPr>
            <a:normAutofit fontScale="92500"/>
          </a:bodyPr>
          <a:lstStyle/>
          <a:p>
            <a:r>
              <a:rPr lang="en-US" dirty="0" smtClean="0"/>
              <a:t>Twitter allows very rapid dissemination and sharing of information</a:t>
            </a:r>
          </a:p>
          <a:p>
            <a:r>
              <a:rPr lang="en-US" dirty="0" smtClean="0"/>
              <a:t>People often </a:t>
            </a:r>
            <a:r>
              <a:rPr lang="en-US" dirty="0" err="1" smtClean="0"/>
              <a:t>retweet</a:t>
            </a:r>
            <a:r>
              <a:rPr lang="en-US" dirty="0" smtClean="0"/>
              <a:t> something they find touching without verifying it’s accuracy first</a:t>
            </a:r>
          </a:p>
          <a:p>
            <a:r>
              <a:rPr lang="en-US" dirty="0" smtClean="0"/>
              <a:t>The shortness of Tweets also limits background and context, so information is easily distorted</a:t>
            </a:r>
          </a:p>
          <a:p>
            <a:r>
              <a:rPr lang="en-US" dirty="0" smtClean="0"/>
              <a:t>Stories can gain rapid momentum regardless of truth or fact, and have damaging consequences</a:t>
            </a:r>
            <a:endParaRPr lang="en-US" dirty="0"/>
          </a:p>
        </p:txBody>
      </p:sp>
    </p:spTree>
    <p:extLst>
      <p:ext uri="{BB962C8B-B14F-4D97-AF65-F5344CB8AC3E}">
        <p14:creationId xmlns:p14="http://schemas.microsoft.com/office/powerpoint/2010/main" val="4036846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
            </a:r>
            <a:r>
              <a:rPr lang="en-US" dirty="0" smtClean="0"/>
              <a:t>Attractions:</a:t>
            </a:r>
            <a:r>
              <a:rPr lang="en-US" dirty="0"/>
              <a:t/>
            </a:r>
            <a:br>
              <a:rPr lang="en-US" dirty="0"/>
            </a:br>
            <a:r>
              <a:rPr lang="en-US" dirty="0"/>
              <a:t>The Internet of Things</a:t>
            </a:r>
          </a:p>
        </p:txBody>
      </p:sp>
      <p:sp>
        <p:nvSpPr>
          <p:cNvPr id="3" name="Content Placeholder 2"/>
          <p:cNvSpPr>
            <a:spLocks noGrp="1"/>
          </p:cNvSpPr>
          <p:nvPr>
            <p:ph idx="1"/>
          </p:nvPr>
        </p:nvSpPr>
        <p:spPr/>
        <p:txBody>
          <a:bodyPr>
            <a:normAutofit fontScale="92500" lnSpcReduction="10000"/>
          </a:bodyPr>
          <a:lstStyle/>
          <a:p>
            <a:r>
              <a:rPr lang="en-US" dirty="0" smtClean="0"/>
              <a:t>Originally the Internet had computers connected to the network</a:t>
            </a:r>
          </a:p>
          <a:p>
            <a:r>
              <a:rPr lang="en-US" dirty="0" smtClean="0"/>
              <a:t>Now many non-computer devices and sensors are connected</a:t>
            </a:r>
          </a:p>
          <a:p>
            <a:pPr lvl="1"/>
            <a:r>
              <a:rPr lang="en-US" dirty="0" smtClean="0"/>
              <a:t>Home sensors &amp; appliances</a:t>
            </a:r>
          </a:p>
          <a:p>
            <a:pPr lvl="1"/>
            <a:r>
              <a:rPr lang="en-US" dirty="0" smtClean="0"/>
              <a:t>Health devices</a:t>
            </a:r>
          </a:p>
          <a:p>
            <a:pPr lvl="1"/>
            <a:r>
              <a:rPr lang="en-US" dirty="0" smtClean="0"/>
              <a:t>Vehicles, cars, traffic related sensors</a:t>
            </a:r>
          </a:p>
          <a:p>
            <a:pPr lvl="1"/>
            <a:r>
              <a:rPr lang="en-US" dirty="0" smtClean="0"/>
              <a:t>Almost anything that can generate useful information</a:t>
            </a:r>
          </a:p>
          <a:p>
            <a:r>
              <a:rPr lang="en-US" dirty="0" smtClean="0"/>
              <a:t>The Internet has had to change it’s addressing to allow so many new devices to connect</a:t>
            </a:r>
            <a:endParaRPr lang="en-US" dirty="0"/>
          </a:p>
        </p:txBody>
      </p:sp>
    </p:spTree>
    <p:extLst>
      <p:ext uri="{BB962C8B-B14F-4D97-AF65-F5344CB8AC3E}">
        <p14:creationId xmlns:p14="http://schemas.microsoft.com/office/powerpoint/2010/main" val="2283962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Case</a:t>
            </a:r>
            <a:r>
              <a:rPr lang="en-US" dirty="0" smtClean="0"/>
              <a:t>: </a:t>
            </a:r>
            <a:r>
              <a:rPr lang="en-US" dirty="0"/>
              <a:t>Princess D, Yoda, and Quality </a:t>
            </a:r>
            <a:r>
              <a:rPr lang="en-US" dirty="0" smtClean="0"/>
              <a:t>Assurance </a:t>
            </a:r>
            <a:r>
              <a:rPr lang="en-US" dirty="0"/>
              <a:t>through Call Recording</a:t>
            </a:r>
          </a:p>
        </p:txBody>
      </p:sp>
      <p:sp>
        <p:nvSpPr>
          <p:cNvPr id="3" name="Content Placeholder 2"/>
          <p:cNvSpPr>
            <a:spLocks noGrp="1"/>
          </p:cNvSpPr>
          <p:nvPr>
            <p:ph idx="1"/>
          </p:nvPr>
        </p:nvSpPr>
        <p:spPr/>
        <p:txBody>
          <a:bodyPr/>
          <a:lstStyle/>
          <a:p>
            <a:r>
              <a:rPr lang="en-US" dirty="0" smtClean="0"/>
              <a:t>Different customer personalities relate better to different customer service approaches</a:t>
            </a:r>
          </a:p>
          <a:p>
            <a:r>
              <a:rPr lang="en-US" dirty="0" err="1" smtClean="0"/>
              <a:t>Eloyalty</a:t>
            </a:r>
            <a:r>
              <a:rPr lang="en-US" dirty="0" smtClean="0"/>
              <a:t> software can classify a customer and direct a customer service repetitive how to handle the call</a:t>
            </a:r>
          </a:p>
          <a:p>
            <a:r>
              <a:rPr lang="en-US" dirty="0" smtClean="0"/>
              <a:t>This can lower call center costs by 20% as they become more productive by handling calls more appropriately</a:t>
            </a:r>
            <a:endParaRPr lang="en-US" dirty="0"/>
          </a:p>
        </p:txBody>
      </p:sp>
    </p:spTree>
    <p:extLst>
      <p:ext uri="{BB962C8B-B14F-4D97-AF65-F5344CB8AC3E}">
        <p14:creationId xmlns:p14="http://schemas.microsoft.com/office/powerpoint/2010/main" val="916223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t>
            </a:r>
            <a:r>
              <a:rPr lang="en-US" dirty="0" smtClean="0"/>
              <a:t>Dilemma:</a:t>
            </a:r>
            <a:r>
              <a:rPr lang="en-US" dirty="0"/>
              <a:t/>
            </a:r>
            <a:br>
              <a:rPr lang="en-US" dirty="0"/>
            </a:br>
            <a:r>
              <a:rPr lang="en-US" dirty="0"/>
              <a:t>Are You Being Tracked?</a:t>
            </a:r>
          </a:p>
        </p:txBody>
      </p:sp>
      <p:sp>
        <p:nvSpPr>
          <p:cNvPr id="3" name="Content Placeholder 2"/>
          <p:cNvSpPr>
            <a:spLocks noGrp="1"/>
          </p:cNvSpPr>
          <p:nvPr>
            <p:ph idx="1"/>
          </p:nvPr>
        </p:nvSpPr>
        <p:spPr/>
        <p:txBody>
          <a:bodyPr/>
          <a:lstStyle/>
          <a:p>
            <a:r>
              <a:rPr lang="en-US" dirty="0" smtClean="0"/>
              <a:t>Mobile Phones emit a Temporary Mobile Subscriber Identifier (TMSI)</a:t>
            </a:r>
          </a:p>
          <a:p>
            <a:r>
              <a:rPr lang="en-US" dirty="0" smtClean="0"/>
              <a:t>Software known as Footpath can triangulate </a:t>
            </a:r>
            <a:r>
              <a:rPr lang="en-US" dirty="0" smtClean="0"/>
              <a:t>this TMSI </a:t>
            </a:r>
            <a:r>
              <a:rPr lang="en-US" dirty="0" smtClean="0"/>
              <a:t>and track customers as they walk through malls</a:t>
            </a:r>
          </a:p>
          <a:p>
            <a:r>
              <a:rPr lang="en-US" dirty="0" smtClean="0"/>
              <a:t>This </a:t>
            </a:r>
            <a:r>
              <a:rPr lang="en-US" dirty="0" smtClean="0"/>
              <a:t>tracking can </a:t>
            </a:r>
            <a:r>
              <a:rPr lang="en-US" dirty="0" smtClean="0"/>
              <a:t>shed light on shoppers individual tastes, tapping into their shopping patterns</a:t>
            </a:r>
            <a:endParaRPr lang="en-US" dirty="0"/>
          </a:p>
        </p:txBody>
      </p:sp>
    </p:spTree>
    <p:extLst>
      <p:ext uri="{BB962C8B-B14F-4D97-AF65-F5344CB8AC3E}">
        <p14:creationId xmlns:p14="http://schemas.microsoft.com/office/powerpoint/2010/main" val="2872399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Players: SAS</a:t>
            </a:r>
            <a:r>
              <a:rPr lang="en-US" dirty="0"/>
              <a:t>, </a:t>
            </a:r>
            <a:r>
              <a:rPr lang="en-US" dirty="0" err="1"/>
              <a:t>MicroStrategy</a:t>
            </a:r>
            <a:r>
              <a:rPr lang="en-US" dirty="0"/>
              <a:t>, and other Business Intelligence Leaders</a:t>
            </a:r>
          </a:p>
        </p:txBody>
      </p:sp>
      <p:sp>
        <p:nvSpPr>
          <p:cNvPr id="3" name="Content Placeholder 2"/>
          <p:cNvSpPr>
            <a:spLocks noGrp="1"/>
          </p:cNvSpPr>
          <p:nvPr>
            <p:ph idx="1"/>
          </p:nvPr>
        </p:nvSpPr>
        <p:spPr/>
        <p:txBody>
          <a:bodyPr>
            <a:normAutofit fontScale="92500" lnSpcReduction="10000"/>
          </a:bodyPr>
          <a:lstStyle/>
          <a:p>
            <a:r>
              <a:rPr lang="en-US" dirty="0" smtClean="0"/>
              <a:t>Business Intelligence is becoming big business</a:t>
            </a:r>
          </a:p>
          <a:p>
            <a:pPr lvl="1"/>
            <a:r>
              <a:rPr lang="en-US" dirty="0" smtClean="0"/>
              <a:t>Independent Pure Play analytic companies</a:t>
            </a:r>
          </a:p>
          <a:p>
            <a:pPr lvl="2"/>
            <a:r>
              <a:rPr lang="en-US" dirty="0" smtClean="0"/>
              <a:t>SAS</a:t>
            </a:r>
          </a:p>
          <a:p>
            <a:pPr lvl="2"/>
            <a:r>
              <a:rPr lang="en-US" dirty="0" err="1" smtClean="0"/>
              <a:t>MicroStrategy</a:t>
            </a:r>
            <a:endParaRPr lang="en-US" dirty="0" smtClean="0"/>
          </a:p>
          <a:p>
            <a:pPr lvl="1"/>
            <a:r>
              <a:rPr lang="en-US" dirty="0" smtClean="0"/>
              <a:t>Larger integrated companies</a:t>
            </a:r>
          </a:p>
          <a:p>
            <a:pPr lvl="2"/>
            <a:r>
              <a:rPr lang="en-US" dirty="0" smtClean="0"/>
              <a:t>IBM</a:t>
            </a:r>
          </a:p>
          <a:p>
            <a:pPr lvl="2"/>
            <a:r>
              <a:rPr lang="en-US" dirty="0" smtClean="0"/>
              <a:t>SAP</a:t>
            </a:r>
          </a:p>
          <a:p>
            <a:pPr lvl="2"/>
            <a:r>
              <a:rPr lang="en-US" dirty="0" smtClean="0"/>
              <a:t>Oracle</a:t>
            </a:r>
          </a:p>
          <a:p>
            <a:pPr lvl="2"/>
            <a:r>
              <a:rPr lang="en-US" dirty="0" smtClean="0"/>
              <a:t>Microsoft</a:t>
            </a:r>
          </a:p>
          <a:p>
            <a:pPr lvl="1"/>
            <a:r>
              <a:rPr lang="en-US" dirty="0" smtClean="0"/>
              <a:t>Specialized companies also exist that focus on very specific aspects of Business Intelligence </a:t>
            </a:r>
            <a:endParaRPr lang="en-US" dirty="0"/>
          </a:p>
        </p:txBody>
      </p:sp>
    </p:spTree>
    <p:extLst>
      <p:ext uri="{BB962C8B-B14F-4D97-AF65-F5344CB8AC3E}">
        <p14:creationId xmlns:p14="http://schemas.microsoft.com/office/powerpoint/2010/main" val="1677509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a:r>
            <a:r>
              <a:rPr lang="en-US" dirty="0" smtClean="0"/>
              <a:t>Going Mobile:</a:t>
            </a:r>
            <a:r>
              <a:rPr lang="en-US" dirty="0"/>
              <a:t/>
            </a:r>
            <a:br>
              <a:rPr lang="en-US" dirty="0"/>
            </a:br>
            <a:r>
              <a:rPr lang="en-US" dirty="0"/>
              <a:t>OpenStreetMap</a:t>
            </a:r>
          </a:p>
        </p:txBody>
      </p:sp>
      <p:sp>
        <p:nvSpPr>
          <p:cNvPr id="3" name="Content Placeholder 2"/>
          <p:cNvSpPr>
            <a:spLocks noGrp="1"/>
          </p:cNvSpPr>
          <p:nvPr>
            <p:ph idx="1"/>
          </p:nvPr>
        </p:nvSpPr>
        <p:spPr/>
        <p:txBody>
          <a:bodyPr>
            <a:normAutofit lnSpcReduction="10000"/>
          </a:bodyPr>
          <a:lstStyle/>
          <a:p>
            <a:r>
              <a:rPr lang="en-US" dirty="0" smtClean="0"/>
              <a:t>Street maps normally come from commercial entities</a:t>
            </a:r>
          </a:p>
          <a:p>
            <a:pPr lvl="1"/>
            <a:r>
              <a:rPr lang="en-US" dirty="0" smtClean="0"/>
              <a:t>Google pays companies for it’s data</a:t>
            </a:r>
          </a:p>
          <a:p>
            <a:pPr lvl="1"/>
            <a:r>
              <a:rPr lang="en-US" dirty="0" smtClean="0"/>
              <a:t>Low volume users use Google for free, but Commercial users have to pay</a:t>
            </a:r>
          </a:p>
          <a:p>
            <a:r>
              <a:rPr lang="en-US" dirty="0" err="1" smtClean="0"/>
              <a:t>OpenStreetMap</a:t>
            </a:r>
            <a:r>
              <a:rPr lang="en-US" dirty="0" smtClean="0"/>
              <a:t> is a community based alternative</a:t>
            </a:r>
          </a:p>
          <a:p>
            <a:pPr lvl="1"/>
            <a:r>
              <a:rPr lang="en-US" dirty="0" smtClean="0"/>
              <a:t>Maintained through crowd sourcing</a:t>
            </a:r>
          </a:p>
          <a:p>
            <a:pPr lvl="1"/>
            <a:r>
              <a:rPr lang="en-US" dirty="0" smtClean="0"/>
              <a:t>Users can </a:t>
            </a:r>
            <a:r>
              <a:rPr lang="en-US" dirty="0" smtClean="0"/>
              <a:t>both use </a:t>
            </a:r>
            <a:r>
              <a:rPr lang="en-US" dirty="0" smtClean="0"/>
              <a:t>and </a:t>
            </a:r>
            <a:r>
              <a:rPr lang="en-US" dirty="0" smtClean="0"/>
              <a:t>update </a:t>
            </a:r>
            <a:r>
              <a:rPr lang="en-US" dirty="0" smtClean="0"/>
              <a:t>as they go</a:t>
            </a:r>
            <a:endParaRPr lang="en-US" dirty="0"/>
          </a:p>
        </p:txBody>
      </p:sp>
    </p:spTree>
    <p:extLst>
      <p:ext uri="{BB962C8B-B14F-4D97-AF65-F5344CB8AC3E}">
        <p14:creationId xmlns:p14="http://schemas.microsoft.com/office/powerpoint/2010/main" val="2867169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r>
              <a:rPr lang="en-US" dirty="0" smtClean="0"/>
              <a:t>Analysis:</a:t>
            </a:r>
            <a:r>
              <a:rPr lang="en-US" dirty="0"/>
              <a:t/>
            </a:r>
            <a:br>
              <a:rPr lang="en-US" dirty="0"/>
            </a:br>
            <a:r>
              <a:rPr lang="en-US" dirty="0"/>
              <a:t>Health Care</a:t>
            </a:r>
          </a:p>
        </p:txBody>
      </p:sp>
      <p:sp>
        <p:nvSpPr>
          <p:cNvPr id="3" name="Content Placeholder 2"/>
          <p:cNvSpPr>
            <a:spLocks noGrp="1"/>
          </p:cNvSpPr>
          <p:nvPr>
            <p:ph idx="1"/>
          </p:nvPr>
        </p:nvSpPr>
        <p:spPr/>
        <p:txBody>
          <a:bodyPr>
            <a:normAutofit fontScale="92500" lnSpcReduction="20000"/>
          </a:bodyPr>
          <a:lstStyle/>
          <a:p>
            <a:r>
              <a:rPr lang="en-US" dirty="0" smtClean="0"/>
              <a:t>Health care providers and insurance companies are turning to Information Systems</a:t>
            </a:r>
          </a:p>
          <a:p>
            <a:pPr lvl="1"/>
            <a:r>
              <a:rPr lang="en-US" dirty="0" smtClean="0"/>
              <a:t>Electronic medical records and prescriptions</a:t>
            </a:r>
          </a:p>
          <a:p>
            <a:pPr lvl="1"/>
            <a:r>
              <a:rPr lang="en-US" dirty="0" smtClean="0"/>
              <a:t>Digital imaging systems</a:t>
            </a:r>
          </a:p>
          <a:p>
            <a:pPr lvl="1"/>
            <a:r>
              <a:rPr lang="en-US" dirty="0" smtClean="0"/>
              <a:t>Telemedicine</a:t>
            </a:r>
          </a:p>
          <a:p>
            <a:pPr lvl="1"/>
            <a:r>
              <a:rPr lang="en-US" dirty="0" smtClean="0"/>
              <a:t>Robotic surgery</a:t>
            </a:r>
          </a:p>
          <a:p>
            <a:r>
              <a:rPr lang="en-US" dirty="0" smtClean="0"/>
              <a:t>Consumers are turning to Web Sites for health information</a:t>
            </a:r>
          </a:p>
          <a:p>
            <a:pPr lvl="1"/>
            <a:r>
              <a:rPr lang="en-US" dirty="0" smtClean="0"/>
              <a:t>Dedicated sites such as WebMD</a:t>
            </a:r>
          </a:p>
          <a:p>
            <a:pPr lvl="1"/>
            <a:r>
              <a:rPr lang="en-US" dirty="0" smtClean="0"/>
              <a:t>Social media postings related to a condition or symptoms</a:t>
            </a:r>
          </a:p>
          <a:p>
            <a:endParaRPr lang="en-US" dirty="0"/>
          </a:p>
        </p:txBody>
      </p:sp>
    </p:spTree>
    <p:extLst>
      <p:ext uri="{BB962C8B-B14F-4D97-AF65-F5344CB8AC3E}">
        <p14:creationId xmlns:p14="http://schemas.microsoft.com/office/powerpoint/2010/main" val="818576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Business Intelligence</a:t>
            </a:r>
          </a:p>
        </p:txBody>
      </p:sp>
      <p:graphicFrame>
        <p:nvGraphicFramePr>
          <p:cNvPr id="4" name="Diagram 3"/>
          <p:cNvGraphicFramePr/>
          <p:nvPr>
            <p:extLst>
              <p:ext uri="{D42A27DB-BD31-4B8C-83A1-F6EECF244321}">
                <p14:modId xmlns:p14="http://schemas.microsoft.com/office/powerpoint/2010/main" val="272603137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075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7"/>
          <p:cNvPicPr>
            <a:picLocks noGrp="1" noChangeAspect="1"/>
          </p:cNvPicPr>
          <p:nvPr>
            <p:ph idx="4294967295"/>
          </p:nvPr>
        </p:nvPicPr>
        <p:blipFill>
          <a:blip r:embed="rId2" cstate="print"/>
          <a:srcRect/>
          <a:stretch>
            <a:fillRect/>
          </a:stretch>
        </p:blipFill>
        <p:spPr>
          <a:xfrm>
            <a:off x="381000" y="1600200"/>
            <a:ext cx="8382000" cy="2619375"/>
          </a:xfrm>
        </p:spPr>
      </p:pic>
    </p:spTree>
    <p:extLst>
      <p:ext uri="{BB962C8B-B14F-4D97-AF65-F5344CB8AC3E}">
        <p14:creationId xmlns:p14="http://schemas.microsoft.com/office/powerpoint/2010/main" val="3053558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Organizations Need Business </a:t>
            </a:r>
            <a:r>
              <a:rPr lang="en-US" dirty="0" smtClean="0"/>
              <a:t>Intelligence: Threats and Opportunities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828800"/>
            <a:ext cx="4572000" cy="4220307"/>
          </a:xfrm>
          <a:prstGeom prst="rect">
            <a:avLst/>
          </a:prstGeom>
        </p:spPr>
      </p:pic>
    </p:spTree>
    <p:extLst>
      <p:ext uri="{BB962C8B-B14F-4D97-AF65-F5344CB8AC3E}">
        <p14:creationId xmlns:p14="http://schemas.microsoft.com/office/powerpoint/2010/main" val="311248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Organizations Need Business </a:t>
            </a:r>
            <a:r>
              <a:rPr lang="en-US" dirty="0" smtClean="0"/>
              <a:t>Intelligence: Understanding Big Data</a:t>
            </a:r>
            <a:endParaRPr lang="en-US" dirty="0"/>
          </a:p>
        </p:txBody>
      </p:sp>
      <p:sp>
        <p:nvSpPr>
          <p:cNvPr id="4" name="Content Placeholder 3"/>
          <p:cNvSpPr>
            <a:spLocks noGrp="1"/>
          </p:cNvSpPr>
          <p:nvPr>
            <p:ph idx="1"/>
          </p:nvPr>
        </p:nvSpPr>
        <p:spPr/>
        <p:txBody>
          <a:bodyPr/>
          <a:lstStyle/>
          <a:p>
            <a:r>
              <a:rPr lang="en-US" dirty="0" smtClean="0"/>
              <a:t>Businesses are dealing with the challenge of “Big Data”</a:t>
            </a:r>
          </a:p>
          <a:p>
            <a:pPr lvl="1"/>
            <a:r>
              <a:rPr lang="en-US" dirty="0" smtClean="0"/>
              <a:t>High Volume</a:t>
            </a:r>
          </a:p>
          <a:p>
            <a:pPr lvl="2"/>
            <a:r>
              <a:rPr lang="en-US" dirty="0" smtClean="0"/>
              <a:t>Unprecedented amounts of data</a:t>
            </a:r>
          </a:p>
          <a:p>
            <a:pPr lvl="1"/>
            <a:r>
              <a:rPr lang="en-US" dirty="0" smtClean="0"/>
              <a:t>High Variety</a:t>
            </a:r>
          </a:p>
          <a:p>
            <a:pPr lvl="2"/>
            <a:r>
              <a:rPr lang="en-US" dirty="0" smtClean="0"/>
              <a:t>Structured data</a:t>
            </a:r>
          </a:p>
          <a:p>
            <a:pPr lvl="2"/>
            <a:r>
              <a:rPr lang="en-US" dirty="0" smtClean="0"/>
              <a:t>Unstructured data</a:t>
            </a:r>
          </a:p>
          <a:p>
            <a:pPr lvl="1"/>
            <a:r>
              <a:rPr lang="en-US" dirty="0" smtClean="0"/>
              <a:t>High Velocity</a:t>
            </a:r>
          </a:p>
          <a:p>
            <a:pPr lvl="2"/>
            <a:r>
              <a:rPr lang="en-US" dirty="0" smtClean="0"/>
              <a:t>Rapid processing to maximize value</a:t>
            </a:r>
            <a:endParaRPr lang="en-US" dirty="0"/>
          </a:p>
        </p:txBody>
      </p:sp>
    </p:spTree>
    <p:extLst>
      <p:ext uri="{BB962C8B-B14F-4D97-AF65-F5344CB8AC3E}">
        <p14:creationId xmlns:p14="http://schemas.microsoft.com/office/powerpoint/2010/main" val="400782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Organizations Need Business </a:t>
            </a:r>
            <a:r>
              <a:rPr lang="en-US" dirty="0" smtClean="0"/>
              <a:t>Intelligence: Continuous Planning</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1600" y="1828800"/>
            <a:ext cx="6400800" cy="4613076"/>
          </a:xfrm>
          <a:prstGeom prst="rect">
            <a:avLst/>
          </a:prstGeom>
        </p:spPr>
      </p:pic>
    </p:spTree>
    <p:extLst>
      <p:ext uri="{BB962C8B-B14F-4D97-AF65-F5344CB8AC3E}">
        <p14:creationId xmlns:p14="http://schemas.microsoft.com/office/powerpoint/2010/main" val="311248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r>
              <a:rPr lang="en-US" dirty="0" smtClean="0"/>
              <a:t>Terminology</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6000" y="1828800"/>
            <a:ext cx="4572000" cy="4572000"/>
          </a:xfrm>
          <a:prstGeom prst="rect">
            <a:avLst/>
          </a:prstGeom>
        </p:spPr>
      </p:pic>
    </p:spTree>
    <p:extLst>
      <p:ext uri="{BB962C8B-B14F-4D97-AF65-F5344CB8AC3E}">
        <p14:creationId xmlns:p14="http://schemas.microsoft.com/office/powerpoint/2010/main" val="50589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r>
              <a:rPr lang="en-US" dirty="0" smtClean="0"/>
              <a:t>Tables and Records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828800"/>
            <a:ext cx="8229600" cy="4637187"/>
          </a:xfrm>
          <a:prstGeom prst="rect">
            <a:avLst/>
          </a:prstGeom>
        </p:spPr>
      </p:pic>
    </p:spTree>
    <p:extLst>
      <p:ext uri="{BB962C8B-B14F-4D97-AF65-F5344CB8AC3E}">
        <p14:creationId xmlns:p14="http://schemas.microsoft.com/office/powerpoint/2010/main" val="361520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 Advantages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4407316"/>
              </p:ext>
            </p:extLst>
          </p:nvPr>
        </p:nvGraphicFramePr>
        <p:xfrm>
          <a:off x="457200" y="1828800"/>
          <a:ext cx="8229600" cy="4348480"/>
        </p:xfrm>
        <a:graphic>
          <a:graphicData uri="http://schemas.openxmlformats.org/drawingml/2006/table">
            <a:tbl>
              <a:tblPr firstRow="1" bandRow="1">
                <a:tableStyleId>{1FECB4D8-DB02-4DC6-A0A2-4F2EBAE1DC90}</a:tableStyleId>
              </a:tblPr>
              <a:tblGrid>
                <a:gridCol w="3276600"/>
                <a:gridCol w="4953000"/>
              </a:tblGrid>
              <a:tr h="370840">
                <a:tc>
                  <a:txBody>
                    <a:bodyPr/>
                    <a:lstStyle/>
                    <a:p>
                      <a:r>
                        <a:rPr lang="en-US" dirty="0" smtClean="0"/>
                        <a:t>Advantages</a:t>
                      </a:r>
                      <a:endParaRPr lang="en-US" dirty="0"/>
                    </a:p>
                  </a:txBody>
                  <a:tcPr/>
                </a:tc>
                <a:tc>
                  <a:txBody>
                    <a:bodyPr/>
                    <a:lstStyle/>
                    <a:p>
                      <a:r>
                        <a:rPr lang="en-US" dirty="0" smtClean="0"/>
                        <a:t>Description</a:t>
                      </a:r>
                      <a:endParaRPr lang="en-US" dirty="0"/>
                    </a:p>
                  </a:txBody>
                  <a:tcPr/>
                </a:tc>
              </a:tr>
              <a:tr h="370840">
                <a:tc>
                  <a:txBody>
                    <a:bodyPr/>
                    <a:lstStyle/>
                    <a:p>
                      <a:r>
                        <a:rPr lang="en-US" dirty="0" smtClean="0"/>
                        <a:t>Program-data independence</a:t>
                      </a:r>
                      <a:endParaRPr lang="en-US" dirty="0"/>
                    </a:p>
                  </a:txBody>
                  <a:tcPr/>
                </a:tc>
                <a:tc>
                  <a:txBody>
                    <a:bodyPr/>
                    <a:lstStyle/>
                    <a:p>
                      <a:r>
                        <a:rPr lang="en-US" dirty="0" smtClean="0"/>
                        <a:t>Programs and data are separated by the DBMS</a:t>
                      </a:r>
                      <a:endParaRPr lang="en-US" dirty="0"/>
                    </a:p>
                  </a:txBody>
                  <a:tcPr/>
                </a:tc>
              </a:tr>
              <a:tr h="370840">
                <a:tc>
                  <a:txBody>
                    <a:bodyPr/>
                    <a:lstStyle/>
                    <a:p>
                      <a:r>
                        <a:rPr lang="en-US" dirty="0" smtClean="0"/>
                        <a:t>Minimal data redundancy</a:t>
                      </a:r>
                    </a:p>
                  </a:txBody>
                  <a:tcPr/>
                </a:tc>
                <a:tc>
                  <a:txBody>
                    <a:bodyPr/>
                    <a:lstStyle/>
                    <a:p>
                      <a:r>
                        <a:rPr lang="en-US" dirty="0" smtClean="0"/>
                        <a:t>There</a:t>
                      </a:r>
                      <a:r>
                        <a:rPr lang="en-US" baseline="0" dirty="0" smtClean="0"/>
                        <a:t> is a single copy of the data</a:t>
                      </a:r>
                      <a:endParaRPr lang="en-US" dirty="0"/>
                    </a:p>
                  </a:txBody>
                  <a:tcPr/>
                </a:tc>
              </a:tr>
              <a:tr h="370840">
                <a:tc>
                  <a:txBody>
                    <a:bodyPr/>
                    <a:lstStyle/>
                    <a:p>
                      <a:r>
                        <a:rPr lang="en-US" dirty="0" smtClean="0"/>
                        <a:t>Improved data consistency</a:t>
                      </a:r>
                      <a:endParaRPr lang="en-US" dirty="0"/>
                    </a:p>
                  </a:txBody>
                  <a:tcPr/>
                </a:tc>
                <a:tc>
                  <a:txBody>
                    <a:bodyPr/>
                    <a:lstStyle/>
                    <a:p>
                      <a:r>
                        <a:rPr lang="en-US" dirty="0" smtClean="0"/>
                        <a:t>Eliminating redundancy improves</a:t>
                      </a:r>
                      <a:r>
                        <a:rPr lang="en-US" baseline="0" dirty="0" smtClean="0"/>
                        <a:t> consistency</a:t>
                      </a:r>
                      <a:endParaRPr lang="en-US" dirty="0"/>
                    </a:p>
                  </a:txBody>
                  <a:tcPr/>
                </a:tc>
              </a:tr>
              <a:tr h="370840">
                <a:tc>
                  <a:txBody>
                    <a:bodyPr/>
                    <a:lstStyle/>
                    <a:p>
                      <a:r>
                        <a:rPr lang="en-US" dirty="0" smtClean="0"/>
                        <a:t>Improved data sharing</a:t>
                      </a:r>
                      <a:endParaRPr lang="en-US" dirty="0"/>
                    </a:p>
                  </a:txBody>
                  <a:tcPr/>
                </a:tc>
                <a:tc>
                  <a:txBody>
                    <a:bodyPr/>
                    <a:lstStyle/>
                    <a:p>
                      <a:r>
                        <a:rPr lang="en-US" dirty="0" smtClean="0"/>
                        <a:t>The DBMS allows sharing between programs</a:t>
                      </a:r>
                      <a:endParaRPr lang="en-US" dirty="0"/>
                    </a:p>
                  </a:txBody>
                  <a:tcPr/>
                </a:tc>
              </a:tr>
              <a:tr h="370840">
                <a:tc>
                  <a:txBody>
                    <a:bodyPr/>
                    <a:lstStyle/>
                    <a:p>
                      <a:r>
                        <a:rPr lang="en-US" dirty="0" smtClean="0"/>
                        <a:t>Application Development</a:t>
                      </a:r>
                      <a:endParaRPr lang="en-US" dirty="0"/>
                    </a:p>
                  </a:txBody>
                  <a:tcPr/>
                </a:tc>
                <a:tc>
                  <a:txBody>
                    <a:bodyPr/>
                    <a:lstStyle/>
                    <a:p>
                      <a:r>
                        <a:rPr lang="en-US" dirty="0" smtClean="0"/>
                        <a:t>Data</a:t>
                      </a:r>
                      <a:r>
                        <a:rPr lang="en-US" baseline="0" dirty="0" smtClean="0"/>
                        <a:t> standards simplify program development</a:t>
                      </a:r>
                      <a:endParaRPr lang="en-US" dirty="0"/>
                    </a:p>
                  </a:txBody>
                  <a:tcPr/>
                </a:tc>
              </a:tr>
              <a:tr h="370840">
                <a:tc>
                  <a:txBody>
                    <a:bodyPr/>
                    <a:lstStyle/>
                    <a:p>
                      <a:r>
                        <a:rPr lang="en-US" dirty="0" smtClean="0"/>
                        <a:t>Standards Enforcement</a:t>
                      </a:r>
                      <a:endParaRPr lang="en-US" dirty="0"/>
                    </a:p>
                  </a:txBody>
                  <a:tcPr/>
                </a:tc>
                <a:tc>
                  <a:txBody>
                    <a:bodyPr/>
                    <a:lstStyle/>
                    <a:p>
                      <a:r>
                        <a:rPr lang="en-US" dirty="0" smtClean="0"/>
                        <a:t>Centralized data management standardizes</a:t>
                      </a:r>
                      <a:r>
                        <a:rPr lang="en-US" baseline="0" dirty="0" smtClean="0"/>
                        <a:t> rules</a:t>
                      </a:r>
                      <a:endParaRPr lang="en-US" dirty="0"/>
                    </a:p>
                  </a:txBody>
                  <a:tcPr/>
                </a:tc>
              </a:tr>
              <a:tr h="370840">
                <a:tc>
                  <a:txBody>
                    <a:bodyPr/>
                    <a:lstStyle/>
                    <a:p>
                      <a:r>
                        <a:rPr lang="en-US" dirty="0" smtClean="0"/>
                        <a:t>Increased security</a:t>
                      </a:r>
                      <a:endParaRPr lang="en-US" dirty="0"/>
                    </a:p>
                  </a:txBody>
                  <a:tcPr/>
                </a:tc>
                <a:tc>
                  <a:txBody>
                    <a:bodyPr/>
                    <a:lstStyle/>
                    <a:p>
                      <a:r>
                        <a:rPr lang="en-US" dirty="0" smtClean="0"/>
                        <a:t>Simplifies enforcement of access restrictions</a:t>
                      </a:r>
                      <a:endParaRPr lang="en-US" dirty="0"/>
                    </a:p>
                  </a:txBody>
                  <a:tcPr/>
                </a:tc>
              </a:tr>
              <a:tr h="370840">
                <a:tc>
                  <a:txBody>
                    <a:bodyPr/>
                    <a:lstStyle/>
                    <a:p>
                      <a:r>
                        <a:rPr lang="en-US" dirty="0" smtClean="0"/>
                        <a:t>Improved data quality</a:t>
                      </a:r>
                      <a:endParaRPr lang="en-US" dirty="0"/>
                    </a:p>
                  </a:txBody>
                  <a:tcPr/>
                </a:tc>
                <a:tc>
                  <a:txBody>
                    <a:bodyPr/>
                    <a:lstStyle/>
                    <a:p>
                      <a:r>
                        <a:rPr lang="en-US" sz="1800" u="none" strike="noStrike" kern="1200" baseline="0" dirty="0" smtClean="0"/>
                        <a:t>Centralized control, minimized redundancy, and improved data consistency enhance data quality</a:t>
                      </a:r>
                      <a:endParaRPr lang="en-US" dirty="0"/>
                    </a:p>
                  </a:txBody>
                  <a:tcPr/>
                </a:tc>
              </a:tr>
              <a:tr h="370840">
                <a:tc>
                  <a:txBody>
                    <a:bodyPr/>
                    <a:lstStyle/>
                    <a:p>
                      <a:r>
                        <a:rPr lang="en-US" dirty="0" smtClean="0"/>
                        <a:t>Improved data accessibility</a:t>
                      </a:r>
                      <a:endParaRPr lang="en-US" dirty="0"/>
                    </a:p>
                  </a:txBody>
                  <a:tcPr/>
                </a:tc>
                <a:tc>
                  <a:txBody>
                    <a:bodyPr/>
                    <a:lstStyle/>
                    <a:p>
                      <a:r>
                        <a:rPr lang="en-US" dirty="0" smtClean="0"/>
                        <a:t>Centralized, standardized</a:t>
                      </a:r>
                      <a:r>
                        <a:rPr lang="en-US" baseline="0" dirty="0" smtClean="0"/>
                        <a:t> access</a:t>
                      </a:r>
                      <a:endParaRPr lang="en-US" dirty="0"/>
                    </a:p>
                  </a:txBody>
                  <a:tcPr/>
                </a:tc>
              </a:tr>
              <a:tr h="370840">
                <a:tc>
                  <a:txBody>
                    <a:bodyPr/>
                    <a:lstStyle/>
                    <a:p>
                      <a:r>
                        <a:rPr lang="en-US" dirty="0" smtClean="0"/>
                        <a:t>Reduced program maintenance</a:t>
                      </a:r>
                      <a:endParaRPr lang="en-US" dirty="0"/>
                    </a:p>
                  </a:txBody>
                  <a:tcPr/>
                </a:tc>
                <a:tc>
                  <a:txBody>
                    <a:bodyPr/>
                    <a:lstStyle/>
                    <a:p>
                      <a:r>
                        <a:rPr lang="en-US" dirty="0" smtClean="0"/>
                        <a:t>Changes in data replicate seamlessly</a:t>
                      </a:r>
                      <a:endParaRPr lang="en-US" dirty="0"/>
                    </a:p>
                  </a:txBody>
                  <a:tcPr/>
                </a:tc>
              </a:tr>
            </a:tbl>
          </a:graphicData>
        </a:graphic>
      </p:graphicFrame>
    </p:spTree>
    <p:extLst>
      <p:ext uri="{BB962C8B-B14F-4D97-AF65-F5344CB8AC3E}">
        <p14:creationId xmlns:p14="http://schemas.microsoft.com/office/powerpoint/2010/main" val="3571695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1907</Words>
  <Application>Microsoft Office PowerPoint</Application>
  <PresentationFormat>On-screen Show (4:3)</PresentationFormat>
  <Paragraphs>210</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Chapter 6 - Enhancing Business Intelligence Using Information Systems</vt:lpstr>
      <vt:lpstr>Chapter 6 Learning Objectives</vt:lpstr>
      <vt:lpstr>Business Intelligence</vt:lpstr>
      <vt:lpstr>Why Organizations Need Business Intelligence: Threats and Opportunities</vt:lpstr>
      <vt:lpstr>Why Organizations Need Business Intelligence: Understanding Big Data</vt:lpstr>
      <vt:lpstr>Why Organizations Need Business Intelligence: Continuous Planning</vt:lpstr>
      <vt:lpstr>Databases: Terminology</vt:lpstr>
      <vt:lpstr>Databases: Tables and Records</vt:lpstr>
      <vt:lpstr>Databases: Advantages</vt:lpstr>
      <vt:lpstr>Databases: Effective Management</vt:lpstr>
      <vt:lpstr>Databases: Entering and Querying Data</vt:lpstr>
      <vt:lpstr>Databases: Query by Example</vt:lpstr>
      <vt:lpstr>Business Intelligence Components</vt:lpstr>
      <vt:lpstr>Information and Knowledge Discovery: Common Reports and Queries</vt:lpstr>
      <vt:lpstr>Information and Knowledge Discovery: Online Analytical Processing</vt:lpstr>
      <vt:lpstr>Information and Knowledge Discovery: Unstructured Data Analysis</vt:lpstr>
      <vt:lpstr>Business Analytics to Support Decision Making</vt:lpstr>
      <vt:lpstr>Information Visualization</vt:lpstr>
      <vt:lpstr>Information Visualization:  Digital Dashboard of Business Data</vt:lpstr>
      <vt:lpstr>Information Visualization:  Geographical Data</vt:lpstr>
      <vt:lpstr>End of Chapter Content</vt:lpstr>
      <vt:lpstr>Managing in the Digital World: FBI and CIA—Gathering Intelligence Using Social Media</vt:lpstr>
      <vt:lpstr>When Things Go Wrong: Twitter Fever—Where Good Conscience Meets Bad Intelligence</vt:lpstr>
      <vt:lpstr>Coming Attractions: The Internet of Things</vt:lpstr>
      <vt:lpstr>Brief Case: Princess D, Yoda, and Quality Assurance through Call Recording</vt:lpstr>
      <vt:lpstr>Ethical Dilemma: Are You Being Tracked?</vt:lpstr>
      <vt:lpstr>Key Players: SAS, MicroStrategy, and other Business Intelligence Leaders</vt:lpstr>
      <vt:lpstr>Who’s Going Mobile: OpenStreetMap</vt:lpstr>
      <vt:lpstr>Industry Analysis: Health Care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2013-01-13T02:58:12Z</dcterms:created>
  <dcterms:modified xsi:type="dcterms:W3CDTF">2013-02-05T05:43:33Z</dcterms:modified>
</cp:coreProperties>
</file>