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3" r:id="rId4"/>
    <p:sldId id="277" r:id="rId5"/>
    <p:sldId id="282" r:id="rId6"/>
    <p:sldId id="284" r:id="rId7"/>
    <p:sldId id="287" r:id="rId8"/>
    <p:sldId id="279" r:id="rId9"/>
    <p:sldId id="281" r:id="rId10"/>
    <p:sldId id="285" r:id="rId11"/>
    <p:sldId id="267" r:id="rId12"/>
    <p:sldId id="268" r:id="rId13"/>
    <p:sldId id="286" r:id="rId14"/>
    <p:sldId id="275" r:id="rId15"/>
    <p:sldId id="278" r:id="rId16"/>
    <p:sldId id="269" r:id="rId17"/>
    <p:sldId id="272" r:id="rId18"/>
    <p:sldId id="274" r:id="rId19"/>
    <p:sldId id="276" r:id="rId20"/>
    <p:sldId id="28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2EE318-9083-43F3-B88A-1C381C7CB4E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226053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EE318-9083-43F3-B88A-1C381C7CB4E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390488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EE318-9083-43F3-B88A-1C381C7CB4E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17357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EE318-9083-43F3-B88A-1C381C7CB4E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21915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EE318-9083-43F3-B88A-1C381C7CB4E7}"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16438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2EE318-9083-43F3-B88A-1C381C7CB4E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61152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2EE318-9083-43F3-B88A-1C381C7CB4E7}"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272787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EE318-9083-43F3-B88A-1C381C7CB4E7}"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128092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EE318-9083-43F3-B88A-1C381C7CB4E7}"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27400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EE318-9083-43F3-B88A-1C381C7CB4E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4020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EE318-9083-43F3-B88A-1C381C7CB4E7}"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7CE4E-5D21-468F-8185-F6FE79225E53}" type="slidenum">
              <a:rPr lang="en-US" smtClean="0"/>
              <a:t>‹#›</a:t>
            </a:fld>
            <a:endParaRPr lang="en-US"/>
          </a:p>
        </p:txBody>
      </p:sp>
    </p:spTree>
    <p:extLst>
      <p:ext uri="{BB962C8B-B14F-4D97-AF65-F5344CB8AC3E}">
        <p14:creationId xmlns:p14="http://schemas.microsoft.com/office/powerpoint/2010/main" val="365483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EE318-9083-43F3-B88A-1C381C7CB4E7}" type="datetimeFigureOut">
              <a:rPr lang="en-US" smtClean="0"/>
              <a:t>11/10/2015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7CE4E-5D21-468F-8185-F6FE79225E53}" type="slidenum">
              <a:rPr lang="en-US" smtClean="0"/>
              <a:t>‹#›</a:t>
            </a:fld>
            <a:endParaRPr lang="en-US"/>
          </a:p>
        </p:txBody>
      </p:sp>
    </p:spTree>
    <p:extLst>
      <p:ext uri="{BB962C8B-B14F-4D97-AF65-F5344CB8AC3E}">
        <p14:creationId xmlns:p14="http://schemas.microsoft.com/office/powerpoint/2010/main" val="329894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ws.amazon.com/solutions/case-studies/johnson-and-johnso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solutions/case-studies/netfli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hyperlink" Target="https://cloud.google.com/customers/"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hyperlink" Target="https://www.youtube.com/watch?v=3Ztr-HhWX1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17PtS1Qx8k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ws.amazon.com/elasticbeanstal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cloud.google.com/compute/" TargetMode="External"/><Relationship Id="rId3" Type="http://schemas.openxmlformats.org/officeDocument/2006/relationships/hyperlink" Target="http://searchaws.techtarget.com/news/2240232700/Google-PaaS-has-a-leg-up-on-AWS-Elastic-Beanstalk" TargetMode="External"/><Relationship Id="rId7" Type="http://schemas.openxmlformats.org/officeDocument/2006/relationships/hyperlink" Target="https://www.expeditedssl.com/aws-in-plain-english" TargetMode="External"/><Relationship Id="rId2" Type="http://schemas.openxmlformats.org/officeDocument/2006/relationships/hyperlink" Target="https://en.wikipedia.org/wiki/Cloud_computing#Infrastructure_as_a_service_.28IaaS.29" TargetMode="External"/><Relationship Id="rId1" Type="http://schemas.openxmlformats.org/officeDocument/2006/relationships/slideLayout" Target="../slideLayouts/slideLayout2.xml"/><Relationship Id="rId6" Type="http://schemas.openxmlformats.org/officeDocument/2006/relationships/hyperlink" Target="http://www.businessinsider.com/snapchat-is-built-on-googles-cloud-2014-1" TargetMode="External"/><Relationship Id="rId5" Type="http://schemas.openxmlformats.org/officeDocument/2006/relationships/hyperlink" Target="https://aws.amazon.com/solutions/case-studies/johnson-and-johnson/" TargetMode="External"/><Relationship Id="rId10" Type="http://schemas.openxmlformats.org/officeDocument/2006/relationships/hyperlink" Target="http://sixteenventures.com/freemium-or-free-trial" TargetMode="External"/><Relationship Id="rId4" Type="http://schemas.openxmlformats.org/officeDocument/2006/relationships/hyperlink" Target="https://aws.amazon.com/solutions/case-studies/netflix/" TargetMode="External"/><Relationship Id="rId9" Type="http://schemas.openxmlformats.org/officeDocument/2006/relationships/hyperlink" Target="https://en.wikipedia.org/wiki/Google_Compute_Eng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ec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35" y="0"/>
            <a:ext cx="3839736" cy="3858322"/>
          </a:xfrm>
        </p:spPr>
        <p:txBody>
          <a:bodyPr/>
          <a:lstStyle/>
          <a:p>
            <a:pPr algn="l"/>
            <a:r>
              <a:rPr lang="en-US" dirty="0" smtClean="0"/>
              <a:t>Enterprise Cloud Computing</a:t>
            </a:r>
            <a:endParaRPr lang="en-US" dirty="0"/>
          </a:p>
        </p:txBody>
      </p:sp>
      <p:sp>
        <p:nvSpPr>
          <p:cNvPr id="3" name="Subtitle 2"/>
          <p:cNvSpPr>
            <a:spLocks noGrp="1"/>
          </p:cNvSpPr>
          <p:nvPr>
            <p:ph type="subTitle" idx="1"/>
          </p:nvPr>
        </p:nvSpPr>
        <p:spPr>
          <a:xfrm>
            <a:off x="464635" y="4313207"/>
            <a:ext cx="3970764" cy="1344643"/>
          </a:xfrm>
        </p:spPr>
        <p:txBody>
          <a:bodyPr/>
          <a:lstStyle/>
          <a:p>
            <a:pPr algn="l"/>
            <a:r>
              <a:rPr lang="en-US" dirty="0" smtClean="0">
                <a:solidFill>
                  <a:srgbClr val="0070C0"/>
                </a:solidFill>
              </a:rPr>
              <a:t>Computing On Demand</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46454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Case Study: Johnson &amp; Johnson</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21" y="2036515"/>
            <a:ext cx="6348010" cy="3314987"/>
          </a:xfrm>
          <a:prstGeom prst="rect">
            <a:avLst/>
          </a:prstGeom>
        </p:spPr>
      </p:pic>
      <p:sp>
        <p:nvSpPr>
          <p:cNvPr id="5" name="TextBox 4"/>
          <p:cNvSpPr txBox="1"/>
          <p:nvPr/>
        </p:nvSpPr>
        <p:spPr>
          <a:xfrm>
            <a:off x="4758358" y="5697329"/>
            <a:ext cx="2675284" cy="369332"/>
          </a:xfrm>
          <a:prstGeom prst="rect">
            <a:avLst/>
          </a:prstGeom>
          <a:noFill/>
        </p:spPr>
        <p:txBody>
          <a:bodyPr wrap="none" rtlCol="0">
            <a:spAutoFit/>
          </a:bodyPr>
          <a:lstStyle/>
          <a:p>
            <a:r>
              <a:rPr lang="en-US" dirty="0" smtClean="0"/>
              <a:t>Click image to watch video</a:t>
            </a:r>
            <a:endParaRPr lang="en-US" dirty="0"/>
          </a:p>
        </p:txBody>
      </p:sp>
    </p:spTree>
    <p:extLst>
      <p:ext uri="{BB962C8B-B14F-4D97-AF65-F5344CB8AC3E}">
        <p14:creationId xmlns:p14="http://schemas.microsoft.com/office/powerpoint/2010/main" val="41419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Case Study: Johnson &amp; Johnson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we learned from watching the video:</a:t>
            </a:r>
          </a:p>
          <a:p>
            <a:pPr lvl="1"/>
            <a:r>
              <a:rPr lang="en-US" dirty="0" smtClean="0"/>
              <a:t>What are J&amp;J main product offerings (pharmaceuticals and medical devices)</a:t>
            </a:r>
          </a:p>
          <a:p>
            <a:pPr lvl="1"/>
            <a:r>
              <a:rPr lang="en-US" dirty="0" smtClean="0"/>
              <a:t>How J&amp;J have achieved global growth (M&amp;A)</a:t>
            </a:r>
          </a:p>
          <a:p>
            <a:pPr lvl="1"/>
            <a:r>
              <a:rPr lang="en-US" dirty="0" smtClean="0"/>
              <a:t>Forces in the competitive landscape: demand for efficiency, transparency, healthcare reform, emerging markets (Sounds like Michael Porter</a:t>
            </a:r>
            <a:r>
              <a:rPr lang="en-US" dirty="0"/>
              <a:t> </a:t>
            </a:r>
            <a:r>
              <a:rPr lang="en-US" dirty="0" smtClean="0"/>
              <a:t>5 Forces)</a:t>
            </a:r>
          </a:p>
          <a:p>
            <a:pPr lvl="1"/>
            <a:r>
              <a:rPr lang="en-US" dirty="0" smtClean="0"/>
              <a:t>What AWS did for J&amp;J’s technology architecture (hard and soft benefits?)</a:t>
            </a:r>
          </a:p>
          <a:p>
            <a:pPr lvl="1"/>
            <a:r>
              <a:rPr lang="en-US" dirty="0" smtClean="0"/>
              <a:t>Servers on demand &amp; Virtualization</a:t>
            </a:r>
          </a:p>
          <a:p>
            <a:pPr lvl="1"/>
            <a:r>
              <a:rPr lang="en-US" dirty="0" smtClean="0"/>
              <a:t>Compliance with FDA, HIPPA, CMS</a:t>
            </a:r>
          </a:p>
          <a:p>
            <a:pPr lvl="1"/>
            <a:r>
              <a:rPr lang="en-US" dirty="0" smtClean="0"/>
              <a:t>Insights (how does big data create value by providing insights?)</a:t>
            </a:r>
          </a:p>
          <a:p>
            <a:pPr lvl="1"/>
            <a:r>
              <a:rPr lang="en-US" dirty="0" smtClean="0"/>
              <a:t>BYOD trend</a:t>
            </a:r>
            <a:endParaRPr lang="en-US" dirty="0"/>
          </a:p>
          <a:p>
            <a:pPr marL="0" indent="0">
              <a:buNone/>
            </a:pPr>
            <a:endParaRPr lang="en-US" dirty="0"/>
          </a:p>
        </p:txBody>
      </p:sp>
    </p:spTree>
    <p:extLst>
      <p:ext uri="{BB962C8B-B14F-4D97-AF65-F5344CB8AC3E}">
        <p14:creationId xmlns:p14="http://schemas.microsoft.com/office/powerpoint/2010/main" val="190662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Case Study: Netflix</a:t>
            </a:r>
            <a:endParaRPr lang="en-US" dirty="0"/>
          </a:p>
        </p:txBody>
      </p:sp>
      <p:sp>
        <p:nvSpPr>
          <p:cNvPr id="3" name="Content Placeholder 2"/>
          <p:cNvSpPr>
            <a:spLocks noGrp="1"/>
          </p:cNvSpPr>
          <p:nvPr>
            <p:ph idx="1"/>
          </p:nvPr>
        </p:nvSpPr>
        <p:spPr>
          <a:xfrm>
            <a:off x="838200" y="3972232"/>
            <a:ext cx="10515600" cy="2342382"/>
          </a:xfrm>
        </p:spPr>
        <p:txBody>
          <a:bodyPr>
            <a:normAutofit lnSpcReduction="10000"/>
          </a:bodyPr>
          <a:lstStyle/>
          <a:p>
            <a:pPr marL="0" indent="0">
              <a:buNone/>
            </a:pPr>
            <a:r>
              <a:rPr lang="en-US" dirty="0" smtClean="0"/>
              <a:t>Questions based on the video:</a:t>
            </a:r>
          </a:p>
          <a:p>
            <a:r>
              <a:rPr lang="en-US" dirty="0" smtClean="0"/>
              <a:t>How has AWS solved Netflix’s technology needs?</a:t>
            </a:r>
          </a:p>
          <a:p>
            <a:r>
              <a:rPr lang="en-US" dirty="0" smtClean="0"/>
              <a:t>What are virtualization instances?</a:t>
            </a:r>
          </a:p>
          <a:p>
            <a:r>
              <a:rPr lang="en-US" dirty="0" smtClean="0"/>
              <a:t>What are the benefits of scalability in architecture? </a:t>
            </a:r>
          </a:p>
          <a:p>
            <a:r>
              <a:rPr lang="en-US" dirty="0" smtClean="0"/>
              <a:t>What are some other potential uses for web services?</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347" y="1871816"/>
            <a:ext cx="2857500" cy="1600200"/>
          </a:xfrm>
          <a:prstGeom prst="rect">
            <a:avLst/>
          </a:prstGeom>
        </p:spPr>
      </p:pic>
      <p:sp>
        <p:nvSpPr>
          <p:cNvPr id="5" name="TextBox 4"/>
          <p:cNvSpPr txBox="1"/>
          <p:nvPr/>
        </p:nvSpPr>
        <p:spPr>
          <a:xfrm>
            <a:off x="6832964" y="2487250"/>
            <a:ext cx="3011915" cy="369332"/>
          </a:xfrm>
          <a:prstGeom prst="rect">
            <a:avLst/>
          </a:prstGeom>
          <a:noFill/>
        </p:spPr>
        <p:txBody>
          <a:bodyPr wrap="none" rtlCol="0">
            <a:spAutoFit/>
          </a:bodyPr>
          <a:lstStyle/>
          <a:p>
            <a:r>
              <a:rPr lang="en-US" dirty="0" smtClean="0"/>
              <a:t>&lt;&lt;  Click image to watch video</a:t>
            </a:r>
            <a:endParaRPr lang="en-US" dirty="0"/>
          </a:p>
        </p:txBody>
      </p:sp>
    </p:spTree>
    <p:extLst>
      <p:ext uri="{BB962C8B-B14F-4D97-AF65-F5344CB8AC3E}">
        <p14:creationId xmlns:p14="http://schemas.microsoft.com/office/powerpoint/2010/main" val="28501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Platform: Compute Engine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0922" y="1825625"/>
            <a:ext cx="2724150" cy="1676400"/>
          </a:xfrm>
        </p:spPr>
      </p:pic>
      <p:sp>
        <p:nvSpPr>
          <p:cNvPr id="5" name="Content Placeholder 2"/>
          <p:cNvSpPr txBox="1">
            <a:spLocks/>
          </p:cNvSpPr>
          <p:nvPr/>
        </p:nvSpPr>
        <p:spPr>
          <a:xfrm>
            <a:off x="838200" y="1825625"/>
            <a:ext cx="5785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Built on the same infrastructure as Google search engine, Gmail, </a:t>
            </a:r>
            <a:r>
              <a:rPr lang="en-US" dirty="0" smtClean="0"/>
              <a:t>YouTube: </a:t>
            </a:r>
            <a:r>
              <a:rPr lang="en-US" dirty="0" smtClean="0"/>
              <a:t>“Powered by Google”</a:t>
            </a:r>
          </a:p>
          <a:p>
            <a:r>
              <a:rPr lang="en-US" dirty="0" smtClean="0"/>
              <a:t>Scalable virtualization on demand</a:t>
            </a:r>
          </a:p>
          <a:p>
            <a:r>
              <a:rPr lang="en-US" dirty="0" smtClean="0"/>
              <a:t>Pay per consumption, like a utility, cents per hour of usage</a:t>
            </a:r>
          </a:p>
          <a:p>
            <a:r>
              <a:rPr lang="en-US" dirty="0" smtClean="0"/>
              <a:t>Each virtual machine instance is equipped with resources like disk, network, firewall, etc.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596" y="4001294"/>
            <a:ext cx="1720801" cy="1532814"/>
          </a:xfrm>
          <a:prstGeom prst="rect">
            <a:avLst/>
          </a:prstGeom>
        </p:spPr>
      </p:pic>
    </p:spTree>
    <p:extLst>
      <p:ext uri="{BB962C8B-B14F-4D97-AF65-F5344CB8AC3E}">
        <p14:creationId xmlns:p14="http://schemas.microsoft.com/office/powerpoint/2010/main" val="57926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(Platform as a Service)</a:t>
            </a:r>
            <a:endParaRPr lang="en-US" dirty="0"/>
          </a:p>
        </p:txBody>
      </p:sp>
      <p:sp>
        <p:nvSpPr>
          <p:cNvPr id="3" name="Content Placeholder 2"/>
          <p:cNvSpPr>
            <a:spLocks noGrp="1"/>
          </p:cNvSpPr>
          <p:nvPr>
            <p:ph idx="1"/>
          </p:nvPr>
        </p:nvSpPr>
        <p:spPr/>
        <p:txBody>
          <a:bodyPr/>
          <a:lstStyle/>
          <a:p>
            <a:r>
              <a:rPr lang="en-US" dirty="0" smtClean="0"/>
              <a:t>Build and deploy applications to the web quickly and without the significant capital expenditures and complexity of investments in infrastructure and support layers</a:t>
            </a:r>
          </a:p>
          <a:p>
            <a:r>
              <a:rPr lang="en-US" dirty="0" smtClean="0"/>
              <a:t>Platform includes security layers, databases, operating systems, and developing/execution environments</a:t>
            </a:r>
          </a:p>
          <a:p>
            <a:r>
              <a:rPr lang="en-US" dirty="0" smtClean="0"/>
              <a:t>Rapid deployment</a:t>
            </a:r>
          </a:p>
          <a:p>
            <a:r>
              <a:rPr lang="en-US" dirty="0" smtClean="0"/>
              <a:t>Automatic Scaling</a:t>
            </a:r>
          </a:p>
          <a:p>
            <a:r>
              <a:rPr lang="en-US" dirty="0" smtClean="0"/>
              <a:t>Integration with developing tools</a:t>
            </a:r>
          </a:p>
          <a:p>
            <a:r>
              <a:rPr lang="en-US" dirty="0" smtClean="0"/>
              <a:t>Pay for what your application consumes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483" y="3814763"/>
            <a:ext cx="3333750" cy="2362200"/>
          </a:xfrm>
          <a:prstGeom prst="rect">
            <a:avLst/>
          </a:prstGeom>
        </p:spPr>
      </p:pic>
    </p:spTree>
    <p:extLst>
      <p:ext uri="{BB962C8B-B14F-4D97-AF65-F5344CB8AC3E}">
        <p14:creationId xmlns:p14="http://schemas.microsoft.com/office/powerpoint/2010/main" val="5484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Google App Engine (2008)</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697" y="2229307"/>
            <a:ext cx="3764606" cy="2804403"/>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1200" y="5095875"/>
            <a:ext cx="2590800" cy="1762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0923" y="3220547"/>
            <a:ext cx="1438275" cy="143827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8380" y="938097"/>
            <a:ext cx="1849874" cy="1849874"/>
          </a:xfrm>
          <a:prstGeom prst="rect">
            <a:avLst/>
          </a:prstGeom>
        </p:spPr>
      </p:pic>
      <p:sp>
        <p:nvSpPr>
          <p:cNvPr id="9" name="Content Placeholder 2"/>
          <p:cNvSpPr txBox="1">
            <a:spLocks/>
          </p:cNvSpPr>
          <p:nvPr/>
        </p:nvSpPr>
        <p:spPr>
          <a:xfrm>
            <a:off x="838200" y="1825625"/>
            <a:ext cx="3066589"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gold standard in PaaS</a:t>
            </a:r>
          </a:p>
          <a:p>
            <a:r>
              <a:rPr lang="en-US" dirty="0" smtClean="0"/>
              <a:t>Supports Python, Java, PHP, and Go</a:t>
            </a:r>
          </a:p>
          <a:p>
            <a:r>
              <a:rPr lang="en-US" dirty="0" smtClean="0"/>
              <a:t>Includes free quotas</a:t>
            </a:r>
          </a:p>
          <a:p>
            <a:r>
              <a:rPr lang="en-US" dirty="0" smtClean="0"/>
              <a:t>Pay per application consumption</a:t>
            </a:r>
          </a:p>
          <a:p>
            <a:r>
              <a:rPr lang="en-US" dirty="0" smtClean="0"/>
              <a:t>Hundreds of apps built and deployed</a:t>
            </a:r>
            <a:endParaRPr lang="en-US"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8655" y="5010150"/>
            <a:ext cx="2476500" cy="1847850"/>
          </a:xfrm>
          <a:prstGeom prst="rect">
            <a:avLst/>
          </a:prstGeom>
        </p:spPr>
      </p:pic>
    </p:spTree>
    <p:extLst>
      <p:ext uri="{BB962C8B-B14F-4D97-AF65-F5344CB8AC3E}">
        <p14:creationId xmlns:p14="http://schemas.microsoft.com/office/powerpoint/2010/main" val="112706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GCP Case Study: Snapchat</a:t>
            </a:r>
            <a:endParaRPr lang="en-US" dirty="0"/>
          </a:p>
        </p:txBody>
      </p:sp>
      <p:sp>
        <p:nvSpPr>
          <p:cNvPr id="3" name="Content Placeholder 2"/>
          <p:cNvSpPr>
            <a:spLocks noGrp="1"/>
          </p:cNvSpPr>
          <p:nvPr>
            <p:ph idx="1"/>
          </p:nvPr>
        </p:nvSpPr>
        <p:spPr>
          <a:xfrm>
            <a:off x="838200" y="3745064"/>
            <a:ext cx="10515600" cy="2463704"/>
          </a:xfrm>
        </p:spPr>
        <p:txBody>
          <a:bodyPr/>
          <a:lstStyle/>
          <a:p>
            <a:r>
              <a:rPr lang="en-US" dirty="0" smtClean="0"/>
              <a:t>Snapchat has been valued at ~$15 Billion</a:t>
            </a:r>
          </a:p>
          <a:p>
            <a:r>
              <a:rPr lang="en-US" dirty="0" smtClean="0"/>
              <a:t>All it offers is an app to share temporary, fleeting images</a:t>
            </a:r>
          </a:p>
          <a:p>
            <a:r>
              <a:rPr lang="en-US" dirty="0" smtClean="0"/>
              <a:t>Why is scalability so important?</a:t>
            </a:r>
          </a:p>
          <a:p>
            <a:r>
              <a:rPr lang="en-US" dirty="0" smtClean="0"/>
              <a:t>How might demand surge during events like </a:t>
            </a:r>
            <a:r>
              <a:rPr lang="en-US" dirty="0" err="1" smtClean="0"/>
              <a:t>Superbowl</a:t>
            </a:r>
            <a:r>
              <a:rPr lang="en-US" dirty="0" smtClean="0"/>
              <a:t>, Academy Awards, Elections, etc.?</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521" y="1762249"/>
            <a:ext cx="3219450" cy="1419225"/>
          </a:xfrm>
          <a:prstGeom prst="rect">
            <a:avLst/>
          </a:prstGeom>
        </p:spPr>
      </p:pic>
      <p:sp>
        <p:nvSpPr>
          <p:cNvPr id="5" name="TextBox 4"/>
          <p:cNvSpPr txBox="1"/>
          <p:nvPr/>
        </p:nvSpPr>
        <p:spPr>
          <a:xfrm>
            <a:off x="6842797" y="2287195"/>
            <a:ext cx="3011915" cy="369332"/>
          </a:xfrm>
          <a:prstGeom prst="rect">
            <a:avLst/>
          </a:prstGeom>
          <a:noFill/>
        </p:spPr>
        <p:txBody>
          <a:bodyPr wrap="none" rtlCol="0">
            <a:spAutoFit/>
          </a:bodyPr>
          <a:lstStyle/>
          <a:p>
            <a:r>
              <a:rPr lang="en-US" dirty="0" smtClean="0"/>
              <a:t>&lt;&lt;  Click image to watch video</a:t>
            </a:r>
            <a:endParaRPr lang="en-US" dirty="0"/>
          </a:p>
        </p:txBody>
      </p:sp>
    </p:spTree>
    <p:extLst>
      <p:ext uri="{BB962C8B-B14F-4D97-AF65-F5344CB8AC3E}">
        <p14:creationId xmlns:p14="http://schemas.microsoft.com/office/powerpoint/2010/main" val="3778568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PaaS: AWS Elastic Beanstalk (2011)</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9" y="2037966"/>
            <a:ext cx="5860288" cy="3543607"/>
          </a:xfrm>
        </p:spPr>
      </p:pic>
      <p:sp>
        <p:nvSpPr>
          <p:cNvPr id="5" name="TextBox 4"/>
          <p:cNvSpPr txBox="1"/>
          <p:nvPr/>
        </p:nvSpPr>
        <p:spPr>
          <a:xfrm>
            <a:off x="7674875" y="5992297"/>
            <a:ext cx="2702535" cy="369332"/>
          </a:xfrm>
          <a:prstGeom prst="rect">
            <a:avLst/>
          </a:prstGeom>
          <a:noFill/>
        </p:spPr>
        <p:txBody>
          <a:bodyPr wrap="none" rtlCol="0">
            <a:spAutoFit/>
          </a:bodyPr>
          <a:lstStyle/>
          <a:p>
            <a:r>
              <a:rPr lang="en-US" dirty="0" smtClean="0"/>
              <a:t>Click image to watch demo</a:t>
            </a:r>
            <a:endParaRPr lang="en-US" dirty="0"/>
          </a:p>
        </p:txBody>
      </p:sp>
      <p:sp>
        <p:nvSpPr>
          <p:cNvPr id="7" name="Content Placeholder 2"/>
          <p:cNvSpPr txBox="1">
            <a:spLocks/>
          </p:cNvSpPr>
          <p:nvPr/>
        </p:nvSpPr>
        <p:spPr>
          <a:xfrm>
            <a:off x="838200" y="1825625"/>
            <a:ext cx="5785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Launched 3 years after (and in response to) Google </a:t>
            </a:r>
            <a:br>
              <a:rPr lang="en-US" dirty="0" smtClean="0"/>
            </a:br>
            <a:r>
              <a:rPr lang="en-US" dirty="0" smtClean="0"/>
              <a:t>App Engine</a:t>
            </a:r>
          </a:p>
          <a:p>
            <a:r>
              <a:rPr lang="en-US" dirty="0" smtClean="0"/>
              <a:t>Supports more programming languages than Google</a:t>
            </a:r>
          </a:p>
          <a:p>
            <a:r>
              <a:rPr lang="en-US" dirty="0" smtClean="0"/>
              <a:t>Uses similar quotas and pay per consumption model</a:t>
            </a:r>
          </a:p>
          <a:p>
            <a:endParaRPr lang="en-US" dirty="0"/>
          </a:p>
        </p:txBody>
      </p:sp>
    </p:spTree>
    <p:extLst>
      <p:ext uri="{BB962C8B-B14F-4D97-AF65-F5344CB8AC3E}">
        <p14:creationId xmlns:p14="http://schemas.microsoft.com/office/powerpoint/2010/main" val="375670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365125"/>
            <a:ext cx="10515600" cy="1325563"/>
          </a:xfrm>
        </p:spPr>
        <p:txBody>
          <a:bodyPr/>
          <a:lstStyle/>
          <a:p>
            <a:r>
              <a:rPr lang="en-US" dirty="0" smtClean="0"/>
              <a:t>SaaS (Software as a Service) </a:t>
            </a:r>
            <a:endParaRPr lang="en-US" dirty="0"/>
          </a:p>
        </p:txBody>
      </p:sp>
      <p:sp>
        <p:nvSpPr>
          <p:cNvPr id="3" name="Content Placeholder 2"/>
          <p:cNvSpPr>
            <a:spLocks noGrp="1"/>
          </p:cNvSpPr>
          <p:nvPr>
            <p:ph idx="1"/>
          </p:nvPr>
        </p:nvSpPr>
        <p:spPr>
          <a:xfrm>
            <a:off x="435077" y="1778152"/>
            <a:ext cx="6278391" cy="4169423"/>
          </a:xfrm>
        </p:spPr>
        <p:txBody>
          <a:bodyPr>
            <a:normAutofit fontScale="92500" lnSpcReduction="10000"/>
          </a:bodyPr>
          <a:lstStyle/>
          <a:p>
            <a:r>
              <a:rPr lang="en-US" dirty="0" smtClean="0"/>
              <a:t>Cloud based software </a:t>
            </a:r>
          </a:p>
          <a:p>
            <a:r>
              <a:rPr lang="en-US" dirty="0" smtClean="0"/>
              <a:t>Central, multi-tenant or virtualization </a:t>
            </a:r>
            <a:br>
              <a:rPr lang="en-US" dirty="0" smtClean="0"/>
            </a:br>
            <a:r>
              <a:rPr lang="en-US" dirty="0" smtClean="0"/>
              <a:t>architecture supports scalability</a:t>
            </a:r>
          </a:p>
          <a:p>
            <a:r>
              <a:rPr lang="en-US" dirty="0" smtClean="0"/>
              <a:t>Distributed via web browsers; available </a:t>
            </a:r>
            <a:br>
              <a:rPr lang="en-US" dirty="0" smtClean="0"/>
            </a:br>
            <a:r>
              <a:rPr lang="en-US" dirty="0" smtClean="0"/>
              <a:t>anywhere with an internet connection</a:t>
            </a:r>
          </a:p>
          <a:p>
            <a:r>
              <a:rPr lang="en-US" dirty="0"/>
              <a:t>C</a:t>
            </a:r>
            <a:r>
              <a:rPr lang="en-US" dirty="0" smtClean="0"/>
              <a:t>ompatible with multiple operating </a:t>
            </a:r>
            <a:br>
              <a:rPr lang="en-US" dirty="0" smtClean="0"/>
            </a:br>
            <a:r>
              <a:rPr lang="en-US" dirty="0" smtClean="0"/>
              <a:t>systems and devices</a:t>
            </a:r>
          </a:p>
          <a:p>
            <a:r>
              <a:rPr lang="en-US" dirty="0"/>
              <a:t>E</a:t>
            </a:r>
            <a:r>
              <a:rPr lang="en-US" dirty="0" smtClean="0"/>
              <a:t>asy to use, collaborate, update, </a:t>
            </a:r>
            <a:br>
              <a:rPr lang="en-US" dirty="0" smtClean="0"/>
            </a:br>
            <a:r>
              <a:rPr lang="en-US" dirty="0" smtClean="0"/>
              <a:t>and sync</a:t>
            </a:r>
          </a:p>
          <a:p>
            <a:r>
              <a:rPr lang="en-US" dirty="0" smtClean="0"/>
              <a:t>Revenue model is subscription based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843" y="1690688"/>
            <a:ext cx="5478532" cy="4108899"/>
          </a:xfrm>
          <a:prstGeom prst="rect">
            <a:avLst/>
          </a:prstGeom>
        </p:spPr>
      </p:pic>
    </p:spTree>
    <p:extLst>
      <p:ext uri="{BB962C8B-B14F-4D97-AF65-F5344CB8AC3E}">
        <p14:creationId xmlns:p14="http://schemas.microsoft.com/office/powerpoint/2010/main" val="40343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anim calcmode="lin" valueType="num">
                                      <p:cBhvr>
                                        <p:cTn id="13"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250"/>
                                        <p:tgtEl>
                                          <p:spTgt spid="3">
                                            <p:txEl>
                                              <p:pRg st="2" end="2"/>
                                            </p:txEl>
                                          </p:spTgt>
                                        </p:tgtEl>
                                      </p:cBhvr>
                                    </p:animEffect>
                                    <p:anim calcmode="lin" valueType="num">
                                      <p:cBhvr>
                                        <p:cTn id="27"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250"/>
                                        <p:tgtEl>
                                          <p:spTgt spid="3">
                                            <p:txEl>
                                              <p:pRg st="3" end="3"/>
                                            </p:txEl>
                                          </p:spTgt>
                                        </p:tgtEl>
                                      </p:cBhvr>
                                    </p:animEffect>
                                    <p:anim calcmode="lin" valueType="num">
                                      <p:cBhvr>
                                        <p:cTn id="3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250"/>
                                        <p:tgtEl>
                                          <p:spTgt spid="3">
                                            <p:txEl>
                                              <p:pRg st="4" end="4"/>
                                            </p:txEl>
                                          </p:spTgt>
                                        </p:tgtEl>
                                      </p:cBhvr>
                                    </p:animEffect>
                                    <p:anim calcmode="lin" valueType="num">
                                      <p:cBhvr>
                                        <p:cTn id="41"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250"/>
                                        <p:tgtEl>
                                          <p:spTgt spid="3">
                                            <p:txEl>
                                              <p:pRg st="5" end="5"/>
                                            </p:txEl>
                                          </p:spTgt>
                                        </p:tgtEl>
                                      </p:cBhvr>
                                    </p:animEffect>
                                    <p:anim calcmode="lin" valueType="num">
                                      <p:cBhvr>
                                        <p:cTn id="48"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SaaS</a:t>
            </a:r>
            <a:endParaRPr lang="en-US" dirty="0"/>
          </a:p>
        </p:txBody>
      </p:sp>
      <p:sp>
        <p:nvSpPr>
          <p:cNvPr id="3" name="Content Placeholder 2"/>
          <p:cNvSpPr>
            <a:spLocks noGrp="1"/>
          </p:cNvSpPr>
          <p:nvPr>
            <p:ph idx="1"/>
          </p:nvPr>
        </p:nvSpPr>
        <p:spPr>
          <a:xfrm>
            <a:off x="838200" y="1690688"/>
            <a:ext cx="10515600" cy="4486275"/>
          </a:xfrm>
        </p:spPr>
        <p:txBody>
          <a:bodyPr>
            <a:normAutofit fontScale="70000" lnSpcReduction="20000"/>
          </a:bodyPr>
          <a:lstStyle/>
          <a:p>
            <a:r>
              <a:rPr lang="en-US" dirty="0" err="1" smtClean="0"/>
              <a:t>SalesForce</a:t>
            </a:r>
            <a:r>
              <a:rPr lang="en-US" dirty="0" smtClean="0"/>
              <a:t> </a:t>
            </a:r>
          </a:p>
          <a:p>
            <a:pPr marL="457200" lvl="1" indent="0">
              <a:buNone/>
            </a:pPr>
            <a:r>
              <a:rPr lang="en-US" sz="2000" dirty="0" smtClean="0">
                <a:solidFill>
                  <a:srgbClr val="0070C0"/>
                </a:solidFill>
              </a:rPr>
              <a:t>CRM tool</a:t>
            </a:r>
            <a:endParaRPr lang="en-US" sz="2000" dirty="0">
              <a:solidFill>
                <a:srgbClr val="0070C0"/>
              </a:solidFill>
            </a:endParaRPr>
          </a:p>
          <a:p>
            <a:r>
              <a:rPr lang="en-US" dirty="0" smtClean="0"/>
              <a:t>NetSuite </a:t>
            </a:r>
          </a:p>
          <a:p>
            <a:pPr marL="457200" lvl="1" indent="0">
              <a:buNone/>
            </a:pPr>
            <a:r>
              <a:rPr lang="en-US" sz="2000" dirty="0" smtClean="0">
                <a:solidFill>
                  <a:srgbClr val="0070C0"/>
                </a:solidFill>
              </a:rPr>
              <a:t>CRM and ERP combined service</a:t>
            </a:r>
            <a:endParaRPr lang="en-US" sz="2000" dirty="0">
              <a:solidFill>
                <a:srgbClr val="0070C0"/>
              </a:solidFill>
            </a:endParaRPr>
          </a:p>
          <a:p>
            <a:r>
              <a:rPr lang="en-US" dirty="0"/>
              <a:t>Constant </a:t>
            </a:r>
            <a:r>
              <a:rPr lang="en-US" dirty="0" smtClean="0"/>
              <a:t>Contact</a:t>
            </a:r>
          </a:p>
          <a:p>
            <a:pPr marL="457200" lvl="1" indent="0">
              <a:buNone/>
            </a:pPr>
            <a:r>
              <a:rPr lang="en-US" sz="2000" dirty="0" smtClean="0">
                <a:solidFill>
                  <a:srgbClr val="0070C0"/>
                </a:solidFill>
              </a:rPr>
              <a:t>Marketing automation tool</a:t>
            </a:r>
            <a:endParaRPr lang="en-US" sz="2000" dirty="0">
              <a:solidFill>
                <a:srgbClr val="0070C0"/>
              </a:solidFill>
            </a:endParaRPr>
          </a:p>
          <a:p>
            <a:r>
              <a:rPr lang="en-US" dirty="0" smtClean="0"/>
              <a:t>GoToMeeting </a:t>
            </a:r>
          </a:p>
          <a:p>
            <a:pPr marL="457200" lvl="1" indent="0">
              <a:buNone/>
            </a:pPr>
            <a:r>
              <a:rPr lang="en-US" sz="2000" dirty="0" smtClean="0">
                <a:solidFill>
                  <a:srgbClr val="0070C0"/>
                </a:solidFill>
              </a:rPr>
              <a:t>Conferencing solution</a:t>
            </a:r>
            <a:endParaRPr lang="en-US" sz="2000" dirty="0">
              <a:solidFill>
                <a:srgbClr val="0070C0"/>
              </a:solidFill>
            </a:endParaRPr>
          </a:p>
          <a:p>
            <a:r>
              <a:rPr lang="en-US" dirty="0"/>
              <a:t>Google </a:t>
            </a:r>
            <a:r>
              <a:rPr lang="en-US" dirty="0" smtClean="0"/>
              <a:t>Docs</a:t>
            </a:r>
          </a:p>
          <a:p>
            <a:pPr marL="457200" lvl="1" indent="0">
              <a:buNone/>
            </a:pPr>
            <a:r>
              <a:rPr lang="en-US" sz="2000" dirty="0" smtClean="0">
                <a:solidFill>
                  <a:srgbClr val="0070C0"/>
                </a:solidFill>
              </a:rPr>
              <a:t>Collaboration tool</a:t>
            </a:r>
            <a:endParaRPr lang="en-US" sz="2000" dirty="0">
              <a:solidFill>
                <a:srgbClr val="0070C0"/>
              </a:solidFill>
            </a:endParaRPr>
          </a:p>
          <a:p>
            <a:r>
              <a:rPr lang="en-US" dirty="0" err="1" smtClean="0"/>
              <a:t>DropBox</a:t>
            </a:r>
            <a:endParaRPr lang="en-US" dirty="0" smtClean="0"/>
          </a:p>
          <a:p>
            <a:pPr marL="457200" lvl="1" indent="0">
              <a:buNone/>
            </a:pPr>
            <a:r>
              <a:rPr lang="en-US" sz="2000" dirty="0" smtClean="0">
                <a:solidFill>
                  <a:srgbClr val="0070C0"/>
                </a:solidFill>
              </a:rPr>
              <a:t>Storage solution</a:t>
            </a:r>
            <a:endParaRPr lang="en-US" sz="2000" dirty="0">
              <a:solidFill>
                <a:srgbClr val="0070C0"/>
              </a:solidFill>
            </a:endParaRPr>
          </a:p>
          <a:p>
            <a:r>
              <a:rPr lang="en-US" dirty="0"/>
              <a:t>Adobe Creative </a:t>
            </a:r>
            <a:r>
              <a:rPr lang="en-US" dirty="0" smtClean="0"/>
              <a:t>Cloud</a:t>
            </a:r>
          </a:p>
          <a:p>
            <a:pPr marL="457200" lvl="1" indent="0">
              <a:buNone/>
            </a:pPr>
            <a:r>
              <a:rPr lang="en-US" sz="2000" dirty="0">
                <a:solidFill>
                  <a:srgbClr val="0070C0"/>
                </a:solidFill>
              </a:rPr>
              <a:t>Suite of creative </a:t>
            </a:r>
            <a:r>
              <a:rPr lang="en-US" sz="2000" dirty="0" smtClean="0">
                <a:solidFill>
                  <a:srgbClr val="0070C0"/>
                </a:solidFill>
              </a:rPr>
              <a:t>solution</a:t>
            </a:r>
            <a:endParaRPr lang="en-US" sz="2000" dirty="0" smtClean="0"/>
          </a:p>
          <a:p>
            <a:r>
              <a:rPr lang="en-US" dirty="0" smtClean="0"/>
              <a:t>Microsoft 365</a:t>
            </a:r>
          </a:p>
          <a:p>
            <a:pPr marL="457200" lvl="1" indent="0">
              <a:buNone/>
            </a:pPr>
            <a:r>
              <a:rPr lang="en-US" sz="2000" dirty="0" smtClean="0">
                <a:solidFill>
                  <a:srgbClr val="0070C0"/>
                </a:solidFill>
              </a:rPr>
              <a:t>Suite of creative solutions</a:t>
            </a:r>
            <a:endParaRPr lang="en-US" sz="2000" dirty="0">
              <a:solidFill>
                <a:srgbClr val="0070C0"/>
              </a:solidFill>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1125" b="2074"/>
          <a:stretch/>
        </p:blipFill>
        <p:spPr>
          <a:xfrm>
            <a:off x="5859532" y="289804"/>
            <a:ext cx="2312918" cy="1586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311" y="5003606"/>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5" y="3351997"/>
            <a:ext cx="4686300" cy="971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125" y="4547281"/>
            <a:ext cx="4286250" cy="1066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425" y="363930"/>
            <a:ext cx="3181350" cy="14382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8125" y="5832083"/>
            <a:ext cx="3086100" cy="8477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0968" y="2331343"/>
            <a:ext cx="2143125" cy="214312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8125" y="1951650"/>
            <a:ext cx="3962400" cy="1152525"/>
          </a:xfrm>
          <a:prstGeom prst="rect">
            <a:avLst/>
          </a:prstGeom>
        </p:spPr>
      </p:pic>
    </p:spTree>
    <p:extLst>
      <p:ext uri="{BB962C8B-B14F-4D97-AF65-F5344CB8AC3E}">
        <p14:creationId xmlns:p14="http://schemas.microsoft.com/office/powerpoint/2010/main" val="6993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Cloud Computing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Technology as a “utility” </a:t>
            </a:r>
          </a:p>
          <a:p>
            <a:r>
              <a:rPr lang="en-US" dirty="0" smtClean="0"/>
              <a:t>Capital Expenditures become Operating Expenditures</a:t>
            </a:r>
          </a:p>
          <a:p>
            <a:r>
              <a:rPr lang="en-US" dirty="0" smtClean="0"/>
              <a:t>Enables universal, global, &amp; mobile collaboration</a:t>
            </a:r>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sz="1200" dirty="0" smtClean="0"/>
              <a:t>Source: http</a:t>
            </a:r>
            <a:r>
              <a:rPr lang="en-US" sz="1200" dirty="0"/>
              <a:t>://www.dailytech.com/Cloud+Computing+Changing+IT+in+Small+Business+World/article33635.htm</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3357611"/>
            <a:ext cx="2857500" cy="2257425"/>
          </a:xfrm>
          <a:prstGeom prst="rect">
            <a:avLst/>
          </a:prstGeom>
        </p:spPr>
      </p:pic>
    </p:spTree>
    <p:extLst>
      <p:ext uri="{BB962C8B-B14F-4D97-AF65-F5344CB8AC3E}">
        <p14:creationId xmlns:p14="http://schemas.microsoft.com/office/powerpoint/2010/main" val="3969343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SaaS Subscription Types</a:t>
            </a:r>
            <a:endParaRPr lang="en-US" dirty="0"/>
          </a:p>
        </p:txBody>
      </p:sp>
      <p:sp>
        <p:nvSpPr>
          <p:cNvPr id="3" name="Content Placeholder 2"/>
          <p:cNvSpPr>
            <a:spLocks noGrp="1"/>
          </p:cNvSpPr>
          <p:nvPr>
            <p:ph idx="1"/>
          </p:nvPr>
        </p:nvSpPr>
        <p:spPr>
          <a:xfrm>
            <a:off x="838200" y="1825625"/>
            <a:ext cx="4449417" cy="4351338"/>
          </a:xfrm>
        </p:spPr>
        <p:txBody>
          <a:bodyPr>
            <a:normAutofit lnSpcReduction="10000"/>
          </a:bodyPr>
          <a:lstStyle/>
          <a:p>
            <a:r>
              <a:rPr lang="en-US" dirty="0" smtClean="0"/>
              <a:t>Monthly billing</a:t>
            </a:r>
          </a:p>
          <a:p>
            <a:r>
              <a:rPr lang="en-US" dirty="0" smtClean="0"/>
              <a:t>Term billing</a:t>
            </a:r>
          </a:p>
          <a:p>
            <a:r>
              <a:rPr lang="en-US" dirty="0" smtClean="0"/>
              <a:t>Freemium: limited version </a:t>
            </a:r>
            <a:br>
              <a:rPr lang="en-US" dirty="0" smtClean="0"/>
            </a:br>
            <a:r>
              <a:rPr lang="en-US" dirty="0" smtClean="0"/>
              <a:t>free forever (usually very low conversion rate)</a:t>
            </a:r>
          </a:p>
          <a:p>
            <a:r>
              <a:rPr lang="en-US" dirty="0" smtClean="0"/>
              <a:t>Free Trial: full version free for a period (conversion rates should be higher)</a:t>
            </a:r>
          </a:p>
          <a:p>
            <a:r>
              <a:rPr lang="en-US" dirty="0" smtClean="0"/>
              <a:t>Paywall: similar to free trial, content blocked by quota</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9283" y="1825625"/>
            <a:ext cx="3005607" cy="2873361"/>
          </a:xfrm>
          <a:prstGeom prst="rect">
            <a:avLst/>
          </a:prstGeom>
        </p:spPr>
      </p:pic>
      <p:sp>
        <p:nvSpPr>
          <p:cNvPr id="7" name="Rectangle 6"/>
          <p:cNvSpPr/>
          <p:nvPr/>
        </p:nvSpPr>
        <p:spPr>
          <a:xfrm>
            <a:off x="8160421" y="4953193"/>
            <a:ext cx="1141851" cy="369332"/>
          </a:xfrm>
          <a:prstGeom prst="rect">
            <a:avLst/>
          </a:prstGeom>
        </p:spPr>
        <p:txBody>
          <a:bodyPr wrap="none">
            <a:spAutoFit/>
          </a:bodyPr>
          <a:lstStyle/>
          <a:p>
            <a:r>
              <a:rPr lang="en-US" dirty="0"/>
              <a:t>F</a:t>
            </a:r>
            <a:r>
              <a:rPr lang="en-US" dirty="0" smtClean="0"/>
              <a:t>reemium</a:t>
            </a:r>
            <a:endParaRPr lang="en-US" dirty="0"/>
          </a:p>
        </p:txBody>
      </p:sp>
    </p:spTree>
    <p:extLst>
      <p:ext uri="{BB962C8B-B14F-4D97-AF65-F5344CB8AC3E}">
        <p14:creationId xmlns:p14="http://schemas.microsoft.com/office/powerpoint/2010/main" val="32298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55000" lnSpcReduction="20000"/>
          </a:bodyPr>
          <a:lstStyle/>
          <a:p>
            <a:pPr>
              <a:lnSpc>
                <a:spcPct val="170000"/>
              </a:lnSpc>
            </a:pPr>
            <a:r>
              <a:rPr lang="en-US" dirty="0">
                <a:hlinkClick r:id="rId2"/>
              </a:rPr>
              <a:t>https://en.wikipedia.org/wiki/Cloud_computing#Infrastructure_as_a_service_.</a:t>
            </a:r>
            <a:r>
              <a:rPr lang="en-US" dirty="0" smtClean="0">
                <a:hlinkClick r:id="rId2"/>
              </a:rPr>
              <a:t>28IaaS.29</a:t>
            </a:r>
            <a:endParaRPr lang="en-US" dirty="0" smtClean="0"/>
          </a:p>
          <a:p>
            <a:pPr>
              <a:lnSpc>
                <a:spcPct val="170000"/>
              </a:lnSpc>
            </a:pPr>
            <a:r>
              <a:rPr lang="en-US" dirty="0">
                <a:hlinkClick r:id="rId3"/>
              </a:rPr>
              <a:t>http://</a:t>
            </a:r>
            <a:r>
              <a:rPr lang="en-US" dirty="0" smtClean="0">
                <a:hlinkClick r:id="rId3"/>
              </a:rPr>
              <a:t>searchaws.techtarget.com/news/2240232700/Google-PaaS-has-a-leg-up-on-AWS-Elastic-Beanstalk</a:t>
            </a:r>
            <a:endParaRPr lang="en-US" dirty="0" smtClean="0"/>
          </a:p>
          <a:p>
            <a:pPr>
              <a:lnSpc>
                <a:spcPct val="170000"/>
              </a:lnSpc>
            </a:pPr>
            <a:r>
              <a:rPr lang="en-US" dirty="0">
                <a:hlinkClick r:id="rId4"/>
              </a:rPr>
              <a:t>https://aws.amazon.com/solutions/case-studies/netflix</a:t>
            </a:r>
            <a:r>
              <a:rPr lang="en-US" dirty="0" smtClean="0">
                <a:hlinkClick r:id="rId4"/>
              </a:rPr>
              <a:t>/</a:t>
            </a:r>
            <a:endParaRPr lang="en-US" dirty="0" smtClean="0"/>
          </a:p>
          <a:p>
            <a:pPr>
              <a:lnSpc>
                <a:spcPct val="170000"/>
              </a:lnSpc>
            </a:pPr>
            <a:r>
              <a:rPr lang="en-US" dirty="0">
                <a:hlinkClick r:id="rId5"/>
              </a:rPr>
              <a:t>https://aws.amazon.com/solutions/case-studies/johnson-and-johnson</a:t>
            </a:r>
            <a:r>
              <a:rPr lang="en-US" dirty="0" smtClean="0">
                <a:hlinkClick r:id="rId5"/>
              </a:rPr>
              <a:t>/</a:t>
            </a:r>
            <a:endParaRPr lang="en-US" dirty="0" smtClean="0"/>
          </a:p>
          <a:p>
            <a:pPr>
              <a:lnSpc>
                <a:spcPct val="170000"/>
              </a:lnSpc>
            </a:pPr>
            <a:r>
              <a:rPr lang="en-US" dirty="0">
                <a:hlinkClick r:id="rId6"/>
              </a:rPr>
              <a:t>http://</a:t>
            </a:r>
            <a:r>
              <a:rPr lang="en-US" dirty="0" smtClean="0">
                <a:hlinkClick r:id="rId6"/>
              </a:rPr>
              <a:t>www.businessinsider.com/snapchat-is-built-on-googles-cloud-2014-1</a:t>
            </a:r>
            <a:endParaRPr lang="en-US" dirty="0" smtClean="0"/>
          </a:p>
          <a:p>
            <a:pPr>
              <a:lnSpc>
                <a:spcPct val="170000"/>
              </a:lnSpc>
            </a:pPr>
            <a:r>
              <a:rPr lang="en-US" dirty="0">
                <a:hlinkClick r:id="rId7"/>
              </a:rPr>
              <a:t>https://</a:t>
            </a:r>
            <a:r>
              <a:rPr lang="en-US" dirty="0" smtClean="0">
                <a:hlinkClick r:id="rId7"/>
              </a:rPr>
              <a:t>www.expeditedssl.com/aws-in-plain-english</a:t>
            </a:r>
            <a:endParaRPr lang="en-US" dirty="0" smtClean="0"/>
          </a:p>
          <a:p>
            <a:pPr>
              <a:lnSpc>
                <a:spcPct val="170000"/>
              </a:lnSpc>
            </a:pPr>
            <a:r>
              <a:rPr lang="en-US" dirty="0">
                <a:hlinkClick r:id="rId8"/>
              </a:rPr>
              <a:t>https://cloud.google.com/compute</a:t>
            </a:r>
            <a:r>
              <a:rPr lang="en-US" dirty="0" smtClean="0">
                <a:hlinkClick r:id="rId8"/>
              </a:rPr>
              <a:t>/</a:t>
            </a:r>
            <a:endParaRPr lang="en-US" dirty="0" smtClean="0"/>
          </a:p>
          <a:p>
            <a:pPr>
              <a:lnSpc>
                <a:spcPct val="170000"/>
              </a:lnSpc>
            </a:pPr>
            <a:r>
              <a:rPr lang="en-US" dirty="0">
                <a:hlinkClick r:id="rId9"/>
              </a:rPr>
              <a:t>https://</a:t>
            </a:r>
            <a:r>
              <a:rPr lang="en-US" dirty="0" smtClean="0">
                <a:hlinkClick r:id="rId9"/>
              </a:rPr>
              <a:t>en.wikipedia.org/wiki/Google_Compute_Engine</a:t>
            </a:r>
            <a:endParaRPr lang="en-US" dirty="0" smtClean="0"/>
          </a:p>
          <a:p>
            <a:pPr>
              <a:lnSpc>
                <a:spcPct val="170000"/>
              </a:lnSpc>
            </a:pPr>
            <a:r>
              <a:rPr lang="en-US" dirty="0">
                <a:hlinkClick r:id="rId10"/>
              </a:rPr>
              <a:t>http://</a:t>
            </a:r>
            <a:r>
              <a:rPr lang="en-US" dirty="0" smtClean="0">
                <a:hlinkClick r:id="rId10"/>
              </a:rPr>
              <a:t>sixteenventures.com/freemium-or-free-trial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419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Players in Cloud Computing </a:t>
            </a:r>
            <a:endParaRPr lang="en-US" dirty="0"/>
          </a:p>
        </p:txBody>
      </p:sp>
      <p:sp>
        <p:nvSpPr>
          <p:cNvPr id="3" name="Content Placeholder 2"/>
          <p:cNvSpPr>
            <a:spLocks noGrp="1"/>
          </p:cNvSpPr>
          <p:nvPr>
            <p:ph idx="1"/>
          </p:nvPr>
        </p:nvSpPr>
        <p:spPr/>
        <p:txBody>
          <a:bodyPr/>
          <a:lstStyle/>
          <a:p>
            <a:r>
              <a:rPr lang="en-US" dirty="0"/>
              <a:t>Amazon Web Services (AWS)</a:t>
            </a:r>
          </a:p>
          <a:p>
            <a:r>
              <a:rPr lang="en-US" dirty="0"/>
              <a:t>Google Cloud Platform</a:t>
            </a:r>
          </a:p>
          <a:p>
            <a:r>
              <a:rPr lang="en-US" dirty="0" smtClean="0"/>
              <a:t>Oracle </a:t>
            </a:r>
          </a:p>
          <a:p>
            <a:r>
              <a:rPr lang="en-US" dirty="0" smtClean="0"/>
              <a:t>And many others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7" y="4206322"/>
            <a:ext cx="3114675" cy="1466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3" y="4773058"/>
            <a:ext cx="2619375" cy="333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0" y="4277759"/>
            <a:ext cx="3448050" cy="1323975"/>
          </a:xfrm>
          <a:prstGeom prst="rect">
            <a:avLst/>
          </a:prstGeom>
        </p:spPr>
      </p:pic>
    </p:spTree>
    <p:extLst>
      <p:ext uri="{BB962C8B-B14F-4D97-AF65-F5344CB8AC3E}">
        <p14:creationId xmlns:p14="http://schemas.microsoft.com/office/powerpoint/2010/main" val="117635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Models</a:t>
            </a:r>
            <a:endParaRPr lang="en-US" dirty="0"/>
          </a:p>
        </p:txBody>
      </p:sp>
      <p:sp>
        <p:nvSpPr>
          <p:cNvPr id="3" name="Content Placeholder 2"/>
          <p:cNvSpPr>
            <a:spLocks noGrp="1"/>
          </p:cNvSpPr>
          <p:nvPr>
            <p:ph idx="1"/>
          </p:nvPr>
        </p:nvSpPr>
        <p:spPr/>
        <p:txBody>
          <a:bodyPr/>
          <a:lstStyle/>
          <a:p>
            <a:r>
              <a:rPr lang="en-US" dirty="0"/>
              <a:t>IaaS: Infrastructure as a Service</a:t>
            </a:r>
          </a:p>
          <a:p>
            <a:r>
              <a:rPr lang="en-US" dirty="0" smtClean="0"/>
              <a:t>PaaS</a:t>
            </a:r>
            <a:r>
              <a:rPr lang="en-US" dirty="0"/>
              <a:t>: Platform as a </a:t>
            </a:r>
            <a:r>
              <a:rPr lang="en-US" dirty="0" smtClean="0"/>
              <a:t>Service</a:t>
            </a:r>
          </a:p>
          <a:p>
            <a:r>
              <a:rPr lang="en-US" dirty="0"/>
              <a:t>SaaS: Software as a Service</a:t>
            </a:r>
          </a:p>
          <a:p>
            <a:r>
              <a:rPr lang="en-US" dirty="0" smtClean="0"/>
              <a:t>Various other models exist (</a:t>
            </a:r>
            <a:r>
              <a:rPr lang="en-US" dirty="0" err="1" smtClean="0"/>
              <a:t>XaaS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612" y="4422582"/>
            <a:ext cx="3152775" cy="1447800"/>
          </a:xfrm>
          <a:prstGeom prst="rect">
            <a:avLst/>
          </a:prstGeom>
        </p:spPr>
      </p:pic>
    </p:spTree>
    <p:extLst>
      <p:ext uri="{BB962C8B-B14F-4D97-AF65-F5344CB8AC3E}">
        <p14:creationId xmlns:p14="http://schemas.microsoft.com/office/powerpoint/2010/main" val="38359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PaaS, SaaS Explained</a:t>
            </a:r>
            <a:endParaRPr lang="en-US" dirty="0"/>
          </a:p>
        </p:txBody>
      </p:sp>
      <p:sp>
        <p:nvSpPr>
          <p:cNvPr id="3" name="Content Placeholder 2"/>
          <p:cNvSpPr>
            <a:spLocks noGrp="1"/>
          </p:cNvSpPr>
          <p:nvPr>
            <p:ph idx="1"/>
          </p:nvPr>
        </p:nvSpPr>
        <p:spPr/>
        <p:txBody>
          <a:bodyPr/>
          <a:lstStyle/>
          <a:p>
            <a:r>
              <a:rPr lang="en-US" b="1" dirty="0" smtClean="0"/>
              <a:t>IaaS: “host”</a:t>
            </a:r>
            <a:r>
              <a:rPr lang="en-US" dirty="0" smtClean="0"/>
              <a:t> – you pay for the infrastructure but you are responsible for all application development and deployment and support activities. </a:t>
            </a:r>
          </a:p>
          <a:p>
            <a:r>
              <a:rPr lang="en-US" b="1" dirty="0" smtClean="0"/>
              <a:t>PaaS: “build” </a:t>
            </a:r>
            <a:r>
              <a:rPr lang="en-US" dirty="0" smtClean="0"/>
              <a:t>– you pay for the infrastructure and for a developing platform that supports many areas of deployment so you can just focus on programming your application. </a:t>
            </a:r>
          </a:p>
          <a:p>
            <a:r>
              <a:rPr lang="en-US" b="1" dirty="0" smtClean="0"/>
              <a:t>SaaS: “consume”</a:t>
            </a:r>
            <a:r>
              <a:rPr lang="en-US" dirty="0" smtClean="0"/>
              <a:t> – you pay for an entire solution that is fully built, deployed, and distributed over the web for you to consume on demand. You have no infrastructure, development, deployment, or support responsibilities.</a:t>
            </a:r>
            <a:endParaRPr lang="en-US" dirty="0"/>
          </a:p>
        </p:txBody>
      </p:sp>
    </p:spTree>
    <p:extLst>
      <p:ext uri="{BB962C8B-B14F-4D97-AF65-F5344CB8AC3E}">
        <p14:creationId xmlns:p14="http://schemas.microsoft.com/office/powerpoint/2010/main" val="1333612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194" y="0"/>
            <a:ext cx="7575612" cy="6858000"/>
          </a:xfrm>
          <a:prstGeom prst="rect">
            <a:avLst/>
          </a:prstGeom>
        </p:spPr>
      </p:pic>
    </p:spTree>
    <p:extLst>
      <p:ext uri="{BB962C8B-B14F-4D97-AF65-F5344CB8AC3E}">
        <p14:creationId xmlns:p14="http://schemas.microsoft.com/office/powerpoint/2010/main" val="98410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75" y="1136095"/>
            <a:ext cx="4724809" cy="26138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458" y="2050494"/>
            <a:ext cx="4717189" cy="2659610"/>
          </a:xfrm>
          <a:prstGeom prst="rect">
            <a:avLst/>
          </a:prstGeom>
        </p:spPr>
      </p:pic>
      <p:sp>
        <p:nvSpPr>
          <p:cNvPr id="4" name="TextBox 3"/>
          <p:cNvSpPr txBox="1"/>
          <p:nvPr/>
        </p:nvSpPr>
        <p:spPr>
          <a:xfrm>
            <a:off x="863175" y="4174075"/>
            <a:ext cx="4724809" cy="1477328"/>
          </a:xfrm>
          <a:prstGeom prst="rect">
            <a:avLst/>
          </a:prstGeom>
          <a:noFill/>
        </p:spPr>
        <p:txBody>
          <a:bodyPr wrap="square" rtlCol="0">
            <a:spAutoFit/>
          </a:bodyPr>
          <a:lstStyle/>
          <a:p>
            <a:r>
              <a:rPr lang="en-US" dirty="0" smtClean="0"/>
              <a:t>Which environment would be best if your use case requires a lot of customization and proprietary code to support a unique business model, and you have a big budget and plenty of developing, back-end, and support talent? </a:t>
            </a:r>
            <a:endParaRPr lang="en-US" dirty="0"/>
          </a:p>
        </p:txBody>
      </p:sp>
      <p:sp>
        <p:nvSpPr>
          <p:cNvPr id="5" name="TextBox 4"/>
          <p:cNvSpPr txBox="1"/>
          <p:nvPr/>
        </p:nvSpPr>
        <p:spPr>
          <a:xfrm>
            <a:off x="6441178" y="786029"/>
            <a:ext cx="4724809" cy="923330"/>
          </a:xfrm>
          <a:prstGeom prst="rect">
            <a:avLst/>
          </a:prstGeom>
          <a:noFill/>
        </p:spPr>
        <p:txBody>
          <a:bodyPr wrap="square" rtlCol="0">
            <a:spAutoFit/>
          </a:bodyPr>
          <a:lstStyle/>
          <a:p>
            <a:r>
              <a:rPr lang="en-US" dirty="0" smtClean="0"/>
              <a:t>Which environment would be best if you need a simple, rapid, high-availability solution to answer a standard business problem?</a:t>
            </a:r>
            <a:endParaRPr lang="en-US" dirty="0"/>
          </a:p>
        </p:txBody>
      </p:sp>
      <p:sp>
        <p:nvSpPr>
          <p:cNvPr id="6" name="TextBox 5"/>
          <p:cNvSpPr txBox="1"/>
          <p:nvPr/>
        </p:nvSpPr>
        <p:spPr>
          <a:xfrm>
            <a:off x="6441177" y="5051239"/>
            <a:ext cx="4724809" cy="1200329"/>
          </a:xfrm>
          <a:prstGeom prst="rect">
            <a:avLst/>
          </a:prstGeom>
          <a:noFill/>
        </p:spPr>
        <p:txBody>
          <a:bodyPr wrap="square" rtlCol="0">
            <a:spAutoFit/>
          </a:bodyPr>
          <a:lstStyle/>
          <a:p>
            <a:r>
              <a:rPr lang="en-US" dirty="0" smtClean="0"/>
              <a:t>Which environment would be best if you need to rapidly deploy your own application but need the support of a developing environment and automated support to your code?</a:t>
            </a:r>
            <a:endParaRPr lang="en-US" dirty="0"/>
          </a:p>
        </p:txBody>
      </p:sp>
    </p:spTree>
    <p:extLst>
      <p:ext uri="{BB962C8B-B14F-4D97-AF65-F5344CB8AC3E}">
        <p14:creationId xmlns:p14="http://schemas.microsoft.com/office/powerpoint/2010/main" val="1708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58" y="381028"/>
            <a:ext cx="10515600" cy="1325563"/>
          </a:xfrm>
        </p:spPr>
        <p:txBody>
          <a:bodyPr/>
          <a:lstStyle/>
          <a:p>
            <a:r>
              <a:rPr lang="en-US" dirty="0" smtClean="0"/>
              <a:t>IaaS (Infrastructure as a Service)</a:t>
            </a:r>
            <a:endParaRPr lang="en-US" dirty="0"/>
          </a:p>
        </p:txBody>
      </p:sp>
      <p:sp>
        <p:nvSpPr>
          <p:cNvPr id="3" name="Content Placeholder 2"/>
          <p:cNvSpPr>
            <a:spLocks noGrp="1"/>
          </p:cNvSpPr>
          <p:nvPr>
            <p:ph idx="1"/>
          </p:nvPr>
        </p:nvSpPr>
        <p:spPr>
          <a:xfrm>
            <a:off x="583758" y="1825625"/>
            <a:ext cx="5832944" cy="4169658"/>
          </a:xfrm>
        </p:spPr>
        <p:txBody>
          <a:bodyPr>
            <a:normAutofit lnSpcReduction="10000"/>
          </a:bodyPr>
          <a:lstStyle/>
          <a:p>
            <a:r>
              <a:rPr lang="en-US" dirty="0" smtClean="0"/>
              <a:t>“Online </a:t>
            </a:r>
            <a:r>
              <a:rPr lang="en-US" dirty="0"/>
              <a:t>services that abstract user from the detail of infrastructure like physical computing resources, location, data partitioning, scaling, security, </a:t>
            </a:r>
            <a:r>
              <a:rPr lang="en-US" dirty="0" smtClean="0"/>
              <a:t>backup, etc.”</a:t>
            </a:r>
          </a:p>
          <a:p>
            <a:r>
              <a:rPr lang="en-US" dirty="0" smtClean="0"/>
              <a:t>The user is responsible for installing and maintaining the operating system and the application software.</a:t>
            </a:r>
          </a:p>
          <a:p>
            <a:r>
              <a:rPr lang="en-US" dirty="0" smtClean="0"/>
              <a:t>Pay for resources allocated and consumed, much like a utility service.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702" y="1825625"/>
            <a:ext cx="5310334" cy="3717234"/>
          </a:xfrm>
          <a:prstGeom prst="rect">
            <a:avLst/>
          </a:prstGeom>
        </p:spPr>
      </p:pic>
    </p:spTree>
    <p:extLst>
      <p:ext uri="{BB962C8B-B14F-4D97-AF65-F5344CB8AC3E}">
        <p14:creationId xmlns:p14="http://schemas.microsoft.com/office/powerpoint/2010/main" val="302075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Amazon Web Services: EC2</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004" y="2131862"/>
            <a:ext cx="6088908" cy="3223539"/>
          </a:xfrm>
          <a:prstGeom prst="rect">
            <a:avLst/>
          </a:prstGeom>
        </p:spPr>
      </p:pic>
      <p:sp>
        <p:nvSpPr>
          <p:cNvPr id="5" name="Content Placeholder 2"/>
          <p:cNvSpPr txBox="1">
            <a:spLocks/>
          </p:cNvSpPr>
          <p:nvPr/>
        </p:nvSpPr>
        <p:spPr>
          <a:xfrm>
            <a:off x="838200" y="1825625"/>
            <a:ext cx="30665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gold standard in IaaS</a:t>
            </a:r>
          </a:p>
          <a:p>
            <a:r>
              <a:rPr lang="en-US" dirty="0" smtClean="0"/>
              <a:t>Many services you use run on AWS</a:t>
            </a:r>
          </a:p>
          <a:p>
            <a:r>
              <a:rPr lang="en-US" dirty="0" smtClean="0"/>
              <a:t>Hundreds of success stories</a:t>
            </a:r>
          </a:p>
          <a:p>
            <a:endParaRPr lang="en-US" dirty="0"/>
          </a:p>
        </p:txBody>
      </p:sp>
      <p:sp>
        <p:nvSpPr>
          <p:cNvPr id="6" name="TextBox 5"/>
          <p:cNvSpPr txBox="1"/>
          <p:nvPr/>
        </p:nvSpPr>
        <p:spPr>
          <a:xfrm>
            <a:off x="6508500" y="5796575"/>
            <a:ext cx="2702535" cy="369332"/>
          </a:xfrm>
          <a:prstGeom prst="rect">
            <a:avLst/>
          </a:prstGeom>
          <a:noFill/>
        </p:spPr>
        <p:txBody>
          <a:bodyPr wrap="none" rtlCol="0">
            <a:spAutoFit/>
          </a:bodyPr>
          <a:lstStyle/>
          <a:p>
            <a:r>
              <a:rPr lang="en-US" dirty="0" smtClean="0"/>
              <a:t>Click image to watch demo</a:t>
            </a:r>
            <a:endParaRPr lang="en-US" dirty="0"/>
          </a:p>
        </p:txBody>
      </p:sp>
    </p:spTree>
    <p:extLst>
      <p:ext uri="{BB962C8B-B14F-4D97-AF65-F5344CB8AC3E}">
        <p14:creationId xmlns:p14="http://schemas.microsoft.com/office/powerpoint/2010/main" val="69079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860</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Enterprise Cloud Computing</vt:lpstr>
      <vt:lpstr>Enterprise Cloud Computing</vt:lpstr>
      <vt:lpstr>Big Players in Cloud Computing </vt:lpstr>
      <vt:lpstr>Cloud Computing Models</vt:lpstr>
      <vt:lpstr>IaaS, PaaS, SaaS Explained</vt:lpstr>
      <vt:lpstr>PowerPoint Presentation</vt:lpstr>
      <vt:lpstr>PowerPoint Presentation</vt:lpstr>
      <vt:lpstr>IaaS (Infrastructure as a Service)</vt:lpstr>
      <vt:lpstr>IaaS: Amazon Web Services: EC2</vt:lpstr>
      <vt:lpstr>AWS Case Study: Johnson &amp; Johnson</vt:lpstr>
      <vt:lpstr>AWS Case Study: Johnson &amp; Johnson</vt:lpstr>
      <vt:lpstr>AWS Case Study: Netflix</vt:lpstr>
      <vt:lpstr>Google Cloud Platform: Compute Engine</vt:lpstr>
      <vt:lpstr>PaaS (Platform as a Service)</vt:lpstr>
      <vt:lpstr>PaaS: Google App Engine (2008)</vt:lpstr>
      <vt:lpstr>GCP Case Study: Snapchat</vt:lpstr>
      <vt:lpstr>PaaS: AWS Elastic Beanstalk (2011)</vt:lpstr>
      <vt:lpstr>SaaS (Software as a Service) </vt:lpstr>
      <vt:lpstr>Examples of SaaS</vt:lpstr>
      <vt:lpstr>SaaS Subscription Types</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Information Age</dc:title>
  <dc:creator>Adam Alalouf</dc:creator>
  <cp:lastModifiedBy>Adam Alalouf</cp:lastModifiedBy>
  <cp:revision>45</cp:revision>
  <dcterms:created xsi:type="dcterms:W3CDTF">2015-10-29T02:19:56Z</dcterms:created>
  <dcterms:modified xsi:type="dcterms:W3CDTF">2015-11-10T18:24:53Z</dcterms:modified>
</cp:coreProperties>
</file>