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0" r:id="rId5"/>
    <p:sldId id="264" r:id="rId6"/>
    <p:sldId id="266" r:id="rId7"/>
    <p:sldId id="267" r:id="rId8"/>
    <p:sldId id="269" r:id="rId9"/>
    <p:sldId id="270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8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am%20Alalouf\Creative%20Cloud%20Files\20%20Temple%20MIS\IMD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'Sample Movies'!$D$11:$D$22</c:f>
              <c:numCache>
                <c:formatCode>General</c:formatCode>
                <c:ptCount val="12"/>
                <c:pt idx="0">
                  <c:v>1</c:v>
                </c:pt>
                <c:pt idx="1">
                  <c:v>10</c:v>
                </c:pt>
                <c:pt idx="2">
                  <c:v>25</c:v>
                </c:pt>
                <c:pt idx="3">
                  <c:v>50</c:v>
                </c:pt>
                <c:pt idx="4">
                  <c:v>75</c:v>
                </c:pt>
                <c:pt idx="5">
                  <c:v>150</c:v>
                </c:pt>
                <c:pt idx="6">
                  <c:v>225</c:v>
                </c:pt>
                <c:pt idx="7">
                  <c:v>300</c:v>
                </c:pt>
                <c:pt idx="8">
                  <c:v>375</c:v>
                </c:pt>
                <c:pt idx="9">
                  <c:v>450</c:v>
                </c:pt>
                <c:pt idx="10">
                  <c:v>525</c:v>
                </c:pt>
                <c:pt idx="11">
                  <c:v>600</c:v>
                </c:pt>
              </c:numCache>
            </c:numRef>
          </c:xVal>
          <c:yVal>
            <c:numRef>
              <c:f>'Sample Movies'!$E$11:$E$22</c:f>
              <c:numCache>
                <c:formatCode>"$"#,##0_);[Red]\("$"#,##0\)</c:formatCode>
                <c:ptCount val="12"/>
                <c:pt idx="0">
                  <c:v>652071496</c:v>
                </c:pt>
                <c:pt idx="1">
                  <c:v>179527466</c:v>
                </c:pt>
                <c:pt idx="2">
                  <c:v>89256424</c:v>
                </c:pt>
                <c:pt idx="3">
                  <c:v>44482410</c:v>
                </c:pt>
                <c:pt idx="4">
                  <c:v>25442958</c:v>
                </c:pt>
                <c:pt idx="5">
                  <c:v>1822250</c:v>
                </c:pt>
                <c:pt idx="6">
                  <c:v>405917</c:v>
                </c:pt>
                <c:pt idx="7">
                  <c:v>133443</c:v>
                </c:pt>
                <c:pt idx="8">
                  <c:v>42937</c:v>
                </c:pt>
                <c:pt idx="9">
                  <c:v>16831</c:v>
                </c:pt>
                <c:pt idx="10">
                  <c:v>6041</c:v>
                </c:pt>
                <c:pt idx="11">
                  <c:v>607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8296328"/>
        <c:axId val="478297896"/>
      </c:scatterChart>
      <c:valAx>
        <c:axId val="478296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297896"/>
        <c:crosses val="autoZero"/>
        <c:crossBetween val="midCat"/>
      </c:valAx>
      <c:valAx>
        <c:axId val="478297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2963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6B50-9A0C-4E69-8440-40F0080546A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ABC-70C1-462C-9902-F48E12AAF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8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6B50-9A0C-4E69-8440-40F0080546A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ABC-70C1-462C-9902-F48E12AAF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9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6B50-9A0C-4E69-8440-40F0080546A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ABC-70C1-462C-9902-F48E12AAF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09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6B50-9A0C-4E69-8440-40F0080546A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ABC-70C1-462C-9902-F48E12AAF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1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6B50-9A0C-4E69-8440-40F0080546A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ABC-70C1-462C-9902-F48E12AAF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4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6B50-9A0C-4E69-8440-40F0080546A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ABC-70C1-462C-9902-F48E12AAF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5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6B50-9A0C-4E69-8440-40F0080546A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ABC-70C1-462C-9902-F48E12AAF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8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6B50-9A0C-4E69-8440-40F0080546A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ABC-70C1-462C-9902-F48E12AAF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1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6B50-9A0C-4E69-8440-40F0080546A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ABC-70C1-462C-9902-F48E12AAF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1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6B50-9A0C-4E69-8440-40F0080546A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ABC-70C1-462C-9902-F48E12AAF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8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6B50-9A0C-4E69-8440-40F0080546A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E7ABC-70C1-462C-9902-F48E12AAF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1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96B50-9A0C-4E69-8440-40F0080546A0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E7ABC-70C1-462C-9902-F48E12AAF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2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oogle.about.com/od/googleforbusiness/f/longtailfaq.htm" TargetMode="External"/><Relationship Id="rId2" Type="http://schemas.openxmlformats.org/officeDocument/2006/relationships/hyperlink" Target="http://epilepsygenetics.net/2013/03/14/the-pareto-principle-versus-the-long-tai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oxofficemojo.com/yearly/chart/?page=1&amp;view=releasedate&amp;view2=domestic&amp;yr=2015&amp;p=.htm" TargetMode="External"/><Relationship Id="rId4" Type="http://schemas.openxmlformats.org/officeDocument/2006/relationships/hyperlink" Target="http://www.longtail.com/the_long_tai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boxofficemojo.com/yearly/chart/?page=1&amp;view=releasedate&amp;view2=domestic&amp;yr=2015&amp;p=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Distribution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301" y="2481704"/>
            <a:ext cx="4019550" cy="285750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5665968" cy="4169658"/>
          </a:xfrm>
        </p:spPr>
        <p:txBody>
          <a:bodyPr>
            <a:normAutofit/>
          </a:bodyPr>
          <a:lstStyle/>
          <a:p>
            <a:r>
              <a:rPr lang="en-US" dirty="0" smtClean="0"/>
              <a:t>J. C. F. Gauss</a:t>
            </a:r>
          </a:p>
          <a:p>
            <a:r>
              <a:rPr lang="en-US" dirty="0" err="1" smtClean="0"/>
              <a:t>Cental</a:t>
            </a:r>
            <a:r>
              <a:rPr lang="en-US" dirty="0" smtClean="0"/>
              <a:t> Limit Theorem</a:t>
            </a:r>
          </a:p>
          <a:p>
            <a:r>
              <a:rPr lang="en-US" dirty="0" smtClean="0"/>
              <a:t>Symmetry around </a:t>
            </a:r>
            <a:r>
              <a:rPr lang="el-GR" i="1" dirty="0" smtClean="0"/>
              <a:t>μ</a:t>
            </a:r>
            <a:endParaRPr lang="en-US" i="1" dirty="0" smtClean="0"/>
          </a:p>
          <a:p>
            <a:r>
              <a:rPr lang="el-GR" i="1" dirty="0" smtClean="0"/>
              <a:t>μ</a:t>
            </a:r>
            <a:r>
              <a:rPr lang="en-US" i="1" dirty="0" smtClean="0"/>
              <a:t> </a:t>
            </a:r>
            <a:r>
              <a:rPr lang="en-US" dirty="0" smtClean="0"/>
              <a:t>is the confluence of the mean, median, and mode of the data and splits the data in half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5084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://epilepsygenetics.net/2013/03/14/the-pareto-principle-versus-the-long-tail/</a:t>
            </a:r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google.about.com/od/googleforbusiness/f/longtailfaq.htm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http://www.longtail.com/the_long_tail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http://www.boxofficemojo.com/yearly/chart/?page=1&amp;view=releasedate&amp;view2=domestic&amp;yr=2015&amp;p=.</a:t>
            </a:r>
            <a:r>
              <a:rPr lang="en-US" dirty="0" smtClean="0">
                <a:hlinkClick r:id="rId5"/>
              </a:rPr>
              <a:t>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6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Pareto Principle (80/20 Rule)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7335741" cy="4169658"/>
          </a:xfrm>
        </p:spPr>
        <p:txBody>
          <a:bodyPr>
            <a:normAutofit/>
          </a:bodyPr>
          <a:lstStyle/>
          <a:p>
            <a:r>
              <a:rPr lang="en-US" dirty="0" smtClean="0"/>
              <a:t>80% of output comes from 20% of producers</a:t>
            </a:r>
          </a:p>
          <a:p>
            <a:pPr lvl="1"/>
            <a:r>
              <a:rPr lang="en-US" dirty="0" smtClean="0"/>
              <a:t>20% of peapods produce 80% of peas </a:t>
            </a:r>
          </a:p>
          <a:p>
            <a:pPr lvl="1"/>
            <a:r>
              <a:rPr lang="en-US" dirty="0" smtClean="0"/>
              <a:t>20% of inventory produces 80% of sales</a:t>
            </a:r>
          </a:p>
          <a:p>
            <a:pPr lvl="1"/>
            <a:r>
              <a:rPr lang="en-US" dirty="0" smtClean="0"/>
              <a:t>20% of customers produce 80% of sales</a:t>
            </a:r>
          </a:p>
          <a:p>
            <a:pPr lvl="1"/>
            <a:r>
              <a:rPr lang="en-US" dirty="0" smtClean="0"/>
              <a:t>20% of people own 80% of wealth</a:t>
            </a:r>
          </a:p>
          <a:p>
            <a:pPr lvl="1"/>
            <a:r>
              <a:rPr lang="en-US" dirty="0" smtClean="0"/>
              <a:t>20% of people consume 80% of resources</a:t>
            </a:r>
          </a:p>
          <a:p>
            <a:pPr lvl="1"/>
            <a:r>
              <a:rPr lang="en-US" dirty="0" smtClean="0"/>
              <a:t>20% of time spent working produces 80% of work produced (time management)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781" y="4341412"/>
            <a:ext cx="3778219" cy="25165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781" y="1525824"/>
            <a:ext cx="30384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7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Pareto Principle (80/20 Rule)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39" y="2318092"/>
            <a:ext cx="3753374" cy="3096057"/>
          </a:xfrm>
        </p:spPr>
      </p:pic>
      <p:sp>
        <p:nvSpPr>
          <p:cNvPr id="6" name="TextBox 5"/>
          <p:cNvSpPr txBox="1"/>
          <p:nvPr/>
        </p:nvSpPr>
        <p:spPr>
          <a:xfrm>
            <a:off x="7262854" y="2600076"/>
            <a:ext cx="35473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doesn’t always apply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is a pre-information age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49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Tail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Variety &gt; bestsellers</a:t>
            </a:r>
          </a:p>
          <a:p>
            <a:pPr lvl="1"/>
            <a:r>
              <a:rPr lang="en-US" dirty="0" smtClean="0"/>
              <a:t>Netflix</a:t>
            </a:r>
          </a:p>
          <a:p>
            <a:pPr lvl="1"/>
            <a:r>
              <a:rPr lang="en-US" dirty="0" smtClean="0"/>
              <a:t>Amazon</a:t>
            </a:r>
          </a:p>
          <a:p>
            <a:pPr lvl="1"/>
            <a:r>
              <a:rPr lang="en-US" dirty="0" smtClean="0"/>
              <a:t>iTunes</a:t>
            </a:r>
          </a:p>
          <a:p>
            <a:r>
              <a:rPr lang="en-US" dirty="0" smtClean="0"/>
              <a:t>There’s money in the tail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dvertising products</a:t>
            </a:r>
          </a:p>
          <a:p>
            <a:pPr lvl="2"/>
            <a:r>
              <a:rPr lang="en-US" dirty="0" smtClean="0"/>
              <a:t>Google</a:t>
            </a:r>
          </a:p>
          <a:p>
            <a:pPr lvl="2"/>
            <a:r>
              <a:rPr lang="en-US" dirty="0" smtClean="0"/>
              <a:t>Yahoo</a:t>
            </a:r>
          </a:p>
          <a:p>
            <a:pPr lvl="2"/>
            <a:r>
              <a:rPr lang="en-US" dirty="0" smtClean="0"/>
              <a:t>Bing</a:t>
            </a:r>
          </a:p>
          <a:p>
            <a:pPr lvl="1"/>
            <a:r>
              <a:rPr lang="en-US" dirty="0" smtClean="0"/>
              <a:t>Travel bookings</a:t>
            </a:r>
          </a:p>
          <a:p>
            <a:r>
              <a:rPr lang="en-US" dirty="0" smtClean="0"/>
              <a:t>How does a company “fatten the tail?”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345" y="3048794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947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Netflix Long Tail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339" y="1904411"/>
            <a:ext cx="6096000" cy="35718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38200" y="1904410"/>
            <a:ext cx="31931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PTSansRegular"/>
              </a:rPr>
              <a:t>“…gets most of its profits </a:t>
            </a:r>
            <a:r>
              <a:rPr lang="en-US" dirty="0">
                <a:solidFill>
                  <a:srgbClr val="000000"/>
                </a:solidFill>
                <a:latin typeface="PTSansRegular"/>
              </a:rPr>
              <a:t>from a large number of infrequently requested movies rather than from few large and profitable </a:t>
            </a:r>
            <a:r>
              <a:rPr lang="en-US" dirty="0" smtClean="0">
                <a:solidFill>
                  <a:srgbClr val="000000"/>
                </a:solidFill>
                <a:latin typeface="PTSansRegular"/>
              </a:rPr>
              <a:t>movies.”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38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Activity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5715" y="5843173"/>
            <a:ext cx="7200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If link doesn’t work, go to</a:t>
            </a:r>
          </a:p>
          <a:p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://www.boxofficemojo.com/yearly/chart/?page=1&amp;view=releasedate&amp;view2=domestic&amp;yr=2015&amp;p=.</a:t>
            </a:r>
            <a:r>
              <a:rPr lang="en-US" sz="1200" dirty="0" smtClean="0">
                <a:hlinkClick r:id="rId2"/>
              </a:rPr>
              <a:t>htm</a:t>
            </a:r>
            <a:endParaRPr lang="en-US" sz="1200" dirty="0" smtClean="0"/>
          </a:p>
          <a:p>
            <a:endParaRPr lang="en-US" sz="1200" dirty="0"/>
          </a:p>
        </p:txBody>
      </p:sp>
      <p:pic>
        <p:nvPicPr>
          <p:cNvPr id="7" name="Picture 6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49" y="2167227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17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520357"/>
              </p:ext>
            </p:extLst>
          </p:nvPr>
        </p:nvGraphicFramePr>
        <p:xfrm>
          <a:off x="4371683" y="2042767"/>
          <a:ext cx="3448633" cy="33800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1400"/>
                <a:gridCol w="487503"/>
                <a:gridCol w="1209730"/>
              </a:tblGrid>
              <a:tr h="260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Title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Rank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Gross Sales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</a:tr>
              <a:tr h="260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Jurassic World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$652,071,496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</a:tr>
              <a:tr h="260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Ant-Man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$179,527,466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</a:tr>
              <a:tr h="260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Taken 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$89,256,424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</a:tr>
              <a:tr h="260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McFarland USA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$44,482,410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</a:tr>
              <a:tr h="260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Ex Machina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$25,442,958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</a:tr>
              <a:tr h="260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Testament of Youth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$1,822,250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</a:tr>
              <a:tr h="260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The Hunting Ground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$405,917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</a:tr>
              <a:tr h="260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Cambodia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$133,443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</a:tr>
              <a:tr h="260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Charlie's Country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$42,937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</a:tr>
              <a:tr h="260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Eastern Boys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$16,831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</a:tr>
              <a:tr h="260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The Riot Club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$6,041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</a:tr>
              <a:tr h="260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United Passions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$607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33" marR="10833" marT="10833" marB="0" anchor="b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98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131950"/>
              </p:ext>
            </p:extLst>
          </p:nvPr>
        </p:nvGraphicFramePr>
        <p:xfrm>
          <a:off x="1028699" y="477078"/>
          <a:ext cx="10095176" cy="6027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0639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962971"/>
              </p:ext>
            </p:extLst>
          </p:nvPr>
        </p:nvGraphicFramePr>
        <p:xfrm>
          <a:off x="2692863" y="1690688"/>
          <a:ext cx="7415250" cy="1251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9862"/>
                <a:gridCol w="4805388"/>
              </a:tblGrid>
              <a:tr h="417098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Average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587" marR="14587" marT="14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 $ 13,618,695.42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587" marR="14587" marT="14587" marB="0" anchor="b"/>
                </a:tc>
              </a:tr>
              <a:tr h="417098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Median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587" marR="14587" marT="14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 $      130,162.50 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587" marR="14587" marT="14587" marB="0" anchor="b"/>
                </a:tc>
              </a:tr>
              <a:tr h="417098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 dirty="0">
                          <a:effectLst/>
                        </a:rPr>
                        <a:t>Mode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587" marR="14587" marT="14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 dirty="0">
                          <a:effectLst/>
                        </a:rPr>
                        <a:t> $           2,710.00 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587" marR="14587" marT="14587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482144"/>
              </p:ext>
            </p:extLst>
          </p:nvPr>
        </p:nvGraphicFramePr>
        <p:xfrm>
          <a:off x="2692863" y="3548903"/>
          <a:ext cx="7415250" cy="165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6678"/>
                <a:gridCol w="2848572"/>
              </a:tblGrid>
              <a:tr h="41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u="none" strike="noStrike" dirty="0">
                          <a:effectLst/>
                        </a:rPr>
                        <a:t>Top Movie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7" marR="15627" marT="1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300" u="none" strike="noStrike">
                          <a:effectLst/>
                        </a:rPr>
                        <a:t> $    652,071,496.00 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7" marR="15627" marT="15627" marB="0" anchor="b"/>
                </a:tc>
              </a:tr>
              <a:tr h="41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u="none" strike="noStrike" dirty="0">
                          <a:effectLst/>
                        </a:rPr>
                        <a:t>Movies 80 through 604 (524 movies)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7" marR="15627" marT="1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300" u="none" strike="noStrike">
                          <a:effectLst/>
                        </a:rPr>
                        <a:t> $    656,358,114.00 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7" marR="15627" marT="15627" marB="0" anchor="b"/>
                </a:tc>
              </a:tr>
              <a:tr h="41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u="none" strike="noStrike">
                          <a:effectLst/>
                        </a:rPr>
                        <a:t>Movies 1 through 17 (17 movies)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7" marR="15627" marT="1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300" u="none" strike="noStrike">
                          <a:effectLst/>
                        </a:rPr>
                        <a:t> $ 4,097,664,448.00 </a:t>
                      </a:r>
                      <a:endParaRPr lang="en-US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7" marR="15627" marT="15627" marB="0" anchor="b"/>
                </a:tc>
              </a:tr>
              <a:tr h="41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u="none" strike="noStrike" dirty="0">
                          <a:effectLst/>
                        </a:rPr>
                        <a:t>Movies 17 through 604 (587 movies)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7" marR="15627" marT="1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300" u="none" strike="noStrike" dirty="0">
                          <a:effectLst/>
                        </a:rPr>
                        <a:t> $ 4,128,027,585.00 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627" marR="15627" marT="1562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360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340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PTSansRegular</vt:lpstr>
      <vt:lpstr>Office Theme</vt:lpstr>
      <vt:lpstr>Normal Distribution</vt:lpstr>
      <vt:lpstr>Pareto Principle (80/20 Rule)</vt:lpstr>
      <vt:lpstr>Pareto Principle (80/20 Rule)</vt:lpstr>
      <vt:lpstr>Long Tail Distribution</vt:lpstr>
      <vt:lpstr>Netflix Long Tail</vt:lpstr>
      <vt:lpstr>In Class Activity</vt:lpstr>
      <vt:lpstr>Results</vt:lpstr>
      <vt:lpstr>PowerPoint Presentation</vt:lpstr>
      <vt:lpstr>Analysis</vt:lpstr>
      <vt:lpstr>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Multichannel</dc:title>
  <dc:creator>Adam Alalouf</dc:creator>
  <cp:lastModifiedBy>Adam Alalouf</cp:lastModifiedBy>
  <cp:revision>10</cp:revision>
  <dcterms:created xsi:type="dcterms:W3CDTF">2015-11-09T23:37:23Z</dcterms:created>
  <dcterms:modified xsi:type="dcterms:W3CDTF">2015-11-12T00:43:45Z</dcterms:modified>
</cp:coreProperties>
</file>