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220BE-671A-44BA-BE27-B7C34899183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A8CC9BC-AC21-432B-9C87-4CCDBC92222C}">
      <dgm:prSet phldrT="[Text]"/>
      <dgm:spPr/>
      <dgm:t>
        <a:bodyPr/>
        <a:lstStyle/>
        <a:p>
          <a:r>
            <a:rPr lang="en-US" dirty="0" smtClean="0"/>
            <a:t>Employees, Companies</a:t>
          </a:r>
          <a:endParaRPr lang="en-US" dirty="0"/>
        </a:p>
      </dgm:t>
    </dgm:pt>
    <dgm:pt modelId="{70298846-9E32-49EF-9E58-82F348A5CB78}" type="parTrans" cxnId="{6C5A0E40-C80F-480A-AEF8-208716F8BAD3}">
      <dgm:prSet/>
      <dgm:spPr/>
      <dgm:t>
        <a:bodyPr/>
        <a:lstStyle/>
        <a:p>
          <a:endParaRPr lang="en-US"/>
        </a:p>
      </dgm:t>
    </dgm:pt>
    <dgm:pt modelId="{18308A72-D578-4AC4-8113-329AAA15ACE4}" type="sibTrans" cxnId="{6C5A0E40-C80F-480A-AEF8-208716F8BAD3}">
      <dgm:prSet/>
      <dgm:spPr/>
      <dgm:t>
        <a:bodyPr/>
        <a:lstStyle/>
        <a:p>
          <a:endParaRPr lang="en-US"/>
        </a:p>
      </dgm:t>
    </dgm:pt>
    <dgm:pt modelId="{E246DE24-0EE6-461B-A211-FDC2F400F7F0}">
      <dgm:prSet phldrT="[Text]"/>
      <dgm:spPr/>
      <dgm:t>
        <a:bodyPr/>
        <a:lstStyle/>
        <a:p>
          <a:r>
            <a:rPr lang="en-US" dirty="0" smtClean="0"/>
            <a:t>Consumers, Web 2.0</a:t>
          </a:r>
          <a:endParaRPr lang="en-US" dirty="0"/>
        </a:p>
      </dgm:t>
    </dgm:pt>
    <dgm:pt modelId="{BF526698-9575-4DF6-8B36-63B7C2C9B1F6}" type="parTrans" cxnId="{18ACFEA0-CD1B-4B7E-BB6B-EA6F17C7F5A1}">
      <dgm:prSet/>
      <dgm:spPr/>
      <dgm:t>
        <a:bodyPr/>
        <a:lstStyle/>
        <a:p>
          <a:endParaRPr lang="en-US"/>
        </a:p>
      </dgm:t>
    </dgm:pt>
    <dgm:pt modelId="{D2A7ACAE-1FE6-4BFD-8005-5C4760763021}" type="sibTrans" cxnId="{18ACFEA0-CD1B-4B7E-BB6B-EA6F17C7F5A1}">
      <dgm:prSet/>
      <dgm:spPr/>
      <dgm:t>
        <a:bodyPr/>
        <a:lstStyle/>
        <a:p>
          <a:endParaRPr lang="en-US"/>
        </a:p>
      </dgm:t>
    </dgm:pt>
    <dgm:pt modelId="{4B20C5FE-920C-424B-9A47-85B18E708668}">
      <dgm:prSet phldrT="[Text]"/>
      <dgm:spPr/>
      <dgm:t>
        <a:bodyPr/>
        <a:lstStyle/>
        <a:p>
          <a:r>
            <a:rPr lang="en-US" dirty="0" smtClean="0"/>
            <a:t>Machine- generated</a:t>
          </a:r>
          <a:endParaRPr lang="en-US" dirty="0"/>
        </a:p>
      </dgm:t>
    </dgm:pt>
    <dgm:pt modelId="{319254BD-3BB5-4136-B331-9F36D17874CD}" type="parTrans" cxnId="{516695F8-540B-4535-82F1-358E461C5ADE}">
      <dgm:prSet/>
      <dgm:spPr/>
      <dgm:t>
        <a:bodyPr/>
        <a:lstStyle/>
        <a:p>
          <a:endParaRPr lang="en-US"/>
        </a:p>
      </dgm:t>
    </dgm:pt>
    <dgm:pt modelId="{DB40B833-A28A-4A23-8A73-8EB7A646EEEB}" type="sibTrans" cxnId="{516695F8-540B-4535-82F1-358E461C5ADE}">
      <dgm:prSet/>
      <dgm:spPr/>
      <dgm:t>
        <a:bodyPr/>
        <a:lstStyle/>
        <a:p>
          <a:endParaRPr lang="en-US"/>
        </a:p>
      </dgm:t>
    </dgm:pt>
    <dgm:pt modelId="{0B154FB3-B787-411A-887B-375E1BA29151}">
      <dgm:prSet custT="1"/>
      <dgm:spPr/>
      <dgm:t>
        <a:bodyPr/>
        <a:lstStyle/>
        <a:p>
          <a:r>
            <a:rPr lang="en-US" sz="4800" dirty="0" smtClean="0"/>
            <a:t>?</a:t>
          </a:r>
          <a:endParaRPr lang="en-US" sz="2900" dirty="0"/>
        </a:p>
      </dgm:t>
    </dgm:pt>
    <dgm:pt modelId="{F72A4025-44EF-42EB-8614-35DE89FFDD24}" type="parTrans" cxnId="{FAB21E1F-2830-4BCA-9269-59503D9032A1}">
      <dgm:prSet/>
      <dgm:spPr/>
      <dgm:t>
        <a:bodyPr/>
        <a:lstStyle/>
        <a:p>
          <a:endParaRPr lang="en-US"/>
        </a:p>
      </dgm:t>
    </dgm:pt>
    <dgm:pt modelId="{23C98FAC-A9C7-4003-8CAD-2F2B41B81075}" type="sibTrans" cxnId="{FAB21E1F-2830-4BCA-9269-59503D9032A1}">
      <dgm:prSet/>
      <dgm:spPr/>
      <dgm:t>
        <a:bodyPr/>
        <a:lstStyle/>
        <a:p>
          <a:endParaRPr lang="en-US"/>
        </a:p>
      </dgm:t>
    </dgm:pt>
    <dgm:pt modelId="{C706AF15-823B-47CB-8BFA-5411DF9BE6B2}" type="pres">
      <dgm:prSet presAssocID="{F1D220BE-671A-44BA-BE27-B7C34899183E}" presName="Name0" presStyleCnt="0">
        <dgm:presLayoutVars>
          <dgm:dir/>
          <dgm:animLvl val="lvl"/>
          <dgm:resizeHandles val="exact"/>
        </dgm:presLayoutVars>
      </dgm:prSet>
      <dgm:spPr/>
    </dgm:pt>
    <dgm:pt modelId="{8A59979F-6EA8-4338-A8ED-A718D989C709}" type="pres">
      <dgm:prSet presAssocID="{4A8CC9BC-AC21-432B-9C87-4CCDBC92222C}" presName="parTxOnly" presStyleLbl="node1" presStyleIdx="0" presStyleCnt="4" custLinFactX="-8911" custLinFactNeighborX="-100000" custLinFactNeighborY="-20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7181B-1350-4201-BEFF-BD6997F765E8}" type="pres">
      <dgm:prSet presAssocID="{18308A72-D578-4AC4-8113-329AAA15ACE4}" presName="parTxOnlySpace" presStyleCnt="0"/>
      <dgm:spPr/>
    </dgm:pt>
    <dgm:pt modelId="{0918162F-544C-47CF-9141-D421C134C66D}" type="pres">
      <dgm:prSet presAssocID="{E246DE24-0EE6-461B-A211-FDC2F400F7F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75926-0B18-440D-989E-DEA9C1D65E8C}" type="pres">
      <dgm:prSet presAssocID="{D2A7ACAE-1FE6-4BFD-8005-5C4760763021}" presName="parTxOnlySpace" presStyleCnt="0"/>
      <dgm:spPr/>
    </dgm:pt>
    <dgm:pt modelId="{9CE768F8-1640-4ACE-AF3C-9D27F3F206FB}" type="pres">
      <dgm:prSet presAssocID="{4B20C5FE-920C-424B-9A47-85B18E70866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03CE2-9549-46DD-A06C-BC0A9ABD8AB9}" type="pres">
      <dgm:prSet presAssocID="{DB40B833-A28A-4A23-8A73-8EB7A646EEEB}" presName="parTxOnlySpace" presStyleCnt="0"/>
      <dgm:spPr/>
    </dgm:pt>
    <dgm:pt modelId="{A1486F6D-F7FC-4B46-878E-68B35674F45B}" type="pres">
      <dgm:prSet presAssocID="{0B154FB3-B787-411A-887B-375E1BA2915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60CDFA-C6FF-4491-8A17-F2F85866C269}" type="presOf" srcId="{0B154FB3-B787-411A-887B-375E1BA29151}" destId="{A1486F6D-F7FC-4B46-878E-68B35674F45B}" srcOrd="0" destOrd="0" presId="urn:microsoft.com/office/officeart/2005/8/layout/chevron1"/>
    <dgm:cxn modelId="{3B7F02D7-6756-4988-B7AA-21F773A4231A}" type="presOf" srcId="{E246DE24-0EE6-461B-A211-FDC2F400F7F0}" destId="{0918162F-544C-47CF-9141-D421C134C66D}" srcOrd="0" destOrd="0" presId="urn:microsoft.com/office/officeart/2005/8/layout/chevron1"/>
    <dgm:cxn modelId="{10DA4C2B-6B8D-48C4-BC80-4FA9A3054A18}" type="presOf" srcId="{4B20C5FE-920C-424B-9A47-85B18E708668}" destId="{9CE768F8-1640-4ACE-AF3C-9D27F3F206FB}" srcOrd="0" destOrd="0" presId="urn:microsoft.com/office/officeart/2005/8/layout/chevron1"/>
    <dgm:cxn modelId="{AA3854D4-61AF-4F75-971E-B70561C37229}" type="presOf" srcId="{4A8CC9BC-AC21-432B-9C87-4CCDBC92222C}" destId="{8A59979F-6EA8-4338-A8ED-A718D989C709}" srcOrd="0" destOrd="0" presId="urn:microsoft.com/office/officeart/2005/8/layout/chevron1"/>
    <dgm:cxn modelId="{18ACFEA0-CD1B-4B7E-BB6B-EA6F17C7F5A1}" srcId="{F1D220BE-671A-44BA-BE27-B7C34899183E}" destId="{E246DE24-0EE6-461B-A211-FDC2F400F7F0}" srcOrd="1" destOrd="0" parTransId="{BF526698-9575-4DF6-8B36-63B7C2C9B1F6}" sibTransId="{D2A7ACAE-1FE6-4BFD-8005-5C4760763021}"/>
    <dgm:cxn modelId="{516695F8-540B-4535-82F1-358E461C5ADE}" srcId="{F1D220BE-671A-44BA-BE27-B7C34899183E}" destId="{4B20C5FE-920C-424B-9A47-85B18E708668}" srcOrd="2" destOrd="0" parTransId="{319254BD-3BB5-4136-B331-9F36D17874CD}" sibTransId="{DB40B833-A28A-4A23-8A73-8EB7A646EEEB}"/>
    <dgm:cxn modelId="{FAB21E1F-2830-4BCA-9269-59503D9032A1}" srcId="{F1D220BE-671A-44BA-BE27-B7C34899183E}" destId="{0B154FB3-B787-411A-887B-375E1BA29151}" srcOrd="3" destOrd="0" parTransId="{F72A4025-44EF-42EB-8614-35DE89FFDD24}" sibTransId="{23C98FAC-A9C7-4003-8CAD-2F2B41B81075}"/>
    <dgm:cxn modelId="{6C5A0E40-C80F-480A-AEF8-208716F8BAD3}" srcId="{F1D220BE-671A-44BA-BE27-B7C34899183E}" destId="{4A8CC9BC-AC21-432B-9C87-4CCDBC92222C}" srcOrd="0" destOrd="0" parTransId="{70298846-9E32-49EF-9E58-82F348A5CB78}" sibTransId="{18308A72-D578-4AC4-8113-329AAA15ACE4}"/>
    <dgm:cxn modelId="{CBD52636-B587-4FC0-8C32-3C14FE0CDA82}" type="presOf" srcId="{F1D220BE-671A-44BA-BE27-B7C34899183E}" destId="{C706AF15-823B-47CB-8BFA-5411DF9BE6B2}" srcOrd="0" destOrd="0" presId="urn:microsoft.com/office/officeart/2005/8/layout/chevron1"/>
    <dgm:cxn modelId="{8241EC56-EBC1-4892-960F-57B357A76A19}" type="presParOf" srcId="{C706AF15-823B-47CB-8BFA-5411DF9BE6B2}" destId="{8A59979F-6EA8-4338-A8ED-A718D989C709}" srcOrd="0" destOrd="0" presId="urn:microsoft.com/office/officeart/2005/8/layout/chevron1"/>
    <dgm:cxn modelId="{68AC4440-14C5-4775-A7AA-C816A3D19362}" type="presParOf" srcId="{C706AF15-823B-47CB-8BFA-5411DF9BE6B2}" destId="{2EC7181B-1350-4201-BEFF-BD6997F765E8}" srcOrd="1" destOrd="0" presId="urn:microsoft.com/office/officeart/2005/8/layout/chevron1"/>
    <dgm:cxn modelId="{2BAA6DE4-D612-4C2D-A142-C79C9922333E}" type="presParOf" srcId="{C706AF15-823B-47CB-8BFA-5411DF9BE6B2}" destId="{0918162F-544C-47CF-9141-D421C134C66D}" srcOrd="2" destOrd="0" presId="urn:microsoft.com/office/officeart/2005/8/layout/chevron1"/>
    <dgm:cxn modelId="{8E3FFA97-C0BA-4C42-B011-AB350C2DDCD2}" type="presParOf" srcId="{C706AF15-823B-47CB-8BFA-5411DF9BE6B2}" destId="{B1475926-0B18-440D-989E-DEA9C1D65E8C}" srcOrd="3" destOrd="0" presId="urn:microsoft.com/office/officeart/2005/8/layout/chevron1"/>
    <dgm:cxn modelId="{16CB89CA-AD61-424C-A6D0-35079663EE47}" type="presParOf" srcId="{C706AF15-823B-47CB-8BFA-5411DF9BE6B2}" destId="{9CE768F8-1640-4ACE-AF3C-9D27F3F206FB}" srcOrd="4" destOrd="0" presId="urn:microsoft.com/office/officeart/2005/8/layout/chevron1"/>
    <dgm:cxn modelId="{B87C806E-36D0-4778-80A4-3F4838B1E1FB}" type="presParOf" srcId="{C706AF15-823B-47CB-8BFA-5411DF9BE6B2}" destId="{96503CE2-9549-46DD-A06C-BC0A9ABD8AB9}" srcOrd="5" destOrd="0" presId="urn:microsoft.com/office/officeart/2005/8/layout/chevron1"/>
    <dgm:cxn modelId="{56EA407F-6023-468B-9A48-53F96B4D2F30}" type="presParOf" srcId="{C706AF15-823B-47CB-8BFA-5411DF9BE6B2}" destId="{A1486F6D-F7FC-4B46-878E-68B35674F45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0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8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5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1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4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6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7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3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4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23E80-6BAF-4562-BA36-64472363588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9FD9-2CA8-4D3E-B124-652C666CC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0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tent.ce.org/PDF/2014_5tech_web.pdf" TargetMode="External"/><Relationship Id="rId2" Type="http://schemas.openxmlformats.org/officeDocument/2006/relationships/hyperlink" Target="http://www.ce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ff.tv/news/five-mind-blowing-new-gaming-technologies-coming-soon" TargetMode="External"/><Relationship Id="rId2" Type="http://schemas.openxmlformats.org/officeDocument/2006/relationships/hyperlink" Target="http://www.usatoday.com/story/sports/2015/01/01/daily-fantasy-sports-gambling-fanduel-draftkings-nba-nfl-mlb-nhl/2116527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pro.com/article/ceas_5_tech_trends_for_2015_from_immersive_entertainment_to_disruptive_busi/D2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9s-vSeWej1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stuff.tv/news/five-mind-blowing-new-gaming-technologies-coming-so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Trends in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dirty="0">
                <a:hlinkClick r:id="rId2" tooltip="Consumer Electronics Association"/>
              </a:rPr>
              <a:t>Consumer Electronics Association</a:t>
            </a:r>
            <a:r>
              <a:rPr lang="en-US" dirty="0"/>
              <a:t> (CEA) has announced its </a:t>
            </a:r>
            <a:endParaRPr lang="en-US" dirty="0" smtClean="0"/>
          </a:p>
          <a:p>
            <a:r>
              <a:rPr lang="en-US" dirty="0" smtClean="0">
                <a:hlinkClick r:id="rId3" tooltip="5 Technology Trends to Watch for 2015"/>
              </a:rPr>
              <a:t>5 </a:t>
            </a:r>
            <a:r>
              <a:rPr lang="en-US" dirty="0">
                <a:hlinkClick r:id="rId3" tooltip="5 Technology Trends to Watch for 2015"/>
              </a:rPr>
              <a:t>Technology Trends to Watch for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45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Fantasy Sports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830" y="1833576"/>
            <a:ext cx="595287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Great for:</a:t>
            </a:r>
          </a:p>
          <a:p>
            <a:r>
              <a:rPr lang="en-US" dirty="0" smtClean="0"/>
              <a:t>Live viewership</a:t>
            </a:r>
          </a:p>
          <a:p>
            <a:r>
              <a:rPr lang="en-US" dirty="0" smtClean="0"/>
              <a:t>Advertising</a:t>
            </a:r>
          </a:p>
          <a:p>
            <a:r>
              <a:rPr lang="en-US" dirty="0" smtClean="0"/>
              <a:t>Content Providers</a:t>
            </a:r>
          </a:p>
          <a:p>
            <a:r>
              <a:rPr lang="en-US" dirty="0" smtClean="0"/>
              <a:t>Real money in imaginary games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532" y="1833576"/>
            <a:ext cx="30956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6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9423"/>
            <a:ext cx="4290432" cy="22785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0204"/>
            <a:ext cx="10515600" cy="1325563"/>
          </a:xfrm>
        </p:spPr>
        <p:txBody>
          <a:bodyPr/>
          <a:lstStyle/>
          <a:p>
            <a:r>
              <a:rPr lang="en-US" dirty="0" smtClean="0"/>
              <a:t>Business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697" y="1475767"/>
            <a:ext cx="10515600" cy="3931119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Scalability </a:t>
            </a:r>
          </a:p>
          <a:p>
            <a:r>
              <a:rPr lang="en-US" dirty="0" smtClean="0"/>
              <a:t>Lower barriers of entry</a:t>
            </a:r>
          </a:p>
          <a:p>
            <a:r>
              <a:rPr lang="en-US" dirty="0" smtClean="0"/>
              <a:t>Lower switching costs</a:t>
            </a:r>
          </a:p>
          <a:p>
            <a:r>
              <a:rPr lang="en-US" dirty="0" smtClean="0"/>
              <a:t>Network effect</a:t>
            </a:r>
          </a:p>
          <a:p>
            <a:r>
              <a:rPr lang="en-US" dirty="0" smtClean="0"/>
              <a:t>Increasing returns to scale</a:t>
            </a:r>
          </a:p>
          <a:p>
            <a:r>
              <a:rPr lang="en-US" dirty="0" smtClean="0"/>
              <a:t>Shift to services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hink of SaaS</a:t>
            </a:r>
          </a:p>
          <a:p>
            <a:pPr lvl="1"/>
            <a:r>
              <a:rPr lang="en-US" dirty="0" smtClean="0"/>
              <a:t>Software &gt; hardware</a:t>
            </a:r>
          </a:p>
          <a:p>
            <a:r>
              <a:rPr lang="en-US" dirty="0" smtClean="0"/>
              <a:t>Multi-sided platforms</a:t>
            </a:r>
          </a:p>
          <a:p>
            <a:pPr lvl="1"/>
            <a:r>
              <a:rPr lang="en-US" dirty="0" smtClean="0"/>
              <a:t>Uber</a:t>
            </a:r>
          </a:p>
          <a:p>
            <a:pPr lvl="1"/>
            <a:r>
              <a:rPr lang="en-US" dirty="0" smtClean="0"/>
              <a:t>App Dev</a:t>
            </a:r>
          </a:p>
          <a:p>
            <a:r>
              <a:rPr lang="en-US" dirty="0" smtClean="0"/>
              <a:t>Big companies need to think about how they innovate</a:t>
            </a:r>
          </a:p>
          <a:p>
            <a:pPr lvl="1"/>
            <a:r>
              <a:rPr lang="en-US" dirty="0" smtClean="0"/>
              <a:t>Alphabet as an example</a:t>
            </a:r>
          </a:p>
          <a:p>
            <a:pPr lvl="1"/>
            <a:r>
              <a:rPr lang="en-US" dirty="0" smtClean="0"/>
              <a:t>Open Innovation as a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688" y="5467984"/>
            <a:ext cx="44005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72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http://www.usatoday.com/story/sports/2015/01/01/daily-fantasy-sports-gambling-fanduel-draftkings-nba-nfl-mlb-nhl/21165279/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http://www.stuff.tv/news/five-mind-blowing-new-gaming-technologies-coming-soon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http://www.cepro.com/article/ceas_5_tech_trends_for_2015_from_immersive_entertainment_to_disruptive_busi/D2/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9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21565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5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Insurance underwriting based on monitoring</a:t>
            </a:r>
            <a:endParaRPr lang="en-US" dirty="0"/>
          </a:p>
          <a:p>
            <a:pPr lvl="0"/>
            <a:r>
              <a:rPr lang="en-US" dirty="0"/>
              <a:t>Credit </a:t>
            </a:r>
            <a:r>
              <a:rPr lang="en-US" dirty="0" smtClean="0"/>
              <a:t>rating based on indicators</a:t>
            </a:r>
          </a:p>
          <a:p>
            <a:pPr lvl="0"/>
            <a:r>
              <a:rPr lang="en-US" dirty="0" smtClean="0"/>
              <a:t>Purchase habits </a:t>
            </a:r>
          </a:p>
          <a:p>
            <a:pPr lvl="0"/>
            <a:r>
              <a:rPr lang="en-US" dirty="0" smtClean="0"/>
              <a:t>iBeacon – shopping behavior</a:t>
            </a:r>
          </a:p>
          <a:p>
            <a:pPr lvl="0"/>
            <a:r>
              <a:rPr lang="en-US" dirty="0" smtClean="0"/>
              <a:t>How </a:t>
            </a:r>
            <a:r>
              <a:rPr lang="en-US" dirty="0"/>
              <a:t>we talk </a:t>
            </a:r>
            <a:r>
              <a:rPr lang="en-US" dirty="0" smtClean="0"/>
              <a:t>it (plain English, please!)</a:t>
            </a:r>
            <a:endParaRPr lang="en-US" dirty="0"/>
          </a:p>
          <a:p>
            <a:pPr lvl="0"/>
            <a:r>
              <a:rPr lang="en-US" dirty="0"/>
              <a:t>Unstructured </a:t>
            </a:r>
            <a:r>
              <a:rPr lang="en-US" dirty="0" smtClean="0"/>
              <a:t>data</a:t>
            </a:r>
          </a:p>
          <a:p>
            <a:pPr lvl="0"/>
            <a:r>
              <a:rPr lang="en-US" dirty="0" smtClean="0"/>
              <a:t>So many sources</a:t>
            </a:r>
          </a:p>
        </p:txBody>
      </p:sp>
    </p:spTree>
    <p:extLst>
      <p:ext uri="{BB962C8B-B14F-4D97-AF65-F5344CB8AC3E}">
        <p14:creationId xmlns:p14="http://schemas.microsoft.com/office/powerpoint/2010/main" val="142291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Data: Analytics</a:t>
            </a: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64" y="2027581"/>
            <a:ext cx="6836272" cy="38793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4200" y="6243787"/>
            <a:ext cx="284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^ Click image to watch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5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Data: Analytics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94668" y="2027583"/>
            <a:ext cx="7402664" cy="28623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If Muhammed will not go to the mountain, the mountain will go to Muhammed. </a:t>
            </a:r>
            <a:endParaRPr lang="en-US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1" y="5383234"/>
            <a:ext cx="1051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Bring the processors to the data instead of bringing the data to the processors. </a:t>
            </a:r>
          </a:p>
        </p:txBody>
      </p:sp>
    </p:spTree>
    <p:extLst>
      <p:ext uri="{BB962C8B-B14F-4D97-AF65-F5344CB8AC3E}">
        <p14:creationId xmlns:p14="http://schemas.microsoft.com/office/powerpoint/2010/main" val="52582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Data: Analytics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19477" cy="2857693"/>
          </a:xfrm>
        </p:spPr>
        <p:txBody>
          <a:bodyPr/>
          <a:lstStyle/>
          <a:p>
            <a:r>
              <a:rPr lang="en-US" dirty="0" smtClean="0"/>
              <a:t>Parallel Processing</a:t>
            </a:r>
          </a:p>
          <a:p>
            <a:r>
              <a:rPr lang="en-US" dirty="0" smtClean="0"/>
              <a:t>ETL (Extract, Load, Transform)</a:t>
            </a:r>
          </a:p>
          <a:p>
            <a:r>
              <a:rPr lang="en-US" dirty="0" smtClean="0"/>
              <a:t>Evolution of data generation</a:t>
            </a:r>
          </a:p>
          <a:p>
            <a:r>
              <a:rPr lang="en-US" dirty="0" smtClean="0"/>
              <a:t>MapReduce</a:t>
            </a:r>
          </a:p>
          <a:p>
            <a:pPr lvl="1"/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29309674"/>
              </p:ext>
            </p:extLst>
          </p:nvPr>
        </p:nvGraphicFramePr>
        <p:xfrm>
          <a:off x="614239" y="3919993"/>
          <a:ext cx="11062915" cy="2429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257677" y="1825624"/>
            <a:ext cx="5419477" cy="1800171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Social</a:t>
            </a:r>
          </a:p>
          <a:p>
            <a:r>
              <a:rPr lang="en-US" dirty="0" smtClean="0"/>
              <a:t>Mobile</a:t>
            </a:r>
          </a:p>
          <a:p>
            <a:r>
              <a:rPr lang="en-US" dirty="0" smtClean="0"/>
              <a:t>Weblog</a:t>
            </a:r>
          </a:p>
          <a:p>
            <a:r>
              <a:rPr lang="en-US" dirty="0" smtClean="0"/>
              <a:t>Sensors</a:t>
            </a:r>
          </a:p>
          <a:p>
            <a:r>
              <a:rPr lang="en-US" dirty="0" smtClean="0"/>
              <a:t>Monitors</a:t>
            </a:r>
          </a:p>
          <a:p>
            <a:r>
              <a:rPr lang="en-US" dirty="0" smtClean="0"/>
              <a:t>Satellite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Autonomous </a:t>
            </a:r>
            <a:r>
              <a:rPr lang="en-US" dirty="0" smtClean="0"/>
              <a:t>cars </a:t>
            </a:r>
          </a:p>
          <a:p>
            <a:pPr lvl="0"/>
            <a:r>
              <a:rPr lang="en-US" dirty="0" smtClean="0"/>
              <a:t>Drones</a:t>
            </a:r>
          </a:p>
          <a:p>
            <a:pPr lvl="0"/>
            <a:r>
              <a:rPr lang="en-US" dirty="0" smtClean="0"/>
              <a:t>Cleaning </a:t>
            </a:r>
            <a:r>
              <a:rPr lang="en-US" dirty="0"/>
              <a:t>robots (Roomba)</a:t>
            </a:r>
          </a:p>
          <a:p>
            <a:pPr lvl="0"/>
            <a:r>
              <a:rPr lang="en-US" dirty="0" err="1"/>
              <a:t>MobileEye</a:t>
            </a:r>
            <a:r>
              <a:rPr lang="en-US" dirty="0"/>
              <a:t> </a:t>
            </a:r>
          </a:p>
          <a:p>
            <a:pPr lvl="0"/>
            <a:r>
              <a:rPr lang="en-US" dirty="0" smtClean="0"/>
              <a:t>Automated </a:t>
            </a:r>
            <a:r>
              <a:rPr lang="en-US" dirty="0"/>
              <a:t>pet care</a:t>
            </a:r>
          </a:p>
          <a:p>
            <a:pPr lvl="0"/>
            <a:r>
              <a:rPr lang="en-US" dirty="0"/>
              <a:t>Lawn and garden robots</a:t>
            </a:r>
          </a:p>
          <a:p>
            <a:pPr lvl="0"/>
            <a:r>
              <a:rPr lang="en-US" dirty="0" smtClean="0"/>
              <a:t>Robots for child care?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77950" y="1388303"/>
            <a:ext cx="3296067" cy="1754326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chemeClr val="bg1"/>
                </a:solidFill>
                <a:latin typeface="AR BLANCA" panose="02000000000000000000" pitchFamily="2" charset="0"/>
              </a:rPr>
              <a:t>Roads? Where we’re going, we don’t need roads.</a:t>
            </a:r>
            <a:endParaRPr lang="en-US" sz="3600" dirty="0">
              <a:solidFill>
                <a:schemeClr val="bg1"/>
              </a:solidFill>
              <a:latin typeface="AR BLANCA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0" y="3537916"/>
            <a:ext cx="676275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4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Health &amp; Self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FitBit</a:t>
            </a:r>
            <a:endParaRPr lang="en-US" dirty="0"/>
          </a:p>
          <a:p>
            <a:r>
              <a:rPr lang="en-US" dirty="0"/>
              <a:t>Apple Watch</a:t>
            </a:r>
          </a:p>
          <a:p>
            <a:r>
              <a:rPr lang="en-US" dirty="0"/>
              <a:t>Insulin pump</a:t>
            </a:r>
          </a:p>
          <a:p>
            <a:r>
              <a:rPr lang="en-US" dirty="0" smtClean="0"/>
              <a:t>Seizure-monitoring app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51" y="3051975"/>
            <a:ext cx="7612049" cy="380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2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Entertainment, Gaming, &amp; Immersion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D-Box entertainment theatres simulate </a:t>
            </a:r>
            <a:r>
              <a:rPr lang="en-US" dirty="0" smtClean="0"/>
              <a:t>motion &amp; feel</a:t>
            </a:r>
            <a:endParaRPr lang="en-US" sz="2400" dirty="0"/>
          </a:p>
          <a:p>
            <a:pPr lvl="0"/>
            <a:r>
              <a:rPr lang="en-US" dirty="0" err="1"/>
              <a:t>Guitammer</a:t>
            </a:r>
            <a:r>
              <a:rPr lang="en-US" dirty="0"/>
              <a:t> Company and ESPN2 broadcast in </a:t>
            </a:r>
            <a:r>
              <a:rPr lang="en-US" dirty="0" smtClean="0"/>
              <a:t>4D</a:t>
            </a:r>
            <a:endParaRPr lang="en-US" sz="2400" dirty="0"/>
          </a:p>
          <a:p>
            <a:pPr lvl="1"/>
            <a:r>
              <a:rPr lang="en-US" dirty="0"/>
              <a:t>Simulate feel, look, sound, and vibration of the experience</a:t>
            </a:r>
            <a:endParaRPr lang="en-US" sz="2000" dirty="0"/>
          </a:p>
          <a:p>
            <a:pPr lvl="1"/>
            <a:r>
              <a:rPr lang="en-US" dirty="0" smtClean="0"/>
              <a:t>Experience the game from the </a:t>
            </a:r>
            <a:r>
              <a:rPr lang="en-US" dirty="0"/>
              <a:t>player’s perspective</a:t>
            </a:r>
            <a:endParaRPr lang="en-US" sz="2000" dirty="0"/>
          </a:p>
          <a:p>
            <a:pPr lvl="0"/>
            <a:r>
              <a:rPr lang="en-US" dirty="0" smtClean="0"/>
              <a:t>Kinect</a:t>
            </a:r>
          </a:p>
          <a:p>
            <a:pPr lvl="0"/>
            <a:r>
              <a:rPr lang="en-US" dirty="0" smtClean="0"/>
              <a:t>Wii</a:t>
            </a:r>
            <a:endParaRPr lang="en-US" sz="2400" dirty="0"/>
          </a:p>
          <a:p>
            <a:pPr lvl="0"/>
            <a:r>
              <a:rPr lang="en-US" dirty="0"/>
              <a:t>Project Holodeck</a:t>
            </a:r>
            <a:endParaRPr lang="en-US" sz="2400" dirty="0"/>
          </a:p>
          <a:p>
            <a:pPr lvl="0"/>
            <a:r>
              <a:rPr lang="en-US" dirty="0" smtClean="0"/>
              <a:t>Oculus </a:t>
            </a:r>
            <a:r>
              <a:rPr lang="en-US" dirty="0"/>
              <a:t>Rift virtual reality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410" y="3795713"/>
            <a:ext cx="1924050" cy="2381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04960" y="6311900"/>
            <a:ext cx="253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^ Click image to view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6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292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 BLANCA</vt:lpstr>
      <vt:lpstr>Arial</vt:lpstr>
      <vt:lpstr>Calibri</vt:lpstr>
      <vt:lpstr>Calibri Light</vt:lpstr>
      <vt:lpstr>Edwardian Script ITC</vt:lpstr>
      <vt:lpstr>Office Theme</vt:lpstr>
      <vt:lpstr>Trends in Technology</vt:lpstr>
      <vt:lpstr>Big Data</vt:lpstr>
      <vt:lpstr>Big Data</vt:lpstr>
      <vt:lpstr>Big Data: Analytics</vt:lpstr>
      <vt:lpstr>Big Data: Analytics </vt:lpstr>
      <vt:lpstr>Big Data: Analytics </vt:lpstr>
      <vt:lpstr>Robotics</vt:lpstr>
      <vt:lpstr>Digital Health &amp; Self Monitoring</vt:lpstr>
      <vt:lpstr>Entertainment, Gaming, &amp; Immersion</vt:lpstr>
      <vt:lpstr>Fantasy Sports</vt:lpstr>
      <vt:lpstr>Business Innovation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Technology</dc:title>
  <dc:creator>Adam Alalouf</dc:creator>
  <cp:lastModifiedBy>Windows User</cp:lastModifiedBy>
  <cp:revision>8</cp:revision>
  <dcterms:created xsi:type="dcterms:W3CDTF">2015-11-12T00:52:11Z</dcterms:created>
  <dcterms:modified xsi:type="dcterms:W3CDTF">2015-11-12T13:02:48Z</dcterms:modified>
</cp:coreProperties>
</file>