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sldIdLst>
    <p:sldId id="256" r:id="rId2"/>
    <p:sldId id="289" r:id="rId3"/>
    <p:sldId id="301" r:id="rId4"/>
    <p:sldId id="291" r:id="rId5"/>
    <p:sldId id="305" r:id="rId6"/>
    <p:sldId id="317" r:id="rId7"/>
    <p:sldId id="318" r:id="rId8"/>
    <p:sldId id="306" r:id="rId9"/>
    <p:sldId id="316" r:id="rId10"/>
    <p:sldId id="322" r:id="rId11"/>
    <p:sldId id="320" r:id="rId12"/>
    <p:sldId id="319" r:id="rId13"/>
    <p:sldId id="321" r:id="rId14"/>
    <p:sldId id="303" r:id="rId15"/>
    <p:sldId id="307" r:id="rId16"/>
    <p:sldId id="313" r:id="rId17"/>
    <p:sldId id="304" r:id="rId18"/>
    <p:sldId id="309" r:id="rId19"/>
    <p:sldId id="310" r:id="rId20"/>
    <p:sldId id="314" r:id="rId21"/>
    <p:sldId id="315" r:id="rId22"/>
    <p:sldId id="302" r:id="rId23"/>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8" autoAdjust="0"/>
    <p:restoredTop sz="71543" autoAdjust="0"/>
  </p:normalViewPr>
  <p:slideViewPr>
    <p:cSldViewPr>
      <p:cViewPr varScale="1">
        <p:scale>
          <a:sx n="76" d="100"/>
          <a:sy n="76" d="100"/>
        </p:scale>
        <p:origin x="1843" y="58"/>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467BC7-01B2-46E9-92A7-23228451182F}"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425DB820-E87A-4435-8A4C-D8F7BB1939BD}">
      <dgm:prSet phldrT="[Text]"/>
      <dgm:spPr/>
      <dgm:t>
        <a:bodyPr/>
        <a:lstStyle/>
        <a:p>
          <a:r>
            <a:rPr lang="en-US" dirty="0" smtClean="0"/>
            <a:t>Plan</a:t>
          </a:r>
          <a:endParaRPr lang="en-US" dirty="0"/>
        </a:p>
      </dgm:t>
    </dgm:pt>
    <dgm:pt modelId="{1B43BFBA-EE79-4E64-B3A8-B3A2F6B6F855}" type="parTrans" cxnId="{43F78868-DE91-4DBF-8326-B6CB1E9BB6DA}">
      <dgm:prSet/>
      <dgm:spPr/>
      <dgm:t>
        <a:bodyPr/>
        <a:lstStyle/>
        <a:p>
          <a:endParaRPr lang="en-US"/>
        </a:p>
      </dgm:t>
    </dgm:pt>
    <dgm:pt modelId="{E346425A-8DBC-44D8-AE3A-0B05EC2079B5}" type="sibTrans" cxnId="{43F78868-DE91-4DBF-8326-B6CB1E9BB6DA}">
      <dgm:prSet/>
      <dgm:spPr/>
      <dgm:t>
        <a:bodyPr/>
        <a:lstStyle/>
        <a:p>
          <a:endParaRPr lang="en-US"/>
        </a:p>
      </dgm:t>
    </dgm:pt>
    <dgm:pt modelId="{E34C35EF-840C-496E-8E21-1561E1158AC3}">
      <dgm:prSet phldrT="[Text]"/>
      <dgm:spPr/>
      <dgm:t>
        <a:bodyPr/>
        <a:lstStyle/>
        <a:p>
          <a:r>
            <a:rPr lang="en-US" dirty="0" smtClean="0"/>
            <a:t>Analyze</a:t>
          </a:r>
          <a:endParaRPr lang="en-US" dirty="0"/>
        </a:p>
      </dgm:t>
    </dgm:pt>
    <dgm:pt modelId="{F610EF67-9C3A-446C-BCE7-A1327E92A8F2}" type="parTrans" cxnId="{3B3B5EDC-CBD2-4F2A-AFFC-D484E2FF518B}">
      <dgm:prSet/>
      <dgm:spPr/>
      <dgm:t>
        <a:bodyPr/>
        <a:lstStyle/>
        <a:p>
          <a:endParaRPr lang="en-US"/>
        </a:p>
      </dgm:t>
    </dgm:pt>
    <dgm:pt modelId="{C9D680A6-B83C-4548-B60E-9279B6F4CF4D}" type="sibTrans" cxnId="{3B3B5EDC-CBD2-4F2A-AFFC-D484E2FF518B}">
      <dgm:prSet/>
      <dgm:spPr/>
      <dgm:t>
        <a:bodyPr/>
        <a:lstStyle/>
        <a:p>
          <a:endParaRPr lang="en-US"/>
        </a:p>
      </dgm:t>
    </dgm:pt>
    <dgm:pt modelId="{D923627C-9B3F-4AE4-89CD-9F267DD42A8C}">
      <dgm:prSet phldrT="[Text]"/>
      <dgm:spPr/>
      <dgm:t>
        <a:bodyPr/>
        <a:lstStyle/>
        <a:p>
          <a:r>
            <a:rPr lang="en-US" dirty="0" smtClean="0"/>
            <a:t>Design</a:t>
          </a:r>
          <a:endParaRPr lang="en-US" dirty="0"/>
        </a:p>
      </dgm:t>
    </dgm:pt>
    <dgm:pt modelId="{C7124DDE-D75D-4799-9B10-D6FDB94A87C4}" type="parTrans" cxnId="{4A301B97-48FA-4BBA-BF94-2E27F5704073}">
      <dgm:prSet/>
      <dgm:spPr/>
      <dgm:t>
        <a:bodyPr/>
        <a:lstStyle/>
        <a:p>
          <a:endParaRPr lang="en-US"/>
        </a:p>
      </dgm:t>
    </dgm:pt>
    <dgm:pt modelId="{767C89CC-7808-4712-8342-DE8FC3A56065}" type="sibTrans" cxnId="{4A301B97-48FA-4BBA-BF94-2E27F5704073}">
      <dgm:prSet/>
      <dgm:spPr/>
      <dgm:t>
        <a:bodyPr/>
        <a:lstStyle/>
        <a:p>
          <a:endParaRPr lang="en-US"/>
        </a:p>
      </dgm:t>
    </dgm:pt>
    <dgm:pt modelId="{9934A120-8C28-4740-9D49-10CC74A45770}">
      <dgm:prSet phldrT="[Text]"/>
      <dgm:spPr/>
      <dgm:t>
        <a:bodyPr/>
        <a:lstStyle/>
        <a:p>
          <a:r>
            <a:rPr lang="en-US" dirty="0" smtClean="0"/>
            <a:t>Build</a:t>
          </a:r>
          <a:endParaRPr lang="en-US" dirty="0"/>
        </a:p>
      </dgm:t>
    </dgm:pt>
    <dgm:pt modelId="{B0793072-18F1-415E-A6BF-CFF532FDEBD1}" type="parTrans" cxnId="{FA25EEDF-8EE6-4221-A040-6C688280C2E5}">
      <dgm:prSet/>
      <dgm:spPr/>
      <dgm:t>
        <a:bodyPr/>
        <a:lstStyle/>
        <a:p>
          <a:endParaRPr lang="en-US"/>
        </a:p>
      </dgm:t>
    </dgm:pt>
    <dgm:pt modelId="{B1AA72C6-B83C-48C9-89CD-55527F2754CE}" type="sibTrans" cxnId="{FA25EEDF-8EE6-4221-A040-6C688280C2E5}">
      <dgm:prSet/>
      <dgm:spPr/>
      <dgm:t>
        <a:bodyPr/>
        <a:lstStyle/>
        <a:p>
          <a:endParaRPr lang="en-US"/>
        </a:p>
      </dgm:t>
    </dgm:pt>
    <dgm:pt modelId="{5ED5CDEA-7143-4FEE-8625-9E94E605AE9D}">
      <dgm:prSet phldrT="[Text]"/>
      <dgm:spPr/>
      <dgm:t>
        <a:bodyPr/>
        <a:lstStyle/>
        <a:p>
          <a:r>
            <a:rPr lang="en-US" dirty="0" smtClean="0"/>
            <a:t>Maintain</a:t>
          </a:r>
          <a:endParaRPr lang="en-US" dirty="0"/>
        </a:p>
      </dgm:t>
    </dgm:pt>
    <dgm:pt modelId="{43937D38-36C7-4A4C-92CF-82721C60AB38}" type="parTrans" cxnId="{493A8F0A-53A5-427E-9330-775299FB85C5}">
      <dgm:prSet/>
      <dgm:spPr/>
      <dgm:t>
        <a:bodyPr/>
        <a:lstStyle/>
        <a:p>
          <a:endParaRPr lang="en-US"/>
        </a:p>
      </dgm:t>
    </dgm:pt>
    <dgm:pt modelId="{C1CE6474-CD6A-4D70-B52D-EFF5720BF4C4}" type="sibTrans" cxnId="{493A8F0A-53A5-427E-9330-775299FB85C5}">
      <dgm:prSet/>
      <dgm:spPr/>
      <dgm:t>
        <a:bodyPr/>
        <a:lstStyle/>
        <a:p>
          <a:endParaRPr lang="en-US"/>
        </a:p>
      </dgm:t>
    </dgm:pt>
    <dgm:pt modelId="{04D15252-6745-40C4-B220-5D820DB794AB}" type="pres">
      <dgm:prSet presAssocID="{88467BC7-01B2-46E9-92A7-23228451182F}" presName="Name0" presStyleCnt="0">
        <dgm:presLayoutVars>
          <dgm:dir/>
          <dgm:resizeHandles val="exact"/>
        </dgm:presLayoutVars>
      </dgm:prSet>
      <dgm:spPr/>
      <dgm:t>
        <a:bodyPr/>
        <a:lstStyle/>
        <a:p>
          <a:endParaRPr lang="en-US"/>
        </a:p>
      </dgm:t>
    </dgm:pt>
    <dgm:pt modelId="{01EB1213-FF11-488E-934A-EBA6E4D127F3}" type="pres">
      <dgm:prSet presAssocID="{88467BC7-01B2-46E9-92A7-23228451182F}" presName="cycle" presStyleCnt="0"/>
      <dgm:spPr/>
    </dgm:pt>
    <dgm:pt modelId="{23F6019A-602C-4041-AB67-6DEE088C7FA5}" type="pres">
      <dgm:prSet presAssocID="{425DB820-E87A-4435-8A4C-D8F7BB1939BD}" presName="nodeFirstNode" presStyleLbl="node1" presStyleIdx="0" presStyleCnt="5">
        <dgm:presLayoutVars>
          <dgm:bulletEnabled val="1"/>
        </dgm:presLayoutVars>
      </dgm:prSet>
      <dgm:spPr/>
      <dgm:t>
        <a:bodyPr/>
        <a:lstStyle/>
        <a:p>
          <a:endParaRPr lang="en-US"/>
        </a:p>
      </dgm:t>
    </dgm:pt>
    <dgm:pt modelId="{6646EED7-CF39-4B5B-B085-8A54ADE87FF3}" type="pres">
      <dgm:prSet presAssocID="{E346425A-8DBC-44D8-AE3A-0B05EC2079B5}" presName="sibTransFirstNode" presStyleLbl="bgShp" presStyleIdx="0" presStyleCnt="1"/>
      <dgm:spPr/>
      <dgm:t>
        <a:bodyPr/>
        <a:lstStyle/>
        <a:p>
          <a:endParaRPr lang="en-US"/>
        </a:p>
      </dgm:t>
    </dgm:pt>
    <dgm:pt modelId="{082E8C5B-9735-4A72-912E-AE942E327EB0}" type="pres">
      <dgm:prSet presAssocID="{E34C35EF-840C-496E-8E21-1561E1158AC3}" presName="nodeFollowingNodes" presStyleLbl="node1" presStyleIdx="1" presStyleCnt="5">
        <dgm:presLayoutVars>
          <dgm:bulletEnabled val="1"/>
        </dgm:presLayoutVars>
      </dgm:prSet>
      <dgm:spPr/>
      <dgm:t>
        <a:bodyPr/>
        <a:lstStyle/>
        <a:p>
          <a:endParaRPr lang="en-US"/>
        </a:p>
      </dgm:t>
    </dgm:pt>
    <dgm:pt modelId="{C2E00405-D744-4527-B48A-41FBD63DF377}" type="pres">
      <dgm:prSet presAssocID="{D923627C-9B3F-4AE4-89CD-9F267DD42A8C}" presName="nodeFollowingNodes" presStyleLbl="node1" presStyleIdx="2" presStyleCnt="5">
        <dgm:presLayoutVars>
          <dgm:bulletEnabled val="1"/>
        </dgm:presLayoutVars>
      </dgm:prSet>
      <dgm:spPr/>
      <dgm:t>
        <a:bodyPr/>
        <a:lstStyle/>
        <a:p>
          <a:endParaRPr lang="en-US"/>
        </a:p>
      </dgm:t>
    </dgm:pt>
    <dgm:pt modelId="{8B14864C-5090-488E-BB7C-78A0D85A8FC0}" type="pres">
      <dgm:prSet presAssocID="{9934A120-8C28-4740-9D49-10CC74A45770}" presName="nodeFollowingNodes" presStyleLbl="node1" presStyleIdx="3" presStyleCnt="5">
        <dgm:presLayoutVars>
          <dgm:bulletEnabled val="1"/>
        </dgm:presLayoutVars>
      </dgm:prSet>
      <dgm:spPr/>
      <dgm:t>
        <a:bodyPr/>
        <a:lstStyle/>
        <a:p>
          <a:endParaRPr lang="en-US"/>
        </a:p>
      </dgm:t>
    </dgm:pt>
    <dgm:pt modelId="{94985B28-4795-40AF-9C2A-C35FA98EEDF8}" type="pres">
      <dgm:prSet presAssocID="{5ED5CDEA-7143-4FEE-8625-9E94E605AE9D}" presName="nodeFollowingNodes" presStyleLbl="node1" presStyleIdx="4" presStyleCnt="5">
        <dgm:presLayoutVars>
          <dgm:bulletEnabled val="1"/>
        </dgm:presLayoutVars>
      </dgm:prSet>
      <dgm:spPr/>
      <dgm:t>
        <a:bodyPr/>
        <a:lstStyle/>
        <a:p>
          <a:endParaRPr lang="en-US"/>
        </a:p>
      </dgm:t>
    </dgm:pt>
  </dgm:ptLst>
  <dgm:cxnLst>
    <dgm:cxn modelId="{493A8F0A-53A5-427E-9330-775299FB85C5}" srcId="{88467BC7-01B2-46E9-92A7-23228451182F}" destId="{5ED5CDEA-7143-4FEE-8625-9E94E605AE9D}" srcOrd="4" destOrd="0" parTransId="{43937D38-36C7-4A4C-92CF-82721C60AB38}" sibTransId="{C1CE6474-CD6A-4D70-B52D-EFF5720BF4C4}"/>
    <dgm:cxn modelId="{37D1A4D4-FDD0-4F61-8519-C7C91784D578}" type="presOf" srcId="{E346425A-8DBC-44D8-AE3A-0B05EC2079B5}" destId="{6646EED7-CF39-4B5B-B085-8A54ADE87FF3}" srcOrd="0" destOrd="0" presId="urn:microsoft.com/office/officeart/2005/8/layout/cycle3"/>
    <dgm:cxn modelId="{5B66DA79-6C66-497D-8104-D363205C7173}" type="presOf" srcId="{D923627C-9B3F-4AE4-89CD-9F267DD42A8C}" destId="{C2E00405-D744-4527-B48A-41FBD63DF377}" srcOrd="0" destOrd="0" presId="urn:microsoft.com/office/officeart/2005/8/layout/cycle3"/>
    <dgm:cxn modelId="{799B87F6-91FE-48DF-8CCC-9E3770527F67}" type="presOf" srcId="{5ED5CDEA-7143-4FEE-8625-9E94E605AE9D}" destId="{94985B28-4795-40AF-9C2A-C35FA98EEDF8}" srcOrd="0" destOrd="0" presId="urn:microsoft.com/office/officeart/2005/8/layout/cycle3"/>
    <dgm:cxn modelId="{43F78868-DE91-4DBF-8326-B6CB1E9BB6DA}" srcId="{88467BC7-01B2-46E9-92A7-23228451182F}" destId="{425DB820-E87A-4435-8A4C-D8F7BB1939BD}" srcOrd="0" destOrd="0" parTransId="{1B43BFBA-EE79-4E64-B3A8-B3A2F6B6F855}" sibTransId="{E346425A-8DBC-44D8-AE3A-0B05EC2079B5}"/>
    <dgm:cxn modelId="{684C5A18-CCA3-42BE-98EC-65AB7507E71A}" type="presOf" srcId="{425DB820-E87A-4435-8A4C-D8F7BB1939BD}" destId="{23F6019A-602C-4041-AB67-6DEE088C7FA5}" srcOrd="0" destOrd="0" presId="urn:microsoft.com/office/officeart/2005/8/layout/cycle3"/>
    <dgm:cxn modelId="{7FB7D3C2-2552-44C1-981E-00673A116633}" type="presOf" srcId="{9934A120-8C28-4740-9D49-10CC74A45770}" destId="{8B14864C-5090-488E-BB7C-78A0D85A8FC0}" srcOrd="0" destOrd="0" presId="urn:microsoft.com/office/officeart/2005/8/layout/cycle3"/>
    <dgm:cxn modelId="{0C18AE6C-2A92-45D2-A09A-570BA9475FF6}" type="presOf" srcId="{E34C35EF-840C-496E-8E21-1561E1158AC3}" destId="{082E8C5B-9735-4A72-912E-AE942E327EB0}" srcOrd="0" destOrd="0" presId="urn:microsoft.com/office/officeart/2005/8/layout/cycle3"/>
    <dgm:cxn modelId="{E5903D3E-6DAB-426E-82F2-1AA60198ABA5}" type="presOf" srcId="{88467BC7-01B2-46E9-92A7-23228451182F}" destId="{04D15252-6745-40C4-B220-5D820DB794AB}" srcOrd="0" destOrd="0" presId="urn:microsoft.com/office/officeart/2005/8/layout/cycle3"/>
    <dgm:cxn modelId="{3B3B5EDC-CBD2-4F2A-AFFC-D484E2FF518B}" srcId="{88467BC7-01B2-46E9-92A7-23228451182F}" destId="{E34C35EF-840C-496E-8E21-1561E1158AC3}" srcOrd="1" destOrd="0" parTransId="{F610EF67-9C3A-446C-BCE7-A1327E92A8F2}" sibTransId="{C9D680A6-B83C-4548-B60E-9279B6F4CF4D}"/>
    <dgm:cxn modelId="{FA25EEDF-8EE6-4221-A040-6C688280C2E5}" srcId="{88467BC7-01B2-46E9-92A7-23228451182F}" destId="{9934A120-8C28-4740-9D49-10CC74A45770}" srcOrd="3" destOrd="0" parTransId="{B0793072-18F1-415E-A6BF-CFF532FDEBD1}" sibTransId="{B1AA72C6-B83C-48C9-89CD-55527F2754CE}"/>
    <dgm:cxn modelId="{4A301B97-48FA-4BBA-BF94-2E27F5704073}" srcId="{88467BC7-01B2-46E9-92A7-23228451182F}" destId="{D923627C-9B3F-4AE4-89CD-9F267DD42A8C}" srcOrd="2" destOrd="0" parTransId="{C7124DDE-D75D-4799-9B10-D6FDB94A87C4}" sibTransId="{767C89CC-7808-4712-8342-DE8FC3A56065}"/>
    <dgm:cxn modelId="{148DC14B-12E3-4597-AFC4-C196B16A9F76}" type="presParOf" srcId="{04D15252-6745-40C4-B220-5D820DB794AB}" destId="{01EB1213-FF11-488E-934A-EBA6E4D127F3}" srcOrd="0" destOrd="0" presId="urn:microsoft.com/office/officeart/2005/8/layout/cycle3"/>
    <dgm:cxn modelId="{9814EB01-DE4C-4846-8AAC-42070FE2EC6F}" type="presParOf" srcId="{01EB1213-FF11-488E-934A-EBA6E4D127F3}" destId="{23F6019A-602C-4041-AB67-6DEE088C7FA5}" srcOrd="0" destOrd="0" presId="urn:microsoft.com/office/officeart/2005/8/layout/cycle3"/>
    <dgm:cxn modelId="{CF52968A-3CA2-44CC-99CF-E194D2CCAFF6}" type="presParOf" srcId="{01EB1213-FF11-488E-934A-EBA6E4D127F3}" destId="{6646EED7-CF39-4B5B-B085-8A54ADE87FF3}" srcOrd="1" destOrd="0" presId="urn:microsoft.com/office/officeart/2005/8/layout/cycle3"/>
    <dgm:cxn modelId="{98E376F7-1B9B-4CC3-A3F1-9333F6C5A732}" type="presParOf" srcId="{01EB1213-FF11-488E-934A-EBA6E4D127F3}" destId="{082E8C5B-9735-4A72-912E-AE942E327EB0}" srcOrd="2" destOrd="0" presId="urn:microsoft.com/office/officeart/2005/8/layout/cycle3"/>
    <dgm:cxn modelId="{9AA6B178-3282-47D0-8475-9F6B26542FB5}" type="presParOf" srcId="{01EB1213-FF11-488E-934A-EBA6E4D127F3}" destId="{C2E00405-D744-4527-B48A-41FBD63DF377}" srcOrd="3" destOrd="0" presId="urn:microsoft.com/office/officeart/2005/8/layout/cycle3"/>
    <dgm:cxn modelId="{47C1FD57-D443-4FC7-924D-1A5858074945}" type="presParOf" srcId="{01EB1213-FF11-488E-934A-EBA6E4D127F3}" destId="{8B14864C-5090-488E-BB7C-78A0D85A8FC0}" srcOrd="4" destOrd="0" presId="urn:microsoft.com/office/officeart/2005/8/layout/cycle3"/>
    <dgm:cxn modelId="{583EDD0E-CEB8-419F-BA7E-E806E00FF101}" type="presParOf" srcId="{01EB1213-FF11-488E-934A-EBA6E4D127F3}" destId="{94985B28-4795-40AF-9C2A-C35FA98EEDF8}"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467BC7-01B2-46E9-92A7-23228451182F}"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425DB820-E87A-4435-8A4C-D8F7BB1939BD}">
      <dgm:prSet phldrT="[Text]"/>
      <dgm:spPr/>
      <dgm:t>
        <a:bodyPr/>
        <a:lstStyle/>
        <a:p>
          <a:r>
            <a:rPr lang="en-US" dirty="0" smtClean="0"/>
            <a:t>Initiate</a:t>
          </a:r>
          <a:endParaRPr lang="en-US" dirty="0"/>
        </a:p>
      </dgm:t>
    </dgm:pt>
    <dgm:pt modelId="{1B43BFBA-EE79-4E64-B3A8-B3A2F6B6F855}" type="parTrans" cxnId="{43F78868-DE91-4DBF-8326-B6CB1E9BB6DA}">
      <dgm:prSet/>
      <dgm:spPr/>
      <dgm:t>
        <a:bodyPr/>
        <a:lstStyle/>
        <a:p>
          <a:endParaRPr lang="en-US"/>
        </a:p>
      </dgm:t>
    </dgm:pt>
    <dgm:pt modelId="{E346425A-8DBC-44D8-AE3A-0B05EC2079B5}" type="sibTrans" cxnId="{43F78868-DE91-4DBF-8326-B6CB1E9BB6DA}">
      <dgm:prSet/>
      <dgm:spPr/>
      <dgm:t>
        <a:bodyPr/>
        <a:lstStyle/>
        <a:p>
          <a:endParaRPr lang="en-US"/>
        </a:p>
      </dgm:t>
    </dgm:pt>
    <dgm:pt modelId="{E34C35EF-840C-496E-8E21-1561E1158AC3}">
      <dgm:prSet phldrT="[Text]"/>
      <dgm:spPr/>
      <dgm:t>
        <a:bodyPr/>
        <a:lstStyle/>
        <a:p>
          <a:r>
            <a:rPr lang="en-US" dirty="0" smtClean="0"/>
            <a:t>Conceptualize</a:t>
          </a:r>
          <a:endParaRPr lang="en-US" dirty="0"/>
        </a:p>
      </dgm:t>
    </dgm:pt>
    <dgm:pt modelId="{F610EF67-9C3A-446C-BCE7-A1327E92A8F2}" type="parTrans" cxnId="{3B3B5EDC-CBD2-4F2A-AFFC-D484E2FF518B}">
      <dgm:prSet/>
      <dgm:spPr/>
      <dgm:t>
        <a:bodyPr/>
        <a:lstStyle/>
        <a:p>
          <a:endParaRPr lang="en-US"/>
        </a:p>
      </dgm:t>
    </dgm:pt>
    <dgm:pt modelId="{C9D680A6-B83C-4548-B60E-9279B6F4CF4D}" type="sibTrans" cxnId="{3B3B5EDC-CBD2-4F2A-AFFC-D484E2FF518B}">
      <dgm:prSet/>
      <dgm:spPr/>
      <dgm:t>
        <a:bodyPr/>
        <a:lstStyle/>
        <a:p>
          <a:endParaRPr lang="en-US"/>
        </a:p>
      </dgm:t>
    </dgm:pt>
    <dgm:pt modelId="{D923627C-9B3F-4AE4-89CD-9F267DD42A8C}">
      <dgm:prSet phldrT="[Text]"/>
      <dgm:spPr/>
      <dgm:t>
        <a:bodyPr/>
        <a:lstStyle/>
        <a:p>
          <a:r>
            <a:rPr lang="en-US" dirty="0" smtClean="0"/>
            <a:t>Plan</a:t>
          </a:r>
          <a:endParaRPr lang="en-US" dirty="0"/>
        </a:p>
      </dgm:t>
    </dgm:pt>
    <dgm:pt modelId="{C7124DDE-D75D-4799-9B10-D6FDB94A87C4}" type="parTrans" cxnId="{4A301B97-48FA-4BBA-BF94-2E27F5704073}">
      <dgm:prSet/>
      <dgm:spPr/>
      <dgm:t>
        <a:bodyPr/>
        <a:lstStyle/>
        <a:p>
          <a:endParaRPr lang="en-US"/>
        </a:p>
      </dgm:t>
    </dgm:pt>
    <dgm:pt modelId="{767C89CC-7808-4712-8342-DE8FC3A56065}" type="sibTrans" cxnId="{4A301B97-48FA-4BBA-BF94-2E27F5704073}">
      <dgm:prSet/>
      <dgm:spPr/>
      <dgm:t>
        <a:bodyPr/>
        <a:lstStyle/>
        <a:p>
          <a:endParaRPr lang="en-US"/>
        </a:p>
      </dgm:t>
    </dgm:pt>
    <dgm:pt modelId="{9934A120-8C28-4740-9D49-10CC74A45770}">
      <dgm:prSet phldrT="[Text]"/>
      <dgm:spPr/>
      <dgm:t>
        <a:bodyPr/>
        <a:lstStyle/>
        <a:p>
          <a:r>
            <a:rPr lang="en-US" dirty="0" smtClean="0"/>
            <a:t>Analyze</a:t>
          </a:r>
          <a:endParaRPr lang="en-US" dirty="0"/>
        </a:p>
      </dgm:t>
    </dgm:pt>
    <dgm:pt modelId="{B0793072-18F1-415E-A6BF-CFF532FDEBD1}" type="parTrans" cxnId="{FA25EEDF-8EE6-4221-A040-6C688280C2E5}">
      <dgm:prSet/>
      <dgm:spPr/>
      <dgm:t>
        <a:bodyPr/>
        <a:lstStyle/>
        <a:p>
          <a:endParaRPr lang="en-US"/>
        </a:p>
      </dgm:t>
    </dgm:pt>
    <dgm:pt modelId="{B1AA72C6-B83C-48C9-89CD-55527F2754CE}" type="sibTrans" cxnId="{FA25EEDF-8EE6-4221-A040-6C688280C2E5}">
      <dgm:prSet/>
      <dgm:spPr/>
      <dgm:t>
        <a:bodyPr/>
        <a:lstStyle/>
        <a:p>
          <a:endParaRPr lang="en-US"/>
        </a:p>
      </dgm:t>
    </dgm:pt>
    <dgm:pt modelId="{5ED5CDEA-7143-4FEE-8625-9E94E605AE9D}">
      <dgm:prSet phldrT="[Text]"/>
      <dgm:spPr/>
      <dgm:t>
        <a:bodyPr/>
        <a:lstStyle/>
        <a:p>
          <a:r>
            <a:rPr lang="en-US" dirty="0" smtClean="0"/>
            <a:t>Design</a:t>
          </a:r>
          <a:endParaRPr lang="en-US" dirty="0"/>
        </a:p>
      </dgm:t>
    </dgm:pt>
    <dgm:pt modelId="{43937D38-36C7-4A4C-92CF-82721C60AB38}" type="parTrans" cxnId="{493A8F0A-53A5-427E-9330-775299FB85C5}">
      <dgm:prSet/>
      <dgm:spPr/>
      <dgm:t>
        <a:bodyPr/>
        <a:lstStyle/>
        <a:p>
          <a:endParaRPr lang="en-US"/>
        </a:p>
      </dgm:t>
    </dgm:pt>
    <dgm:pt modelId="{C1CE6474-CD6A-4D70-B52D-EFF5720BF4C4}" type="sibTrans" cxnId="{493A8F0A-53A5-427E-9330-775299FB85C5}">
      <dgm:prSet/>
      <dgm:spPr/>
      <dgm:t>
        <a:bodyPr/>
        <a:lstStyle/>
        <a:p>
          <a:endParaRPr lang="en-US"/>
        </a:p>
      </dgm:t>
    </dgm:pt>
    <dgm:pt modelId="{45E49D45-C96F-4078-A71F-969746BF8E25}">
      <dgm:prSet phldrT="[Text]"/>
      <dgm:spPr/>
      <dgm:t>
        <a:bodyPr/>
        <a:lstStyle/>
        <a:p>
          <a:r>
            <a:rPr lang="en-US" dirty="0" smtClean="0"/>
            <a:t>Develop</a:t>
          </a:r>
          <a:endParaRPr lang="en-US" dirty="0"/>
        </a:p>
      </dgm:t>
    </dgm:pt>
    <dgm:pt modelId="{9581549A-5DFB-496C-B21F-1C1D2E594E48}" type="parTrans" cxnId="{B3B66BF2-17C8-4B80-8B1E-A90128A84154}">
      <dgm:prSet/>
      <dgm:spPr/>
      <dgm:t>
        <a:bodyPr/>
        <a:lstStyle/>
        <a:p>
          <a:endParaRPr lang="en-US"/>
        </a:p>
      </dgm:t>
    </dgm:pt>
    <dgm:pt modelId="{EBA6548F-73DC-467E-B1A1-B9CD54542A86}" type="sibTrans" cxnId="{B3B66BF2-17C8-4B80-8B1E-A90128A84154}">
      <dgm:prSet/>
      <dgm:spPr/>
      <dgm:t>
        <a:bodyPr/>
        <a:lstStyle/>
        <a:p>
          <a:endParaRPr lang="en-US"/>
        </a:p>
      </dgm:t>
    </dgm:pt>
    <dgm:pt modelId="{9B822BE9-5DC8-4A85-B5A6-83F6CFE22CD2}">
      <dgm:prSet phldrT="[Text]"/>
      <dgm:spPr/>
      <dgm:t>
        <a:bodyPr/>
        <a:lstStyle/>
        <a:p>
          <a:r>
            <a:rPr lang="en-US" dirty="0" smtClean="0"/>
            <a:t>Integrate</a:t>
          </a:r>
          <a:endParaRPr lang="en-US" dirty="0"/>
        </a:p>
      </dgm:t>
    </dgm:pt>
    <dgm:pt modelId="{29F0F11E-7D5C-4145-8948-6B4377CE1322}" type="parTrans" cxnId="{D576EB87-C867-4EB0-B8B4-F7BFE3208D72}">
      <dgm:prSet/>
      <dgm:spPr/>
      <dgm:t>
        <a:bodyPr/>
        <a:lstStyle/>
        <a:p>
          <a:endParaRPr lang="en-US"/>
        </a:p>
      </dgm:t>
    </dgm:pt>
    <dgm:pt modelId="{B08DCFE9-7BB4-485C-BC69-48F2A55C2B52}" type="sibTrans" cxnId="{D576EB87-C867-4EB0-B8B4-F7BFE3208D72}">
      <dgm:prSet/>
      <dgm:spPr/>
      <dgm:t>
        <a:bodyPr/>
        <a:lstStyle/>
        <a:p>
          <a:endParaRPr lang="en-US"/>
        </a:p>
      </dgm:t>
    </dgm:pt>
    <dgm:pt modelId="{FDEE499B-ABF2-4026-8990-77C8CCFF10E9}">
      <dgm:prSet phldrT="[Text]"/>
      <dgm:spPr/>
      <dgm:t>
        <a:bodyPr/>
        <a:lstStyle/>
        <a:p>
          <a:r>
            <a:rPr lang="en-US" dirty="0" smtClean="0"/>
            <a:t>Test</a:t>
          </a:r>
          <a:endParaRPr lang="en-US" dirty="0"/>
        </a:p>
      </dgm:t>
    </dgm:pt>
    <dgm:pt modelId="{B928E6AC-6C68-4632-A725-AE04CBE5D2AA}" type="parTrans" cxnId="{69018C2E-7F21-49B3-9A22-708C52E95F44}">
      <dgm:prSet/>
      <dgm:spPr/>
      <dgm:t>
        <a:bodyPr/>
        <a:lstStyle/>
        <a:p>
          <a:endParaRPr lang="en-US"/>
        </a:p>
      </dgm:t>
    </dgm:pt>
    <dgm:pt modelId="{01EAE5D5-2F2D-4302-906B-0EAAAE504C2F}" type="sibTrans" cxnId="{69018C2E-7F21-49B3-9A22-708C52E95F44}">
      <dgm:prSet/>
      <dgm:spPr/>
      <dgm:t>
        <a:bodyPr/>
        <a:lstStyle/>
        <a:p>
          <a:endParaRPr lang="en-US"/>
        </a:p>
      </dgm:t>
    </dgm:pt>
    <dgm:pt modelId="{81E292E8-510C-496B-B293-F37BB4F5016B}">
      <dgm:prSet phldrT="[Text]"/>
      <dgm:spPr/>
      <dgm:t>
        <a:bodyPr/>
        <a:lstStyle/>
        <a:p>
          <a:r>
            <a:rPr lang="en-US" dirty="0" smtClean="0"/>
            <a:t>Implement</a:t>
          </a:r>
          <a:endParaRPr lang="en-US" dirty="0"/>
        </a:p>
      </dgm:t>
    </dgm:pt>
    <dgm:pt modelId="{E9932212-409F-48BC-912B-ADFF6F970B33}" type="parTrans" cxnId="{DA31C551-2E27-4E10-8773-BFFAF65C5270}">
      <dgm:prSet/>
      <dgm:spPr/>
      <dgm:t>
        <a:bodyPr/>
        <a:lstStyle/>
        <a:p>
          <a:endParaRPr lang="en-US"/>
        </a:p>
      </dgm:t>
    </dgm:pt>
    <dgm:pt modelId="{33888265-E5F0-4619-A88D-F316606A13DA}" type="sibTrans" cxnId="{DA31C551-2E27-4E10-8773-BFFAF65C5270}">
      <dgm:prSet/>
      <dgm:spPr/>
      <dgm:t>
        <a:bodyPr/>
        <a:lstStyle/>
        <a:p>
          <a:endParaRPr lang="en-US"/>
        </a:p>
      </dgm:t>
    </dgm:pt>
    <dgm:pt modelId="{86706683-23F3-4310-9D5B-6B8DB07B5422}">
      <dgm:prSet phldrT="[Text]"/>
      <dgm:spPr/>
      <dgm:t>
        <a:bodyPr/>
        <a:lstStyle/>
        <a:p>
          <a:r>
            <a:rPr lang="en-US" dirty="0" smtClean="0"/>
            <a:t>Roll Out</a:t>
          </a:r>
          <a:endParaRPr lang="en-US" dirty="0"/>
        </a:p>
      </dgm:t>
    </dgm:pt>
    <dgm:pt modelId="{434196FE-F638-4B2A-86B6-1B85D454CDDC}" type="parTrans" cxnId="{3B9E6C77-BB06-4F5F-9236-54778D4B119A}">
      <dgm:prSet/>
      <dgm:spPr/>
      <dgm:t>
        <a:bodyPr/>
        <a:lstStyle/>
        <a:p>
          <a:endParaRPr lang="en-US"/>
        </a:p>
      </dgm:t>
    </dgm:pt>
    <dgm:pt modelId="{CEABBAA3-9E5E-4077-BA7A-229E3B4B9478}" type="sibTrans" cxnId="{3B9E6C77-BB06-4F5F-9236-54778D4B119A}">
      <dgm:prSet/>
      <dgm:spPr/>
      <dgm:t>
        <a:bodyPr/>
        <a:lstStyle/>
        <a:p>
          <a:endParaRPr lang="en-US"/>
        </a:p>
      </dgm:t>
    </dgm:pt>
    <dgm:pt modelId="{01FDEEE4-1815-48CB-9C1C-5D7246A915AA}">
      <dgm:prSet phldrT="[Text]"/>
      <dgm:spPr/>
      <dgm:t>
        <a:bodyPr/>
        <a:lstStyle/>
        <a:p>
          <a:r>
            <a:rPr lang="en-US" dirty="0" smtClean="0"/>
            <a:t>Maintain</a:t>
          </a:r>
          <a:endParaRPr lang="en-US" dirty="0"/>
        </a:p>
      </dgm:t>
    </dgm:pt>
    <dgm:pt modelId="{1194BF7C-9B21-4412-8321-A0C46DD27E4F}" type="parTrans" cxnId="{61FA50BA-9156-4700-B359-433838270F1B}">
      <dgm:prSet/>
      <dgm:spPr/>
      <dgm:t>
        <a:bodyPr/>
        <a:lstStyle/>
        <a:p>
          <a:endParaRPr lang="en-US"/>
        </a:p>
      </dgm:t>
    </dgm:pt>
    <dgm:pt modelId="{F80B1FB6-1CD7-4939-B8DF-0ED68AB8B80B}" type="sibTrans" cxnId="{61FA50BA-9156-4700-B359-433838270F1B}">
      <dgm:prSet/>
      <dgm:spPr/>
      <dgm:t>
        <a:bodyPr/>
        <a:lstStyle/>
        <a:p>
          <a:endParaRPr lang="en-US"/>
        </a:p>
      </dgm:t>
    </dgm:pt>
    <dgm:pt modelId="{6FBD2F3A-F0B8-4775-AADB-663511CD341C}">
      <dgm:prSet phldrT="[Text]"/>
      <dgm:spPr/>
      <dgm:t>
        <a:bodyPr/>
        <a:lstStyle/>
        <a:p>
          <a:r>
            <a:rPr lang="en-US" dirty="0" smtClean="0"/>
            <a:t>Dispose</a:t>
          </a:r>
          <a:endParaRPr lang="en-US" dirty="0"/>
        </a:p>
      </dgm:t>
    </dgm:pt>
    <dgm:pt modelId="{BCC91CED-6EAE-4205-8CCE-1980DDFD8CDA}" type="parTrans" cxnId="{9CE65577-4F92-4C89-8788-CA542F81512A}">
      <dgm:prSet/>
      <dgm:spPr/>
      <dgm:t>
        <a:bodyPr/>
        <a:lstStyle/>
        <a:p>
          <a:endParaRPr lang="en-US"/>
        </a:p>
      </dgm:t>
    </dgm:pt>
    <dgm:pt modelId="{38A96EA5-1CE3-4360-8458-35DB2B90915F}" type="sibTrans" cxnId="{9CE65577-4F92-4C89-8788-CA542F81512A}">
      <dgm:prSet/>
      <dgm:spPr/>
      <dgm:t>
        <a:bodyPr/>
        <a:lstStyle/>
        <a:p>
          <a:endParaRPr lang="en-US"/>
        </a:p>
      </dgm:t>
    </dgm:pt>
    <dgm:pt modelId="{04D15252-6745-40C4-B220-5D820DB794AB}" type="pres">
      <dgm:prSet presAssocID="{88467BC7-01B2-46E9-92A7-23228451182F}" presName="Name0" presStyleCnt="0">
        <dgm:presLayoutVars>
          <dgm:dir/>
          <dgm:resizeHandles val="exact"/>
        </dgm:presLayoutVars>
      </dgm:prSet>
      <dgm:spPr/>
      <dgm:t>
        <a:bodyPr/>
        <a:lstStyle/>
        <a:p>
          <a:endParaRPr lang="en-US"/>
        </a:p>
      </dgm:t>
    </dgm:pt>
    <dgm:pt modelId="{01EB1213-FF11-488E-934A-EBA6E4D127F3}" type="pres">
      <dgm:prSet presAssocID="{88467BC7-01B2-46E9-92A7-23228451182F}" presName="cycle" presStyleCnt="0"/>
      <dgm:spPr/>
    </dgm:pt>
    <dgm:pt modelId="{23F6019A-602C-4041-AB67-6DEE088C7FA5}" type="pres">
      <dgm:prSet presAssocID="{425DB820-E87A-4435-8A4C-D8F7BB1939BD}" presName="nodeFirstNode" presStyleLbl="node1" presStyleIdx="0" presStyleCnt="12">
        <dgm:presLayoutVars>
          <dgm:bulletEnabled val="1"/>
        </dgm:presLayoutVars>
      </dgm:prSet>
      <dgm:spPr/>
      <dgm:t>
        <a:bodyPr/>
        <a:lstStyle/>
        <a:p>
          <a:endParaRPr lang="en-US"/>
        </a:p>
      </dgm:t>
    </dgm:pt>
    <dgm:pt modelId="{6646EED7-CF39-4B5B-B085-8A54ADE87FF3}" type="pres">
      <dgm:prSet presAssocID="{E346425A-8DBC-44D8-AE3A-0B05EC2079B5}" presName="sibTransFirstNode" presStyleLbl="bgShp" presStyleIdx="0" presStyleCnt="1"/>
      <dgm:spPr/>
      <dgm:t>
        <a:bodyPr/>
        <a:lstStyle/>
        <a:p>
          <a:endParaRPr lang="en-US"/>
        </a:p>
      </dgm:t>
    </dgm:pt>
    <dgm:pt modelId="{082E8C5B-9735-4A72-912E-AE942E327EB0}" type="pres">
      <dgm:prSet presAssocID="{E34C35EF-840C-496E-8E21-1561E1158AC3}" presName="nodeFollowingNodes" presStyleLbl="node1" presStyleIdx="1" presStyleCnt="12">
        <dgm:presLayoutVars>
          <dgm:bulletEnabled val="1"/>
        </dgm:presLayoutVars>
      </dgm:prSet>
      <dgm:spPr/>
      <dgm:t>
        <a:bodyPr/>
        <a:lstStyle/>
        <a:p>
          <a:endParaRPr lang="en-US"/>
        </a:p>
      </dgm:t>
    </dgm:pt>
    <dgm:pt modelId="{C2E00405-D744-4527-B48A-41FBD63DF377}" type="pres">
      <dgm:prSet presAssocID="{D923627C-9B3F-4AE4-89CD-9F267DD42A8C}" presName="nodeFollowingNodes" presStyleLbl="node1" presStyleIdx="2" presStyleCnt="12">
        <dgm:presLayoutVars>
          <dgm:bulletEnabled val="1"/>
        </dgm:presLayoutVars>
      </dgm:prSet>
      <dgm:spPr/>
      <dgm:t>
        <a:bodyPr/>
        <a:lstStyle/>
        <a:p>
          <a:endParaRPr lang="en-US"/>
        </a:p>
      </dgm:t>
    </dgm:pt>
    <dgm:pt modelId="{8B14864C-5090-488E-BB7C-78A0D85A8FC0}" type="pres">
      <dgm:prSet presAssocID="{9934A120-8C28-4740-9D49-10CC74A45770}" presName="nodeFollowingNodes" presStyleLbl="node1" presStyleIdx="3" presStyleCnt="12">
        <dgm:presLayoutVars>
          <dgm:bulletEnabled val="1"/>
        </dgm:presLayoutVars>
      </dgm:prSet>
      <dgm:spPr/>
      <dgm:t>
        <a:bodyPr/>
        <a:lstStyle/>
        <a:p>
          <a:endParaRPr lang="en-US"/>
        </a:p>
      </dgm:t>
    </dgm:pt>
    <dgm:pt modelId="{94985B28-4795-40AF-9C2A-C35FA98EEDF8}" type="pres">
      <dgm:prSet presAssocID="{5ED5CDEA-7143-4FEE-8625-9E94E605AE9D}" presName="nodeFollowingNodes" presStyleLbl="node1" presStyleIdx="4" presStyleCnt="12">
        <dgm:presLayoutVars>
          <dgm:bulletEnabled val="1"/>
        </dgm:presLayoutVars>
      </dgm:prSet>
      <dgm:spPr/>
      <dgm:t>
        <a:bodyPr/>
        <a:lstStyle/>
        <a:p>
          <a:endParaRPr lang="en-US"/>
        </a:p>
      </dgm:t>
    </dgm:pt>
    <dgm:pt modelId="{845902AE-E9BA-480E-91FE-3BC8734BD9D3}" type="pres">
      <dgm:prSet presAssocID="{45E49D45-C96F-4078-A71F-969746BF8E25}" presName="nodeFollowingNodes" presStyleLbl="node1" presStyleIdx="5" presStyleCnt="12">
        <dgm:presLayoutVars>
          <dgm:bulletEnabled val="1"/>
        </dgm:presLayoutVars>
      </dgm:prSet>
      <dgm:spPr/>
      <dgm:t>
        <a:bodyPr/>
        <a:lstStyle/>
        <a:p>
          <a:endParaRPr lang="en-US"/>
        </a:p>
      </dgm:t>
    </dgm:pt>
    <dgm:pt modelId="{D042D86A-219D-4F26-A45D-79158A923A33}" type="pres">
      <dgm:prSet presAssocID="{9B822BE9-5DC8-4A85-B5A6-83F6CFE22CD2}" presName="nodeFollowingNodes" presStyleLbl="node1" presStyleIdx="6" presStyleCnt="12">
        <dgm:presLayoutVars>
          <dgm:bulletEnabled val="1"/>
        </dgm:presLayoutVars>
      </dgm:prSet>
      <dgm:spPr/>
      <dgm:t>
        <a:bodyPr/>
        <a:lstStyle/>
        <a:p>
          <a:endParaRPr lang="en-US"/>
        </a:p>
      </dgm:t>
    </dgm:pt>
    <dgm:pt modelId="{51956077-13E9-4034-94C6-04365F5E49C1}" type="pres">
      <dgm:prSet presAssocID="{FDEE499B-ABF2-4026-8990-77C8CCFF10E9}" presName="nodeFollowingNodes" presStyleLbl="node1" presStyleIdx="7" presStyleCnt="12">
        <dgm:presLayoutVars>
          <dgm:bulletEnabled val="1"/>
        </dgm:presLayoutVars>
      </dgm:prSet>
      <dgm:spPr/>
      <dgm:t>
        <a:bodyPr/>
        <a:lstStyle/>
        <a:p>
          <a:endParaRPr lang="en-US"/>
        </a:p>
      </dgm:t>
    </dgm:pt>
    <dgm:pt modelId="{7BB780E0-89CF-4416-BAC2-FA810ED48592}" type="pres">
      <dgm:prSet presAssocID="{81E292E8-510C-496B-B293-F37BB4F5016B}" presName="nodeFollowingNodes" presStyleLbl="node1" presStyleIdx="8" presStyleCnt="12">
        <dgm:presLayoutVars>
          <dgm:bulletEnabled val="1"/>
        </dgm:presLayoutVars>
      </dgm:prSet>
      <dgm:spPr/>
      <dgm:t>
        <a:bodyPr/>
        <a:lstStyle/>
        <a:p>
          <a:endParaRPr lang="en-US"/>
        </a:p>
      </dgm:t>
    </dgm:pt>
    <dgm:pt modelId="{B88DC59A-50D0-4F76-9C08-1B49238D129C}" type="pres">
      <dgm:prSet presAssocID="{86706683-23F3-4310-9D5B-6B8DB07B5422}" presName="nodeFollowingNodes" presStyleLbl="node1" presStyleIdx="9" presStyleCnt="12">
        <dgm:presLayoutVars>
          <dgm:bulletEnabled val="1"/>
        </dgm:presLayoutVars>
      </dgm:prSet>
      <dgm:spPr/>
      <dgm:t>
        <a:bodyPr/>
        <a:lstStyle/>
        <a:p>
          <a:endParaRPr lang="en-US"/>
        </a:p>
      </dgm:t>
    </dgm:pt>
    <dgm:pt modelId="{6C07E8FF-7170-4C5B-BA57-0F6389A18178}" type="pres">
      <dgm:prSet presAssocID="{01FDEEE4-1815-48CB-9C1C-5D7246A915AA}" presName="nodeFollowingNodes" presStyleLbl="node1" presStyleIdx="10" presStyleCnt="12">
        <dgm:presLayoutVars>
          <dgm:bulletEnabled val="1"/>
        </dgm:presLayoutVars>
      </dgm:prSet>
      <dgm:spPr/>
      <dgm:t>
        <a:bodyPr/>
        <a:lstStyle/>
        <a:p>
          <a:endParaRPr lang="en-US"/>
        </a:p>
      </dgm:t>
    </dgm:pt>
    <dgm:pt modelId="{B9F67A4F-AEA0-4E3B-BB17-79EBA7325680}" type="pres">
      <dgm:prSet presAssocID="{6FBD2F3A-F0B8-4775-AADB-663511CD341C}" presName="nodeFollowingNodes" presStyleLbl="node1" presStyleIdx="11" presStyleCnt="12">
        <dgm:presLayoutVars>
          <dgm:bulletEnabled val="1"/>
        </dgm:presLayoutVars>
      </dgm:prSet>
      <dgm:spPr/>
      <dgm:t>
        <a:bodyPr/>
        <a:lstStyle/>
        <a:p>
          <a:endParaRPr lang="en-US"/>
        </a:p>
      </dgm:t>
    </dgm:pt>
  </dgm:ptLst>
  <dgm:cxnLst>
    <dgm:cxn modelId="{FA25EEDF-8EE6-4221-A040-6C688280C2E5}" srcId="{88467BC7-01B2-46E9-92A7-23228451182F}" destId="{9934A120-8C28-4740-9D49-10CC74A45770}" srcOrd="3" destOrd="0" parTransId="{B0793072-18F1-415E-A6BF-CFF532FDEBD1}" sibTransId="{B1AA72C6-B83C-48C9-89CD-55527F2754CE}"/>
    <dgm:cxn modelId="{69018C2E-7F21-49B3-9A22-708C52E95F44}" srcId="{88467BC7-01B2-46E9-92A7-23228451182F}" destId="{FDEE499B-ABF2-4026-8990-77C8CCFF10E9}" srcOrd="7" destOrd="0" parTransId="{B928E6AC-6C68-4632-A725-AE04CBE5D2AA}" sibTransId="{01EAE5D5-2F2D-4302-906B-0EAAAE504C2F}"/>
    <dgm:cxn modelId="{9CE65577-4F92-4C89-8788-CA542F81512A}" srcId="{88467BC7-01B2-46E9-92A7-23228451182F}" destId="{6FBD2F3A-F0B8-4775-AADB-663511CD341C}" srcOrd="11" destOrd="0" parTransId="{BCC91CED-6EAE-4205-8CCE-1980DDFD8CDA}" sibTransId="{38A96EA5-1CE3-4360-8458-35DB2B90915F}"/>
    <dgm:cxn modelId="{600F8249-AF68-494B-8A7E-A801243D6952}" type="presOf" srcId="{FDEE499B-ABF2-4026-8990-77C8CCFF10E9}" destId="{51956077-13E9-4034-94C6-04365F5E49C1}" srcOrd="0" destOrd="0" presId="urn:microsoft.com/office/officeart/2005/8/layout/cycle3"/>
    <dgm:cxn modelId="{9AD2BD86-6CE6-4E62-A13E-5F451C98FFFB}" type="presOf" srcId="{86706683-23F3-4310-9D5B-6B8DB07B5422}" destId="{B88DC59A-50D0-4F76-9C08-1B49238D129C}" srcOrd="0" destOrd="0" presId="urn:microsoft.com/office/officeart/2005/8/layout/cycle3"/>
    <dgm:cxn modelId="{3B3B5EDC-CBD2-4F2A-AFFC-D484E2FF518B}" srcId="{88467BC7-01B2-46E9-92A7-23228451182F}" destId="{E34C35EF-840C-496E-8E21-1561E1158AC3}" srcOrd="1" destOrd="0" parTransId="{F610EF67-9C3A-446C-BCE7-A1327E92A8F2}" sibTransId="{C9D680A6-B83C-4548-B60E-9279B6F4CF4D}"/>
    <dgm:cxn modelId="{B86EF344-CCAF-4175-99B7-73C4308427D9}" type="presOf" srcId="{9934A120-8C28-4740-9D49-10CC74A45770}" destId="{8B14864C-5090-488E-BB7C-78A0D85A8FC0}" srcOrd="0" destOrd="0" presId="urn:microsoft.com/office/officeart/2005/8/layout/cycle3"/>
    <dgm:cxn modelId="{B3B66BF2-17C8-4B80-8B1E-A90128A84154}" srcId="{88467BC7-01B2-46E9-92A7-23228451182F}" destId="{45E49D45-C96F-4078-A71F-969746BF8E25}" srcOrd="5" destOrd="0" parTransId="{9581549A-5DFB-496C-B21F-1C1D2E594E48}" sibTransId="{EBA6548F-73DC-467E-B1A1-B9CD54542A86}"/>
    <dgm:cxn modelId="{9F4E9920-17AF-4A17-8B7C-8B8D44877AD5}" type="presOf" srcId="{9B822BE9-5DC8-4A85-B5A6-83F6CFE22CD2}" destId="{D042D86A-219D-4F26-A45D-79158A923A33}" srcOrd="0" destOrd="0" presId="urn:microsoft.com/office/officeart/2005/8/layout/cycle3"/>
    <dgm:cxn modelId="{1C2EBAA7-D049-49CC-83BA-E2F39B85670B}" type="presOf" srcId="{81E292E8-510C-496B-B293-F37BB4F5016B}" destId="{7BB780E0-89CF-4416-BAC2-FA810ED48592}" srcOrd="0" destOrd="0" presId="urn:microsoft.com/office/officeart/2005/8/layout/cycle3"/>
    <dgm:cxn modelId="{28A7A8DA-48D9-4BBA-93C7-D01DB275B600}" type="presOf" srcId="{425DB820-E87A-4435-8A4C-D8F7BB1939BD}" destId="{23F6019A-602C-4041-AB67-6DEE088C7FA5}" srcOrd="0" destOrd="0" presId="urn:microsoft.com/office/officeart/2005/8/layout/cycle3"/>
    <dgm:cxn modelId="{6D775A4B-F41B-496E-8A67-0990DCD6E5BF}" type="presOf" srcId="{01FDEEE4-1815-48CB-9C1C-5D7246A915AA}" destId="{6C07E8FF-7170-4C5B-BA57-0F6389A18178}" srcOrd="0" destOrd="0" presId="urn:microsoft.com/office/officeart/2005/8/layout/cycle3"/>
    <dgm:cxn modelId="{493A8F0A-53A5-427E-9330-775299FB85C5}" srcId="{88467BC7-01B2-46E9-92A7-23228451182F}" destId="{5ED5CDEA-7143-4FEE-8625-9E94E605AE9D}" srcOrd="4" destOrd="0" parTransId="{43937D38-36C7-4A4C-92CF-82721C60AB38}" sibTransId="{C1CE6474-CD6A-4D70-B52D-EFF5720BF4C4}"/>
    <dgm:cxn modelId="{F8CD9568-5EB1-4F0D-9708-F96B82F3AB71}" type="presOf" srcId="{6FBD2F3A-F0B8-4775-AADB-663511CD341C}" destId="{B9F67A4F-AEA0-4E3B-BB17-79EBA7325680}" srcOrd="0" destOrd="0" presId="urn:microsoft.com/office/officeart/2005/8/layout/cycle3"/>
    <dgm:cxn modelId="{3B9E6C77-BB06-4F5F-9236-54778D4B119A}" srcId="{88467BC7-01B2-46E9-92A7-23228451182F}" destId="{86706683-23F3-4310-9D5B-6B8DB07B5422}" srcOrd="9" destOrd="0" parTransId="{434196FE-F638-4B2A-86B6-1B85D454CDDC}" sibTransId="{CEABBAA3-9E5E-4077-BA7A-229E3B4B9478}"/>
    <dgm:cxn modelId="{D576EB87-C867-4EB0-B8B4-F7BFE3208D72}" srcId="{88467BC7-01B2-46E9-92A7-23228451182F}" destId="{9B822BE9-5DC8-4A85-B5A6-83F6CFE22CD2}" srcOrd="6" destOrd="0" parTransId="{29F0F11E-7D5C-4145-8948-6B4377CE1322}" sibTransId="{B08DCFE9-7BB4-485C-BC69-48F2A55C2B52}"/>
    <dgm:cxn modelId="{9042BC2A-707A-4B3D-97C7-D6993E1C6FD5}" type="presOf" srcId="{88467BC7-01B2-46E9-92A7-23228451182F}" destId="{04D15252-6745-40C4-B220-5D820DB794AB}" srcOrd="0" destOrd="0" presId="urn:microsoft.com/office/officeart/2005/8/layout/cycle3"/>
    <dgm:cxn modelId="{4CF7141E-3FBD-4BD8-B108-FC461FDE5F73}" type="presOf" srcId="{45E49D45-C96F-4078-A71F-969746BF8E25}" destId="{845902AE-E9BA-480E-91FE-3BC8734BD9D3}" srcOrd="0" destOrd="0" presId="urn:microsoft.com/office/officeart/2005/8/layout/cycle3"/>
    <dgm:cxn modelId="{43F78868-DE91-4DBF-8326-B6CB1E9BB6DA}" srcId="{88467BC7-01B2-46E9-92A7-23228451182F}" destId="{425DB820-E87A-4435-8A4C-D8F7BB1939BD}" srcOrd="0" destOrd="0" parTransId="{1B43BFBA-EE79-4E64-B3A8-B3A2F6B6F855}" sibTransId="{E346425A-8DBC-44D8-AE3A-0B05EC2079B5}"/>
    <dgm:cxn modelId="{0C696E0A-7852-4AAC-8C5F-D64EC6477429}" type="presOf" srcId="{E346425A-8DBC-44D8-AE3A-0B05EC2079B5}" destId="{6646EED7-CF39-4B5B-B085-8A54ADE87FF3}" srcOrd="0" destOrd="0" presId="urn:microsoft.com/office/officeart/2005/8/layout/cycle3"/>
    <dgm:cxn modelId="{E06A2F74-857B-4E5A-8FA9-C2E6508AC900}" type="presOf" srcId="{5ED5CDEA-7143-4FEE-8625-9E94E605AE9D}" destId="{94985B28-4795-40AF-9C2A-C35FA98EEDF8}" srcOrd="0" destOrd="0" presId="urn:microsoft.com/office/officeart/2005/8/layout/cycle3"/>
    <dgm:cxn modelId="{DA31C551-2E27-4E10-8773-BFFAF65C5270}" srcId="{88467BC7-01B2-46E9-92A7-23228451182F}" destId="{81E292E8-510C-496B-B293-F37BB4F5016B}" srcOrd="8" destOrd="0" parTransId="{E9932212-409F-48BC-912B-ADFF6F970B33}" sibTransId="{33888265-E5F0-4619-A88D-F316606A13DA}"/>
    <dgm:cxn modelId="{6F109D0A-CE40-46B3-86E9-8538E466B9A6}" type="presOf" srcId="{D923627C-9B3F-4AE4-89CD-9F267DD42A8C}" destId="{C2E00405-D744-4527-B48A-41FBD63DF377}" srcOrd="0" destOrd="0" presId="urn:microsoft.com/office/officeart/2005/8/layout/cycle3"/>
    <dgm:cxn modelId="{61FA50BA-9156-4700-B359-433838270F1B}" srcId="{88467BC7-01B2-46E9-92A7-23228451182F}" destId="{01FDEEE4-1815-48CB-9C1C-5D7246A915AA}" srcOrd="10" destOrd="0" parTransId="{1194BF7C-9B21-4412-8321-A0C46DD27E4F}" sibTransId="{F80B1FB6-1CD7-4939-B8DF-0ED68AB8B80B}"/>
    <dgm:cxn modelId="{53DA2957-3DB3-4E8C-A996-DC774BD7DE51}" type="presOf" srcId="{E34C35EF-840C-496E-8E21-1561E1158AC3}" destId="{082E8C5B-9735-4A72-912E-AE942E327EB0}" srcOrd="0" destOrd="0" presId="urn:microsoft.com/office/officeart/2005/8/layout/cycle3"/>
    <dgm:cxn modelId="{4A301B97-48FA-4BBA-BF94-2E27F5704073}" srcId="{88467BC7-01B2-46E9-92A7-23228451182F}" destId="{D923627C-9B3F-4AE4-89CD-9F267DD42A8C}" srcOrd="2" destOrd="0" parTransId="{C7124DDE-D75D-4799-9B10-D6FDB94A87C4}" sibTransId="{767C89CC-7808-4712-8342-DE8FC3A56065}"/>
    <dgm:cxn modelId="{8803810F-BBEA-4709-9A7A-71F801B806C4}" type="presParOf" srcId="{04D15252-6745-40C4-B220-5D820DB794AB}" destId="{01EB1213-FF11-488E-934A-EBA6E4D127F3}" srcOrd="0" destOrd="0" presId="urn:microsoft.com/office/officeart/2005/8/layout/cycle3"/>
    <dgm:cxn modelId="{D7831712-EC09-4DB6-8EC4-08B0FEC082A9}" type="presParOf" srcId="{01EB1213-FF11-488E-934A-EBA6E4D127F3}" destId="{23F6019A-602C-4041-AB67-6DEE088C7FA5}" srcOrd="0" destOrd="0" presId="urn:microsoft.com/office/officeart/2005/8/layout/cycle3"/>
    <dgm:cxn modelId="{1406F91B-3CFD-4510-A05B-EEA63FCD8EA5}" type="presParOf" srcId="{01EB1213-FF11-488E-934A-EBA6E4D127F3}" destId="{6646EED7-CF39-4B5B-B085-8A54ADE87FF3}" srcOrd="1" destOrd="0" presId="urn:microsoft.com/office/officeart/2005/8/layout/cycle3"/>
    <dgm:cxn modelId="{014A3B3E-E565-468F-B2B7-E2A0EA65B60F}" type="presParOf" srcId="{01EB1213-FF11-488E-934A-EBA6E4D127F3}" destId="{082E8C5B-9735-4A72-912E-AE942E327EB0}" srcOrd="2" destOrd="0" presId="urn:microsoft.com/office/officeart/2005/8/layout/cycle3"/>
    <dgm:cxn modelId="{10A25F0C-3D6D-4136-AF03-11759C1735EB}" type="presParOf" srcId="{01EB1213-FF11-488E-934A-EBA6E4D127F3}" destId="{C2E00405-D744-4527-B48A-41FBD63DF377}" srcOrd="3" destOrd="0" presId="urn:microsoft.com/office/officeart/2005/8/layout/cycle3"/>
    <dgm:cxn modelId="{32012642-7DB4-4275-9A49-7B90DF636C3C}" type="presParOf" srcId="{01EB1213-FF11-488E-934A-EBA6E4D127F3}" destId="{8B14864C-5090-488E-BB7C-78A0D85A8FC0}" srcOrd="4" destOrd="0" presId="urn:microsoft.com/office/officeart/2005/8/layout/cycle3"/>
    <dgm:cxn modelId="{039A5848-B83F-4C9F-BCC5-AC5F79DFB3AB}" type="presParOf" srcId="{01EB1213-FF11-488E-934A-EBA6E4D127F3}" destId="{94985B28-4795-40AF-9C2A-C35FA98EEDF8}" srcOrd="5" destOrd="0" presId="urn:microsoft.com/office/officeart/2005/8/layout/cycle3"/>
    <dgm:cxn modelId="{4A37D15F-A877-4469-96D6-6EF62A080454}" type="presParOf" srcId="{01EB1213-FF11-488E-934A-EBA6E4D127F3}" destId="{845902AE-E9BA-480E-91FE-3BC8734BD9D3}" srcOrd="6" destOrd="0" presId="urn:microsoft.com/office/officeart/2005/8/layout/cycle3"/>
    <dgm:cxn modelId="{CABAB6C4-9B22-471C-BE67-B80210A9A918}" type="presParOf" srcId="{01EB1213-FF11-488E-934A-EBA6E4D127F3}" destId="{D042D86A-219D-4F26-A45D-79158A923A33}" srcOrd="7" destOrd="0" presId="urn:microsoft.com/office/officeart/2005/8/layout/cycle3"/>
    <dgm:cxn modelId="{6EB3D759-CE7B-45CC-A5C2-E4E5E8732585}" type="presParOf" srcId="{01EB1213-FF11-488E-934A-EBA6E4D127F3}" destId="{51956077-13E9-4034-94C6-04365F5E49C1}" srcOrd="8" destOrd="0" presId="urn:microsoft.com/office/officeart/2005/8/layout/cycle3"/>
    <dgm:cxn modelId="{9DA8147C-7B8E-42CC-B09F-A31D347A9414}" type="presParOf" srcId="{01EB1213-FF11-488E-934A-EBA6E4D127F3}" destId="{7BB780E0-89CF-4416-BAC2-FA810ED48592}" srcOrd="9" destOrd="0" presId="urn:microsoft.com/office/officeart/2005/8/layout/cycle3"/>
    <dgm:cxn modelId="{F4E3FB68-DBE1-4C70-B459-52F04D8C1658}" type="presParOf" srcId="{01EB1213-FF11-488E-934A-EBA6E4D127F3}" destId="{B88DC59A-50D0-4F76-9C08-1B49238D129C}" srcOrd="10" destOrd="0" presId="urn:microsoft.com/office/officeart/2005/8/layout/cycle3"/>
    <dgm:cxn modelId="{C86807BD-B532-49F9-903B-918E32328F46}" type="presParOf" srcId="{01EB1213-FF11-488E-934A-EBA6E4D127F3}" destId="{6C07E8FF-7170-4C5B-BA57-0F6389A18178}" srcOrd="11" destOrd="0" presId="urn:microsoft.com/office/officeart/2005/8/layout/cycle3"/>
    <dgm:cxn modelId="{033721E9-4429-44F0-8499-42BBCFA1444B}" type="presParOf" srcId="{01EB1213-FF11-488E-934A-EBA6E4D127F3}" destId="{B9F67A4F-AEA0-4E3B-BB17-79EBA7325680}" srcOrd="12"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46EED7-CF39-4B5B-B085-8A54ADE87FF3}">
      <dsp:nvSpPr>
        <dsp:cNvPr id="0" name=""/>
        <dsp:cNvSpPr/>
      </dsp:nvSpPr>
      <dsp:spPr>
        <a:xfrm>
          <a:off x="1324173" y="-31581"/>
          <a:ext cx="5198977" cy="5198977"/>
        </a:xfrm>
        <a:prstGeom prst="circularArrow">
          <a:avLst>
            <a:gd name="adj1" fmla="val 5544"/>
            <a:gd name="adj2" fmla="val 330680"/>
            <a:gd name="adj3" fmla="val 13773571"/>
            <a:gd name="adj4" fmla="val 17387397"/>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F6019A-602C-4041-AB67-6DEE088C7FA5}">
      <dsp:nvSpPr>
        <dsp:cNvPr id="0" name=""/>
        <dsp:cNvSpPr/>
      </dsp:nvSpPr>
      <dsp:spPr>
        <a:xfrm>
          <a:off x="2705181" y="1195"/>
          <a:ext cx="2436961" cy="121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smtClean="0"/>
            <a:t>Plan</a:t>
          </a:r>
          <a:endParaRPr lang="en-US" sz="4300" kern="1200" dirty="0"/>
        </a:p>
      </dsp:txBody>
      <dsp:txXfrm>
        <a:off x="2764662" y="60676"/>
        <a:ext cx="2317999" cy="1099518"/>
      </dsp:txXfrm>
    </dsp:sp>
    <dsp:sp modelId="{082E8C5B-9735-4A72-912E-AE942E327EB0}">
      <dsp:nvSpPr>
        <dsp:cNvPr id="0" name=""/>
        <dsp:cNvSpPr/>
      </dsp:nvSpPr>
      <dsp:spPr>
        <a:xfrm>
          <a:off x="4813718" y="1533137"/>
          <a:ext cx="2436961" cy="121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smtClean="0"/>
            <a:t>Analyze</a:t>
          </a:r>
          <a:endParaRPr lang="en-US" sz="4300" kern="1200" dirty="0"/>
        </a:p>
      </dsp:txBody>
      <dsp:txXfrm>
        <a:off x="4873199" y="1592618"/>
        <a:ext cx="2317999" cy="1099518"/>
      </dsp:txXfrm>
    </dsp:sp>
    <dsp:sp modelId="{C2E00405-D744-4527-B48A-41FBD63DF377}">
      <dsp:nvSpPr>
        <dsp:cNvPr id="0" name=""/>
        <dsp:cNvSpPr/>
      </dsp:nvSpPr>
      <dsp:spPr>
        <a:xfrm>
          <a:off x="4008329" y="4011872"/>
          <a:ext cx="2436961" cy="121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smtClean="0"/>
            <a:t>Design</a:t>
          </a:r>
          <a:endParaRPr lang="en-US" sz="4300" kern="1200" dirty="0"/>
        </a:p>
      </dsp:txBody>
      <dsp:txXfrm>
        <a:off x="4067810" y="4071353"/>
        <a:ext cx="2317999" cy="1099518"/>
      </dsp:txXfrm>
    </dsp:sp>
    <dsp:sp modelId="{8B14864C-5090-488E-BB7C-78A0D85A8FC0}">
      <dsp:nvSpPr>
        <dsp:cNvPr id="0" name=""/>
        <dsp:cNvSpPr/>
      </dsp:nvSpPr>
      <dsp:spPr>
        <a:xfrm>
          <a:off x="1402032" y="4011872"/>
          <a:ext cx="2436961" cy="121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smtClean="0"/>
            <a:t>Build</a:t>
          </a:r>
          <a:endParaRPr lang="en-US" sz="4300" kern="1200" dirty="0"/>
        </a:p>
      </dsp:txBody>
      <dsp:txXfrm>
        <a:off x="1461513" y="4071353"/>
        <a:ext cx="2317999" cy="1099518"/>
      </dsp:txXfrm>
    </dsp:sp>
    <dsp:sp modelId="{94985B28-4795-40AF-9C2A-C35FA98EEDF8}">
      <dsp:nvSpPr>
        <dsp:cNvPr id="0" name=""/>
        <dsp:cNvSpPr/>
      </dsp:nvSpPr>
      <dsp:spPr>
        <a:xfrm>
          <a:off x="596643" y="1533137"/>
          <a:ext cx="2436961" cy="121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smtClean="0"/>
            <a:t>Maintain</a:t>
          </a:r>
          <a:endParaRPr lang="en-US" sz="4300" kern="1200" dirty="0"/>
        </a:p>
      </dsp:txBody>
      <dsp:txXfrm>
        <a:off x="656124" y="1592618"/>
        <a:ext cx="2317999" cy="10995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46EED7-CF39-4B5B-B085-8A54ADE87FF3}">
      <dsp:nvSpPr>
        <dsp:cNvPr id="0" name=""/>
        <dsp:cNvSpPr/>
      </dsp:nvSpPr>
      <dsp:spPr>
        <a:xfrm>
          <a:off x="1599414" y="-101762"/>
          <a:ext cx="5945171" cy="5945171"/>
        </a:xfrm>
        <a:prstGeom prst="circularArrow">
          <a:avLst>
            <a:gd name="adj1" fmla="val 5544"/>
            <a:gd name="adj2" fmla="val 330680"/>
            <a:gd name="adj3" fmla="val 15002756"/>
            <a:gd name="adj4" fmla="val 16675805"/>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F6019A-602C-4041-AB67-6DEE088C7FA5}">
      <dsp:nvSpPr>
        <dsp:cNvPr id="0" name=""/>
        <dsp:cNvSpPr/>
      </dsp:nvSpPr>
      <dsp:spPr>
        <a:xfrm>
          <a:off x="3972594" y="3493"/>
          <a:ext cx="1198810" cy="5994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Initiate</a:t>
          </a:r>
          <a:endParaRPr lang="en-US" sz="1400" kern="1200" dirty="0"/>
        </a:p>
      </dsp:txBody>
      <dsp:txXfrm>
        <a:off x="4001855" y="32754"/>
        <a:ext cx="1140288" cy="540883"/>
      </dsp:txXfrm>
    </dsp:sp>
    <dsp:sp modelId="{082E8C5B-9735-4A72-912E-AE942E327EB0}">
      <dsp:nvSpPr>
        <dsp:cNvPr id="0" name=""/>
        <dsp:cNvSpPr/>
      </dsp:nvSpPr>
      <dsp:spPr>
        <a:xfrm>
          <a:off x="5240221" y="343152"/>
          <a:ext cx="1198810" cy="5994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Conceptualize</a:t>
          </a:r>
          <a:endParaRPr lang="en-US" sz="1400" kern="1200" dirty="0"/>
        </a:p>
      </dsp:txBody>
      <dsp:txXfrm>
        <a:off x="5269482" y="372413"/>
        <a:ext cx="1140288" cy="540883"/>
      </dsp:txXfrm>
    </dsp:sp>
    <dsp:sp modelId="{C2E00405-D744-4527-B48A-41FBD63DF377}">
      <dsp:nvSpPr>
        <dsp:cNvPr id="0" name=""/>
        <dsp:cNvSpPr/>
      </dsp:nvSpPr>
      <dsp:spPr>
        <a:xfrm>
          <a:off x="6168189" y="1271120"/>
          <a:ext cx="1198810" cy="5994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Plan</a:t>
          </a:r>
          <a:endParaRPr lang="en-US" sz="1400" kern="1200" dirty="0"/>
        </a:p>
      </dsp:txBody>
      <dsp:txXfrm>
        <a:off x="6197450" y="1300381"/>
        <a:ext cx="1140288" cy="540883"/>
      </dsp:txXfrm>
    </dsp:sp>
    <dsp:sp modelId="{8B14864C-5090-488E-BB7C-78A0D85A8FC0}">
      <dsp:nvSpPr>
        <dsp:cNvPr id="0" name=""/>
        <dsp:cNvSpPr/>
      </dsp:nvSpPr>
      <dsp:spPr>
        <a:xfrm>
          <a:off x="6507848" y="2538747"/>
          <a:ext cx="1198810" cy="5994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Analyze</a:t>
          </a:r>
          <a:endParaRPr lang="en-US" sz="1400" kern="1200" dirty="0"/>
        </a:p>
      </dsp:txBody>
      <dsp:txXfrm>
        <a:off x="6537109" y="2568008"/>
        <a:ext cx="1140288" cy="540883"/>
      </dsp:txXfrm>
    </dsp:sp>
    <dsp:sp modelId="{94985B28-4795-40AF-9C2A-C35FA98EEDF8}">
      <dsp:nvSpPr>
        <dsp:cNvPr id="0" name=""/>
        <dsp:cNvSpPr/>
      </dsp:nvSpPr>
      <dsp:spPr>
        <a:xfrm>
          <a:off x="6168189" y="3806374"/>
          <a:ext cx="1198810" cy="5994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Design</a:t>
          </a:r>
          <a:endParaRPr lang="en-US" sz="1400" kern="1200" dirty="0"/>
        </a:p>
      </dsp:txBody>
      <dsp:txXfrm>
        <a:off x="6197450" y="3835635"/>
        <a:ext cx="1140288" cy="540883"/>
      </dsp:txXfrm>
    </dsp:sp>
    <dsp:sp modelId="{845902AE-E9BA-480E-91FE-3BC8734BD9D3}">
      <dsp:nvSpPr>
        <dsp:cNvPr id="0" name=""/>
        <dsp:cNvSpPr/>
      </dsp:nvSpPr>
      <dsp:spPr>
        <a:xfrm>
          <a:off x="5240221" y="4734341"/>
          <a:ext cx="1198810" cy="5994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Develop</a:t>
          </a:r>
          <a:endParaRPr lang="en-US" sz="1400" kern="1200" dirty="0"/>
        </a:p>
      </dsp:txBody>
      <dsp:txXfrm>
        <a:off x="5269482" y="4763602"/>
        <a:ext cx="1140288" cy="540883"/>
      </dsp:txXfrm>
    </dsp:sp>
    <dsp:sp modelId="{D042D86A-219D-4F26-A45D-79158A923A33}">
      <dsp:nvSpPr>
        <dsp:cNvPr id="0" name=""/>
        <dsp:cNvSpPr/>
      </dsp:nvSpPr>
      <dsp:spPr>
        <a:xfrm>
          <a:off x="3972594" y="5074001"/>
          <a:ext cx="1198810" cy="5994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Integrate</a:t>
          </a:r>
          <a:endParaRPr lang="en-US" sz="1400" kern="1200" dirty="0"/>
        </a:p>
      </dsp:txBody>
      <dsp:txXfrm>
        <a:off x="4001855" y="5103262"/>
        <a:ext cx="1140288" cy="540883"/>
      </dsp:txXfrm>
    </dsp:sp>
    <dsp:sp modelId="{51956077-13E9-4034-94C6-04365F5E49C1}">
      <dsp:nvSpPr>
        <dsp:cNvPr id="0" name=""/>
        <dsp:cNvSpPr/>
      </dsp:nvSpPr>
      <dsp:spPr>
        <a:xfrm>
          <a:off x="2704967" y="4734341"/>
          <a:ext cx="1198810" cy="5994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Test</a:t>
          </a:r>
          <a:endParaRPr lang="en-US" sz="1400" kern="1200" dirty="0"/>
        </a:p>
      </dsp:txBody>
      <dsp:txXfrm>
        <a:off x="2734228" y="4763602"/>
        <a:ext cx="1140288" cy="540883"/>
      </dsp:txXfrm>
    </dsp:sp>
    <dsp:sp modelId="{7BB780E0-89CF-4416-BAC2-FA810ED48592}">
      <dsp:nvSpPr>
        <dsp:cNvPr id="0" name=""/>
        <dsp:cNvSpPr/>
      </dsp:nvSpPr>
      <dsp:spPr>
        <a:xfrm>
          <a:off x="1777000" y="3806374"/>
          <a:ext cx="1198810" cy="5994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Implement</a:t>
          </a:r>
          <a:endParaRPr lang="en-US" sz="1400" kern="1200" dirty="0"/>
        </a:p>
      </dsp:txBody>
      <dsp:txXfrm>
        <a:off x="1806261" y="3835635"/>
        <a:ext cx="1140288" cy="540883"/>
      </dsp:txXfrm>
    </dsp:sp>
    <dsp:sp modelId="{B88DC59A-50D0-4F76-9C08-1B49238D129C}">
      <dsp:nvSpPr>
        <dsp:cNvPr id="0" name=""/>
        <dsp:cNvSpPr/>
      </dsp:nvSpPr>
      <dsp:spPr>
        <a:xfrm>
          <a:off x="1437340" y="2538747"/>
          <a:ext cx="1198810" cy="5994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Roll Out</a:t>
          </a:r>
          <a:endParaRPr lang="en-US" sz="1400" kern="1200" dirty="0"/>
        </a:p>
      </dsp:txBody>
      <dsp:txXfrm>
        <a:off x="1466601" y="2568008"/>
        <a:ext cx="1140288" cy="540883"/>
      </dsp:txXfrm>
    </dsp:sp>
    <dsp:sp modelId="{6C07E8FF-7170-4C5B-BA57-0F6389A18178}">
      <dsp:nvSpPr>
        <dsp:cNvPr id="0" name=""/>
        <dsp:cNvSpPr/>
      </dsp:nvSpPr>
      <dsp:spPr>
        <a:xfrm>
          <a:off x="1777000" y="1271120"/>
          <a:ext cx="1198810" cy="5994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Maintain</a:t>
          </a:r>
          <a:endParaRPr lang="en-US" sz="1400" kern="1200" dirty="0"/>
        </a:p>
      </dsp:txBody>
      <dsp:txXfrm>
        <a:off x="1806261" y="1300381"/>
        <a:ext cx="1140288" cy="540883"/>
      </dsp:txXfrm>
    </dsp:sp>
    <dsp:sp modelId="{B9F67A4F-AEA0-4E3B-BB17-79EBA7325680}">
      <dsp:nvSpPr>
        <dsp:cNvPr id="0" name=""/>
        <dsp:cNvSpPr/>
      </dsp:nvSpPr>
      <dsp:spPr>
        <a:xfrm>
          <a:off x="2704967" y="343152"/>
          <a:ext cx="1198810" cy="5994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Dispose</a:t>
          </a:r>
          <a:endParaRPr lang="en-US" sz="1400" kern="1200" dirty="0"/>
        </a:p>
      </dsp:txBody>
      <dsp:txXfrm>
        <a:off x="2734228" y="372413"/>
        <a:ext cx="1140288" cy="54088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5087B-1079-CD49-95C1-7B6E1A931DE5}" type="datetimeFigureOut">
              <a:rPr lang="en-US" smtClean="0"/>
              <a:pPr/>
              <a:t>9/7/2015</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968C2-4BBA-F54B-BF8D-578F58770B7E}" type="slidenum">
              <a:rPr lang="en-US" smtClean="0"/>
              <a:pPr/>
              <a:t>‹#›</a:t>
            </a:fld>
            <a:endParaRPr lang="en-US"/>
          </a:p>
        </p:txBody>
      </p:sp>
    </p:spTree>
    <p:extLst>
      <p:ext uri="{BB962C8B-B14F-4D97-AF65-F5344CB8AC3E}">
        <p14:creationId xmlns:p14="http://schemas.microsoft.com/office/powerpoint/2010/main" val="32624441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7</a:t>
            </a:fld>
            <a:endParaRPr lang="en-US"/>
          </a:p>
        </p:txBody>
      </p:sp>
    </p:spTree>
    <p:extLst>
      <p:ext uri="{BB962C8B-B14F-4D97-AF65-F5344CB8AC3E}">
        <p14:creationId xmlns:p14="http://schemas.microsoft.com/office/powerpoint/2010/main" val="648071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11</a:t>
            </a:fld>
            <a:endParaRPr lang="en-US"/>
          </a:p>
        </p:txBody>
      </p:sp>
    </p:spTree>
    <p:extLst>
      <p:ext uri="{BB962C8B-B14F-4D97-AF65-F5344CB8AC3E}">
        <p14:creationId xmlns:p14="http://schemas.microsoft.com/office/powerpoint/2010/main" val="1491002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13</a:t>
            </a:fld>
            <a:endParaRPr lang="en-US"/>
          </a:p>
        </p:txBody>
      </p:sp>
    </p:spTree>
    <p:extLst>
      <p:ext uri="{BB962C8B-B14F-4D97-AF65-F5344CB8AC3E}">
        <p14:creationId xmlns:p14="http://schemas.microsoft.com/office/powerpoint/2010/main" val="612069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high-level diagram basically</a:t>
            </a:r>
            <a:r>
              <a:rPr lang="en-US" baseline="0" dirty="0" smtClean="0"/>
              <a:t> shows who does what and when as part of the order to cash process.  On the next slide we will have a much more detailed diagram.</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15</a:t>
            </a:fld>
            <a:endParaRPr lang="en-US"/>
          </a:p>
        </p:txBody>
      </p:sp>
    </p:spTree>
    <p:extLst>
      <p:ext uri="{BB962C8B-B14F-4D97-AF65-F5344CB8AC3E}">
        <p14:creationId xmlns:p14="http://schemas.microsoft.com/office/powerpoint/2010/main" val="385798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more</a:t>
            </a:r>
            <a:r>
              <a:rPr lang="en-US" baseline="0" dirty="0" smtClean="0"/>
              <a:t> complex swim lane diagram will be used again when we cover ERP systems.  This represents the O2C process when they still used separate legacy systems for order processing, order fulfillment and accounting.  While each of these separate systems made each team more efficient, they don’t optimize the process for the organization as a whole.  There is lots of non-value added work in here which are a result of these legacy systems.</a:t>
            </a:r>
          </a:p>
          <a:p>
            <a:endParaRPr lang="en-US" baseline="0" dirty="0" smtClean="0"/>
          </a:p>
          <a:p>
            <a:r>
              <a:rPr lang="en-US" baseline="0" dirty="0" smtClean="0"/>
              <a:t>The biggest issues have to do with maintaining credit limits in the accounting information system and sending a report to Sales about credit limits every Monday morning.  The credit information gets stale and Sales is possibly accepting orders and picking orders  (only to be stopped before the order is packed and shipped) from customers who have over-extended their credit or denying sales to customers who have paid their bills.  </a:t>
            </a:r>
          </a:p>
          <a:p>
            <a:endParaRPr lang="en-US" baseline="0" dirty="0" smtClean="0"/>
          </a:p>
          <a:p>
            <a:r>
              <a:rPr lang="en-US" baseline="0" dirty="0" smtClean="0"/>
              <a:t>The other issue is that inventory is maintained by the Warehouse in the inventory management system and sending reports to Sales at the end of every day.  Sales may be selling inventory that was already sold earlier in the day.</a:t>
            </a:r>
          </a:p>
          <a:p>
            <a:endParaRPr lang="en-US" baseline="0" dirty="0" smtClean="0"/>
          </a:p>
          <a:p>
            <a:r>
              <a:rPr lang="en-US" baseline="0" dirty="0" smtClean="0"/>
              <a:t>The purposed of this slide is to show the students a more complex swim lane diagram and to show that it can clearly document a more complex process.  We can introduce the story of this dysfunctional O2C process here and then come back to it during the ERP section of </a:t>
            </a:r>
            <a:r>
              <a:rPr lang="en-US" baseline="0" smtClean="0"/>
              <a:t>the course.  </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16</a:t>
            </a:fld>
            <a:endParaRPr lang="en-US"/>
          </a:p>
        </p:txBody>
      </p:sp>
    </p:spTree>
    <p:extLst>
      <p:ext uri="{BB962C8B-B14F-4D97-AF65-F5344CB8AC3E}">
        <p14:creationId xmlns:p14="http://schemas.microsoft.com/office/powerpoint/2010/main" val="4293383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19</a:t>
            </a:fld>
            <a:endParaRPr lang="en-US"/>
          </a:p>
        </p:txBody>
      </p:sp>
    </p:spTree>
    <p:extLst>
      <p:ext uri="{BB962C8B-B14F-4D97-AF65-F5344CB8AC3E}">
        <p14:creationId xmlns:p14="http://schemas.microsoft.com/office/powerpoint/2010/main" val="3942935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21</a:t>
            </a:fld>
            <a:endParaRPr lang="en-US"/>
          </a:p>
        </p:txBody>
      </p:sp>
    </p:spTree>
    <p:extLst>
      <p:ext uri="{BB962C8B-B14F-4D97-AF65-F5344CB8AC3E}">
        <p14:creationId xmlns:p14="http://schemas.microsoft.com/office/powerpoint/2010/main" val="2990645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D6F30-B90C-4B8B-A9EC-5A92029B9428}" type="datetimeFigureOut">
              <a:rPr lang="en-US" smtClean="0"/>
              <a:pPr/>
              <a:t>9/7/2015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D6F30-B90C-4B8B-A9EC-5A92029B9428}" type="datetimeFigureOut">
              <a:rPr lang="en-US" smtClean="0"/>
              <a:pPr/>
              <a:t>9/7/2015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D6F30-B90C-4B8B-A9EC-5A92029B9428}" type="datetimeFigureOut">
              <a:rPr lang="en-US" smtClean="0"/>
              <a:pPr/>
              <a:t>9/7/2015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9/7/2015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9/7/2015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9/7/2015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9/7/2015</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Systems_analysis#cite_note-1"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67" b="1" dirty="0" smtClean="0">
                <a:solidFill>
                  <a:srgbClr val="FF0000"/>
                </a:solidFill>
              </a:rPr>
              <a:t>Information Systems in Organizations</a:t>
            </a:r>
            <a:r>
              <a:rPr lang="en-US" dirty="0" smtClean="0">
                <a:solidFill>
                  <a:srgbClr val="000000"/>
                </a:solidFill>
              </a:rPr>
              <a:t/>
            </a:r>
            <a:br>
              <a:rPr lang="en-US" dirty="0" smtClean="0">
                <a:solidFill>
                  <a:srgbClr val="000000"/>
                </a:solidFill>
              </a:rPr>
            </a:br>
            <a:r>
              <a:rPr lang="en-US" dirty="0" smtClean="0">
                <a:solidFill>
                  <a:srgbClr val="000000"/>
                </a:solidFill>
              </a:rPr>
              <a:t/>
            </a:r>
            <a:br>
              <a:rPr lang="en-US" dirty="0" smtClean="0">
                <a:solidFill>
                  <a:srgbClr val="000000"/>
                </a:solidFill>
              </a:rPr>
            </a:br>
            <a:r>
              <a:rPr lang="en-US" dirty="0" smtClean="0">
                <a:solidFill>
                  <a:srgbClr val="000000"/>
                </a:solidFill>
              </a:rPr>
              <a:t>2.1 Analyzing organizations as systems and processes</a:t>
            </a:r>
            <a:endParaRPr lang="en-US"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14300"/>
            <a:ext cx="3962400" cy="952500"/>
          </a:xfrm>
        </p:spPr>
        <p:txBody>
          <a:bodyPr>
            <a:normAutofit/>
          </a:bodyPr>
          <a:lstStyle/>
          <a:p>
            <a:r>
              <a:rPr lang="en-US" sz="2800" dirty="0" err="1" smtClean="0"/>
              <a:t>DoDAF</a:t>
            </a:r>
            <a:endParaRPr lang="en-US"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5733" y="0"/>
            <a:ext cx="7819942" cy="5715000"/>
          </a:xfrm>
          <a:prstGeom prst="rect">
            <a:avLst/>
          </a:prstGeom>
        </p:spPr>
      </p:pic>
    </p:spTree>
    <p:extLst>
      <p:ext uri="{BB962C8B-B14F-4D97-AF65-F5344CB8AC3E}">
        <p14:creationId xmlns:p14="http://schemas.microsoft.com/office/powerpoint/2010/main" val="3093443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64651"/>
            <a:ext cx="8229600" cy="952500"/>
          </a:xfrm>
        </p:spPr>
        <p:txBody>
          <a:bodyPr/>
          <a:lstStyle/>
          <a:p>
            <a:r>
              <a:rPr lang="en-US" dirty="0" smtClean="0">
                <a:solidFill>
                  <a:srgbClr val="00B0F0"/>
                </a:solidFill>
              </a:rPr>
              <a:t>SDLC</a:t>
            </a:r>
            <a:endParaRPr lang="en-US" dirty="0">
              <a:solidFill>
                <a:srgbClr val="00B0F0"/>
              </a:solidFill>
            </a:endParaRPr>
          </a:p>
        </p:txBody>
      </p:sp>
      <p:graphicFrame>
        <p:nvGraphicFramePr>
          <p:cNvPr id="5" name="Diagram 4"/>
          <p:cNvGraphicFramePr/>
          <p:nvPr>
            <p:extLst>
              <p:ext uri="{D42A27DB-BD31-4B8C-83A1-F6EECF244321}">
                <p14:modId xmlns:p14="http://schemas.microsoft.com/office/powerpoint/2010/main" val="2873811983"/>
              </p:ext>
            </p:extLst>
          </p:nvPr>
        </p:nvGraphicFramePr>
        <p:xfrm>
          <a:off x="648338" y="216751"/>
          <a:ext cx="7847324" cy="52315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324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0"/>
            <a:ext cx="9118057" cy="5715000"/>
          </a:xfrm>
          <a:prstGeom prst="rect">
            <a:avLst/>
          </a:prstGeom>
        </p:spPr>
      </p:pic>
    </p:spTree>
    <p:extLst>
      <p:ext uri="{BB962C8B-B14F-4D97-AF65-F5344CB8AC3E}">
        <p14:creationId xmlns:p14="http://schemas.microsoft.com/office/powerpoint/2010/main" val="3066703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57099663"/>
              </p:ext>
            </p:extLst>
          </p:nvPr>
        </p:nvGraphicFramePr>
        <p:xfrm>
          <a:off x="0" y="38100"/>
          <a:ext cx="9144000" cy="5676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a:spLocks noGrp="1"/>
          </p:cNvSpPr>
          <p:nvPr>
            <p:ph type="title"/>
          </p:nvPr>
        </p:nvSpPr>
        <p:spPr>
          <a:xfrm>
            <a:off x="457200" y="2400300"/>
            <a:ext cx="8229600" cy="952500"/>
          </a:xfrm>
        </p:spPr>
        <p:txBody>
          <a:bodyPr/>
          <a:lstStyle/>
          <a:p>
            <a:r>
              <a:rPr lang="en-US" dirty="0" smtClean="0">
                <a:solidFill>
                  <a:srgbClr val="00B0F0"/>
                </a:solidFill>
              </a:rPr>
              <a:t>SDLC</a:t>
            </a:r>
            <a:endParaRPr lang="en-US" dirty="0">
              <a:solidFill>
                <a:srgbClr val="00B0F0"/>
              </a:solidFill>
            </a:endParaRPr>
          </a:p>
        </p:txBody>
      </p:sp>
    </p:spTree>
    <p:extLst>
      <p:ext uri="{BB962C8B-B14F-4D97-AF65-F5344CB8AC3E}">
        <p14:creationId xmlns:p14="http://schemas.microsoft.com/office/powerpoint/2010/main" val="556155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TextBox 3"/>
          <p:cNvSpPr txBox="1">
            <a:spLocks noChangeArrowheads="1"/>
          </p:cNvSpPr>
          <p:nvPr/>
        </p:nvSpPr>
        <p:spPr bwMode="auto">
          <a:xfrm>
            <a:off x="5410276" y="-2666814"/>
            <a:ext cx="3276079" cy="12403391"/>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3" name="TextBox 2"/>
          <p:cNvSpPr txBox="1"/>
          <p:nvPr/>
        </p:nvSpPr>
        <p:spPr>
          <a:xfrm>
            <a:off x="533400" y="2476500"/>
            <a:ext cx="6781800" cy="707886"/>
          </a:xfrm>
          <a:prstGeom prst="rect">
            <a:avLst/>
          </a:prstGeom>
          <a:noFill/>
        </p:spPr>
        <p:txBody>
          <a:bodyPr wrap="square" rtlCol="0">
            <a:spAutoFit/>
          </a:bodyPr>
          <a:lstStyle/>
          <a:p>
            <a:r>
              <a:rPr lang="en-US" sz="4000" dirty="0" smtClean="0"/>
              <a:t>What is a “swim lane diagram”?</a:t>
            </a:r>
            <a:endParaRPr lang="en-US" sz="4000" dirty="0"/>
          </a:p>
        </p:txBody>
      </p:sp>
      <p:sp>
        <p:nvSpPr>
          <p:cNvPr id="2" name="TextBox 1"/>
          <p:cNvSpPr txBox="1"/>
          <p:nvPr/>
        </p:nvSpPr>
        <p:spPr>
          <a:xfrm>
            <a:off x="533400" y="647700"/>
            <a:ext cx="4191000" cy="369332"/>
          </a:xfrm>
          <a:prstGeom prst="rect">
            <a:avLst/>
          </a:prstGeom>
          <a:noFill/>
        </p:spPr>
        <p:txBody>
          <a:bodyPr wrap="square" rtlCol="0">
            <a:spAutoFit/>
          </a:bodyPr>
          <a:lstStyle/>
          <a:p>
            <a:r>
              <a:rPr lang="en-US" dirty="0" smtClean="0"/>
              <a:t>How is a process performed?</a:t>
            </a:r>
            <a:endParaRPr lang="en-US" dirty="0"/>
          </a:p>
        </p:txBody>
      </p:sp>
      <p:sp>
        <p:nvSpPr>
          <p:cNvPr id="4" name="TextBox 3"/>
          <p:cNvSpPr txBox="1"/>
          <p:nvPr/>
        </p:nvSpPr>
        <p:spPr>
          <a:xfrm>
            <a:off x="4724400" y="4914900"/>
            <a:ext cx="2209800" cy="369332"/>
          </a:xfrm>
          <a:prstGeom prst="rect">
            <a:avLst/>
          </a:prstGeom>
          <a:noFill/>
        </p:spPr>
        <p:txBody>
          <a:bodyPr wrap="square" rtlCol="0">
            <a:spAutoFit/>
          </a:bodyPr>
          <a:lstStyle/>
          <a:p>
            <a:r>
              <a:rPr lang="en-US" dirty="0" smtClean="0"/>
              <a:t>Who does what?</a:t>
            </a:r>
            <a:endParaRPr lang="en-US" dirty="0"/>
          </a:p>
        </p:txBody>
      </p:sp>
      <p:sp>
        <p:nvSpPr>
          <p:cNvPr id="5" name="TextBox 4"/>
          <p:cNvSpPr txBox="1"/>
          <p:nvPr/>
        </p:nvSpPr>
        <p:spPr>
          <a:xfrm>
            <a:off x="2628900" y="2030968"/>
            <a:ext cx="2933700" cy="369332"/>
          </a:xfrm>
          <a:prstGeom prst="rect">
            <a:avLst/>
          </a:prstGeom>
          <a:noFill/>
        </p:spPr>
        <p:txBody>
          <a:bodyPr wrap="square" rtlCol="0">
            <a:spAutoFit/>
          </a:bodyPr>
          <a:lstStyle/>
          <a:p>
            <a:r>
              <a:rPr lang="en-US" dirty="0" smtClean="0"/>
              <a:t>When do they do it?</a:t>
            </a:r>
            <a:endParaRPr lang="en-US" dirty="0"/>
          </a:p>
        </p:txBody>
      </p:sp>
      <p:sp>
        <p:nvSpPr>
          <p:cNvPr id="6" name="TextBox 5"/>
          <p:cNvSpPr txBox="1"/>
          <p:nvPr/>
        </p:nvSpPr>
        <p:spPr>
          <a:xfrm>
            <a:off x="685800" y="4076700"/>
            <a:ext cx="3238500" cy="369332"/>
          </a:xfrm>
          <a:prstGeom prst="rect">
            <a:avLst/>
          </a:prstGeom>
          <a:noFill/>
        </p:spPr>
        <p:txBody>
          <a:bodyPr wrap="square" rtlCol="0">
            <a:spAutoFit/>
          </a:bodyPr>
          <a:lstStyle/>
          <a:p>
            <a:r>
              <a:rPr lang="en-US" dirty="0" smtClean="0"/>
              <a:t>What happens before?</a:t>
            </a:r>
            <a:endParaRPr lang="en-US" dirty="0"/>
          </a:p>
        </p:txBody>
      </p:sp>
      <p:sp>
        <p:nvSpPr>
          <p:cNvPr id="7" name="TextBox 6"/>
          <p:cNvSpPr txBox="1"/>
          <p:nvPr/>
        </p:nvSpPr>
        <p:spPr>
          <a:xfrm>
            <a:off x="3505200" y="1257300"/>
            <a:ext cx="2324100" cy="369332"/>
          </a:xfrm>
          <a:prstGeom prst="rect">
            <a:avLst/>
          </a:prstGeom>
          <a:noFill/>
        </p:spPr>
        <p:txBody>
          <a:bodyPr wrap="square" rtlCol="0">
            <a:spAutoFit/>
          </a:bodyPr>
          <a:lstStyle/>
          <a:p>
            <a:r>
              <a:rPr lang="en-US" dirty="0" smtClean="0"/>
              <a:t>What happens after?</a:t>
            </a:r>
            <a:endParaRPr lang="en-US" dirty="0"/>
          </a:p>
        </p:txBody>
      </p:sp>
    </p:spTree>
    <p:extLst>
      <p:ext uri="{BB962C8B-B14F-4D97-AF65-F5344CB8AC3E}">
        <p14:creationId xmlns:p14="http://schemas.microsoft.com/office/powerpoint/2010/main" val="38250639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3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3500"/>
                            </p:stCondLst>
                            <p:childTnLst>
                              <p:par>
                                <p:cTn id="10" presetID="2" presetClass="entr" presetSubtype="4" fill="hold" grpId="0" nodeType="afterEffect">
                                  <p:stCondLst>
                                    <p:cond delay="30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7000"/>
                            </p:stCondLst>
                            <p:childTnLst>
                              <p:par>
                                <p:cTn id="15" presetID="2" presetClass="entr" presetSubtype="4" fill="hold" grpId="0" nodeType="afterEffect">
                                  <p:stCondLst>
                                    <p:cond delay="300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0500"/>
                            </p:stCondLst>
                            <p:childTnLst>
                              <p:par>
                                <p:cTn id="20" presetID="2" presetClass="entr" presetSubtype="4" fill="hold" grpId="0" nodeType="afterEffect">
                                  <p:stCondLst>
                                    <p:cond delay="300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par>
                          <p:cTn id="24" fill="hold">
                            <p:stCondLst>
                              <p:cond delay="14000"/>
                            </p:stCondLst>
                            <p:childTnLst>
                              <p:par>
                                <p:cTn id="25" presetID="2" presetClass="entr" presetSubtype="4" fill="hold" grpId="0" nodeType="afterEffect">
                                  <p:stCondLst>
                                    <p:cond delay="300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Swim Lane Diagram</a:t>
            </a:r>
            <a:br>
              <a:rPr lang="en-US" dirty="0" smtClean="0"/>
            </a:br>
            <a:r>
              <a:rPr lang="en-US" sz="3600" dirty="0" smtClean="0"/>
              <a:t>Who does what and when?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1" y="1231363"/>
            <a:ext cx="7772399" cy="4259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439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90" y="76200"/>
            <a:ext cx="9026110" cy="560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04432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TextBox 3"/>
          <p:cNvSpPr txBox="1">
            <a:spLocks noChangeArrowheads="1"/>
          </p:cNvSpPr>
          <p:nvPr/>
        </p:nvSpPr>
        <p:spPr bwMode="auto">
          <a:xfrm>
            <a:off x="5410276" y="-2666814"/>
            <a:ext cx="3276079" cy="12403391"/>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3" name="TextBox 2"/>
          <p:cNvSpPr txBox="1"/>
          <p:nvPr/>
        </p:nvSpPr>
        <p:spPr>
          <a:xfrm>
            <a:off x="76200" y="2476500"/>
            <a:ext cx="8915400" cy="707886"/>
          </a:xfrm>
          <a:prstGeom prst="rect">
            <a:avLst/>
          </a:prstGeom>
          <a:noFill/>
        </p:spPr>
        <p:txBody>
          <a:bodyPr wrap="square" rtlCol="0">
            <a:spAutoFit/>
          </a:bodyPr>
          <a:lstStyle/>
          <a:p>
            <a:r>
              <a:rPr lang="en-US" sz="4000" dirty="0" smtClean="0"/>
              <a:t>What is an “entity relationship diagram”?</a:t>
            </a:r>
            <a:endParaRPr lang="en-US" sz="4000" dirty="0"/>
          </a:p>
        </p:txBody>
      </p:sp>
      <p:sp>
        <p:nvSpPr>
          <p:cNvPr id="2" name="TextBox 1"/>
          <p:cNvSpPr txBox="1"/>
          <p:nvPr/>
        </p:nvSpPr>
        <p:spPr>
          <a:xfrm>
            <a:off x="914400" y="1104900"/>
            <a:ext cx="3619500" cy="369332"/>
          </a:xfrm>
          <a:prstGeom prst="rect">
            <a:avLst/>
          </a:prstGeom>
          <a:noFill/>
        </p:spPr>
        <p:txBody>
          <a:bodyPr wrap="square" rtlCol="0">
            <a:spAutoFit/>
          </a:bodyPr>
          <a:lstStyle/>
          <a:p>
            <a:r>
              <a:rPr lang="en-US" dirty="0" smtClean="0"/>
              <a:t>Entity = Noun</a:t>
            </a:r>
            <a:endParaRPr lang="en-US" dirty="0"/>
          </a:p>
        </p:txBody>
      </p:sp>
      <p:sp>
        <p:nvSpPr>
          <p:cNvPr id="4" name="TextBox 3"/>
          <p:cNvSpPr txBox="1"/>
          <p:nvPr/>
        </p:nvSpPr>
        <p:spPr>
          <a:xfrm>
            <a:off x="4953000" y="4457700"/>
            <a:ext cx="2286000" cy="381000"/>
          </a:xfrm>
          <a:prstGeom prst="rect">
            <a:avLst/>
          </a:prstGeom>
          <a:noFill/>
        </p:spPr>
        <p:txBody>
          <a:bodyPr wrap="square" rtlCol="0">
            <a:spAutoFit/>
          </a:bodyPr>
          <a:lstStyle/>
          <a:p>
            <a:r>
              <a:rPr lang="en-US" dirty="0" smtClean="0"/>
              <a:t>Relationship = Verb</a:t>
            </a:r>
            <a:endParaRPr lang="en-US" dirty="0"/>
          </a:p>
        </p:txBody>
      </p:sp>
      <p:sp>
        <p:nvSpPr>
          <p:cNvPr id="5" name="TextBox 4"/>
          <p:cNvSpPr txBox="1"/>
          <p:nvPr/>
        </p:nvSpPr>
        <p:spPr>
          <a:xfrm>
            <a:off x="2724150" y="1943100"/>
            <a:ext cx="2686126" cy="369332"/>
          </a:xfrm>
          <a:prstGeom prst="rect">
            <a:avLst/>
          </a:prstGeom>
          <a:noFill/>
        </p:spPr>
        <p:txBody>
          <a:bodyPr wrap="square" rtlCol="0">
            <a:spAutoFit/>
          </a:bodyPr>
          <a:lstStyle/>
          <a:p>
            <a:r>
              <a:rPr lang="en-US" dirty="0" smtClean="0"/>
              <a:t>Attribute = Characteristic</a:t>
            </a:r>
            <a:endParaRPr lang="en-US" dirty="0"/>
          </a:p>
        </p:txBody>
      </p:sp>
      <p:sp>
        <p:nvSpPr>
          <p:cNvPr id="6" name="TextBox 5"/>
          <p:cNvSpPr txBox="1"/>
          <p:nvPr/>
        </p:nvSpPr>
        <p:spPr>
          <a:xfrm>
            <a:off x="1524000" y="3695700"/>
            <a:ext cx="3009900" cy="369332"/>
          </a:xfrm>
          <a:prstGeom prst="rect">
            <a:avLst/>
          </a:prstGeom>
          <a:noFill/>
        </p:spPr>
        <p:txBody>
          <a:bodyPr wrap="square" rtlCol="0">
            <a:spAutoFit/>
          </a:bodyPr>
          <a:lstStyle/>
          <a:p>
            <a:r>
              <a:rPr lang="en-US" dirty="0" smtClean="0"/>
              <a:t>Data Model</a:t>
            </a:r>
            <a:endParaRPr lang="en-US" dirty="0"/>
          </a:p>
        </p:txBody>
      </p:sp>
    </p:spTree>
    <p:extLst>
      <p:ext uri="{BB962C8B-B14F-4D97-AF65-F5344CB8AC3E}">
        <p14:creationId xmlns:p14="http://schemas.microsoft.com/office/powerpoint/2010/main" val="323178664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30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3500"/>
                            </p:stCondLst>
                            <p:childTnLst>
                              <p:par>
                                <p:cTn id="10" presetID="2" presetClass="entr" presetSubtype="4" fill="hold" grpId="0" nodeType="afterEffect">
                                  <p:stCondLst>
                                    <p:cond delay="300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7000"/>
                            </p:stCondLst>
                            <p:childTnLst>
                              <p:par>
                                <p:cTn id="15" presetID="2" presetClass="entr" presetSubtype="4" fill="hold" grpId="0" nodeType="afterEffect">
                                  <p:stCondLst>
                                    <p:cond delay="300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0500"/>
                            </p:stCondLst>
                            <p:childTnLst>
                              <p:par>
                                <p:cTn id="20" presetID="2" presetClass="entr" presetSubtype="4" fill="hold" grpId="0" nodeType="afterEffect">
                                  <p:stCondLst>
                                    <p:cond delay="300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Entity Relationship Diagram (ERD)</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095934"/>
            <a:ext cx="4648200" cy="4477311"/>
          </a:xfrm>
          <a:prstGeom prst="rect">
            <a:avLst/>
          </a:prstGeom>
        </p:spPr>
      </p:pic>
    </p:spTree>
    <p:extLst>
      <p:ext uri="{BB962C8B-B14F-4D97-AF65-F5344CB8AC3E}">
        <p14:creationId xmlns:p14="http://schemas.microsoft.com/office/powerpoint/2010/main" val="1052811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ERD Symbols</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1181366"/>
            <a:ext cx="6572250" cy="4421332"/>
          </a:xfrm>
          <a:prstGeom prst="rect">
            <a:avLst/>
          </a:prstGeom>
        </p:spPr>
      </p:pic>
    </p:spTree>
    <p:extLst>
      <p:ext uri="{BB962C8B-B14F-4D97-AF65-F5344CB8AC3E}">
        <p14:creationId xmlns:p14="http://schemas.microsoft.com/office/powerpoint/2010/main" val="1868560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Topics Overview</a:t>
            </a:r>
            <a:endParaRPr lang="en-US" dirty="0"/>
          </a:p>
        </p:txBody>
      </p:sp>
      <p:sp>
        <p:nvSpPr>
          <p:cNvPr id="3" name="Content Placeholder 2"/>
          <p:cNvSpPr>
            <a:spLocks noGrp="1"/>
          </p:cNvSpPr>
          <p:nvPr>
            <p:ph idx="1"/>
          </p:nvPr>
        </p:nvSpPr>
        <p:spPr/>
        <p:txBody>
          <a:bodyPr/>
          <a:lstStyle/>
          <a:p>
            <a:r>
              <a:rPr lang="en-US" dirty="0" smtClean="0">
                <a:solidFill>
                  <a:schemeClr val="bg1">
                    <a:lumMod val="75000"/>
                  </a:schemeClr>
                </a:solidFill>
              </a:rPr>
              <a:t>Unit 1: Introduction</a:t>
            </a:r>
          </a:p>
          <a:p>
            <a:r>
              <a:rPr lang="en-US" dirty="0">
                <a:solidFill>
                  <a:srgbClr val="FF0000"/>
                </a:solidFill>
              </a:rPr>
              <a:t>Unit </a:t>
            </a:r>
            <a:r>
              <a:rPr lang="en-US" dirty="0" smtClean="0">
                <a:solidFill>
                  <a:srgbClr val="FF0000"/>
                </a:solidFill>
              </a:rPr>
              <a:t>2: </a:t>
            </a:r>
            <a:r>
              <a:rPr lang="en-US" dirty="0">
                <a:solidFill>
                  <a:srgbClr val="FF0000"/>
                </a:solidFill>
              </a:rPr>
              <a:t>Systems </a:t>
            </a:r>
            <a:r>
              <a:rPr lang="en-US" dirty="0" smtClean="0">
                <a:solidFill>
                  <a:srgbClr val="FF0000"/>
                </a:solidFill>
              </a:rPr>
              <a:t>Analysis</a:t>
            </a:r>
          </a:p>
          <a:p>
            <a:r>
              <a:rPr lang="en-US" dirty="0">
                <a:solidFill>
                  <a:schemeClr val="bg1">
                    <a:lumMod val="75000"/>
                  </a:schemeClr>
                </a:solidFill>
              </a:rPr>
              <a:t>Unit </a:t>
            </a:r>
            <a:r>
              <a:rPr lang="en-US" dirty="0" smtClean="0">
                <a:solidFill>
                  <a:schemeClr val="bg1">
                    <a:lumMod val="75000"/>
                  </a:schemeClr>
                </a:solidFill>
              </a:rPr>
              <a:t>3: </a:t>
            </a:r>
            <a:r>
              <a:rPr lang="en-US" dirty="0">
                <a:solidFill>
                  <a:schemeClr val="bg1">
                    <a:lumMod val="75000"/>
                  </a:schemeClr>
                </a:solidFill>
              </a:rPr>
              <a:t>Organizational Systems</a:t>
            </a:r>
            <a:endParaRPr lang="en-US" dirty="0" smtClean="0">
              <a:solidFill>
                <a:schemeClr val="bg1">
                  <a:lumMod val="75000"/>
                </a:schemeClr>
              </a:solidFill>
            </a:endParaRPr>
          </a:p>
          <a:p>
            <a:r>
              <a:rPr lang="en-US" dirty="0">
                <a:solidFill>
                  <a:schemeClr val="bg1">
                    <a:lumMod val="75000"/>
                  </a:schemeClr>
                </a:solidFill>
              </a:rPr>
              <a:t>Unit </a:t>
            </a:r>
            <a:r>
              <a:rPr lang="en-US" dirty="0" smtClean="0">
                <a:solidFill>
                  <a:schemeClr val="bg1">
                    <a:lumMod val="75000"/>
                  </a:schemeClr>
                </a:solidFill>
              </a:rPr>
              <a:t>4: </a:t>
            </a:r>
            <a:r>
              <a:rPr lang="en-US" dirty="0">
                <a:solidFill>
                  <a:schemeClr val="bg1">
                    <a:lumMod val="75000"/>
                  </a:schemeClr>
                </a:solidFill>
              </a:rPr>
              <a:t>Consumer </a:t>
            </a:r>
            <a:r>
              <a:rPr lang="en-US" dirty="0" smtClean="0">
                <a:solidFill>
                  <a:schemeClr val="bg1">
                    <a:lumMod val="75000"/>
                  </a:schemeClr>
                </a:solidFill>
              </a:rPr>
              <a:t>Systems</a:t>
            </a:r>
            <a:endParaRPr lang="en-US" dirty="0">
              <a:solidFill>
                <a:schemeClr val="bg1">
                  <a:lumMod val="75000"/>
                </a:schemeClr>
              </a:solidFill>
            </a:endParaRPr>
          </a:p>
        </p:txBody>
      </p:sp>
      <p:sp>
        <p:nvSpPr>
          <p:cNvPr id="4" name="Slide Number Placeholder 3"/>
          <p:cNvSpPr>
            <a:spLocks noGrp="1"/>
          </p:cNvSpPr>
          <p:nvPr>
            <p:ph type="sldNum" sz="quarter" idx="12"/>
          </p:nvPr>
        </p:nvSpPr>
        <p:spPr/>
        <p:txBody>
          <a:bodyPr/>
          <a:lstStyle/>
          <a:p>
            <a:fld id="{F0FAE603-1F90-B241-B3C8-35C47692136C}" type="slidenum">
              <a:rPr lang="en-US" smtClean="0"/>
              <a:t>2</a:t>
            </a:fld>
            <a:endParaRPr lang="en-US"/>
          </a:p>
        </p:txBody>
      </p:sp>
    </p:spTree>
    <p:extLst>
      <p:ext uri="{BB962C8B-B14F-4D97-AF65-F5344CB8AC3E}">
        <p14:creationId xmlns:p14="http://schemas.microsoft.com/office/powerpoint/2010/main" val="2438739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Inventory Item Attributes</a:t>
            </a:r>
            <a:endParaRPr lang="en-US" dirty="0">
              <a:solidFill>
                <a:srgbClr val="00B0F0"/>
              </a:solidFill>
            </a:endParaRPr>
          </a:p>
        </p:txBody>
      </p:sp>
      <p:sp>
        <p:nvSpPr>
          <p:cNvPr id="3" name="Content Placeholder 2"/>
          <p:cNvSpPr txBox="1">
            <a:spLocks/>
          </p:cNvSpPr>
          <p:nvPr/>
        </p:nvSpPr>
        <p:spPr>
          <a:xfrm>
            <a:off x="457200" y="1333500"/>
            <a:ext cx="8229600" cy="377163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ID</a:t>
            </a:r>
          </a:p>
          <a:p>
            <a:r>
              <a:rPr lang="en-US" dirty="0" smtClean="0"/>
              <a:t>Name</a:t>
            </a:r>
          </a:p>
          <a:p>
            <a:r>
              <a:rPr lang="en-US" dirty="0" smtClean="0"/>
              <a:t>Description</a:t>
            </a:r>
          </a:p>
          <a:p>
            <a:r>
              <a:rPr lang="en-US" dirty="0" smtClean="0"/>
              <a:t>Unit of Measure</a:t>
            </a:r>
          </a:p>
          <a:p>
            <a:r>
              <a:rPr lang="en-US" dirty="0" smtClean="0"/>
              <a:t>Weight</a:t>
            </a:r>
          </a:p>
          <a:p>
            <a:r>
              <a:rPr lang="en-US" dirty="0" smtClean="0"/>
              <a:t>Serial #</a:t>
            </a:r>
          </a:p>
          <a:p>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933318"/>
            <a:ext cx="4572000" cy="4572000"/>
          </a:xfrm>
          <a:prstGeom prst="rect">
            <a:avLst/>
          </a:prstGeom>
        </p:spPr>
      </p:pic>
    </p:spTree>
    <p:extLst>
      <p:ext uri="{BB962C8B-B14F-4D97-AF65-F5344CB8AC3E}">
        <p14:creationId xmlns:p14="http://schemas.microsoft.com/office/powerpoint/2010/main" val="17590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21892506"/>
              </p:ext>
            </p:extLst>
          </p:nvPr>
        </p:nvGraphicFramePr>
        <p:xfrm>
          <a:off x="1905000" y="1254363"/>
          <a:ext cx="1748876" cy="3771894"/>
        </p:xfrm>
        <a:graphic>
          <a:graphicData uri="http://schemas.openxmlformats.org/drawingml/2006/table">
            <a:tbl>
              <a:tblPr/>
              <a:tblGrid>
                <a:gridCol w="1748876"/>
              </a:tblGrid>
              <a:tr h="179614">
                <a:tc>
                  <a:txBody>
                    <a:bodyPr/>
                    <a:lstStyle/>
                    <a:p>
                      <a:pPr algn="l" fontAlgn="b"/>
                      <a:r>
                        <a:rPr lang="en-US" sz="1100" b="1" i="0" u="none" strike="noStrike">
                          <a:effectLst/>
                          <a:latin typeface="Arial" panose="020B0604020202020204" pitchFamily="34" charset="0"/>
                        </a:rPr>
                        <a:t>Internal ID</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Name</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Display Name</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Description</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Purchase Description</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Vendor Name</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Store Display Name</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Store Description</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Units Type</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Stock Unit</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Purchase Unit</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Sale Unit</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Display in Web Site</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Purchase Price</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Preferred Vendor</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Base Price</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List Price</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Online Price</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Income Account</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a:effectLst/>
                          <a:latin typeface="Arial" panose="020B0604020202020204" pitchFamily="34" charset="0"/>
                        </a:rPr>
                        <a:t>Asset Account</a:t>
                      </a:r>
                    </a:p>
                  </a:txBody>
                  <a:tcPr marL="4727" marR="4727" marT="4727" marB="0" anchor="b">
                    <a:lnL>
                      <a:noFill/>
                    </a:lnL>
                    <a:lnR>
                      <a:noFill/>
                    </a:lnR>
                    <a:lnT>
                      <a:noFill/>
                    </a:lnT>
                    <a:lnB>
                      <a:noFill/>
                    </a:lnB>
                    <a:solidFill>
                      <a:srgbClr val="D0D0D0"/>
                    </a:solidFill>
                  </a:tcPr>
                </a:tc>
              </a:tr>
              <a:tr h="179614">
                <a:tc>
                  <a:txBody>
                    <a:bodyPr/>
                    <a:lstStyle/>
                    <a:p>
                      <a:pPr algn="l" fontAlgn="b"/>
                      <a:r>
                        <a:rPr lang="en-US" sz="1100" b="1" i="0" u="none" strike="noStrike" dirty="0">
                          <a:effectLst/>
                          <a:latin typeface="Arial" panose="020B0604020202020204" pitchFamily="34" charset="0"/>
                        </a:rPr>
                        <a:t>Expense/COGS Account</a:t>
                      </a:r>
                    </a:p>
                  </a:txBody>
                  <a:tcPr marL="4727" marR="4727" marT="4727" marB="0" anchor="b">
                    <a:lnL>
                      <a:noFill/>
                    </a:lnL>
                    <a:lnR>
                      <a:noFill/>
                    </a:lnR>
                    <a:lnT>
                      <a:noFill/>
                    </a:lnT>
                    <a:lnB>
                      <a:noFill/>
                    </a:lnB>
                    <a:solidFill>
                      <a:srgbClr val="D0D0D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64513944"/>
              </p:ext>
            </p:extLst>
          </p:nvPr>
        </p:nvGraphicFramePr>
        <p:xfrm>
          <a:off x="5105400" y="1254363"/>
          <a:ext cx="1836320" cy="3771900"/>
        </p:xfrm>
        <a:graphic>
          <a:graphicData uri="http://schemas.openxmlformats.org/drawingml/2006/table">
            <a:tbl>
              <a:tblPr/>
              <a:tblGrid>
                <a:gridCol w="1836320"/>
              </a:tblGrid>
              <a:tr h="188595">
                <a:tc>
                  <a:txBody>
                    <a:bodyPr/>
                    <a:lstStyle/>
                    <a:p>
                      <a:pPr algn="l" fontAlgn="b"/>
                      <a:r>
                        <a:rPr lang="en-US" sz="1200" b="1" i="0" u="none" strike="noStrike">
                          <a:effectLst/>
                          <a:latin typeface="Arial" panose="020B0604020202020204" pitchFamily="34" charset="0"/>
                        </a:rPr>
                        <a:t>Costing Method</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On Special</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Tax Schedule</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On Hand</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Available</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On Order</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Committed</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Back Ordered</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Reorder Point</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Preferred Stock Level</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Reorder Multiple</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Drop Ship Item</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Special Order Item</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Copy SO Description</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Weight</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Weight Units</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Class</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Business Unit</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a:effectLst/>
                          <a:latin typeface="Arial" panose="020B0604020202020204" pitchFamily="34" charset="0"/>
                        </a:rPr>
                        <a:t>Date Created</a:t>
                      </a:r>
                    </a:p>
                  </a:txBody>
                  <a:tcPr marL="4963" marR="4963" marT="4963" marB="0" anchor="b">
                    <a:lnL>
                      <a:noFill/>
                    </a:lnL>
                    <a:lnR>
                      <a:noFill/>
                    </a:lnR>
                    <a:lnT>
                      <a:noFill/>
                    </a:lnT>
                    <a:lnB>
                      <a:noFill/>
                    </a:lnB>
                    <a:solidFill>
                      <a:srgbClr val="D0D0D0"/>
                    </a:solidFill>
                  </a:tcPr>
                </a:tc>
              </a:tr>
              <a:tr h="188595">
                <a:tc>
                  <a:txBody>
                    <a:bodyPr/>
                    <a:lstStyle/>
                    <a:p>
                      <a:pPr algn="l" fontAlgn="b"/>
                      <a:r>
                        <a:rPr lang="en-US" sz="1200" b="1" i="0" u="none" strike="noStrike" dirty="0">
                          <a:effectLst/>
                          <a:latin typeface="Arial" panose="020B0604020202020204" pitchFamily="34" charset="0"/>
                        </a:rPr>
                        <a:t>Last Modified</a:t>
                      </a:r>
                    </a:p>
                  </a:txBody>
                  <a:tcPr marL="4963" marR="4963" marT="4963" marB="0" anchor="b">
                    <a:lnL>
                      <a:noFill/>
                    </a:lnL>
                    <a:lnR>
                      <a:noFill/>
                    </a:lnR>
                    <a:lnT>
                      <a:noFill/>
                    </a:lnT>
                    <a:lnB>
                      <a:noFill/>
                    </a:lnB>
                    <a:solidFill>
                      <a:srgbClr val="D0D0D0"/>
                    </a:solidFill>
                  </a:tcPr>
                </a:tc>
              </a:tr>
            </a:tbl>
          </a:graphicData>
        </a:graphic>
      </p:graphicFrame>
      <p:sp>
        <p:nvSpPr>
          <p:cNvPr id="6" name="Title 1"/>
          <p:cNvSpPr>
            <a:spLocks noGrp="1"/>
          </p:cNvSpPr>
          <p:nvPr>
            <p:ph type="title"/>
          </p:nvPr>
        </p:nvSpPr>
        <p:spPr>
          <a:xfrm>
            <a:off x="457200" y="228865"/>
            <a:ext cx="8229600" cy="952500"/>
          </a:xfrm>
        </p:spPr>
        <p:txBody>
          <a:bodyPr/>
          <a:lstStyle/>
          <a:p>
            <a:r>
              <a:rPr lang="en-US" dirty="0" smtClean="0">
                <a:solidFill>
                  <a:srgbClr val="00B0F0"/>
                </a:solidFill>
              </a:rPr>
              <a:t>Inventory Item Attributes</a:t>
            </a:r>
            <a:endParaRPr lang="en-US" dirty="0">
              <a:solidFill>
                <a:srgbClr val="00B0F0"/>
              </a:solidFill>
            </a:endParaRPr>
          </a:p>
        </p:txBody>
      </p:sp>
    </p:spTree>
    <p:extLst>
      <p:ext uri="{BB962C8B-B14F-4D97-AF65-F5344CB8AC3E}">
        <p14:creationId xmlns:p14="http://schemas.microsoft.com/office/powerpoint/2010/main" val="9732302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 Systems Analysis</a:t>
            </a:r>
            <a:endParaRPr lang="en-US" dirty="0"/>
          </a:p>
        </p:txBody>
      </p:sp>
      <p:sp>
        <p:nvSpPr>
          <p:cNvPr id="3" name="Content Placeholder 2"/>
          <p:cNvSpPr>
            <a:spLocks noGrp="1"/>
          </p:cNvSpPr>
          <p:nvPr>
            <p:ph idx="1"/>
          </p:nvPr>
        </p:nvSpPr>
        <p:spPr/>
        <p:txBody>
          <a:bodyPr>
            <a:normAutofit fontScale="85000" lnSpcReduction="10000"/>
          </a:bodyPr>
          <a:lstStyle/>
          <a:p>
            <a:pPr marL="403225" lvl="0" indent="-403225">
              <a:lnSpc>
                <a:spcPct val="130000"/>
              </a:lnSpc>
              <a:buNone/>
            </a:pPr>
            <a:r>
              <a:rPr lang="en-US" dirty="0" smtClean="0">
                <a:solidFill>
                  <a:schemeClr val="bg1">
                    <a:lumMod val="75000"/>
                  </a:schemeClr>
                </a:solidFill>
              </a:rPr>
              <a:t>2.	Systems </a:t>
            </a:r>
            <a:r>
              <a:rPr lang="en-US" dirty="0">
                <a:solidFill>
                  <a:schemeClr val="bg1">
                    <a:lumMod val="75000"/>
                  </a:schemeClr>
                </a:solidFill>
              </a:rPr>
              <a:t>analysis: what makes a system tick?</a:t>
            </a:r>
          </a:p>
          <a:p>
            <a:pPr marL="403225" lvl="0" indent="-403225">
              <a:lnSpc>
                <a:spcPct val="130000"/>
              </a:lnSpc>
              <a:buNone/>
            </a:pPr>
            <a:r>
              <a:rPr lang="en-US" dirty="0" smtClean="0">
                <a:solidFill>
                  <a:srgbClr val="FF0000"/>
                </a:solidFill>
              </a:rPr>
              <a:t>2.1. Analyzing </a:t>
            </a:r>
            <a:r>
              <a:rPr lang="en-US" dirty="0">
                <a:solidFill>
                  <a:srgbClr val="FF0000"/>
                </a:solidFill>
              </a:rPr>
              <a:t>organizations as systems and processes</a:t>
            </a:r>
          </a:p>
          <a:p>
            <a:pPr marL="1203325" lvl="2" indent="-403225">
              <a:lnSpc>
                <a:spcPct val="130000"/>
              </a:lnSpc>
              <a:buNone/>
            </a:pPr>
            <a:r>
              <a:rPr lang="en-US" dirty="0">
                <a:solidFill>
                  <a:srgbClr val="FF0000"/>
                </a:solidFill>
              </a:rPr>
              <a:t>2.1.1</a:t>
            </a:r>
            <a:r>
              <a:rPr lang="en-US" dirty="0" smtClean="0">
                <a:solidFill>
                  <a:srgbClr val="FF0000"/>
                </a:solidFill>
              </a:rPr>
              <a:t>. Process </a:t>
            </a:r>
            <a:r>
              <a:rPr lang="en-US" dirty="0">
                <a:solidFill>
                  <a:srgbClr val="FF0000"/>
                </a:solidFill>
              </a:rPr>
              <a:t>decomposition: swim lane diagrams</a:t>
            </a:r>
          </a:p>
          <a:p>
            <a:pPr marL="1203325" lvl="2" indent="-403225">
              <a:lnSpc>
                <a:spcPct val="130000"/>
              </a:lnSpc>
              <a:buNone/>
            </a:pPr>
            <a:r>
              <a:rPr lang="en-US" dirty="0">
                <a:solidFill>
                  <a:srgbClr val="FF0000"/>
                </a:solidFill>
              </a:rPr>
              <a:t>2.1.2</a:t>
            </a:r>
            <a:r>
              <a:rPr lang="en-US" dirty="0" smtClean="0">
                <a:solidFill>
                  <a:srgbClr val="FF0000"/>
                </a:solidFill>
              </a:rPr>
              <a:t>. Data </a:t>
            </a:r>
            <a:r>
              <a:rPr lang="en-US" dirty="0">
                <a:solidFill>
                  <a:srgbClr val="FF0000"/>
                </a:solidFill>
              </a:rPr>
              <a:t>modeling: entity relationship diagrams</a:t>
            </a:r>
          </a:p>
          <a:p>
            <a:pPr marL="403225" lvl="0" indent="-403225">
              <a:lnSpc>
                <a:spcPct val="130000"/>
              </a:lnSpc>
              <a:buNone/>
            </a:pPr>
            <a:r>
              <a:rPr lang="en-US" dirty="0" smtClean="0">
                <a:solidFill>
                  <a:schemeClr val="bg1">
                    <a:lumMod val="75000"/>
                  </a:schemeClr>
                </a:solidFill>
              </a:rPr>
              <a:t>2.2. Systems </a:t>
            </a:r>
            <a:r>
              <a:rPr lang="en-US" dirty="0">
                <a:solidFill>
                  <a:schemeClr val="bg1">
                    <a:lumMod val="75000"/>
                  </a:schemeClr>
                </a:solidFill>
              </a:rPr>
              <a:t>architecture: devices, network, data, apps</a:t>
            </a:r>
          </a:p>
          <a:p>
            <a:pPr marL="1203325" lvl="2" indent="-403225">
              <a:lnSpc>
                <a:spcPct val="130000"/>
              </a:lnSpc>
              <a:buNone/>
            </a:pPr>
            <a:r>
              <a:rPr lang="en-US" dirty="0">
                <a:solidFill>
                  <a:schemeClr val="bg1">
                    <a:lumMod val="75000"/>
                  </a:schemeClr>
                </a:solidFill>
              </a:rPr>
              <a:t>2.2.1</a:t>
            </a:r>
            <a:r>
              <a:rPr lang="en-US" dirty="0" smtClean="0">
                <a:solidFill>
                  <a:schemeClr val="bg1">
                    <a:lumMod val="75000"/>
                  </a:schemeClr>
                </a:solidFill>
              </a:rPr>
              <a:t>. Visualizing </a:t>
            </a:r>
            <a:r>
              <a:rPr lang="en-US" dirty="0">
                <a:solidFill>
                  <a:schemeClr val="bg1">
                    <a:lumMod val="75000"/>
                  </a:schemeClr>
                </a:solidFill>
              </a:rPr>
              <a:t>architecture: conceptual diagramming</a:t>
            </a:r>
          </a:p>
          <a:p>
            <a:pPr marL="1203325" lvl="2" indent="-403225">
              <a:lnSpc>
                <a:spcPct val="130000"/>
              </a:lnSpc>
              <a:buNone/>
            </a:pPr>
            <a:r>
              <a:rPr lang="en-US" dirty="0">
                <a:solidFill>
                  <a:schemeClr val="bg1">
                    <a:lumMod val="75000"/>
                  </a:schemeClr>
                </a:solidFill>
              </a:rPr>
              <a:t>2.2.2</a:t>
            </a:r>
            <a:r>
              <a:rPr lang="en-US" dirty="0" smtClean="0">
                <a:solidFill>
                  <a:schemeClr val="bg1">
                    <a:lumMod val="75000"/>
                  </a:schemeClr>
                </a:solidFill>
              </a:rPr>
              <a:t>. Ex. of </a:t>
            </a:r>
            <a:r>
              <a:rPr lang="en-US" dirty="0">
                <a:solidFill>
                  <a:schemeClr val="bg1">
                    <a:lumMod val="75000"/>
                  </a:schemeClr>
                </a:solidFill>
              </a:rPr>
              <a:t>legacy, contemporary, and future information </a:t>
            </a:r>
            <a:r>
              <a:rPr lang="en-US" dirty="0" smtClean="0">
                <a:solidFill>
                  <a:schemeClr val="bg1">
                    <a:lumMod val="75000"/>
                  </a:schemeClr>
                </a:solidFill>
              </a:rPr>
              <a:t>systems</a:t>
            </a:r>
            <a:endParaRPr lang="en-US" dirty="0">
              <a:solidFill>
                <a:schemeClr val="bg1">
                  <a:lumMod val="75000"/>
                </a:schemeClr>
              </a:solidFill>
            </a:endParaRPr>
          </a:p>
        </p:txBody>
      </p:sp>
      <p:sp>
        <p:nvSpPr>
          <p:cNvPr id="4" name="Slide Number Placeholder 3"/>
          <p:cNvSpPr>
            <a:spLocks noGrp="1"/>
          </p:cNvSpPr>
          <p:nvPr>
            <p:ph type="sldNum" sz="quarter" idx="12"/>
          </p:nvPr>
        </p:nvSpPr>
        <p:spPr/>
        <p:txBody>
          <a:bodyPr/>
          <a:lstStyle/>
          <a:p>
            <a:fld id="{F0FAE603-1F90-B241-B3C8-35C47692136C}" type="slidenum">
              <a:rPr lang="en-US" smtClean="0"/>
              <a:t>22</a:t>
            </a:fld>
            <a:endParaRPr lang="en-US"/>
          </a:p>
        </p:txBody>
      </p:sp>
    </p:spTree>
    <p:extLst>
      <p:ext uri="{BB962C8B-B14F-4D97-AF65-F5344CB8AC3E}">
        <p14:creationId xmlns:p14="http://schemas.microsoft.com/office/powerpoint/2010/main" val="2193145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 Systems Analysis</a:t>
            </a:r>
            <a:endParaRPr lang="en-US" dirty="0"/>
          </a:p>
        </p:txBody>
      </p:sp>
      <p:sp>
        <p:nvSpPr>
          <p:cNvPr id="3" name="Content Placeholder 2"/>
          <p:cNvSpPr>
            <a:spLocks noGrp="1"/>
          </p:cNvSpPr>
          <p:nvPr>
            <p:ph idx="1"/>
          </p:nvPr>
        </p:nvSpPr>
        <p:spPr/>
        <p:txBody>
          <a:bodyPr>
            <a:normAutofit fontScale="85000" lnSpcReduction="10000"/>
          </a:bodyPr>
          <a:lstStyle/>
          <a:p>
            <a:pPr marL="403225" lvl="0" indent="-403225">
              <a:lnSpc>
                <a:spcPct val="130000"/>
              </a:lnSpc>
              <a:buNone/>
            </a:pPr>
            <a:r>
              <a:rPr lang="en-US" dirty="0" smtClean="0">
                <a:solidFill>
                  <a:schemeClr val="bg1">
                    <a:lumMod val="75000"/>
                  </a:schemeClr>
                </a:solidFill>
              </a:rPr>
              <a:t>2.	Systems </a:t>
            </a:r>
            <a:r>
              <a:rPr lang="en-US" dirty="0">
                <a:solidFill>
                  <a:schemeClr val="bg1">
                    <a:lumMod val="75000"/>
                  </a:schemeClr>
                </a:solidFill>
              </a:rPr>
              <a:t>analysis: what makes a system tick?</a:t>
            </a:r>
          </a:p>
          <a:p>
            <a:pPr marL="403225" lvl="0" indent="-403225">
              <a:lnSpc>
                <a:spcPct val="130000"/>
              </a:lnSpc>
              <a:buNone/>
            </a:pPr>
            <a:r>
              <a:rPr lang="en-US" dirty="0" smtClean="0">
                <a:solidFill>
                  <a:srgbClr val="FF0000"/>
                </a:solidFill>
              </a:rPr>
              <a:t>2.1. Analyzing </a:t>
            </a:r>
            <a:r>
              <a:rPr lang="en-US" dirty="0">
                <a:solidFill>
                  <a:srgbClr val="FF0000"/>
                </a:solidFill>
              </a:rPr>
              <a:t>organizations as systems and processes</a:t>
            </a:r>
          </a:p>
          <a:p>
            <a:pPr marL="1203325" lvl="2" indent="-403225">
              <a:lnSpc>
                <a:spcPct val="130000"/>
              </a:lnSpc>
              <a:buNone/>
            </a:pPr>
            <a:r>
              <a:rPr lang="en-US" dirty="0">
                <a:solidFill>
                  <a:srgbClr val="FF0000"/>
                </a:solidFill>
              </a:rPr>
              <a:t>2.1.1</a:t>
            </a:r>
            <a:r>
              <a:rPr lang="en-US" dirty="0" smtClean="0">
                <a:solidFill>
                  <a:srgbClr val="FF0000"/>
                </a:solidFill>
              </a:rPr>
              <a:t>. Process </a:t>
            </a:r>
            <a:r>
              <a:rPr lang="en-US" dirty="0">
                <a:solidFill>
                  <a:srgbClr val="FF0000"/>
                </a:solidFill>
              </a:rPr>
              <a:t>decomposition: swim lane diagrams</a:t>
            </a:r>
          </a:p>
          <a:p>
            <a:pPr marL="1203325" lvl="2" indent="-403225">
              <a:lnSpc>
                <a:spcPct val="130000"/>
              </a:lnSpc>
              <a:buNone/>
            </a:pPr>
            <a:r>
              <a:rPr lang="en-US" dirty="0">
                <a:solidFill>
                  <a:srgbClr val="FF0000"/>
                </a:solidFill>
              </a:rPr>
              <a:t>2.1.2</a:t>
            </a:r>
            <a:r>
              <a:rPr lang="en-US" dirty="0" smtClean="0">
                <a:solidFill>
                  <a:srgbClr val="FF0000"/>
                </a:solidFill>
              </a:rPr>
              <a:t>. Data </a:t>
            </a:r>
            <a:r>
              <a:rPr lang="en-US" dirty="0">
                <a:solidFill>
                  <a:srgbClr val="FF0000"/>
                </a:solidFill>
              </a:rPr>
              <a:t>modeling: entity relationship diagrams</a:t>
            </a:r>
          </a:p>
          <a:p>
            <a:pPr marL="403225" lvl="0" indent="-403225">
              <a:lnSpc>
                <a:spcPct val="130000"/>
              </a:lnSpc>
              <a:buNone/>
            </a:pPr>
            <a:r>
              <a:rPr lang="en-US" dirty="0" smtClean="0">
                <a:solidFill>
                  <a:schemeClr val="bg1">
                    <a:lumMod val="75000"/>
                  </a:schemeClr>
                </a:solidFill>
              </a:rPr>
              <a:t>2.2. Systems </a:t>
            </a:r>
            <a:r>
              <a:rPr lang="en-US" dirty="0">
                <a:solidFill>
                  <a:schemeClr val="bg1">
                    <a:lumMod val="75000"/>
                  </a:schemeClr>
                </a:solidFill>
              </a:rPr>
              <a:t>architecture: devices, network, data, apps</a:t>
            </a:r>
          </a:p>
          <a:p>
            <a:pPr marL="1203325" lvl="2" indent="-403225">
              <a:lnSpc>
                <a:spcPct val="130000"/>
              </a:lnSpc>
              <a:buNone/>
            </a:pPr>
            <a:r>
              <a:rPr lang="en-US" dirty="0">
                <a:solidFill>
                  <a:schemeClr val="bg1">
                    <a:lumMod val="75000"/>
                  </a:schemeClr>
                </a:solidFill>
              </a:rPr>
              <a:t>2.2.1</a:t>
            </a:r>
            <a:r>
              <a:rPr lang="en-US" dirty="0" smtClean="0">
                <a:solidFill>
                  <a:schemeClr val="bg1">
                    <a:lumMod val="75000"/>
                  </a:schemeClr>
                </a:solidFill>
              </a:rPr>
              <a:t>. Visualizing </a:t>
            </a:r>
            <a:r>
              <a:rPr lang="en-US" dirty="0">
                <a:solidFill>
                  <a:schemeClr val="bg1">
                    <a:lumMod val="75000"/>
                  </a:schemeClr>
                </a:solidFill>
              </a:rPr>
              <a:t>architecture: conceptual diagramming</a:t>
            </a:r>
          </a:p>
          <a:p>
            <a:pPr marL="1203325" lvl="2" indent="-403225">
              <a:lnSpc>
                <a:spcPct val="130000"/>
              </a:lnSpc>
              <a:buNone/>
            </a:pPr>
            <a:r>
              <a:rPr lang="en-US" dirty="0">
                <a:solidFill>
                  <a:schemeClr val="bg1">
                    <a:lumMod val="75000"/>
                  </a:schemeClr>
                </a:solidFill>
              </a:rPr>
              <a:t>2.2.2</a:t>
            </a:r>
            <a:r>
              <a:rPr lang="en-US" dirty="0" smtClean="0">
                <a:solidFill>
                  <a:schemeClr val="bg1">
                    <a:lumMod val="75000"/>
                  </a:schemeClr>
                </a:solidFill>
              </a:rPr>
              <a:t>. Ex. of </a:t>
            </a:r>
            <a:r>
              <a:rPr lang="en-US" dirty="0">
                <a:solidFill>
                  <a:schemeClr val="bg1">
                    <a:lumMod val="75000"/>
                  </a:schemeClr>
                </a:solidFill>
              </a:rPr>
              <a:t>legacy, contemporary, and future information </a:t>
            </a:r>
            <a:r>
              <a:rPr lang="en-US" dirty="0" smtClean="0">
                <a:solidFill>
                  <a:schemeClr val="bg1">
                    <a:lumMod val="75000"/>
                  </a:schemeClr>
                </a:solidFill>
              </a:rPr>
              <a:t>systems</a:t>
            </a:r>
            <a:endParaRPr lang="en-US" dirty="0">
              <a:solidFill>
                <a:schemeClr val="bg1">
                  <a:lumMod val="75000"/>
                </a:schemeClr>
              </a:solidFill>
            </a:endParaRPr>
          </a:p>
        </p:txBody>
      </p:sp>
      <p:sp>
        <p:nvSpPr>
          <p:cNvPr id="4" name="Slide Number Placeholder 3"/>
          <p:cNvSpPr>
            <a:spLocks noGrp="1"/>
          </p:cNvSpPr>
          <p:nvPr>
            <p:ph type="sldNum" sz="quarter" idx="12"/>
          </p:nvPr>
        </p:nvSpPr>
        <p:spPr/>
        <p:txBody>
          <a:bodyPr/>
          <a:lstStyle/>
          <a:p>
            <a:fld id="{F0FAE603-1F90-B241-B3C8-35C47692136C}" type="slidenum">
              <a:rPr lang="en-US" smtClean="0"/>
              <a:t>3</a:t>
            </a:fld>
            <a:endParaRPr lang="en-US"/>
          </a:p>
        </p:txBody>
      </p:sp>
    </p:spTree>
    <p:extLst>
      <p:ext uri="{BB962C8B-B14F-4D97-AF65-F5344CB8AC3E}">
        <p14:creationId xmlns:p14="http://schemas.microsoft.com/office/powerpoint/2010/main" val="3206138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TextBox 3"/>
          <p:cNvSpPr txBox="1">
            <a:spLocks noChangeArrowheads="1"/>
          </p:cNvSpPr>
          <p:nvPr/>
        </p:nvSpPr>
        <p:spPr bwMode="auto">
          <a:xfrm>
            <a:off x="5410276" y="-2666814"/>
            <a:ext cx="3276079" cy="12403391"/>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3" name="TextBox 2"/>
          <p:cNvSpPr txBox="1"/>
          <p:nvPr/>
        </p:nvSpPr>
        <p:spPr>
          <a:xfrm>
            <a:off x="685800" y="2476500"/>
            <a:ext cx="7010400" cy="1938992"/>
          </a:xfrm>
          <a:prstGeom prst="rect">
            <a:avLst/>
          </a:prstGeom>
          <a:noFill/>
        </p:spPr>
        <p:txBody>
          <a:bodyPr wrap="square" rtlCol="0">
            <a:spAutoFit/>
          </a:bodyPr>
          <a:lstStyle/>
          <a:p>
            <a:r>
              <a:rPr lang="en-US" sz="4000" dirty="0" smtClean="0"/>
              <a:t>What is “systems analysis”?</a:t>
            </a:r>
          </a:p>
          <a:p>
            <a:endParaRPr lang="en-US" sz="4000" dirty="0"/>
          </a:p>
          <a:p>
            <a:r>
              <a:rPr lang="en-US" sz="4000" dirty="0" smtClean="0"/>
              <a:t>What is “systems architecture”?</a:t>
            </a:r>
            <a:endParaRPr lang="en-US" sz="4000" dirty="0"/>
          </a:p>
        </p:txBody>
      </p:sp>
      <p:sp>
        <p:nvSpPr>
          <p:cNvPr id="2" name="TextBox 1"/>
          <p:cNvSpPr txBox="1"/>
          <p:nvPr/>
        </p:nvSpPr>
        <p:spPr>
          <a:xfrm>
            <a:off x="685800" y="571500"/>
            <a:ext cx="3886200" cy="381000"/>
          </a:xfrm>
          <a:prstGeom prst="rect">
            <a:avLst/>
          </a:prstGeom>
          <a:noFill/>
        </p:spPr>
        <p:txBody>
          <a:bodyPr wrap="square" rtlCol="0">
            <a:spAutoFit/>
          </a:bodyPr>
          <a:lstStyle/>
          <a:p>
            <a:r>
              <a:rPr lang="en-US" dirty="0" smtClean="0"/>
              <a:t>Problem Solving Technique</a:t>
            </a:r>
            <a:endParaRPr lang="en-US" dirty="0"/>
          </a:p>
        </p:txBody>
      </p:sp>
      <p:sp>
        <p:nvSpPr>
          <p:cNvPr id="4" name="TextBox 3"/>
          <p:cNvSpPr txBox="1"/>
          <p:nvPr/>
        </p:nvSpPr>
        <p:spPr>
          <a:xfrm>
            <a:off x="5181600" y="5155168"/>
            <a:ext cx="2667000" cy="369332"/>
          </a:xfrm>
          <a:prstGeom prst="rect">
            <a:avLst/>
          </a:prstGeom>
          <a:noFill/>
        </p:spPr>
        <p:txBody>
          <a:bodyPr wrap="square" rtlCol="0">
            <a:spAutoFit/>
          </a:bodyPr>
          <a:lstStyle/>
          <a:p>
            <a:r>
              <a:rPr lang="en-US" dirty="0" smtClean="0"/>
              <a:t>Decomposition</a:t>
            </a:r>
            <a:endParaRPr lang="en-US" dirty="0"/>
          </a:p>
        </p:txBody>
      </p:sp>
      <p:sp>
        <p:nvSpPr>
          <p:cNvPr id="5" name="TextBox 4"/>
          <p:cNvSpPr txBox="1"/>
          <p:nvPr/>
        </p:nvSpPr>
        <p:spPr>
          <a:xfrm>
            <a:off x="3581400" y="1181100"/>
            <a:ext cx="3048000" cy="369332"/>
          </a:xfrm>
          <a:prstGeom prst="rect">
            <a:avLst/>
          </a:prstGeom>
          <a:noFill/>
        </p:spPr>
        <p:txBody>
          <a:bodyPr wrap="square" rtlCol="0">
            <a:spAutoFit/>
          </a:bodyPr>
          <a:lstStyle/>
          <a:p>
            <a:r>
              <a:rPr lang="en-US" dirty="0" smtClean="0"/>
              <a:t>Business Process</a:t>
            </a:r>
            <a:endParaRPr lang="en-US" dirty="0"/>
          </a:p>
        </p:txBody>
      </p:sp>
      <p:sp>
        <p:nvSpPr>
          <p:cNvPr id="6" name="TextBox 5"/>
          <p:cNvSpPr txBox="1"/>
          <p:nvPr/>
        </p:nvSpPr>
        <p:spPr>
          <a:xfrm>
            <a:off x="304800" y="4850368"/>
            <a:ext cx="2895600" cy="369332"/>
          </a:xfrm>
          <a:prstGeom prst="rect">
            <a:avLst/>
          </a:prstGeom>
          <a:noFill/>
        </p:spPr>
        <p:txBody>
          <a:bodyPr wrap="square" rtlCol="0">
            <a:spAutoFit/>
          </a:bodyPr>
          <a:lstStyle/>
          <a:p>
            <a:r>
              <a:rPr lang="en-US" dirty="0" smtClean="0"/>
              <a:t>Modeling</a:t>
            </a:r>
            <a:endParaRPr lang="en-US" dirty="0"/>
          </a:p>
        </p:txBody>
      </p:sp>
      <p:sp>
        <p:nvSpPr>
          <p:cNvPr id="7" name="TextBox 6"/>
          <p:cNvSpPr txBox="1"/>
          <p:nvPr/>
        </p:nvSpPr>
        <p:spPr>
          <a:xfrm>
            <a:off x="1600200" y="1790700"/>
            <a:ext cx="2590800" cy="369332"/>
          </a:xfrm>
          <a:prstGeom prst="rect">
            <a:avLst/>
          </a:prstGeom>
          <a:noFill/>
        </p:spPr>
        <p:txBody>
          <a:bodyPr wrap="square" rtlCol="0">
            <a:spAutoFit/>
          </a:bodyPr>
          <a:lstStyle/>
          <a:p>
            <a:r>
              <a:rPr lang="en-US" dirty="0" smtClean="0"/>
              <a:t>What is the problem?</a:t>
            </a:r>
            <a:endParaRPr lang="en-US" dirty="0"/>
          </a:p>
        </p:txBody>
      </p:sp>
      <p:sp>
        <p:nvSpPr>
          <p:cNvPr id="8" name="TextBox 7"/>
          <p:cNvSpPr txBox="1"/>
          <p:nvPr/>
        </p:nvSpPr>
        <p:spPr>
          <a:xfrm>
            <a:off x="3276524" y="4533900"/>
            <a:ext cx="2362276" cy="369332"/>
          </a:xfrm>
          <a:prstGeom prst="rect">
            <a:avLst/>
          </a:prstGeom>
          <a:noFill/>
        </p:spPr>
        <p:txBody>
          <a:bodyPr wrap="square" rtlCol="0">
            <a:spAutoFit/>
          </a:bodyPr>
          <a:lstStyle/>
          <a:p>
            <a:r>
              <a:rPr lang="en-US" dirty="0" smtClean="0"/>
              <a:t>What is the solution?</a:t>
            </a:r>
            <a:endParaRPr lang="en-US" dirty="0"/>
          </a:p>
        </p:txBody>
      </p:sp>
    </p:spTree>
    <p:extLst>
      <p:ext uri="{BB962C8B-B14F-4D97-AF65-F5344CB8AC3E}">
        <p14:creationId xmlns:p14="http://schemas.microsoft.com/office/powerpoint/2010/main" val="55827911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3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3500"/>
                            </p:stCondLst>
                            <p:childTnLst>
                              <p:par>
                                <p:cTn id="10" presetID="2" presetClass="entr" presetSubtype="4" fill="hold" grpId="0" nodeType="afterEffect">
                                  <p:stCondLst>
                                    <p:cond delay="30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7000"/>
                            </p:stCondLst>
                            <p:childTnLst>
                              <p:par>
                                <p:cTn id="15" presetID="2" presetClass="entr" presetSubtype="4" fill="hold" grpId="0" nodeType="afterEffect">
                                  <p:stCondLst>
                                    <p:cond delay="300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0500"/>
                            </p:stCondLst>
                            <p:childTnLst>
                              <p:par>
                                <p:cTn id="20" presetID="2" presetClass="entr" presetSubtype="4" fill="hold" grpId="0" nodeType="afterEffect">
                                  <p:stCondLst>
                                    <p:cond delay="300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par>
                          <p:cTn id="24" fill="hold">
                            <p:stCondLst>
                              <p:cond delay="14000"/>
                            </p:stCondLst>
                            <p:childTnLst>
                              <p:par>
                                <p:cTn id="25" presetID="2" presetClass="entr" presetSubtype="4" fill="hold" grpId="0" nodeType="afterEffect">
                                  <p:stCondLst>
                                    <p:cond delay="300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par>
                          <p:cTn id="29" fill="hold">
                            <p:stCondLst>
                              <p:cond delay="17500"/>
                            </p:stCondLst>
                            <p:childTnLst>
                              <p:par>
                                <p:cTn id="30" presetID="2" presetClass="entr" presetSubtype="4" fill="hold" grpId="0" nodeType="afterEffect">
                                  <p:stCondLst>
                                    <p:cond delay="300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Analysis</a:t>
            </a:r>
            <a:endParaRPr lang="en-US" dirty="0"/>
          </a:p>
        </p:txBody>
      </p:sp>
      <p:sp>
        <p:nvSpPr>
          <p:cNvPr id="3" name="TextBox 2"/>
          <p:cNvSpPr txBox="1"/>
          <p:nvPr/>
        </p:nvSpPr>
        <p:spPr>
          <a:xfrm>
            <a:off x="381000" y="1714500"/>
            <a:ext cx="8229600" cy="923330"/>
          </a:xfrm>
          <a:prstGeom prst="rect">
            <a:avLst/>
          </a:prstGeom>
          <a:noFill/>
        </p:spPr>
        <p:txBody>
          <a:bodyPr wrap="square" rtlCol="0">
            <a:spAutoFit/>
          </a:bodyPr>
          <a:lstStyle/>
          <a:p>
            <a:r>
              <a:rPr lang="en-US" dirty="0"/>
              <a:t>"</a:t>
            </a:r>
            <a:r>
              <a:rPr lang="en-US" b="1" dirty="0"/>
              <a:t>Systems analysis</a:t>
            </a:r>
            <a:r>
              <a:rPr lang="en-US" dirty="0"/>
              <a:t> is a problem solving technique that decomposes a system into its component pieces for the purpose of the studying how well those component parts work and interact to accomplish their purpose</a:t>
            </a:r>
            <a:r>
              <a:rPr lang="en-US" dirty="0" smtClean="0"/>
              <a:t>" - Wikipedia</a:t>
            </a:r>
            <a:r>
              <a:rPr lang="en-US" baseline="30000" dirty="0" smtClean="0">
                <a:hlinkClick r:id="rId2"/>
              </a:rPr>
              <a:t>[</a:t>
            </a:r>
            <a:endParaRPr lang="en-US" dirty="0"/>
          </a:p>
        </p:txBody>
      </p:sp>
      <p:sp>
        <p:nvSpPr>
          <p:cNvPr id="4" name="TextBox 3"/>
          <p:cNvSpPr txBox="1"/>
          <p:nvPr/>
        </p:nvSpPr>
        <p:spPr>
          <a:xfrm>
            <a:off x="381000" y="3086100"/>
            <a:ext cx="8001000" cy="923330"/>
          </a:xfrm>
          <a:prstGeom prst="rect">
            <a:avLst/>
          </a:prstGeom>
          <a:noFill/>
        </p:spPr>
        <p:txBody>
          <a:bodyPr wrap="square" rtlCol="0">
            <a:spAutoFit/>
          </a:bodyPr>
          <a:lstStyle/>
          <a:p>
            <a:r>
              <a:rPr lang="en-US" dirty="0"/>
              <a:t>"the process of studying a procedure or business in order to identify its goals and purposes and create systems and procedures that will achieve them in an efficient </a:t>
            </a:r>
            <a:r>
              <a:rPr lang="en-US" dirty="0" smtClean="0"/>
              <a:t>way“ – Merriam-Webster Dictionary</a:t>
            </a:r>
            <a:endParaRPr lang="en-US" dirty="0"/>
          </a:p>
        </p:txBody>
      </p:sp>
      <p:sp>
        <p:nvSpPr>
          <p:cNvPr id="5" name="TextBox 4"/>
          <p:cNvSpPr txBox="1"/>
          <p:nvPr/>
        </p:nvSpPr>
        <p:spPr>
          <a:xfrm>
            <a:off x="1752600" y="4445150"/>
            <a:ext cx="7848600" cy="584775"/>
          </a:xfrm>
          <a:prstGeom prst="rect">
            <a:avLst/>
          </a:prstGeom>
          <a:noFill/>
        </p:spPr>
        <p:txBody>
          <a:bodyPr wrap="square" rtlCol="0">
            <a:spAutoFit/>
          </a:bodyPr>
          <a:lstStyle/>
          <a:p>
            <a:r>
              <a:rPr lang="en-US" sz="3200" dirty="0" smtClean="0">
                <a:solidFill>
                  <a:srgbClr val="FF0000"/>
                </a:solidFill>
              </a:rPr>
              <a:t>So what does a systems analyst do?</a:t>
            </a:r>
            <a:endParaRPr lang="en-US" sz="3200" dirty="0">
              <a:solidFill>
                <a:srgbClr val="FF0000"/>
              </a:solidFill>
            </a:endParaRPr>
          </a:p>
        </p:txBody>
      </p:sp>
    </p:spTree>
    <p:extLst>
      <p:ext uri="{BB962C8B-B14F-4D97-AF65-F5344CB8AC3E}">
        <p14:creationId xmlns:p14="http://schemas.microsoft.com/office/powerpoint/2010/main" val="2543045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Concepts in Systems Analysis</a:t>
            </a:r>
            <a:endParaRPr lang="en-US" dirty="0">
              <a:solidFill>
                <a:srgbClr val="00B0F0"/>
              </a:solidFill>
            </a:endParaRPr>
          </a:p>
        </p:txBody>
      </p:sp>
      <p:sp>
        <p:nvSpPr>
          <p:cNvPr id="3" name="Rectangle 2"/>
          <p:cNvSpPr/>
          <p:nvPr/>
        </p:nvSpPr>
        <p:spPr>
          <a:xfrm>
            <a:off x="1828800" y="2247900"/>
            <a:ext cx="1600200" cy="1600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Data Model</a:t>
            </a:r>
            <a:endParaRPr lang="en-US" dirty="0"/>
          </a:p>
        </p:txBody>
      </p:sp>
      <p:sp>
        <p:nvSpPr>
          <p:cNvPr id="5" name="Flowchart: Magnetic Disk 4"/>
          <p:cNvSpPr/>
          <p:nvPr/>
        </p:nvSpPr>
        <p:spPr>
          <a:xfrm>
            <a:off x="5334000" y="2247900"/>
            <a:ext cx="2388358" cy="1600200"/>
          </a:xfrm>
          <a:prstGeom prst="flowChartMagneticDisk">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Database</a:t>
            </a:r>
            <a:endParaRPr lang="en-US" dirty="0"/>
          </a:p>
        </p:txBody>
      </p:sp>
      <p:cxnSp>
        <p:nvCxnSpPr>
          <p:cNvPr id="9" name="Straight Arrow Connector 8"/>
          <p:cNvCxnSpPr/>
          <p:nvPr/>
        </p:nvCxnSpPr>
        <p:spPr>
          <a:xfrm>
            <a:off x="3886200" y="3086100"/>
            <a:ext cx="990600" cy="0"/>
          </a:xfrm>
          <a:prstGeom prst="straightConnector1">
            <a:avLst/>
          </a:prstGeom>
          <a:ln>
            <a:tailEnd type="triangle"/>
          </a:ln>
        </p:spPr>
        <p:style>
          <a:lnRef idx="2">
            <a:schemeClr val="accent3">
              <a:shade val="50000"/>
            </a:schemeClr>
          </a:lnRef>
          <a:fillRef idx="1">
            <a:schemeClr val="accent3"/>
          </a:fillRef>
          <a:effectRef idx="0">
            <a:schemeClr val="accent3"/>
          </a:effectRef>
          <a:fontRef idx="minor">
            <a:schemeClr val="lt1"/>
          </a:fontRef>
        </p:style>
      </p:cxnSp>
    </p:spTree>
    <p:extLst>
      <p:ext uri="{BB962C8B-B14F-4D97-AF65-F5344CB8AC3E}">
        <p14:creationId xmlns:p14="http://schemas.microsoft.com/office/powerpoint/2010/main" val="944443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726"/>
            <a:ext cx="8229600" cy="952500"/>
          </a:xfrm>
        </p:spPr>
        <p:txBody>
          <a:bodyPr/>
          <a:lstStyle/>
          <a:p>
            <a:r>
              <a:rPr lang="en-US" dirty="0">
                <a:solidFill>
                  <a:srgbClr val="00B0F0"/>
                </a:solidFill>
              </a:rPr>
              <a:t>Concepts in Systems Analysis</a:t>
            </a:r>
            <a:endParaRPr lang="en-US" dirty="0"/>
          </a:p>
        </p:txBody>
      </p:sp>
      <p:sp>
        <p:nvSpPr>
          <p:cNvPr id="3" name="Rectangle 2"/>
          <p:cNvSpPr/>
          <p:nvPr/>
        </p:nvSpPr>
        <p:spPr>
          <a:xfrm>
            <a:off x="914400" y="1486032"/>
            <a:ext cx="1828800"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Feasibility Study</a:t>
            </a:r>
            <a:endParaRPr lang="en-US" dirty="0"/>
          </a:p>
        </p:txBody>
      </p:sp>
      <p:sp>
        <p:nvSpPr>
          <p:cNvPr id="4" name="Rectangle 3"/>
          <p:cNvSpPr/>
          <p:nvPr/>
        </p:nvSpPr>
        <p:spPr>
          <a:xfrm>
            <a:off x="914400" y="2628900"/>
            <a:ext cx="1828800"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Requirements Gathering</a:t>
            </a:r>
            <a:endParaRPr lang="en-US" dirty="0"/>
          </a:p>
        </p:txBody>
      </p:sp>
      <p:sp>
        <p:nvSpPr>
          <p:cNvPr id="5" name="Rectangle 4"/>
          <p:cNvSpPr/>
          <p:nvPr/>
        </p:nvSpPr>
        <p:spPr>
          <a:xfrm>
            <a:off x="914400" y="4076568"/>
            <a:ext cx="1828800"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User Experience Planning</a:t>
            </a:r>
            <a:endParaRPr lang="en-US" dirty="0"/>
          </a:p>
        </p:txBody>
      </p:sp>
      <p:sp>
        <p:nvSpPr>
          <p:cNvPr id="7" name="TextBox 6"/>
          <p:cNvSpPr txBox="1"/>
          <p:nvPr/>
        </p:nvSpPr>
        <p:spPr>
          <a:xfrm>
            <a:off x="976387" y="5388792"/>
            <a:ext cx="1704826" cy="369332"/>
          </a:xfrm>
          <a:prstGeom prst="rect">
            <a:avLst/>
          </a:prstGeom>
          <a:noFill/>
        </p:spPr>
        <p:txBody>
          <a:bodyPr wrap="none" rtlCol="0">
            <a:spAutoFit/>
          </a:bodyPr>
          <a:lstStyle/>
          <a:p>
            <a:r>
              <a:rPr lang="en-US" dirty="0" smtClean="0"/>
              <a:t>Waterfall Model</a:t>
            </a:r>
            <a:endParaRPr lang="en-US" dirty="0"/>
          </a:p>
        </p:txBody>
      </p:sp>
      <p:sp>
        <p:nvSpPr>
          <p:cNvPr id="8" name="Rectangle 7"/>
          <p:cNvSpPr/>
          <p:nvPr/>
        </p:nvSpPr>
        <p:spPr>
          <a:xfrm>
            <a:off x="6477000" y="3345734"/>
            <a:ext cx="1492966" cy="149296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Decision Analysis</a:t>
            </a:r>
            <a:endParaRPr lang="en-US" dirty="0"/>
          </a:p>
        </p:txBody>
      </p:sp>
      <p:sp>
        <p:nvSpPr>
          <p:cNvPr id="9" name="Rectangle 8"/>
          <p:cNvSpPr/>
          <p:nvPr/>
        </p:nvSpPr>
        <p:spPr>
          <a:xfrm>
            <a:off x="4651790" y="3344675"/>
            <a:ext cx="1499955" cy="149402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Logical Design</a:t>
            </a:r>
            <a:endParaRPr lang="en-US" dirty="0"/>
          </a:p>
        </p:txBody>
      </p:sp>
      <p:sp>
        <p:nvSpPr>
          <p:cNvPr id="10" name="Rectangle 9"/>
          <p:cNvSpPr/>
          <p:nvPr/>
        </p:nvSpPr>
        <p:spPr>
          <a:xfrm>
            <a:off x="7315200" y="1668275"/>
            <a:ext cx="1519836" cy="151983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Requirements Analysis</a:t>
            </a:r>
            <a:endParaRPr lang="en-US" dirty="0"/>
          </a:p>
        </p:txBody>
      </p:sp>
      <p:sp>
        <p:nvSpPr>
          <p:cNvPr id="11" name="Rectangle 10"/>
          <p:cNvSpPr/>
          <p:nvPr/>
        </p:nvSpPr>
        <p:spPr>
          <a:xfrm>
            <a:off x="5603536" y="1655467"/>
            <a:ext cx="1506931" cy="150693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Problem Analysis</a:t>
            </a:r>
            <a:endParaRPr lang="en-US" dirty="0"/>
          </a:p>
        </p:txBody>
      </p:sp>
      <p:sp>
        <p:nvSpPr>
          <p:cNvPr id="12" name="Rectangle 11"/>
          <p:cNvSpPr/>
          <p:nvPr/>
        </p:nvSpPr>
        <p:spPr>
          <a:xfrm>
            <a:off x="3904778" y="1655467"/>
            <a:ext cx="1494025" cy="149402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Scope Definition</a:t>
            </a:r>
            <a:endParaRPr lang="en-US" dirty="0"/>
          </a:p>
        </p:txBody>
      </p:sp>
      <p:sp>
        <p:nvSpPr>
          <p:cNvPr id="13" name="TextBox 12"/>
          <p:cNvSpPr txBox="1"/>
          <p:nvPr/>
        </p:nvSpPr>
        <p:spPr>
          <a:xfrm>
            <a:off x="5504588" y="5389061"/>
            <a:ext cx="1820819" cy="369332"/>
          </a:xfrm>
          <a:prstGeom prst="rect">
            <a:avLst/>
          </a:prstGeom>
          <a:noFill/>
        </p:spPr>
        <p:txBody>
          <a:bodyPr wrap="none" rtlCol="0">
            <a:spAutoFit/>
          </a:bodyPr>
          <a:lstStyle/>
          <a:p>
            <a:r>
              <a:rPr lang="en-US" dirty="0" smtClean="0"/>
              <a:t>Phased Approach</a:t>
            </a:r>
            <a:endParaRPr lang="en-US" dirty="0"/>
          </a:p>
        </p:txBody>
      </p:sp>
    </p:spTree>
    <p:extLst>
      <p:ext uri="{BB962C8B-B14F-4D97-AF65-F5344CB8AC3E}">
        <p14:creationId xmlns:p14="http://schemas.microsoft.com/office/powerpoint/2010/main" val="3844132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Architecture</a:t>
            </a:r>
            <a:endParaRPr lang="en-US" dirty="0"/>
          </a:p>
        </p:txBody>
      </p:sp>
      <p:sp>
        <p:nvSpPr>
          <p:cNvPr id="3" name="TextBox 2"/>
          <p:cNvSpPr txBox="1"/>
          <p:nvPr/>
        </p:nvSpPr>
        <p:spPr>
          <a:xfrm>
            <a:off x="381000" y="1409700"/>
            <a:ext cx="8382000" cy="1754326"/>
          </a:xfrm>
          <a:prstGeom prst="rect">
            <a:avLst/>
          </a:prstGeom>
          <a:noFill/>
        </p:spPr>
        <p:txBody>
          <a:bodyPr wrap="square" rtlCol="0">
            <a:spAutoFit/>
          </a:bodyPr>
          <a:lstStyle/>
          <a:p>
            <a:r>
              <a:rPr lang="en-US" dirty="0"/>
              <a:t>Systems Architecture is a generic discipline to handle objects (existing or to be created) called "systems", in a way that supports reasoning about the structural properties of these objects.</a:t>
            </a:r>
            <a:br>
              <a:rPr lang="en-US" dirty="0"/>
            </a:br>
            <a:r>
              <a:rPr lang="en-US" dirty="0"/>
              <a:t/>
            </a:r>
            <a:br>
              <a:rPr lang="en-US" dirty="0"/>
            </a:br>
            <a:r>
              <a:rPr lang="en-US" dirty="0"/>
              <a:t>Systems Architecture is a response to the conceptual and practical difficulties of the description and the design of complex systems</a:t>
            </a:r>
            <a:r>
              <a:rPr lang="en-US" dirty="0" smtClean="0"/>
              <a:t>. – Boris Golden</a:t>
            </a:r>
            <a:endParaRPr lang="en-US" dirty="0"/>
          </a:p>
        </p:txBody>
      </p:sp>
      <p:sp>
        <p:nvSpPr>
          <p:cNvPr id="4" name="TextBox 3"/>
          <p:cNvSpPr txBox="1"/>
          <p:nvPr/>
        </p:nvSpPr>
        <p:spPr>
          <a:xfrm>
            <a:off x="914400" y="3924300"/>
            <a:ext cx="8077200" cy="1077218"/>
          </a:xfrm>
          <a:prstGeom prst="rect">
            <a:avLst/>
          </a:prstGeom>
          <a:noFill/>
        </p:spPr>
        <p:txBody>
          <a:bodyPr wrap="square" rtlCol="0">
            <a:spAutoFit/>
          </a:bodyPr>
          <a:lstStyle/>
          <a:p>
            <a:r>
              <a:rPr lang="en-US" sz="3200" dirty="0" smtClean="0">
                <a:solidFill>
                  <a:srgbClr val="FF0000"/>
                </a:solidFill>
              </a:rPr>
              <a:t>Once a systems analyst understands the business problem, they architect a solution </a:t>
            </a:r>
            <a:endParaRPr lang="en-US" sz="3200" dirty="0">
              <a:solidFill>
                <a:srgbClr val="FF0000"/>
              </a:solidFill>
            </a:endParaRPr>
          </a:p>
        </p:txBody>
      </p:sp>
    </p:spTree>
    <p:extLst>
      <p:ext uri="{BB962C8B-B14F-4D97-AF65-F5344CB8AC3E}">
        <p14:creationId xmlns:p14="http://schemas.microsoft.com/office/powerpoint/2010/main" val="126103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Systems Architecture</a:t>
            </a:r>
            <a:endParaRPr lang="en-US" dirty="0">
              <a:solidFill>
                <a:srgbClr val="0070C0"/>
              </a:solidFill>
            </a:endParaRPr>
          </a:p>
        </p:txBody>
      </p:sp>
      <p:sp>
        <p:nvSpPr>
          <p:cNvPr id="3" name="TextBox 2"/>
          <p:cNvSpPr txBox="1"/>
          <p:nvPr/>
        </p:nvSpPr>
        <p:spPr>
          <a:xfrm>
            <a:off x="914400" y="1562100"/>
            <a:ext cx="7315200" cy="3170099"/>
          </a:xfrm>
          <a:prstGeom prst="rect">
            <a:avLst/>
          </a:prstGeom>
          <a:noFill/>
        </p:spPr>
        <p:txBody>
          <a:bodyPr wrap="square" rtlCol="0">
            <a:spAutoFit/>
          </a:bodyPr>
          <a:lstStyle/>
          <a:p>
            <a:r>
              <a:rPr lang="en-US" sz="2800" u="sng" dirty="0" smtClean="0"/>
              <a:t>A Blueprint for Action</a:t>
            </a:r>
            <a:br>
              <a:rPr lang="en-US" sz="2800" u="sng" dirty="0" smtClean="0"/>
            </a:br>
            <a:endParaRPr lang="en-US" sz="2800" u="sng" dirty="0" smtClean="0"/>
          </a:p>
          <a:p>
            <a:r>
              <a:rPr lang="en-US" dirty="0" smtClean="0"/>
              <a:t>Planning</a:t>
            </a:r>
          </a:p>
          <a:p>
            <a:r>
              <a:rPr lang="en-US" dirty="0" smtClean="0"/>
              <a:t>Design</a:t>
            </a:r>
          </a:p>
          <a:p>
            <a:r>
              <a:rPr lang="en-US" dirty="0" smtClean="0"/>
              <a:t>Procurement</a:t>
            </a:r>
            <a:br>
              <a:rPr lang="en-US" dirty="0" smtClean="0"/>
            </a:br>
            <a:r>
              <a:rPr lang="en-US" dirty="0" smtClean="0"/>
              <a:t>Build</a:t>
            </a:r>
          </a:p>
          <a:p>
            <a:r>
              <a:rPr lang="en-US" dirty="0" smtClean="0"/>
              <a:t>Installation</a:t>
            </a:r>
          </a:p>
          <a:p>
            <a:r>
              <a:rPr lang="en-US" dirty="0" smtClean="0"/>
              <a:t>Configuration</a:t>
            </a:r>
          </a:p>
          <a:p>
            <a:r>
              <a:rPr lang="en-US" dirty="0" smtClean="0"/>
              <a:t>Testing</a:t>
            </a:r>
          </a:p>
          <a:p>
            <a:r>
              <a:rPr lang="en-US" dirty="0" smtClean="0"/>
              <a:t>Roll out </a:t>
            </a:r>
            <a:endParaRPr lang="en-US" dirty="0"/>
          </a:p>
        </p:txBody>
      </p:sp>
    </p:spTree>
    <p:extLst>
      <p:ext uri="{BB962C8B-B14F-4D97-AF65-F5344CB8AC3E}">
        <p14:creationId xmlns:p14="http://schemas.microsoft.com/office/powerpoint/2010/main" val="2016422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1170</TotalTime>
  <Words>713</Words>
  <Application>Microsoft Office PowerPoint</Application>
  <PresentationFormat>On-screen Show (16:10)</PresentationFormat>
  <Paragraphs>165</Paragraphs>
  <Slides>22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Helvetica</vt:lpstr>
      <vt:lpstr>Office Theme</vt:lpstr>
      <vt:lpstr>Information Systems in Organizations  2.1 Analyzing organizations as systems and processes</vt:lpstr>
      <vt:lpstr>Course Topics Overview</vt:lpstr>
      <vt:lpstr>Unit 2: Systems Analysis</vt:lpstr>
      <vt:lpstr>PowerPoint Presentation</vt:lpstr>
      <vt:lpstr>Systems Analysis</vt:lpstr>
      <vt:lpstr>Concepts in Systems Analysis</vt:lpstr>
      <vt:lpstr>Concepts in Systems Analysis</vt:lpstr>
      <vt:lpstr>Systems Architecture</vt:lpstr>
      <vt:lpstr>Systems Architecture</vt:lpstr>
      <vt:lpstr>DoDAF</vt:lpstr>
      <vt:lpstr>SDLC</vt:lpstr>
      <vt:lpstr>PowerPoint Presentation</vt:lpstr>
      <vt:lpstr>SDLC</vt:lpstr>
      <vt:lpstr>PowerPoint Presentation</vt:lpstr>
      <vt:lpstr>Swim Lane Diagram Who does what and when?</vt:lpstr>
      <vt:lpstr>PowerPoint Presentation</vt:lpstr>
      <vt:lpstr>PowerPoint Presentation</vt:lpstr>
      <vt:lpstr>Entity Relationship Diagram (ERD)</vt:lpstr>
      <vt:lpstr>Primary ERD Symbols</vt:lpstr>
      <vt:lpstr>Inventory Item Attributes</vt:lpstr>
      <vt:lpstr>Inventory Item Attributes</vt:lpstr>
      <vt:lpstr>Unit 2: Systems Analysis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Adam Alalouf</cp:lastModifiedBy>
  <cp:revision>75</cp:revision>
  <dcterms:created xsi:type="dcterms:W3CDTF">2015-03-16T11:37:14Z</dcterms:created>
  <dcterms:modified xsi:type="dcterms:W3CDTF">2015-09-07T21:35:01Z</dcterms:modified>
</cp:coreProperties>
</file>