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9"/>
  </p:notesMasterIdLst>
  <p:sldIdLst>
    <p:sldId id="256" r:id="rId2"/>
    <p:sldId id="289" r:id="rId3"/>
    <p:sldId id="301" r:id="rId4"/>
    <p:sldId id="291" r:id="rId5"/>
    <p:sldId id="306" r:id="rId6"/>
    <p:sldId id="307" r:id="rId7"/>
    <p:sldId id="303" r:id="rId8"/>
    <p:sldId id="312" r:id="rId9"/>
    <p:sldId id="313" r:id="rId10"/>
    <p:sldId id="314" r:id="rId11"/>
    <p:sldId id="310" r:id="rId12"/>
    <p:sldId id="308" r:id="rId13"/>
    <p:sldId id="309" r:id="rId14"/>
    <p:sldId id="315" r:id="rId15"/>
    <p:sldId id="316" r:id="rId16"/>
    <p:sldId id="311" r:id="rId17"/>
    <p:sldId id="305" r:id="rId18"/>
  </p:sldIdLst>
  <p:sldSz cx="9144000" cy="5715000" type="screen16x1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98" autoAdjust="0"/>
    <p:restoredTop sz="71048" autoAdjust="0"/>
  </p:normalViewPr>
  <p:slideViewPr>
    <p:cSldViewPr>
      <p:cViewPr varScale="1">
        <p:scale>
          <a:sx n="75" d="100"/>
          <a:sy n="75" d="100"/>
        </p:scale>
        <p:origin x="1867" y="62"/>
      </p:cViewPr>
      <p:guideLst>
        <p:guide orient="horz" pos="180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7CE795-E2C7-4432-BDC2-C7D2BB89C866}" type="doc">
      <dgm:prSet loTypeId="urn:microsoft.com/office/officeart/2005/8/layout/chevron1" loCatId="process" qsTypeId="urn:microsoft.com/office/officeart/2005/8/quickstyle/simple1" qsCatId="simple" csTypeId="urn:microsoft.com/office/officeart/2005/8/colors/accent1_2" csCatId="accent1" phldr="1"/>
      <dgm:spPr/>
    </dgm:pt>
    <dgm:pt modelId="{0A60A135-2983-404B-B09A-E6CA0CB4C3B8}">
      <dgm:prSet phldrT="[Text]"/>
      <dgm:spPr/>
      <dgm:t>
        <a:bodyPr/>
        <a:lstStyle/>
        <a:p>
          <a:r>
            <a:rPr lang="en-US" dirty="0" smtClean="0"/>
            <a:t>Mainframe</a:t>
          </a:r>
          <a:endParaRPr lang="en-US" dirty="0"/>
        </a:p>
      </dgm:t>
    </dgm:pt>
    <dgm:pt modelId="{718B7897-BFD8-4C63-9985-5A5335BC2636}" type="parTrans" cxnId="{FA561237-9C03-4840-9ACD-1B52EE85E4F6}">
      <dgm:prSet/>
      <dgm:spPr/>
      <dgm:t>
        <a:bodyPr/>
        <a:lstStyle/>
        <a:p>
          <a:endParaRPr lang="en-US"/>
        </a:p>
      </dgm:t>
    </dgm:pt>
    <dgm:pt modelId="{9AE7CACC-0CC6-47E9-BBF8-B57DA1A6B65A}" type="sibTrans" cxnId="{FA561237-9C03-4840-9ACD-1B52EE85E4F6}">
      <dgm:prSet/>
      <dgm:spPr/>
      <dgm:t>
        <a:bodyPr/>
        <a:lstStyle/>
        <a:p>
          <a:endParaRPr lang="en-US"/>
        </a:p>
      </dgm:t>
    </dgm:pt>
    <dgm:pt modelId="{DA71E29A-122B-45D5-858C-E414A0546B46}">
      <dgm:prSet phldrT="[Text]"/>
      <dgm:spPr/>
      <dgm:t>
        <a:bodyPr/>
        <a:lstStyle/>
        <a:p>
          <a:r>
            <a:rPr lang="en-US" dirty="0" smtClean="0"/>
            <a:t>PC</a:t>
          </a:r>
          <a:endParaRPr lang="en-US" dirty="0"/>
        </a:p>
      </dgm:t>
    </dgm:pt>
    <dgm:pt modelId="{BC098D6B-1D03-4611-8B9F-2BA92BC57CDC}" type="parTrans" cxnId="{F4E9B336-E396-4AFB-A4F4-C0310582B611}">
      <dgm:prSet/>
      <dgm:spPr/>
      <dgm:t>
        <a:bodyPr/>
        <a:lstStyle/>
        <a:p>
          <a:endParaRPr lang="en-US"/>
        </a:p>
      </dgm:t>
    </dgm:pt>
    <dgm:pt modelId="{408350C7-7715-4D8E-806A-22032A9E590C}" type="sibTrans" cxnId="{F4E9B336-E396-4AFB-A4F4-C0310582B611}">
      <dgm:prSet/>
      <dgm:spPr/>
      <dgm:t>
        <a:bodyPr/>
        <a:lstStyle/>
        <a:p>
          <a:endParaRPr lang="en-US"/>
        </a:p>
      </dgm:t>
    </dgm:pt>
    <dgm:pt modelId="{B57A71CD-B814-4723-BD3C-C52EE1455025}">
      <dgm:prSet phldrT="[Text]"/>
      <dgm:spPr/>
      <dgm:t>
        <a:bodyPr/>
        <a:lstStyle/>
        <a:p>
          <a:r>
            <a:rPr lang="en-US" dirty="0" smtClean="0"/>
            <a:t>Mobile</a:t>
          </a:r>
          <a:endParaRPr lang="en-US" dirty="0"/>
        </a:p>
      </dgm:t>
    </dgm:pt>
    <dgm:pt modelId="{0BA2416E-575E-42FB-A799-C04B42B722BF}" type="parTrans" cxnId="{FE6670E7-CE92-4D86-B986-FDE9DCF40491}">
      <dgm:prSet/>
      <dgm:spPr/>
      <dgm:t>
        <a:bodyPr/>
        <a:lstStyle/>
        <a:p>
          <a:endParaRPr lang="en-US"/>
        </a:p>
      </dgm:t>
    </dgm:pt>
    <dgm:pt modelId="{779DD6C3-B66B-43AE-BAA1-7A1F6FC5A9BC}" type="sibTrans" cxnId="{FE6670E7-CE92-4D86-B986-FDE9DCF40491}">
      <dgm:prSet/>
      <dgm:spPr/>
      <dgm:t>
        <a:bodyPr/>
        <a:lstStyle/>
        <a:p>
          <a:endParaRPr lang="en-US"/>
        </a:p>
      </dgm:t>
    </dgm:pt>
    <dgm:pt modelId="{E585EC2A-46A4-4DF1-95F1-F623635136FA}" type="pres">
      <dgm:prSet presAssocID="{F67CE795-E2C7-4432-BDC2-C7D2BB89C866}" presName="Name0" presStyleCnt="0">
        <dgm:presLayoutVars>
          <dgm:dir/>
          <dgm:animLvl val="lvl"/>
          <dgm:resizeHandles val="exact"/>
        </dgm:presLayoutVars>
      </dgm:prSet>
      <dgm:spPr/>
    </dgm:pt>
    <dgm:pt modelId="{97DD22BB-05A4-464E-BFCF-2BADF06D42F3}" type="pres">
      <dgm:prSet presAssocID="{0A60A135-2983-404B-B09A-E6CA0CB4C3B8}" presName="parTxOnly" presStyleLbl="node1" presStyleIdx="0" presStyleCnt="3">
        <dgm:presLayoutVars>
          <dgm:chMax val="0"/>
          <dgm:chPref val="0"/>
          <dgm:bulletEnabled val="1"/>
        </dgm:presLayoutVars>
      </dgm:prSet>
      <dgm:spPr/>
    </dgm:pt>
    <dgm:pt modelId="{3F074185-44FB-43AB-8192-3792F015BFE4}" type="pres">
      <dgm:prSet presAssocID="{9AE7CACC-0CC6-47E9-BBF8-B57DA1A6B65A}" presName="parTxOnlySpace" presStyleCnt="0"/>
      <dgm:spPr/>
    </dgm:pt>
    <dgm:pt modelId="{D4B6133A-385F-48BC-89AB-FE287960813F}" type="pres">
      <dgm:prSet presAssocID="{DA71E29A-122B-45D5-858C-E414A0546B46}" presName="parTxOnly" presStyleLbl="node1" presStyleIdx="1" presStyleCnt="3">
        <dgm:presLayoutVars>
          <dgm:chMax val="0"/>
          <dgm:chPref val="0"/>
          <dgm:bulletEnabled val="1"/>
        </dgm:presLayoutVars>
      </dgm:prSet>
      <dgm:spPr/>
    </dgm:pt>
    <dgm:pt modelId="{D0332A34-20C9-40C5-BE7D-D81C006956E0}" type="pres">
      <dgm:prSet presAssocID="{408350C7-7715-4D8E-806A-22032A9E590C}" presName="parTxOnlySpace" presStyleCnt="0"/>
      <dgm:spPr/>
    </dgm:pt>
    <dgm:pt modelId="{3BA37EE6-FAA9-41DD-9724-F65B2B18AC15}" type="pres">
      <dgm:prSet presAssocID="{B57A71CD-B814-4723-BD3C-C52EE1455025}" presName="parTxOnly" presStyleLbl="node1" presStyleIdx="2" presStyleCnt="3">
        <dgm:presLayoutVars>
          <dgm:chMax val="0"/>
          <dgm:chPref val="0"/>
          <dgm:bulletEnabled val="1"/>
        </dgm:presLayoutVars>
      </dgm:prSet>
      <dgm:spPr/>
    </dgm:pt>
  </dgm:ptLst>
  <dgm:cxnLst>
    <dgm:cxn modelId="{F4E9B336-E396-4AFB-A4F4-C0310582B611}" srcId="{F67CE795-E2C7-4432-BDC2-C7D2BB89C866}" destId="{DA71E29A-122B-45D5-858C-E414A0546B46}" srcOrd="1" destOrd="0" parTransId="{BC098D6B-1D03-4611-8B9F-2BA92BC57CDC}" sibTransId="{408350C7-7715-4D8E-806A-22032A9E590C}"/>
    <dgm:cxn modelId="{FA561237-9C03-4840-9ACD-1B52EE85E4F6}" srcId="{F67CE795-E2C7-4432-BDC2-C7D2BB89C866}" destId="{0A60A135-2983-404B-B09A-E6CA0CB4C3B8}" srcOrd="0" destOrd="0" parTransId="{718B7897-BFD8-4C63-9985-5A5335BC2636}" sibTransId="{9AE7CACC-0CC6-47E9-BBF8-B57DA1A6B65A}"/>
    <dgm:cxn modelId="{1BB675CB-2471-4A4F-8158-805B84A4C542}" type="presOf" srcId="{DA71E29A-122B-45D5-858C-E414A0546B46}" destId="{D4B6133A-385F-48BC-89AB-FE287960813F}" srcOrd="0" destOrd="0" presId="urn:microsoft.com/office/officeart/2005/8/layout/chevron1"/>
    <dgm:cxn modelId="{89436306-16F3-4EAB-965F-FF4046276D98}" type="presOf" srcId="{B57A71CD-B814-4723-BD3C-C52EE1455025}" destId="{3BA37EE6-FAA9-41DD-9724-F65B2B18AC15}" srcOrd="0" destOrd="0" presId="urn:microsoft.com/office/officeart/2005/8/layout/chevron1"/>
    <dgm:cxn modelId="{FAFE8695-066A-442F-95F7-BE8E701976D6}" type="presOf" srcId="{F67CE795-E2C7-4432-BDC2-C7D2BB89C866}" destId="{E585EC2A-46A4-4DF1-95F1-F623635136FA}" srcOrd="0" destOrd="0" presId="urn:microsoft.com/office/officeart/2005/8/layout/chevron1"/>
    <dgm:cxn modelId="{FE6670E7-CE92-4D86-B986-FDE9DCF40491}" srcId="{F67CE795-E2C7-4432-BDC2-C7D2BB89C866}" destId="{B57A71CD-B814-4723-BD3C-C52EE1455025}" srcOrd="2" destOrd="0" parTransId="{0BA2416E-575E-42FB-A799-C04B42B722BF}" sibTransId="{779DD6C3-B66B-43AE-BAA1-7A1F6FC5A9BC}"/>
    <dgm:cxn modelId="{98776D06-4D34-4CC7-BE97-4467D108F3C2}" type="presOf" srcId="{0A60A135-2983-404B-B09A-E6CA0CB4C3B8}" destId="{97DD22BB-05A4-464E-BFCF-2BADF06D42F3}" srcOrd="0" destOrd="0" presId="urn:microsoft.com/office/officeart/2005/8/layout/chevron1"/>
    <dgm:cxn modelId="{628DEA0C-CFBF-4533-A946-5D8796C0D10C}" type="presParOf" srcId="{E585EC2A-46A4-4DF1-95F1-F623635136FA}" destId="{97DD22BB-05A4-464E-BFCF-2BADF06D42F3}" srcOrd="0" destOrd="0" presId="urn:microsoft.com/office/officeart/2005/8/layout/chevron1"/>
    <dgm:cxn modelId="{FBE376E3-D510-40B9-810E-CDACC54BC36E}" type="presParOf" srcId="{E585EC2A-46A4-4DF1-95F1-F623635136FA}" destId="{3F074185-44FB-43AB-8192-3792F015BFE4}" srcOrd="1" destOrd="0" presId="urn:microsoft.com/office/officeart/2005/8/layout/chevron1"/>
    <dgm:cxn modelId="{9270AD3E-028E-4AA8-B45A-2C165C647935}" type="presParOf" srcId="{E585EC2A-46A4-4DF1-95F1-F623635136FA}" destId="{D4B6133A-385F-48BC-89AB-FE287960813F}" srcOrd="2" destOrd="0" presId="urn:microsoft.com/office/officeart/2005/8/layout/chevron1"/>
    <dgm:cxn modelId="{6C366166-68F4-4CA7-B23C-14AAC11E2C39}" type="presParOf" srcId="{E585EC2A-46A4-4DF1-95F1-F623635136FA}" destId="{D0332A34-20C9-40C5-BE7D-D81C006956E0}" srcOrd="3" destOrd="0" presId="urn:microsoft.com/office/officeart/2005/8/layout/chevron1"/>
    <dgm:cxn modelId="{12C18469-FAE4-409C-A2F9-82A1EE041B0E}" type="presParOf" srcId="{E585EC2A-46A4-4DF1-95F1-F623635136FA}" destId="{3BA37EE6-FAA9-41DD-9724-F65B2B18AC15}"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DD22BB-05A4-464E-BFCF-2BADF06D42F3}">
      <dsp:nvSpPr>
        <dsp:cNvPr id="0" name=""/>
        <dsp:cNvSpPr/>
      </dsp:nvSpPr>
      <dsp:spPr>
        <a:xfrm>
          <a:off x="2009" y="1720229"/>
          <a:ext cx="2447850" cy="97914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012" tIns="30671" rIns="30671" bIns="30671" numCol="1" spcCol="1270" anchor="ctr" anchorCtr="0">
          <a:noAutofit/>
        </a:bodyPr>
        <a:lstStyle/>
        <a:p>
          <a:pPr lvl="0" algn="ctr" defTabSz="1022350">
            <a:lnSpc>
              <a:spcPct val="90000"/>
            </a:lnSpc>
            <a:spcBef>
              <a:spcPct val="0"/>
            </a:spcBef>
            <a:spcAft>
              <a:spcPct val="35000"/>
            </a:spcAft>
          </a:pPr>
          <a:r>
            <a:rPr lang="en-US" sz="2300" kern="1200" dirty="0" smtClean="0"/>
            <a:t>Mainframe</a:t>
          </a:r>
          <a:endParaRPr lang="en-US" sz="2300" kern="1200" dirty="0"/>
        </a:p>
      </dsp:txBody>
      <dsp:txXfrm>
        <a:off x="491579" y="1720229"/>
        <a:ext cx="1468710" cy="979140"/>
      </dsp:txXfrm>
    </dsp:sp>
    <dsp:sp modelId="{D4B6133A-385F-48BC-89AB-FE287960813F}">
      <dsp:nvSpPr>
        <dsp:cNvPr id="0" name=""/>
        <dsp:cNvSpPr/>
      </dsp:nvSpPr>
      <dsp:spPr>
        <a:xfrm>
          <a:off x="2205074" y="1720229"/>
          <a:ext cx="2447850" cy="97914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012" tIns="30671" rIns="30671" bIns="30671" numCol="1" spcCol="1270" anchor="ctr" anchorCtr="0">
          <a:noAutofit/>
        </a:bodyPr>
        <a:lstStyle/>
        <a:p>
          <a:pPr lvl="0" algn="ctr" defTabSz="1022350">
            <a:lnSpc>
              <a:spcPct val="90000"/>
            </a:lnSpc>
            <a:spcBef>
              <a:spcPct val="0"/>
            </a:spcBef>
            <a:spcAft>
              <a:spcPct val="35000"/>
            </a:spcAft>
          </a:pPr>
          <a:r>
            <a:rPr lang="en-US" sz="2300" kern="1200" dirty="0" smtClean="0"/>
            <a:t>PC</a:t>
          </a:r>
          <a:endParaRPr lang="en-US" sz="2300" kern="1200" dirty="0"/>
        </a:p>
      </dsp:txBody>
      <dsp:txXfrm>
        <a:off x="2694644" y="1720229"/>
        <a:ext cx="1468710" cy="979140"/>
      </dsp:txXfrm>
    </dsp:sp>
    <dsp:sp modelId="{3BA37EE6-FAA9-41DD-9724-F65B2B18AC15}">
      <dsp:nvSpPr>
        <dsp:cNvPr id="0" name=""/>
        <dsp:cNvSpPr/>
      </dsp:nvSpPr>
      <dsp:spPr>
        <a:xfrm>
          <a:off x="4408140" y="1720229"/>
          <a:ext cx="2447850" cy="97914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012" tIns="30671" rIns="30671" bIns="30671" numCol="1" spcCol="1270" anchor="ctr" anchorCtr="0">
          <a:noAutofit/>
        </a:bodyPr>
        <a:lstStyle/>
        <a:p>
          <a:pPr lvl="0" algn="ctr" defTabSz="1022350">
            <a:lnSpc>
              <a:spcPct val="90000"/>
            </a:lnSpc>
            <a:spcBef>
              <a:spcPct val="0"/>
            </a:spcBef>
            <a:spcAft>
              <a:spcPct val="35000"/>
            </a:spcAft>
          </a:pPr>
          <a:r>
            <a:rPr lang="en-US" sz="2300" kern="1200" dirty="0" smtClean="0"/>
            <a:t>Mobile</a:t>
          </a:r>
          <a:endParaRPr lang="en-US" sz="2300" kern="1200" dirty="0"/>
        </a:p>
      </dsp:txBody>
      <dsp:txXfrm>
        <a:off x="4897710" y="1720229"/>
        <a:ext cx="1468710" cy="979140"/>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75087B-1079-CD49-95C1-7B6E1A931DE5}" type="datetimeFigureOut">
              <a:rPr lang="en-US" smtClean="0"/>
              <a:pPr/>
              <a:t>9/10/2015</a:t>
            </a:fld>
            <a:endParaRPr lang="en-US"/>
          </a:p>
        </p:txBody>
      </p:sp>
      <p:sp>
        <p:nvSpPr>
          <p:cNvPr id="4" name="Slide Image Placeholder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B968C2-4BBA-F54B-BF8D-578F58770B7E}" type="slidenum">
              <a:rPr lang="en-US" smtClean="0"/>
              <a:pPr/>
              <a:t>‹#›</a:t>
            </a:fld>
            <a:endParaRPr lang="en-US"/>
          </a:p>
        </p:txBody>
      </p:sp>
    </p:spTree>
    <p:extLst>
      <p:ext uri="{BB962C8B-B14F-4D97-AF65-F5344CB8AC3E}">
        <p14:creationId xmlns:p14="http://schemas.microsoft.com/office/powerpoint/2010/main" val="326244415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Class exercise.  Sketch out a conceptual diagram describing a system that could support the automation of the process you sketched out last week.</a:t>
            </a:r>
            <a:endParaRPr lang="en-US" dirty="0"/>
          </a:p>
        </p:txBody>
      </p:sp>
      <p:sp>
        <p:nvSpPr>
          <p:cNvPr id="4" name="Slide Number Placeholder 3"/>
          <p:cNvSpPr>
            <a:spLocks noGrp="1"/>
          </p:cNvSpPr>
          <p:nvPr>
            <p:ph type="sldNum" sz="quarter" idx="10"/>
          </p:nvPr>
        </p:nvSpPr>
        <p:spPr/>
        <p:txBody>
          <a:bodyPr/>
          <a:lstStyle/>
          <a:p>
            <a:fld id="{27B968C2-4BBA-F54B-BF8D-578F58770B7E}" type="slidenum">
              <a:rPr lang="en-US" smtClean="0"/>
              <a:pPr/>
              <a:t>7</a:t>
            </a:fld>
            <a:endParaRPr lang="en-US"/>
          </a:p>
        </p:txBody>
      </p:sp>
    </p:spTree>
    <p:extLst>
      <p:ext uri="{BB962C8B-B14F-4D97-AF65-F5344CB8AC3E}">
        <p14:creationId xmlns:p14="http://schemas.microsoft.com/office/powerpoint/2010/main" val="3562856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think through some of the relationships between these objects. </a:t>
            </a:r>
          </a:p>
          <a:p>
            <a:r>
              <a:rPr lang="en-US" dirty="0" smtClean="0"/>
              <a:t>A</a:t>
            </a:r>
            <a:r>
              <a:rPr lang="en-US" baseline="0" dirty="0" smtClean="0"/>
              <a:t> customer orders or buys an item</a:t>
            </a:r>
          </a:p>
          <a:p>
            <a:r>
              <a:rPr lang="en-US" baseline="0" dirty="0" smtClean="0"/>
              <a:t>A vendor stocks and sells an item</a:t>
            </a:r>
          </a:p>
          <a:p>
            <a:r>
              <a:rPr lang="en-US" baseline="0" dirty="0" smtClean="0"/>
              <a:t>A vendor orders an item from a supplier (also a vendor)</a:t>
            </a:r>
          </a:p>
          <a:p>
            <a:r>
              <a:rPr lang="en-US" baseline="0" dirty="0" smtClean="0"/>
              <a:t>A customer makes a payment to the vendor</a:t>
            </a:r>
          </a:p>
          <a:p>
            <a:r>
              <a:rPr lang="en-US" baseline="0" dirty="0" smtClean="0"/>
              <a:t>A vendor collects payment</a:t>
            </a:r>
          </a:p>
          <a:p>
            <a:r>
              <a:rPr lang="en-US" baseline="0" dirty="0" smtClean="0"/>
              <a:t>More involved: a sales clerk collects a payment, a manager sends a batch to HQ, an accountant posts payments and sales to GL</a:t>
            </a:r>
          </a:p>
          <a:p>
            <a:r>
              <a:rPr lang="en-US" baseline="0" dirty="0" smtClean="0"/>
              <a:t>A customer may review the item or vendor in a network or on social media</a:t>
            </a:r>
          </a:p>
          <a:p>
            <a:r>
              <a:rPr lang="en-US" baseline="0" dirty="0" smtClean="0"/>
              <a:t>A vendor may use an agency to promote items, reach new customers, or send defaulted accounts </a:t>
            </a:r>
            <a:r>
              <a:rPr lang="en-US" baseline="0" smtClean="0"/>
              <a:t>to collections</a:t>
            </a:r>
          </a:p>
        </p:txBody>
      </p:sp>
      <p:sp>
        <p:nvSpPr>
          <p:cNvPr id="4" name="Slide Number Placeholder 3"/>
          <p:cNvSpPr>
            <a:spLocks noGrp="1"/>
          </p:cNvSpPr>
          <p:nvPr>
            <p:ph type="sldNum" sz="quarter" idx="10"/>
          </p:nvPr>
        </p:nvSpPr>
        <p:spPr/>
        <p:txBody>
          <a:bodyPr/>
          <a:lstStyle/>
          <a:p>
            <a:fld id="{27B968C2-4BBA-F54B-BF8D-578F58770B7E}" type="slidenum">
              <a:rPr lang="en-US" smtClean="0"/>
              <a:pPr/>
              <a:t>10</a:t>
            </a:fld>
            <a:endParaRPr lang="en-US"/>
          </a:p>
        </p:txBody>
      </p:sp>
    </p:spTree>
    <p:extLst>
      <p:ext uri="{BB962C8B-B14F-4D97-AF65-F5344CB8AC3E}">
        <p14:creationId xmlns:p14="http://schemas.microsoft.com/office/powerpoint/2010/main" val="31355565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B968C2-4BBA-F54B-BF8D-578F58770B7E}" type="slidenum">
              <a:rPr lang="en-US" smtClean="0"/>
              <a:pPr/>
              <a:t>14</a:t>
            </a:fld>
            <a:endParaRPr lang="en-US"/>
          </a:p>
        </p:txBody>
      </p:sp>
    </p:spTree>
    <p:extLst>
      <p:ext uri="{BB962C8B-B14F-4D97-AF65-F5344CB8AC3E}">
        <p14:creationId xmlns:p14="http://schemas.microsoft.com/office/powerpoint/2010/main" val="994224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class discussion.  Show your age.</a:t>
            </a:r>
            <a:r>
              <a:rPr lang="en-US" baseline="0" dirty="0" smtClean="0"/>
              <a:t>  Describe the systems that were in place for the university you attended as an undergrad.  How did you register for classes?  How did you get your grades? Etc.  What did these systems do and how did they help the university.</a:t>
            </a:r>
          </a:p>
          <a:p>
            <a:endParaRPr lang="en-US" baseline="0" dirty="0" smtClean="0"/>
          </a:p>
          <a:p>
            <a:r>
              <a:rPr lang="en-US" baseline="0" dirty="0" smtClean="0"/>
              <a:t>Now talk about the systems the students use today and discuss how they </a:t>
            </a:r>
            <a:r>
              <a:rPr lang="en-US" baseline="0" smtClean="0"/>
              <a:t>have evolve </a:t>
            </a:r>
            <a:r>
              <a:rPr lang="en-US" baseline="0" dirty="0" smtClean="0"/>
              <a:t>and the benefits we have today.</a:t>
            </a:r>
            <a:endParaRPr lang="en-US" dirty="0"/>
          </a:p>
        </p:txBody>
      </p:sp>
      <p:sp>
        <p:nvSpPr>
          <p:cNvPr id="4" name="Slide Number Placeholder 3"/>
          <p:cNvSpPr>
            <a:spLocks noGrp="1"/>
          </p:cNvSpPr>
          <p:nvPr>
            <p:ph type="sldNum" sz="quarter" idx="10"/>
          </p:nvPr>
        </p:nvSpPr>
        <p:spPr/>
        <p:txBody>
          <a:bodyPr/>
          <a:lstStyle/>
          <a:p>
            <a:fld id="{27B968C2-4BBA-F54B-BF8D-578F58770B7E}" type="slidenum">
              <a:rPr lang="en-US" smtClean="0"/>
              <a:pPr/>
              <a:t>16</a:t>
            </a:fld>
            <a:endParaRPr lang="en-US"/>
          </a:p>
        </p:txBody>
      </p:sp>
    </p:spTree>
    <p:extLst>
      <p:ext uri="{BB962C8B-B14F-4D97-AF65-F5344CB8AC3E}">
        <p14:creationId xmlns:p14="http://schemas.microsoft.com/office/powerpoint/2010/main" val="762856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7D6F30-B90C-4B8B-A9EC-5A92029B9428}" type="datetimeFigureOut">
              <a:rPr lang="en-US" smtClean="0"/>
              <a:pPr/>
              <a:t>9/10/2015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53A5C-B3A1-4E2F-B4D5-E63C5F0DD69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7D6F30-B90C-4B8B-A9EC-5A92029B9428}" type="datetimeFigureOut">
              <a:rPr lang="en-US" smtClean="0"/>
              <a:pPr/>
              <a:t>9/10/2015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53A5C-B3A1-4E2F-B4D5-E63C5F0DD6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7D6F30-B90C-4B8B-A9EC-5A92029B9428}" type="datetimeFigureOut">
              <a:rPr lang="en-US" smtClean="0"/>
              <a:pPr/>
              <a:t>9/10/2015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53A5C-B3A1-4E2F-B4D5-E63C5F0DD6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7D6F30-B90C-4B8B-A9EC-5A92029B9428}" type="datetimeFigureOut">
              <a:rPr lang="en-US" smtClean="0"/>
              <a:pPr/>
              <a:t>9/10/2015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53A5C-B3A1-4E2F-B4D5-E63C5F0DD69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D6F30-B90C-4B8B-A9EC-5A92029B9428}" type="datetimeFigureOut">
              <a:rPr lang="en-US" smtClean="0"/>
              <a:pPr/>
              <a:t>9/10/2015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D53A5C-B3A1-4E2F-B4D5-E63C5F0DD6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7D6F30-B90C-4B8B-A9EC-5A92029B9428}" type="datetimeFigureOut">
              <a:rPr lang="en-US" smtClean="0"/>
              <a:pPr/>
              <a:t>9/10/2015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D53A5C-B3A1-4E2F-B4D5-E63C5F0DD6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7D6F30-B90C-4B8B-A9EC-5A92029B9428}" type="datetimeFigureOut">
              <a:rPr lang="en-US" smtClean="0"/>
              <a:pPr/>
              <a:t>9/10/2015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D53A5C-B3A1-4E2F-B4D5-E63C5F0DD6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7D6F30-B90C-4B8B-A9EC-5A92029B9428}" type="datetimeFigureOut">
              <a:rPr lang="en-US" smtClean="0"/>
              <a:pPr/>
              <a:t>9/10/2015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D53A5C-B3A1-4E2F-B4D5-E63C5F0DD6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D6F30-B90C-4B8B-A9EC-5A92029B9428}" type="datetimeFigureOut">
              <a:rPr lang="en-US" smtClean="0"/>
              <a:pPr/>
              <a:t>9/10/2015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D53A5C-B3A1-4E2F-B4D5-E63C5F0DD6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D6F30-B90C-4B8B-A9EC-5A92029B9428}" type="datetimeFigureOut">
              <a:rPr lang="en-US" smtClean="0"/>
              <a:pPr/>
              <a:t>9/10/2015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D53A5C-B3A1-4E2F-B4D5-E63C5F0DD6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D6F30-B90C-4B8B-A9EC-5A92029B9428}" type="datetimeFigureOut">
              <a:rPr lang="en-US" smtClean="0"/>
              <a:pPr/>
              <a:t>9/10/2015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D53A5C-B3A1-4E2F-B4D5-E63C5F0DD6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EA7D6F30-B90C-4B8B-A9EC-5A92029B9428}" type="datetimeFigureOut">
              <a:rPr lang="en-US" smtClean="0"/>
              <a:pPr/>
              <a:t>9/10/2015</a:t>
            </a:fld>
            <a:endParaRPr lang="en-US"/>
          </a:p>
        </p:txBody>
      </p:sp>
      <p:sp>
        <p:nvSpPr>
          <p:cNvPr id="5" name="Footer Placeholder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58D53A5C-B3A1-4E2F-B4D5-E63C5F0DD6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6667" b="1" dirty="0" smtClean="0">
                <a:solidFill>
                  <a:srgbClr val="FF0000"/>
                </a:solidFill>
              </a:rPr>
              <a:t>Information Systems in Organizations</a:t>
            </a:r>
            <a:r>
              <a:rPr lang="en-US" dirty="0" smtClean="0">
                <a:solidFill>
                  <a:srgbClr val="000000"/>
                </a:solidFill>
              </a:rPr>
              <a:t/>
            </a:r>
            <a:br>
              <a:rPr lang="en-US" dirty="0" smtClean="0">
                <a:solidFill>
                  <a:srgbClr val="000000"/>
                </a:solidFill>
              </a:rPr>
            </a:br>
            <a:r>
              <a:rPr lang="en-US" dirty="0" smtClean="0">
                <a:solidFill>
                  <a:srgbClr val="000000"/>
                </a:solidFill>
              </a:rPr>
              <a:t/>
            </a:r>
            <a:br>
              <a:rPr lang="en-US" dirty="0" smtClean="0">
                <a:solidFill>
                  <a:srgbClr val="000000"/>
                </a:solidFill>
              </a:rPr>
            </a:br>
            <a:r>
              <a:rPr lang="en-US" dirty="0" smtClean="0">
                <a:solidFill>
                  <a:srgbClr val="000000"/>
                </a:solidFill>
              </a:rPr>
              <a:t>2.2 Systems Architecture: Devices, Network, Data and Apps</a:t>
            </a:r>
            <a:endParaRPr lang="en-US" dirty="0">
              <a:solidFill>
                <a:srgbClr val="000000"/>
              </a:solidFill>
            </a:endParaRPr>
          </a:p>
        </p:txBody>
      </p:sp>
    </p:spTree>
    <p:extLst>
      <p:ext uri="{BB962C8B-B14F-4D97-AF65-F5344CB8AC3E}">
        <p14:creationId xmlns:p14="http://schemas.microsoft.com/office/powerpoint/2010/main" val="27365813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24000" y="1409700"/>
            <a:ext cx="1295400" cy="1295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Customer</a:t>
            </a:r>
            <a:endParaRPr lang="en-US" dirty="0"/>
          </a:p>
        </p:txBody>
      </p:sp>
      <p:sp>
        <p:nvSpPr>
          <p:cNvPr id="7" name="Rectangle 6"/>
          <p:cNvSpPr/>
          <p:nvPr/>
        </p:nvSpPr>
        <p:spPr>
          <a:xfrm>
            <a:off x="4038600" y="2628900"/>
            <a:ext cx="1219200" cy="12192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t>Item</a:t>
            </a:r>
            <a:endParaRPr lang="en-US" dirty="0"/>
          </a:p>
        </p:txBody>
      </p:sp>
      <p:sp>
        <p:nvSpPr>
          <p:cNvPr id="8" name="Rectangle 7"/>
          <p:cNvSpPr/>
          <p:nvPr/>
        </p:nvSpPr>
        <p:spPr>
          <a:xfrm>
            <a:off x="6477000" y="1409700"/>
            <a:ext cx="1295400" cy="12954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smtClean="0"/>
              <a:t>Vendor</a:t>
            </a:r>
            <a:endParaRPr lang="en-US" dirty="0"/>
          </a:p>
        </p:txBody>
      </p:sp>
      <p:sp>
        <p:nvSpPr>
          <p:cNvPr id="9" name="Rectangle 8"/>
          <p:cNvSpPr/>
          <p:nvPr/>
        </p:nvSpPr>
        <p:spPr>
          <a:xfrm>
            <a:off x="4038600" y="647700"/>
            <a:ext cx="1219200" cy="121920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Payment</a:t>
            </a:r>
            <a:endParaRPr lang="en-US" dirty="0"/>
          </a:p>
        </p:txBody>
      </p:sp>
      <p:sp>
        <p:nvSpPr>
          <p:cNvPr id="10" name="Rectangle 9"/>
          <p:cNvSpPr/>
          <p:nvPr/>
        </p:nvSpPr>
        <p:spPr>
          <a:xfrm>
            <a:off x="1524000" y="3467100"/>
            <a:ext cx="1295400" cy="12954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t>Network</a:t>
            </a:r>
            <a:endParaRPr lang="en-US" dirty="0"/>
          </a:p>
        </p:txBody>
      </p:sp>
      <p:sp>
        <p:nvSpPr>
          <p:cNvPr id="11" name="Rectangle 10"/>
          <p:cNvSpPr/>
          <p:nvPr/>
        </p:nvSpPr>
        <p:spPr>
          <a:xfrm>
            <a:off x="6482080" y="3619500"/>
            <a:ext cx="1290320" cy="129032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t>Agency</a:t>
            </a:r>
            <a:endParaRPr lang="en-US" dirty="0"/>
          </a:p>
        </p:txBody>
      </p:sp>
    </p:spTree>
    <p:extLst>
      <p:ext uri="{BB962C8B-B14F-4D97-AF65-F5344CB8AC3E}">
        <p14:creationId xmlns:p14="http://schemas.microsoft.com/office/powerpoint/2010/main" val="30375275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1" name="TextBox 3"/>
          <p:cNvSpPr txBox="1">
            <a:spLocks noChangeArrowheads="1"/>
          </p:cNvSpPr>
          <p:nvPr/>
        </p:nvSpPr>
        <p:spPr bwMode="auto">
          <a:xfrm>
            <a:off x="5410276" y="-2666814"/>
            <a:ext cx="3276079" cy="12403391"/>
          </a:xfrm>
          <a:prstGeom prst="rect">
            <a:avLst/>
          </a:prstGeom>
          <a:noFill/>
          <a:ln w="9525">
            <a:noFill/>
            <a:miter lim="800000"/>
            <a:headEnd/>
            <a:tailEnd/>
          </a:ln>
        </p:spPr>
        <p:txBody>
          <a:bodyPr lIns="91435" tIns="45718" rIns="91435" bIns="45718">
            <a:prstTxWarp prst="textNoShape">
              <a:avLst/>
            </a:prstTxWarp>
            <a:spAutoFit/>
          </a:bodyPr>
          <a:lstStyle/>
          <a:p>
            <a:r>
              <a:rPr lang="en-US" sz="80000" dirty="0">
                <a:solidFill>
                  <a:srgbClr val="FF0000"/>
                </a:solidFill>
                <a:latin typeface="Helvetica" charset="0"/>
              </a:rPr>
              <a:t>?</a:t>
            </a:r>
          </a:p>
        </p:txBody>
      </p:sp>
      <p:sp>
        <p:nvSpPr>
          <p:cNvPr id="3" name="TextBox 2"/>
          <p:cNvSpPr txBox="1"/>
          <p:nvPr/>
        </p:nvSpPr>
        <p:spPr>
          <a:xfrm>
            <a:off x="1066838" y="2476500"/>
            <a:ext cx="5029162" cy="1938992"/>
          </a:xfrm>
          <a:prstGeom prst="rect">
            <a:avLst/>
          </a:prstGeom>
          <a:noFill/>
        </p:spPr>
        <p:txBody>
          <a:bodyPr wrap="square" rtlCol="0">
            <a:spAutoFit/>
          </a:bodyPr>
          <a:lstStyle/>
          <a:p>
            <a:r>
              <a:rPr lang="en-US" sz="4000" dirty="0" smtClean="0"/>
              <a:t>How have healthcare IT systems evolved over the years?</a:t>
            </a:r>
            <a:endParaRPr lang="en-US" sz="4000" dirty="0"/>
          </a:p>
        </p:txBody>
      </p:sp>
    </p:spTree>
    <p:extLst>
      <p:ext uri="{BB962C8B-B14F-4D97-AF65-F5344CB8AC3E}">
        <p14:creationId xmlns:p14="http://schemas.microsoft.com/office/powerpoint/2010/main" val="1458933456"/>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0"/>
            <a:ext cx="7391400" cy="94231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572319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1" y="38100"/>
            <a:ext cx="7391400" cy="94231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914400"/>
            <a:ext cx="7382385" cy="3771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609601" y="4686300"/>
            <a:ext cx="7391400" cy="477492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488113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360733334"/>
              </p:ext>
            </p:extLst>
          </p:nvPr>
        </p:nvGraphicFramePr>
        <p:xfrm>
          <a:off x="838200" y="571500"/>
          <a:ext cx="6858000" cy="4419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8153400" y="2458134"/>
            <a:ext cx="397866" cy="646331"/>
          </a:xfrm>
          <a:prstGeom prst="rect">
            <a:avLst/>
          </a:prstGeom>
          <a:noFill/>
        </p:spPr>
        <p:txBody>
          <a:bodyPr wrap="none" rtlCol="0">
            <a:spAutoFit/>
          </a:bodyPr>
          <a:lstStyle/>
          <a:p>
            <a:r>
              <a:rPr lang="en-US" sz="3600" dirty="0" smtClean="0">
                <a:solidFill>
                  <a:srgbClr val="FF0000"/>
                </a:solidFill>
              </a:rPr>
              <a:t>?</a:t>
            </a:r>
            <a:endParaRPr lang="en-US" sz="3600" dirty="0">
              <a:solidFill>
                <a:srgbClr val="FF0000"/>
              </a:solidFill>
            </a:endParaRPr>
          </a:p>
        </p:txBody>
      </p:sp>
      <p:sp>
        <p:nvSpPr>
          <p:cNvPr id="4" name="TextBox 3"/>
          <p:cNvSpPr txBox="1"/>
          <p:nvPr/>
        </p:nvSpPr>
        <p:spPr>
          <a:xfrm>
            <a:off x="838200" y="3695700"/>
            <a:ext cx="2209800" cy="1754326"/>
          </a:xfrm>
          <a:prstGeom prst="rect">
            <a:avLst/>
          </a:prstGeom>
          <a:noFill/>
        </p:spPr>
        <p:txBody>
          <a:bodyPr wrap="square" rtlCol="0">
            <a:spAutoFit/>
          </a:bodyPr>
          <a:lstStyle/>
          <a:p>
            <a:r>
              <a:rPr lang="en-US" dirty="0" smtClean="0"/>
              <a:t>Big machines requiring own room or warehouse. Heavy, clunky, slow input, process, &amp; output speeds</a:t>
            </a:r>
            <a:endParaRPr lang="en-US" dirty="0"/>
          </a:p>
        </p:txBody>
      </p:sp>
      <p:sp>
        <p:nvSpPr>
          <p:cNvPr id="5" name="TextBox 4"/>
          <p:cNvSpPr txBox="1"/>
          <p:nvPr/>
        </p:nvSpPr>
        <p:spPr>
          <a:xfrm>
            <a:off x="3124200" y="3693160"/>
            <a:ext cx="2133600" cy="1754326"/>
          </a:xfrm>
          <a:prstGeom prst="rect">
            <a:avLst/>
          </a:prstGeom>
          <a:noFill/>
        </p:spPr>
        <p:txBody>
          <a:bodyPr wrap="square" rtlCol="0">
            <a:spAutoFit/>
          </a:bodyPr>
          <a:lstStyle/>
          <a:p>
            <a:r>
              <a:rPr lang="en-US" dirty="0" smtClean="0"/>
              <a:t>Distributed office network comprised of personal computers and local or remote servers. Improved speed.</a:t>
            </a:r>
            <a:endParaRPr lang="en-US" dirty="0"/>
          </a:p>
        </p:txBody>
      </p:sp>
      <p:sp>
        <p:nvSpPr>
          <p:cNvPr id="6" name="TextBox 5"/>
          <p:cNvSpPr txBox="1"/>
          <p:nvPr/>
        </p:nvSpPr>
        <p:spPr>
          <a:xfrm>
            <a:off x="5410200" y="3693160"/>
            <a:ext cx="2133600" cy="1754326"/>
          </a:xfrm>
          <a:prstGeom prst="rect">
            <a:avLst/>
          </a:prstGeom>
          <a:noFill/>
        </p:spPr>
        <p:txBody>
          <a:bodyPr wrap="square" rtlCol="0">
            <a:spAutoFit/>
          </a:bodyPr>
          <a:lstStyle/>
          <a:p>
            <a:r>
              <a:rPr lang="en-US" dirty="0" smtClean="0"/>
              <a:t>Globally connected network comprised of fast mobile devices. “Invisible” servers. Nimble and lightweight.</a:t>
            </a:r>
            <a:endParaRPr lang="en-US" dirty="0"/>
          </a:p>
        </p:txBody>
      </p:sp>
      <p:sp>
        <p:nvSpPr>
          <p:cNvPr id="7" name="Title 1"/>
          <p:cNvSpPr txBox="1">
            <a:spLocks/>
          </p:cNvSpPr>
          <p:nvPr/>
        </p:nvSpPr>
        <p:spPr>
          <a:xfrm>
            <a:off x="457200" y="228865"/>
            <a:ext cx="8229600" cy="9525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solidFill>
                  <a:srgbClr val="00B0F0"/>
                </a:solidFill>
              </a:rPr>
              <a:t>Evolution of Computing Technology</a:t>
            </a:r>
            <a:endParaRPr lang="en-US" dirty="0"/>
          </a:p>
        </p:txBody>
      </p:sp>
      <p:sp>
        <p:nvSpPr>
          <p:cNvPr id="8" name="TextBox 7"/>
          <p:cNvSpPr txBox="1"/>
          <p:nvPr/>
        </p:nvSpPr>
        <p:spPr>
          <a:xfrm>
            <a:off x="7772400" y="3693160"/>
            <a:ext cx="2133600" cy="369332"/>
          </a:xfrm>
          <a:prstGeom prst="rect">
            <a:avLst/>
          </a:prstGeom>
          <a:noFill/>
        </p:spPr>
        <p:txBody>
          <a:bodyPr wrap="square" rtlCol="0">
            <a:spAutoFit/>
          </a:bodyPr>
          <a:lstStyle/>
          <a:p>
            <a:r>
              <a:rPr lang="en-US" dirty="0" smtClean="0"/>
              <a:t>A.I.?</a:t>
            </a:r>
            <a:endParaRPr lang="en-US" dirty="0"/>
          </a:p>
        </p:txBody>
      </p:sp>
    </p:spTree>
    <p:extLst>
      <p:ext uri="{BB962C8B-B14F-4D97-AF65-F5344CB8AC3E}">
        <p14:creationId xmlns:p14="http://schemas.microsoft.com/office/powerpoint/2010/main" val="39885465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650" y="647700"/>
            <a:ext cx="9048750" cy="4972050"/>
          </a:xfrm>
          <a:prstGeom prst="rect">
            <a:avLst/>
          </a:prstGeom>
        </p:spPr>
      </p:pic>
      <p:sp>
        <p:nvSpPr>
          <p:cNvPr id="3" name="Title 1"/>
          <p:cNvSpPr txBox="1">
            <a:spLocks/>
          </p:cNvSpPr>
          <p:nvPr/>
        </p:nvSpPr>
        <p:spPr>
          <a:xfrm>
            <a:off x="530225" y="0"/>
            <a:ext cx="8229600" cy="9525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solidFill>
                  <a:srgbClr val="00B0F0"/>
                </a:solidFill>
              </a:rPr>
              <a:t>Moore’s Law</a:t>
            </a:r>
            <a:endParaRPr lang="en-US" dirty="0"/>
          </a:p>
        </p:txBody>
      </p:sp>
    </p:spTree>
    <p:extLst>
      <p:ext uri="{BB962C8B-B14F-4D97-AF65-F5344CB8AC3E}">
        <p14:creationId xmlns:p14="http://schemas.microsoft.com/office/powerpoint/2010/main" val="16258637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1" name="TextBox 3"/>
          <p:cNvSpPr txBox="1">
            <a:spLocks noChangeArrowheads="1"/>
          </p:cNvSpPr>
          <p:nvPr/>
        </p:nvSpPr>
        <p:spPr bwMode="auto">
          <a:xfrm>
            <a:off x="5410276" y="-2666814"/>
            <a:ext cx="3276079" cy="12403391"/>
          </a:xfrm>
          <a:prstGeom prst="rect">
            <a:avLst/>
          </a:prstGeom>
          <a:noFill/>
          <a:ln w="9525">
            <a:noFill/>
            <a:miter lim="800000"/>
            <a:headEnd/>
            <a:tailEnd/>
          </a:ln>
        </p:spPr>
        <p:txBody>
          <a:bodyPr lIns="91435" tIns="45718" rIns="91435" bIns="45718">
            <a:prstTxWarp prst="textNoShape">
              <a:avLst/>
            </a:prstTxWarp>
            <a:spAutoFit/>
          </a:bodyPr>
          <a:lstStyle/>
          <a:p>
            <a:r>
              <a:rPr lang="en-US" sz="80000" dirty="0">
                <a:solidFill>
                  <a:srgbClr val="FF0000"/>
                </a:solidFill>
                <a:latin typeface="Helvetica" charset="0"/>
              </a:rPr>
              <a:t>?</a:t>
            </a:r>
          </a:p>
        </p:txBody>
      </p:sp>
      <p:sp>
        <p:nvSpPr>
          <p:cNvPr id="3" name="TextBox 2"/>
          <p:cNvSpPr txBox="1"/>
          <p:nvPr/>
        </p:nvSpPr>
        <p:spPr>
          <a:xfrm>
            <a:off x="1066838" y="2476500"/>
            <a:ext cx="5029162" cy="2554545"/>
          </a:xfrm>
          <a:prstGeom prst="rect">
            <a:avLst/>
          </a:prstGeom>
          <a:noFill/>
        </p:spPr>
        <p:txBody>
          <a:bodyPr wrap="square" rtlCol="0">
            <a:spAutoFit/>
          </a:bodyPr>
          <a:lstStyle/>
          <a:p>
            <a:r>
              <a:rPr lang="en-US" sz="4000" dirty="0" smtClean="0"/>
              <a:t>How have the systems that support a major university evolved over the years?</a:t>
            </a:r>
            <a:endParaRPr lang="en-US" sz="4000" dirty="0"/>
          </a:p>
        </p:txBody>
      </p:sp>
    </p:spTree>
    <p:extLst>
      <p:ext uri="{BB962C8B-B14F-4D97-AF65-F5344CB8AC3E}">
        <p14:creationId xmlns:p14="http://schemas.microsoft.com/office/powerpoint/2010/main" val="1854333779"/>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 2: Systems Analysis</a:t>
            </a:r>
            <a:endParaRPr lang="en-US" dirty="0"/>
          </a:p>
        </p:txBody>
      </p:sp>
      <p:sp>
        <p:nvSpPr>
          <p:cNvPr id="3" name="Content Placeholder 2"/>
          <p:cNvSpPr>
            <a:spLocks noGrp="1"/>
          </p:cNvSpPr>
          <p:nvPr>
            <p:ph idx="1"/>
          </p:nvPr>
        </p:nvSpPr>
        <p:spPr/>
        <p:txBody>
          <a:bodyPr>
            <a:normAutofit fontScale="85000" lnSpcReduction="10000"/>
          </a:bodyPr>
          <a:lstStyle/>
          <a:p>
            <a:pPr marL="403225" lvl="0" indent="-403225">
              <a:lnSpc>
                <a:spcPct val="130000"/>
              </a:lnSpc>
              <a:buNone/>
            </a:pPr>
            <a:r>
              <a:rPr lang="en-US" dirty="0" smtClean="0">
                <a:solidFill>
                  <a:schemeClr val="bg1">
                    <a:lumMod val="75000"/>
                  </a:schemeClr>
                </a:solidFill>
              </a:rPr>
              <a:t>2.	Systems </a:t>
            </a:r>
            <a:r>
              <a:rPr lang="en-US" dirty="0">
                <a:solidFill>
                  <a:schemeClr val="bg1">
                    <a:lumMod val="75000"/>
                  </a:schemeClr>
                </a:solidFill>
              </a:rPr>
              <a:t>analysis: what makes a system tick?</a:t>
            </a:r>
          </a:p>
          <a:p>
            <a:pPr marL="403225" lvl="0" indent="-403225">
              <a:lnSpc>
                <a:spcPct val="130000"/>
              </a:lnSpc>
              <a:buNone/>
            </a:pPr>
            <a:r>
              <a:rPr lang="en-US" dirty="0" smtClean="0">
                <a:solidFill>
                  <a:schemeClr val="bg1">
                    <a:lumMod val="75000"/>
                  </a:schemeClr>
                </a:solidFill>
              </a:rPr>
              <a:t>2.1. Analyzing </a:t>
            </a:r>
            <a:r>
              <a:rPr lang="en-US" dirty="0">
                <a:solidFill>
                  <a:schemeClr val="bg1">
                    <a:lumMod val="75000"/>
                  </a:schemeClr>
                </a:solidFill>
              </a:rPr>
              <a:t>organizations as systems and processes</a:t>
            </a:r>
          </a:p>
          <a:p>
            <a:pPr marL="1203325" lvl="2" indent="-403225">
              <a:lnSpc>
                <a:spcPct val="130000"/>
              </a:lnSpc>
              <a:buNone/>
            </a:pPr>
            <a:r>
              <a:rPr lang="en-US" dirty="0">
                <a:solidFill>
                  <a:schemeClr val="bg1">
                    <a:lumMod val="75000"/>
                  </a:schemeClr>
                </a:solidFill>
              </a:rPr>
              <a:t>2.1.1</a:t>
            </a:r>
            <a:r>
              <a:rPr lang="en-US" dirty="0" smtClean="0">
                <a:solidFill>
                  <a:schemeClr val="bg1">
                    <a:lumMod val="75000"/>
                  </a:schemeClr>
                </a:solidFill>
              </a:rPr>
              <a:t>. Process </a:t>
            </a:r>
            <a:r>
              <a:rPr lang="en-US" dirty="0">
                <a:solidFill>
                  <a:schemeClr val="bg1">
                    <a:lumMod val="75000"/>
                  </a:schemeClr>
                </a:solidFill>
              </a:rPr>
              <a:t>decomposition: swim lane diagrams</a:t>
            </a:r>
          </a:p>
          <a:p>
            <a:pPr marL="1203325" lvl="2" indent="-403225">
              <a:lnSpc>
                <a:spcPct val="130000"/>
              </a:lnSpc>
              <a:buNone/>
            </a:pPr>
            <a:r>
              <a:rPr lang="en-US" dirty="0">
                <a:solidFill>
                  <a:schemeClr val="bg1">
                    <a:lumMod val="75000"/>
                  </a:schemeClr>
                </a:solidFill>
              </a:rPr>
              <a:t>2.1.2</a:t>
            </a:r>
            <a:r>
              <a:rPr lang="en-US" dirty="0" smtClean="0">
                <a:solidFill>
                  <a:schemeClr val="bg1">
                    <a:lumMod val="75000"/>
                  </a:schemeClr>
                </a:solidFill>
              </a:rPr>
              <a:t>. Data </a:t>
            </a:r>
            <a:r>
              <a:rPr lang="en-US" dirty="0">
                <a:solidFill>
                  <a:schemeClr val="bg1">
                    <a:lumMod val="75000"/>
                  </a:schemeClr>
                </a:solidFill>
              </a:rPr>
              <a:t>modeling: entity relationship diagrams</a:t>
            </a:r>
          </a:p>
          <a:p>
            <a:pPr marL="403225" lvl="0" indent="-403225">
              <a:lnSpc>
                <a:spcPct val="130000"/>
              </a:lnSpc>
              <a:buNone/>
            </a:pPr>
            <a:r>
              <a:rPr lang="en-US" dirty="0" smtClean="0">
                <a:solidFill>
                  <a:srgbClr val="FF0000"/>
                </a:solidFill>
              </a:rPr>
              <a:t>2.2. Systems </a:t>
            </a:r>
            <a:r>
              <a:rPr lang="en-US" dirty="0">
                <a:solidFill>
                  <a:srgbClr val="FF0000"/>
                </a:solidFill>
              </a:rPr>
              <a:t>architecture: devices, network, data, apps</a:t>
            </a:r>
          </a:p>
          <a:p>
            <a:pPr marL="1203325" lvl="2" indent="-403225">
              <a:lnSpc>
                <a:spcPct val="130000"/>
              </a:lnSpc>
              <a:buNone/>
            </a:pPr>
            <a:r>
              <a:rPr lang="en-US" dirty="0">
                <a:solidFill>
                  <a:srgbClr val="FF0000"/>
                </a:solidFill>
              </a:rPr>
              <a:t>2.2.1</a:t>
            </a:r>
            <a:r>
              <a:rPr lang="en-US" dirty="0" smtClean="0">
                <a:solidFill>
                  <a:srgbClr val="FF0000"/>
                </a:solidFill>
              </a:rPr>
              <a:t>. Visualizing </a:t>
            </a:r>
            <a:r>
              <a:rPr lang="en-US" dirty="0">
                <a:solidFill>
                  <a:srgbClr val="FF0000"/>
                </a:solidFill>
              </a:rPr>
              <a:t>architecture: conceptual diagramming</a:t>
            </a:r>
          </a:p>
          <a:p>
            <a:pPr marL="1203325" lvl="2" indent="-403225">
              <a:lnSpc>
                <a:spcPct val="130000"/>
              </a:lnSpc>
              <a:buNone/>
            </a:pPr>
            <a:r>
              <a:rPr lang="en-US" dirty="0">
                <a:solidFill>
                  <a:srgbClr val="FF0000"/>
                </a:solidFill>
              </a:rPr>
              <a:t>2.2.2</a:t>
            </a:r>
            <a:r>
              <a:rPr lang="en-US" dirty="0" smtClean="0">
                <a:solidFill>
                  <a:srgbClr val="FF0000"/>
                </a:solidFill>
              </a:rPr>
              <a:t>. Ex. of </a:t>
            </a:r>
            <a:r>
              <a:rPr lang="en-US" dirty="0">
                <a:solidFill>
                  <a:srgbClr val="FF0000"/>
                </a:solidFill>
              </a:rPr>
              <a:t>legacy, contemporary, and future information </a:t>
            </a:r>
            <a:r>
              <a:rPr lang="en-US" dirty="0" smtClean="0">
                <a:solidFill>
                  <a:srgbClr val="FF0000"/>
                </a:solidFill>
              </a:rPr>
              <a:t>systems</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F0FAE603-1F90-B241-B3C8-35C47692136C}" type="slidenum">
              <a:rPr lang="en-US" smtClean="0"/>
              <a:t>17</a:t>
            </a:fld>
            <a:endParaRPr lang="en-US"/>
          </a:p>
        </p:txBody>
      </p:sp>
    </p:spTree>
    <p:extLst>
      <p:ext uri="{BB962C8B-B14F-4D97-AF65-F5344CB8AC3E}">
        <p14:creationId xmlns:p14="http://schemas.microsoft.com/office/powerpoint/2010/main" val="5363965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Topics Overview</a:t>
            </a:r>
            <a:endParaRPr lang="en-US" dirty="0"/>
          </a:p>
        </p:txBody>
      </p:sp>
      <p:sp>
        <p:nvSpPr>
          <p:cNvPr id="3" name="Content Placeholder 2"/>
          <p:cNvSpPr>
            <a:spLocks noGrp="1"/>
          </p:cNvSpPr>
          <p:nvPr>
            <p:ph idx="1"/>
          </p:nvPr>
        </p:nvSpPr>
        <p:spPr/>
        <p:txBody>
          <a:bodyPr/>
          <a:lstStyle/>
          <a:p>
            <a:r>
              <a:rPr lang="en-US" dirty="0" smtClean="0">
                <a:solidFill>
                  <a:schemeClr val="bg1">
                    <a:lumMod val="75000"/>
                  </a:schemeClr>
                </a:solidFill>
              </a:rPr>
              <a:t>Unit 1: Introduction</a:t>
            </a:r>
          </a:p>
          <a:p>
            <a:r>
              <a:rPr lang="en-US" dirty="0">
                <a:solidFill>
                  <a:srgbClr val="FF0000"/>
                </a:solidFill>
              </a:rPr>
              <a:t>Unit </a:t>
            </a:r>
            <a:r>
              <a:rPr lang="en-US" dirty="0" smtClean="0">
                <a:solidFill>
                  <a:srgbClr val="FF0000"/>
                </a:solidFill>
              </a:rPr>
              <a:t>2: </a:t>
            </a:r>
            <a:r>
              <a:rPr lang="en-US" dirty="0">
                <a:solidFill>
                  <a:srgbClr val="FF0000"/>
                </a:solidFill>
              </a:rPr>
              <a:t>Systems </a:t>
            </a:r>
            <a:r>
              <a:rPr lang="en-US" dirty="0" smtClean="0">
                <a:solidFill>
                  <a:srgbClr val="FF0000"/>
                </a:solidFill>
              </a:rPr>
              <a:t>Analysis</a:t>
            </a:r>
          </a:p>
          <a:p>
            <a:r>
              <a:rPr lang="en-US" dirty="0">
                <a:solidFill>
                  <a:schemeClr val="bg1">
                    <a:lumMod val="75000"/>
                  </a:schemeClr>
                </a:solidFill>
              </a:rPr>
              <a:t>Unit </a:t>
            </a:r>
            <a:r>
              <a:rPr lang="en-US" dirty="0" smtClean="0">
                <a:solidFill>
                  <a:schemeClr val="bg1">
                    <a:lumMod val="75000"/>
                  </a:schemeClr>
                </a:solidFill>
              </a:rPr>
              <a:t>3: </a:t>
            </a:r>
            <a:r>
              <a:rPr lang="en-US" dirty="0">
                <a:solidFill>
                  <a:schemeClr val="bg1">
                    <a:lumMod val="75000"/>
                  </a:schemeClr>
                </a:solidFill>
              </a:rPr>
              <a:t>Organizational Systems</a:t>
            </a:r>
            <a:endParaRPr lang="en-US" dirty="0" smtClean="0">
              <a:solidFill>
                <a:schemeClr val="bg1">
                  <a:lumMod val="75000"/>
                </a:schemeClr>
              </a:solidFill>
            </a:endParaRPr>
          </a:p>
          <a:p>
            <a:r>
              <a:rPr lang="en-US" dirty="0">
                <a:solidFill>
                  <a:schemeClr val="bg1">
                    <a:lumMod val="75000"/>
                  </a:schemeClr>
                </a:solidFill>
              </a:rPr>
              <a:t>Unit </a:t>
            </a:r>
            <a:r>
              <a:rPr lang="en-US" dirty="0" smtClean="0">
                <a:solidFill>
                  <a:schemeClr val="bg1">
                    <a:lumMod val="75000"/>
                  </a:schemeClr>
                </a:solidFill>
              </a:rPr>
              <a:t>4: </a:t>
            </a:r>
            <a:r>
              <a:rPr lang="en-US" dirty="0">
                <a:solidFill>
                  <a:schemeClr val="bg1">
                    <a:lumMod val="75000"/>
                  </a:schemeClr>
                </a:solidFill>
              </a:rPr>
              <a:t>Consumer </a:t>
            </a:r>
            <a:r>
              <a:rPr lang="en-US" dirty="0" smtClean="0">
                <a:solidFill>
                  <a:schemeClr val="bg1">
                    <a:lumMod val="75000"/>
                  </a:schemeClr>
                </a:solidFill>
              </a:rPr>
              <a:t>Systems</a:t>
            </a:r>
            <a:endParaRPr lang="en-US" dirty="0">
              <a:solidFill>
                <a:schemeClr val="bg1">
                  <a:lumMod val="75000"/>
                </a:schemeClr>
              </a:solidFill>
            </a:endParaRPr>
          </a:p>
        </p:txBody>
      </p:sp>
      <p:sp>
        <p:nvSpPr>
          <p:cNvPr id="4" name="Slide Number Placeholder 3"/>
          <p:cNvSpPr>
            <a:spLocks noGrp="1"/>
          </p:cNvSpPr>
          <p:nvPr>
            <p:ph type="sldNum" sz="quarter" idx="12"/>
          </p:nvPr>
        </p:nvSpPr>
        <p:spPr/>
        <p:txBody>
          <a:bodyPr/>
          <a:lstStyle/>
          <a:p>
            <a:fld id="{F0FAE603-1F90-B241-B3C8-35C47692136C}" type="slidenum">
              <a:rPr lang="en-US" smtClean="0"/>
              <a:t>2</a:t>
            </a:fld>
            <a:endParaRPr lang="en-US"/>
          </a:p>
        </p:txBody>
      </p:sp>
    </p:spTree>
    <p:extLst>
      <p:ext uri="{BB962C8B-B14F-4D97-AF65-F5344CB8AC3E}">
        <p14:creationId xmlns:p14="http://schemas.microsoft.com/office/powerpoint/2010/main" val="24387391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 2: Systems Analysis</a:t>
            </a:r>
            <a:endParaRPr lang="en-US" dirty="0"/>
          </a:p>
        </p:txBody>
      </p:sp>
      <p:sp>
        <p:nvSpPr>
          <p:cNvPr id="3" name="Content Placeholder 2"/>
          <p:cNvSpPr>
            <a:spLocks noGrp="1"/>
          </p:cNvSpPr>
          <p:nvPr>
            <p:ph idx="1"/>
          </p:nvPr>
        </p:nvSpPr>
        <p:spPr/>
        <p:txBody>
          <a:bodyPr>
            <a:normAutofit fontScale="85000" lnSpcReduction="10000"/>
          </a:bodyPr>
          <a:lstStyle/>
          <a:p>
            <a:pPr marL="403225" lvl="0" indent="-403225">
              <a:lnSpc>
                <a:spcPct val="130000"/>
              </a:lnSpc>
              <a:buNone/>
            </a:pPr>
            <a:r>
              <a:rPr lang="en-US" dirty="0" smtClean="0">
                <a:solidFill>
                  <a:schemeClr val="bg1">
                    <a:lumMod val="75000"/>
                  </a:schemeClr>
                </a:solidFill>
              </a:rPr>
              <a:t>2.	Systems </a:t>
            </a:r>
            <a:r>
              <a:rPr lang="en-US" dirty="0">
                <a:solidFill>
                  <a:schemeClr val="bg1">
                    <a:lumMod val="75000"/>
                  </a:schemeClr>
                </a:solidFill>
              </a:rPr>
              <a:t>analysis: what makes a system tick?</a:t>
            </a:r>
          </a:p>
          <a:p>
            <a:pPr marL="403225" lvl="0" indent="-403225">
              <a:lnSpc>
                <a:spcPct val="130000"/>
              </a:lnSpc>
              <a:buNone/>
            </a:pPr>
            <a:r>
              <a:rPr lang="en-US" dirty="0" smtClean="0">
                <a:solidFill>
                  <a:schemeClr val="bg1">
                    <a:lumMod val="75000"/>
                  </a:schemeClr>
                </a:solidFill>
              </a:rPr>
              <a:t>2.1. Analyzing </a:t>
            </a:r>
            <a:r>
              <a:rPr lang="en-US" dirty="0">
                <a:solidFill>
                  <a:schemeClr val="bg1">
                    <a:lumMod val="75000"/>
                  </a:schemeClr>
                </a:solidFill>
              </a:rPr>
              <a:t>organizations as systems and processes</a:t>
            </a:r>
          </a:p>
          <a:p>
            <a:pPr marL="1203325" lvl="2" indent="-403225">
              <a:lnSpc>
                <a:spcPct val="130000"/>
              </a:lnSpc>
              <a:buNone/>
            </a:pPr>
            <a:r>
              <a:rPr lang="en-US" dirty="0">
                <a:solidFill>
                  <a:schemeClr val="bg1">
                    <a:lumMod val="75000"/>
                  </a:schemeClr>
                </a:solidFill>
              </a:rPr>
              <a:t>2.1.1</a:t>
            </a:r>
            <a:r>
              <a:rPr lang="en-US" dirty="0" smtClean="0">
                <a:solidFill>
                  <a:schemeClr val="bg1">
                    <a:lumMod val="75000"/>
                  </a:schemeClr>
                </a:solidFill>
              </a:rPr>
              <a:t>. Process </a:t>
            </a:r>
            <a:r>
              <a:rPr lang="en-US" dirty="0">
                <a:solidFill>
                  <a:schemeClr val="bg1">
                    <a:lumMod val="75000"/>
                  </a:schemeClr>
                </a:solidFill>
              </a:rPr>
              <a:t>decomposition: swim lane diagrams</a:t>
            </a:r>
          </a:p>
          <a:p>
            <a:pPr marL="1203325" lvl="2" indent="-403225">
              <a:lnSpc>
                <a:spcPct val="130000"/>
              </a:lnSpc>
              <a:buNone/>
            </a:pPr>
            <a:r>
              <a:rPr lang="en-US" dirty="0">
                <a:solidFill>
                  <a:schemeClr val="bg1">
                    <a:lumMod val="75000"/>
                  </a:schemeClr>
                </a:solidFill>
              </a:rPr>
              <a:t>2.1.2</a:t>
            </a:r>
            <a:r>
              <a:rPr lang="en-US" dirty="0" smtClean="0">
                <a:solidFill>
                  <a:schemeClr val="bg1">
                    <a:lumMod val="75000"/>
                  </a:schemeClr>
                </a:solidFill>
              </a:rPr>
              <a:t>. Data </a:t>
            </a:r>
            <a:r>
              <a:rPr lang="en-US" dirty="0">
                <a:solidFill>
                  <a:schemeClr val="bg1">
                    <a:lumMod val="75000"/>
                  </a:schemeClr>
                </a:solidFill>
              </a:rPr>
              <a:t>modeling: entity relationship diagrams</a:t>
            </a:r>
          </a:p>
          <a:p>
            <a:pPr marL="403225" lvl="0" indent="-403225">
              <a:lnSpc>
                <a:spcPct val="130000"/>
              </a:lnSpc>
              <a:buNone/>
            </a:pPr>
            <a:r>
              <a:rPr lang="en-US" dirty="0" smtClean="0">
                <a:solidFill>
                  <a:srgbClr val="FF0000"/>
                </a:solidFill>
              </a:rPr>
              <a:t>2.2. Systems </a:t>
            </a:r>
            <a:r>
              <a:rPr lang="en-US" dirty="0">
                <a:solidFill>
                  <a:srgbClr val="FF0000"/>
                </a:solidFill>
              </a:rPr>
              <a:t>architecture: devices, network, data, apps</a:t>
            </a:r>
          </a:p>
          <a:p>
            <a:pPr marL="1203325" lvl="2" indent="-403225">
              <a:lnSpc>
                <a:spcPct val="130000"/>
              </a:lnSpc>
              <a:buNone/>
            </a:pPr>
            <a:r>
              <a:rPr lang="en-US" dirty="0">
                <a:solidFill>
                  <a:srgbClr val="FF0000"/>
                </a:solidFill>
              </a:rPr>
              <a:t>2.2.1</a:t>
            </a:r>
            <a:r>
              <a:rPr lang="en-US" dirty="0" smtClean="0">
                <a:solidFill>
                  <a:srgbClr val="FF0000"/>
                </a:solidFill>
              </a:rPr>
              <a:t>. Visualizing </a:t>
            </a:r>
            <a:r>
              <a:rPr lang="en-US" dirty="0">
                <a:solidFill>
                  <a:srgbClr val="FF0000"/>
                </a:solidFill>
              </a:rPr>
              <a:t>architecture: conceptual diagramming</a:t>
            </a:r>
          </a:p>
          <a:p>
            <a:pPr marL="1203325" lvl="2" indent="-403225">
              <a:lnSpc>
                <a:spcPct val="130000"/>
              </a:lnSpc>
              <a:buNone/>
            </a:pPr>
            <a:r>
              <a:rPr lang="en-US" dirty="0">
                <a:solidFill>
                  <a:srgbClr val="FF0000"/>
                </a:solidFill>
              </a:rPr>
              <a:t>2.2.2</a:t>
            </a:r>
            <a:r>
              <a:rPr lang="en-US" dirty="0" smtClean="0">
                <a:solidFill>
                  <a:srgbClr val="FF0000"/>
                </a:solidFill>
              </a:rPr>
              <a:t>. Ex. of </a:t>
            </a:r>
            <a:r>
              <a:rPr lang="en-US" dirty="0">
                <a:solidFill>
                  <a:srgbClr val="FF0000"/>
                </a:solidFill>
              </a:rPr>
              <a:t>legacy, contemporary, and future information </a:t>
            </a:r>
            <a:r>
              <a:rPr lang="en-US" dirty="0" smtClean="0">
                <a:solidFill>
                  <a:srgbClr val="FF0000"/>
                </a:solidFill>
              </a:rPr>
              <a:t>systems</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F0FAE603-1F90-B241-B3C8-35C47692136C}" type="slidenum">
              <a:rPr lang="en-US" smtClean="0"/>
              <a:t>3</a:t>
            </a:fld>
            <a:endParaRPr lang="en-US"/>
          </a:p>
        </p:txBody>
      </p:sp>
    </p:spTree>
    <p:extLst>
      <p:ext uri="{BB962C8B-B14F-4D97-AF65-F5344CB8AC3E}">
        <p14:creationId xmlns:p14="http://schemas.microsoft.com/office/powerpoint/2010/main" val="32061381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1" name="TextBox 3"/>
          <p:cNvSpPr txBox="1">
            <a:spLocks noChangeArrowheads="1"/>
          </p:cNvSpPr>
          <p:nvPr/>
        </p:nvSpPr>
        <p:spPr bwMode="auto">
          <a:xfrm>
            <a:off x="5410276" y="-2666814"/>
            <a:ext cx="3276079" cy="12403391"/>
          </a:xfrm>
          <a:prstGeom prst="rect">
            <a:avLst/>
          </a:prstGeom>
          <a:noFill/>
          <a:ln w="9525">
            <a:noFill/>
            <a:miter lim="800000"/>
            <a:headEnd/>
            <a:tailEnd/>
          </a:ln>
        </p:spPr>
        <p:txBody>
          <a:bodyPr lIns="91435" tIns="45718" rIns="91435" bIns="45718">
            <a:prstTxWarp prst="textNoShape">
              <a:avLst/>
            </a:prstTxWarp>
            <a:spAutoFit/>
          </a:bodyPr>
          <a:lstStyle/>
          <a:p>
            <a:r>
              <a:rPr lang="en-US" sz="80000" dirty="0">
                <a:solidFill>
                  <a:srgbClr val="FF0000"/>
                </a:solidFill>
                <a:latin typeface="Helvetica" charset="0"/>
              </a:rPr>
              <a:t>?</a:t>
            </a:r>
          </a:p>
        </p:txBody>
      </p:sp>
      <p:sp>
        <p:nvSpPr>
          <p:cNvPr id="3" name="TextBox 2"/>
          <p:cNvSpPr txBox="1"/>
          <p:nvPr/>
        </p:nvSpPr>
        <p:spPr>
          <a:xfrm>
            <a:off x="304800" y="2606814"/>
            <a:ext cx="7924800" cy="707886"/>
          </a:xfrm>
          <a:prstGeom prst="rect">
            <a:avLst/>
          </a:prstGeom>
          <a:noFill/>
        </p:spPr>
        <p:txBody>
          <a:bodyPr wrap="square" rtlCol="0">
            <a:spAutoFit/>
          </a:bodyPr>
          <a:lstStyle/>
          <a:p>
            <a:r>
              <a:rPr lang="en-US" sz="4000" dirty="0" smtClean="0"/>
              <a:t>What is “conceptual diagraming”?</a:t>
            </a:r>
            <a:endParaRPr lang="en-US" sz="4000" dirty="0"/>
          </a:p>
        </p:txBody>
      </p:sp>
      <p:sp>
        <p:nvSpPr>
          <p:cNvPr id="2" name="TextBox 1"/>
          <p:cNvSpPr txBox="1"/>
          <p:nvPr/>
        </p:nvSpPr>
        <p:spPr>
          <a:xfrm>
            <a:off x="762000" y="647700"/>
            <a:ext cx="4114800" cy="369332"/>
          </a:xfrm>
          <a:prstGeom prst="rect">
            <a:avLst/>
          </a:prstGeom>
          <a:noFill/>
        </p:spPr>
        <p:txBody>
          <a:bodyPr wrap="square" rtlCol="0">
            <a:spAutoFit/>
          </a:bodyPr>
          <a:lstStyle/>
          <a:p>
            <a:r>
              <a:rPr lang="en-US" dirty="0" smtClean="0"/>
              <a:t>Sell the idea</a:t>
            </a:r>
            <a:endParaRPr lang="en-US" dirty="0"/>
          </a:p>
        </p:txBody>
      </p:sp>
      <p:sp>
        <p:nvSpPr>
          <p:cNvPr id="4" name="TextBox 3"/>
          <p:cNvSpPr txBox="1"/>
          <p:nvPr/>
        </p:nvSpPr>
        <p:spPr>
          <a:xfrm>
            <a:off x="1676400" y="4610100"/>
            <a:ext cx="2161489" cy="369332"/>
          </a:xfrm>
          <a:prstGeom prst="rect">
            <a:avLst/>
          </a:prstGeom>
          <a:noFill/>
        </p:spPr>
        <p:txBody>
          <a:bodyPr wrap="none" rtlCol="0">
            <a:spAutoFit/>
          </a:bodyPr>
          <a:lstStyle/>
          <a:p>
            <a:r>
              <a:rPr lang="en-US" dirty="0" smtClean="0"/>
              <a:t>Informal/Lightweight</a:t>
            </a:r>
            <a:endParaRPr lang="en-US" dirty="0"/>
          </a:p>
        </p:txBody>
      </p:sp>
      <p:sp>
        <p:nvSpPr>
          <p:cNvPr id="5" name="TextBox 4"/>
          <p:cNvSpPr txBox="1"/>
          <p:nvPr/>
        </p:nvSpPr>
        <p:spPr>
          <a:xfrm>
            <a:off x="3352800" y="1790700"/>
            <a:ext cx="1660839" cy="369332"/>
          </a:xfrm>
          <a:prstGeom prst="rect">
            <a:avLst/>
          </a:prstGeom>
          <a:noFill/>
        </p:spPr>
        <p:txBody>
          <a:bodyPr wrap="none" rtlCol="0">
            <a:spAutoFit/>
          </a:bodyPr>
          <a:lstStyle/>
          <a:p>
            <a:r>
              <a:rPr lang="en-US" dirty="0" smtClean="0"/>
              <a:t>Marketing View</a:t>
            </a:r>
            <a:endParaRPr lang="en-US" dirty="0"/>
          </a:p>
        </p:txBody>
      </p:sp>
      <p:sp>
        <p:nvSpPr>
          <p:cNvPr id="6" name="TextBox 5"/>
          <p:cNvSpPr txBox="1"/>
          <p:nvPr/>
        </p:nvSpPr>
        <p:spPr>
          <a:xfrm>
            <a:off x="4648200" y="4000500"/>
            <a:ext cx="2009396" cy="369332"/>
          </a:xfrm>
          <a:prstGeom prst="rect">
            <a:avLst/>
          </a:prstGeom>
          <a:noFill/>
        </p:spPr>
        <p:txBody>
          <a:bodyPr wrap="none" rtlCol="0">
            <a:spAutoFit/>
          </a:bodyPr>
          <a:lstStyle/>
          <a:p>
            <a:r>
              <a:rPr lang="en-US" dirty="0" smtClean="0"/>
              <a:t>Guide the Architect</a:t>
            </a:r>
            <a:endParaRPr lang="en-US" dirty="0"/>
          </a:p>
        </p:txBody>
      </p:sp>
      <p:sp>
        <p:nvSpPr>
          <p:cNvPr id="7" name="TextBox 6"/>
          <p:cNvSpPr txBox="1"/>
          <p:nvPr/>
        </p:nvSpPr>
        <p:spPr>
          <a:xfrm>
            <a:off x="1676400" y="1485900"/>
            <a:ext cx="1430713" cy="369332"/>
          </a:xfrm>
          <a:prstGeom prst="rect">
            <a:avLst/>
          </a:prstGeom>
          <a:noFill/>
        </p:spPr>
        <p:txBody>
          <a:bodyPr wrap="none" rtlCol="0">
            <a:spAutoFit/>
          </a:bodyPr>
          <a:lstStyle/>
          <a:p>
            <a:r>
              <a:rPr lang="en-US" dirty="0" smtClean="0"/>
              <a:t>Refined Later</a:t>
            </a:r>
            <a:endParaRPr lang="en-US" dirty="0"/>
          </a:p>
        </p:txBody>
      </p:sp>
      <p:sp>
        <p:nvSpPr>
          <p:cNvPr id="8" name="TextBox 7"/>
          <p:cNvSpPr txBox="1"/>
          <p:nvPr/>
        </p:nvSpPr>
        <p:spPr>
          <a:xfrm>
            <a:off x="1219200" y="3695700"/>
            <a:ext cx="1887913" cy="369332"/>
          </a:xfrm>
          <a:prstGeom prst="rect">
            <a:avLst/>
          </a:prstGeom>
          <a:noFill/>
        </p:spPr>
        <p:txBody>
          <a:bodyPr wrap="square" rtlCol="0">
            <a:spAutoFit/>
          </a:bodyPr>
          <a:lstStyle/>
          <a:p>
            <a:r>
              <a:rPr lang="en-US" dirty="0" smtClean="0"/>
              <a:t>Big Picture</a:t>
            </a:r>
            <a:endParaRPr lang="en-US" dirty="0"/>
          </a:p>
        </p:txBody>
      </p:sp>
    </p:spTree>
    <p:extLst>
      <p:ext uri="{BB962C8B-B14F-4D97-AF65-F5344CB8AC3E}">
        <p14:creationId xmlns:p14="http://schemas.microsoft.com/office/powerpoint/2010/main" val="55827911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300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3500"/>
                            </p:stCondLst>
                            <p:childTnLst>
                              <p:par>
                                <p:cTn id="10" presetID="2" presetClass="entr" presetSubtype="4" fill="hold" grpId="0" nodeType="afterEffect">
                                  <p:stCondLst>
                                    <p:cond delay="30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par>
                          <p:cTn id="14" fill="hold">
                            <p:stCondLst>
                              <p:cond delay="7000"/>
                            </p:stCondLst>
                            <p:childTnLst>
                              <p:par>
                                <p:cTn id="15" presetID="2" presetClass="entr" presetSubtype="4" fill="hold" grpId="0" nodeType="afterEffect">
                                  <p:stCondLst>
                                    <p:cond delay="300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par>
                          <p:cTn id="19" fill="hold">
                            <p:stCondLst>
                              <p:cond delay="10500"/>
                            </p:stCondLst>
                            <p:childTnLst>
                              <p:par>
                                <p:cTn id="20" presetID="2" presetClass="entr" presetSubtype="4" fill="hold" grpId="0" nodeType="afterEffect">
                                  <p:stCondLst>
                                    <p:cond delay="300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500" fill="hold"/>
                                        <p:tgtEl>
                                          <p:spTgt spid="6"/>
                                        </p:tgtEl>
                                        <p:attrNameLst>
                                          <p:attrName>ppt_x</p:attrName>
                                        </p:attrNameLst>
                                      </p:cBhvr>
                                      <p:tavLst>
                                        <p:tav tm="0">
                                          <p:val>
                                            <p:strVal val="#ppt_x"/>
                                          </p:val>
                                        </p:tav>
                                        <p:tav tm="100000">
                                          <p:val>
                                            <p:strVal val="#ppt_x"/>
                                          </p:val>
                                        </p:tav>
                                      </p:tavLst>
                                    </p:anim>
                                    <p:anim calcmode="lin" valueType="num">
                                      <p:cBhvr additive="base">
                                        <p:cTn id="23" dur="500" fill="hold"/>
                                        <p:tgtEl>
                                          <p:spTgt spid="6"/>
                                        </p:tgtEl>
                                        <p:attrNameLst>
                                          <p:attrName>ppt_y</p:attrName>
                                        </p:attrNameLst>
                                      </p:cBhvr>
                                      <p:tavLst>
                                        <p:tav tm="0">
                                          <p:val>
                                            <p:strVal val="1+#ppt_h/2"/>
                                          </p:val>
                                        </p:tav>
                                        <p:tav tm="100000">
                                          <p:val>
                                            <p:strVal val="#ppt_y"/>
                                          </p:val>
                                        </p:tav>
                                      </p:tavLst>
                                    </p:anim>
                                  </p:childTnLst>
                                </p:cTn>
                              </p:par>
                            </p:childTnLst>
                          </p:cTn>
                        </p:par>
                        <p:par>
                          <p:cTn id="24" fill="hold">
                            <p:stCondLst>
                              <p:cond delay="14000"/>
                            </p:stCondLst>
                            <p:childTnLst>
                              <p:par>
                                <p:cTn id="25" presetID="2" presetClass="entr" presetSubtype="4" fill="hold" grpId="0" nodeType="afterEffect">
                                  <p:stCondLst>
                                    <p:cond delay="300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childTnLst>
                          </p:cTn>
                        </p:par>
                        <p:par>
                          <p:cTn id="29" fill="hold">
                            <p:stCondLst>
                              <p:cond delay="17500"/>
                            </p:stCondLst>
                            <p:childTnLst>
                              <p:par>
                                <p:cTn id="30" presetID="2" presetClass="entr" presetSubtype="4" fill="hold" grpId="0" nodeType="afterEffect">
                                  <p:stCondLst>
                                    <p:cond delay="3000"/>
                                  </p:stCondLst>
                                  <p:childTnLst>
                                    <p:set>
                                      <p:cBhvr>
                                        <p:cTn id="31" dur="1" fill="hold">
                                          <p:stCondLst>
                                            <p:cond delay="0"/>
                                          </p:stCondLst>
                                        </p:cTn>
                                        <p:tgtEl>
                                          <p:spTgt spid="8"/>
                                        </p:tgtEl>
                                        <p:attrNameLst>
                                          <p:attrName>style.visibility</p:attrName>
                                        </p:attrNameLst>
                                      </p:cBhvr>
                                      <p:to>
                                        <p:strVal val="visible"/>
                                      </p:to>
                                    </p:set>
                                    <p:anim calcmode="lin" valueType="num">
                                      <p:cBhvr additive="base">
                                        <p:cTn id="32" dur="500" fill="hold"/>
                                        <p:tgtEl>
                                          <p:spTgt spid="8"/>
                                        </p:tgtEl>
                                        <p:attrNameLst>
                                          <p:attrName>ppt_x</p:attrName>
                                        </p:attrNameLst>
                                      </p:cBhvr>
                                      <p:tavLst>
                                        <p:tav tm="0">
                                          <p:val>
                                            <p:strVal val="#ppt_x"/>
                                          </p:val>
                                        </p:tav>
                                        <p:tav tm="100000">
                                          <p:val>
                                            <p:strVal val="#ppt_x"/>
                                          </p:val>
                                        </p:tav>
                                      </p:tavLst>
                                    </p:anim>
                                    <p:anim calcmode="lin" valueType="num">
                                      <p:cBhvr additive="base">
                                        <p:cTn id="3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7238" y="0"/>
            <a:ext cx="9525" cy="21469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7238" y="-7862888"/>
            <a:ext cx="9525" cy="214407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
            <a:ext cx="9143999" cy="57476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155408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166"/>
            <a:ext cx="7848599" cy="57201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163372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1" name="TextBox 3"/>
          <p:cNvSpPr txBox="1">
            <a:spLocks noChangeArrowheads="1"/>
          </p:cNvSpPr>
          <p:nvPr/>
        </p:nvSpPr>
        <p:spPr bwMode="auto">
          <a:xfrm>
            <a:off x="5410276" y="-2666814"/>
            <a:ext cx="3276079" cy="12403391"/>
          </a:xfrm>
          <a:prstGeom prst="rect">
            <a:avLst/>
          </a:prstGeom>
          <a:noFill/>
          <a:ln w="9525">
            <a:noFill/>
            <a:miter lim="800000"/>
            <a:headEnd/>
            <a:tailEnd/>
          </a:ln>
        </p:spPr>
        <p:txBody>
          <a:bodyPr lIns="91435" tIns="45718" rIns="91435" bIns="45718">
            <a:prstTxWarp prst="textNoShape">
              <a:avLst/>
            </a:prstTxWarp>
            <a:spAutoFit/>
          </a:bodyPr>
          <a:lstStyle/>
          <a:p>
            <a:r>
              <a:rPr lang="en-US" sz="80000" dirty="0">
                <a:solidFill>
                  <a:srgbClr val="FF0000"/>
                </a:solidFill>
                <a:latin typeface="Helvetica" charset="0"/>
              </a:rPr>
              <a:t>?</a:t>
            </a:r>
          </a:p>
        </p:txBody>
      </p:sp>
      <p:sp>
        <p:nvSpPr>
          <p:cNvPr id="3" name="TextBox 2"/>
          <p:cNvSpPr txBox="1"/>
          <p:nvPr/>
        </p:nvSpPr>
        <p:spPr>
          <a:xfrm>
            <a:off x="304800" y="647700"/>
            <a:ext cx="5562600" cy="3170099"/>
          </a:xfrm>
          <a:prstGeom prst="rect">
            <a:avLst/>
          </a:prstGeom>
          <a:noFill/>
        </p:spPr>
        <p:txBody>
          <a:bodyPr wrap="square" rtlCol="0">
            <a:spAutoFit/>
          </a:bodyPr>
          <a:lstStyle/>
          <a:p>
            <a:r>
              <a:rPr lang="en-US" sz="4000" dirty="0" smtClean="0"/>
              <a:t>Examples of Conceptual Diagrams?</a:t>
            </a:r>
          </a:p>
          <a:p>
            <a:endParaRPr lang="en-US" sz="4000" dirty="0"/>
          </a:p>
          <a:p>
            <a:r>
              <a:rPr lang="en-US" sz="4000" dirty="0" smtClean="0"/>
              <a:t>Also known as “Concept Maps”</a:t>
            </a:r>
            <a:endParaRPr lang="en-US" sz="4000" dirty="0"/>
          </a:p>
        </p:txBody>
      </p:sp>
    </p:spTree>
    <p:extLst>
      <p:ext uri="{BB962C8B-B14F-4D97-AF65-F5344CB8AC3E}">
        <p14:creationId xmlns:p14="http://schemas.microsoft.com/office/powerpoint/2010/main" val="3825063919"/>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Concept Diagram (Concept Map)</a:t>
            </a:r>
            <a:endParaRPr lang="en-US" dirty="0">
              <a:solidFill>
                <a:srgbClr val="00B0F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0800" y="1781175"/>
            <a:ext cx="3962400" cy="2152650"/>
          </a:xfrm>
          <a:prstGeom prst="rect">
            <a:avLst/>
          </a:prstGeom>
        </p:spPr>
      </p:pic>
    </p:spTree>
    <p:extLst>
      <p:ext uri="{BB962C8B-B14F-4D97-AF65-F5344CB8AC3E}">
        <p14:creationId xmlns:p14="http://schemas.microsoft.com/office/powerpoint/2010/main" val="23636014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Concept Diagram (Concept Map)</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76375" y="1333500"/>
            <a:ext cx="6191250" cy="3771900"/>
          </a:xfrm>
        </p:spPr>
      </p:pic>
    </p:spTree>
    <p:extLst>
      <p:ext uri="{BB962C8B-B14F-4D97-AF65-F5344CB8AC3E}">
        <p14:creationId xmlns:p14="http://schemas.microsoft.com/office/powerpoint/2010/main" val="40785405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Aspect.thmx</Template>
  <TotalTime>1163</TotalTime>
  <Words>403</Words>
  <Application>Microsoft Office PowerPoint</Application>
  <PresentationFormat>On-screen Show (16:10)</PresentationFormat>
  <Paragraphs>76</Paragraphs>
  <Slides>17</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Helvetica</vt:lpstr>
      <vt:lpstr>Office Theme</vt:lpstr>
      <vt:lpstr>Information Systems in Organizations  2.2 Systems Architecture: Devices, Network, Data and Apps</vt:lpstr>
      <vt:lpstr>Course Topics Overview</vt:lpstr>
      <vt:lpstr>Unit 2: Systems Analysis</vt:lpstr>
      <vt:lpstr>PowerPoint Presentation</vt:lpstr>
      <vt:lpstr>PowerPoint Presentation</vt:lpstr>
      <vt:lpstr>PowerPoint Presentation</vt:lpstr>
      <vt:lpstr>PowerPoint Presentation</vt:lpstr>
      <vt:lpstr>Concept Diagram (Concept Map)</vt:lpstr>
      <vt:lpstr>Concept Diagram (Concept Map)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Unit 2: Systems Analysis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Systems Thinking and Managing Complexity</dc:title>
  <dc:creator>David</dc:creator>
  <cp:lastModifiedBy>Adam Alalouf</cp:lastModifiedBy>
  <cp:revision>70</cp:revision>
  <dcterms:created xsi:type="dcterms:W3CDTF">2015-03-16T11:37:14Z</dcterms:created>
  <dcterms:modified xsi:type="dcterms:W3CDTF">2015-09-10T15:33:07Z</dcterms:modified>
</cp:coreProperties>
</file>