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89" r:id="rId3"/>
    <p:sldId id="313" r:id="rId4"/>
    <p:sldId id="314" r:id="rId5"/>
    <p:sldId id="315" r:id="rId6"/>
    <p:sldId id="291" r:id="rId7"/>
    <p:sldId id="319" r:id="rId8"/>
    <p:sldId id="320" r:id="rId9"/>
    <p:sldId id="321" r:id="rId10"/>
    <p:sldId id="322" r:id="rId11"/>
    <p:sldId id="323" r:id="rId12"/>
    <p:sldId id="324" r:id="rId13"/>
    <p:sldId id="326" r:id="rId14"/>
    <p:sldId id="327" r:id="rId15"/>
    <p:sldId id="333" r:id="rId16"/>
    <p:sldId id="334" r:id="rId17"/>
    <p:sldId id="338" r:id="rId18"/>
    <p:sldId id="337" r:id="rId19"/>
    <p:sldId id="336" r:id="rId20"/>
    <p:sldId id="328" r:id="rId21"/>
    <p:sldId id="329" r:id="rId22"/>
    <p:sldId id="330" r:id="rId23"/>
    <p:sldId id="332" r:id="rId24"/>
    <p:sldId id="331" r:id="rId25"/>
    <p:sldId id="316" r:id="rId26"/>
    <p:sldId id="317" r:id="rId27"/>
    <p:sldId id="318" r:id="rId28"/>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83" autoAdjust="0"/>
    <p:restoredTop sz="76199" autoAdjust="0"/>
  </p:normalViewPr>
  <p:slideViewPr>
    <p:cSldViewPr>
      <p:cViewPr varScale="1">
        <p:scale>
          <a:sx n="91" d="100"/>
          <a:sy n="91" d="100"/>
        </p:scale>
        <p:origin x="821" y="53"/>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9/28/2015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a:t>
            </a:fld>
            <a:endParaRPr lang="en-US"/>
          </a:p>
        </p:txBody>
      </p:sp>
    </p:spTree>
    <p:extLst>
      <p:ext uri="{BB962C8B-B14F-4D97-AF65-F5344CB8AC3E}">
        <p14:creationId xmlns:p14="http://schemas.microsoft.com/office/powerpoint/2010/main" val="398424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a:t>
            </a:r>
            <a:r>
              <a:rPr lang="en-US" baseline="0" dirty="0" smtClean="0"/>
              <a:t> the chaos that occurs when we make decisions based on old data like mistakenly accepting an order when the customer has exceeded their credit limit or mistakenly rejecting an order when we think a customer is exceeding their credit limit but just paid their invoices.  Talk about the chaos that occurs when you accept an order but you’re actually out of stock.</a:t>
            </a:r>
          </a:p>
          <a:p>
            <a:endParaRPr lang="en-US" baseline="0" dirty="0" smtClean="0"/>
          </a:p>
          <a:p>
            <a:r>
              <a:rPr lang="en-US" baseline="0" dirty="0" smtClean="0"/>
              <a:t>What kind of image does your customer get when you can’t even take an order without some sort of chaos?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10</a:t>
            </a:fld>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11</a:t>
            </a:fld>
            <a:endParaRPr lang="en-US"/>
          </a:p>
        </p:txBody>
      </p:sp>
    </p:spTree>
    <p:extLst>
      <p:ext uri="{BB962C8B-B14F-4D97-AF65-F5344CB8AC3E}">
        <p14:creationId xmlns:p14="http://schemas.microsoft.com/office/powerpoint/2010/main" val="157061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 the following slide, have student identify all of the systems that need to talk to each other.  Start drawing lines until it is a mess.</a:t>
            </a:r>
            <a:endParaRPr lang="en-US" dirty="0" smtClean="0"/>
          </a:p>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12</a:t>
            </a:fld>
            <a:endParaRPr lang="en-US"/>
          </a:p>
        </p:txBody>
      </p:sp>
    </p:spTree>
    <p:extLst>
      <p:ext uri="{BB962C8B-B14F-4D97-AF65-F5344CB8AC3E}">
        <p14:creationId xmlns:p14="http://schemas.microsoft.com/office/powerpoint/2010/main" val="727402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an example of a system interface map for a global Fortune 500 company (Rohm</a:t>
            </a:r>
            <a:r>
              <a:rPr lang="en-US" altLang="en-US" baseline="0" dirty="0" smtClean="0"/>
              <a:t> and Haas) before they implemented SAP.  Each dot is a system.  Each line is an interface.</a:t>
            </a:r>
          </a:p>
          <a:p>
            <a:endParaRPr lang="en-US" altLang="en-US" baseline="0" dirty="0" smtClean="0"/>
          </a:p>
          <a:p>
            <a:r>
              <a:rPr lang="en-US" altLang="en-US" baseline="0" dirty="0" smtClean="0"/>
              <a:t>Companies get like this over a few decades adding one system after another until they have this mess.</a:t>
            </a:r>
          </a:p>
          <a:p>
            <a:endParaRPr lang="en-US" altLang="en-US" baseline="0" dirty="0" smtClean="0"/>
          </a:p>
          <a:p>
            <a:r>
              <a:rPr lang="en-US" altLang="en-US" baseline="0" dirty="0" smtClean="0"/>
              <a:t>90+% of the IT organization’s budget was spent simply keeping these systems and these interfaces up and running.  There wasn’t any money left over to do interesting and innovative things that could really help the business.</a:t>
            </a:r>
            <a:endParaRPr lang="en-US" altLang="en-US" dirty="0" smtClean="0"/>
          </a:p>
        </p:txBody>
      </p:sp>
    </p:spTree>
    <p:extLst>
      <p:ext uri="{BB962C8B-B14F-4D97-AF65-F5344CB8AC3E}">
        <p14:creationId xmlns:p14="http://schemas.microsoft.com/office/powerpoint/2010/main" val="2962550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the system interface</a:t>
            </a:r>
            <a:r>
              <a:rPr lang="en-US" altLang="en-US" baseline="0" dirty="0" smtClean="0"/>
              <a:t> map after Rohm and Haas implemented SAP.  The collection of boxes in the middle is actually a single SAP system (each box is a separate module in this single system).  </a:t>
            </a:r>
          </a:p>
          <a:p>
            <a:endParaRPr lang="en-US" altLang="en-US" baseline="0" dirty="0" smtClean="0"/>
          </a:p>
          <a:p>
            <a:r>
              <a:rPr lang="en-US" altLang="en-US" baseline="0" dirty="0" smtClean="0"/>
              <a:t>There are still quite a few systems but far fewer and all of the interfaces work the exact same way making support MUCH easier and MUCH less expensive.</a:t>
            </a:r>
          </a:p>
          <a:p>
            <a:endParaRPr lang="en-US" altLang="en-US" baseline="0" dirty="0" smtClean="0"/>
          </a:p>
          <a:p>
            <a:r>
              <a:rPr lang="en-US" altLang="en-US" baseline="0" dirty="0" smtClean="0"/>
              <a:t>In the end the organization spent far less money keeping systems and interfaces up and running and could invest much more money on projects that created value for the organization.</a:t>
            </a:r>
            <a:endParaRPr lang="en-US" altLang="en-US" dirty="0" smtClean="0"/>
          </a:p>
        </p:txBody>
      </p:sp>
    </p:spTree>
    <p:extLst>
      <p:ext uri="{BB962C8B-B14F-4D97-AF65-F5344CB8AC3E}">
        <p14:creationId xmlns:p14="http://schemas.microsoft.com/office/powerpoint/2010/main" val="3864569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transactions:</a:t>
            </a:r>
            <a:r>
              <a:rPr lang="en-US" baseline="0" dirty="0" smtClean="0"/>
              <a:t> depending on what module you are in, an ERP is where you record transactions. Examples are sales orders, purchase orders, time sheets, payments, </a:t>
            </a:r>
            <a:r>
              <a:rPr lang="en-US" baseline="0" dirty="0" err="1" smtClean="0"/>
              <a:t>jounals</a:t>
            </a:r>
            <a:r>
              <a:rPr lang="en-US" baseline="0" dirty="0" smtClean="0"/>
              <a:t>, fulfillments, receipts. This is the </a:t>
            </a:r>
            <a:r>
              <a:rPr lang="en-US" u="sng" baseline="0" dirty="0" smtClean="0"/>
              <a:t>input</a:t>
            </a:r>
            <a:r>
              <a:rPr lang="en-US" baseline="0" dirty="0" smtClean="0"/>
              <a:t> and </a:t>
            </a:r>
            <a:r>
              <a:rPr lang="en-US" u="sng" baseline="0" dirty="0" smtClean="0"/>
              <a:t>process</a:t>
            </a:r>
            <a:r>
              <a:rPr lang="en-US" baseline="0" dirty="0" smtClean="0"/>
              <a:t> aspects of IPO.</a:t>
            </a:r>
          </a:p>
          <a:p>
            <a:endParaRPr lang="en-US" baseline="0" dirty="0" smtClean="0"/>
          </a:p>
          <a:p>
            <a:r>
              <a:rPr lang="en-US" baseline="0" dirty="0" smtClean="0"/>
              <a:t>Produce documents: this again depends on the module and can include: receipts, order confirmation, sales order or purchase order document (remember these are legally binding contracts between the seller and the buyer), fulfillment tickets, invoices, bills, journal entries. This is part of the </a:t>
            </a:r>
            <a:r>
              <a:rPr lang="en-US" u="sng" baseline="0" dirty="0" smtClean="0"/>
              <a:t>output</a:t>
            </a:r>
            <a:r>
              <a:rPr lang="en-US" u="none" baseline="0" dirty="0" smtClean="0"/>
              <a:t> aspect of IPO.</a:t>
            </a:r>
          </a:p>
          <a:p>
            <a:endParaRPr lang="en-US" u="none" baseline="0" dirty="0" smtClean="0"/>
          </a:p>
          <a:p>
            <a:r>
              <a:rPr lang="en-US" u="none" baseline="0" dirty="0" smtClean="0"/>
              <a:t>Reports: another </a:t>
            </a:r>
            <a:r>
              <a:rPr lang="en-US" u="sng" baseline="0" dirty="0" smtClean="0"/>
              <a:t>output</a:t>
            </a:r>
            <a:r>
              <a:rPr lang="en-US" u="none" baseline="0" dirty="0" smtClean="0"/>
              <a:t> aspect of IPO is reports, which are a view at aggregate or summary statements about the data in the system. Some key reports produced in an ERP system are accounting statements, such as the balance sheet, P/L, income statement, tax reports, cash flow statement, but also sales reports by department or region, accounts payable, accounts receivable, orders to fulfill, etc. </a:t>
            </a:r>
          </a:p>
          <a:p>
            <a:endParaRPr lang="en-US" u="none" baseline="0" dirty="0" smtClean="0"/>
          </a:p>
          <a:p>
            <a:r>
              <a:rPr lang="en-US" u="none" baseline="0" dirty="0" smtClean="0"/>
              <a:t>Reports drive financial indicators and financial ratios: executives tend to make decisions based on aggregate information that is represented in some way that is meaningful to them. This is often expressed as financial indicators, such as return on assets, current ratio, inventory valuation, pipeline analysis, borrowing base, etc. </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18</a:t>
            </a:fld>
            <a:endParaRPr lang="en-US"/>
          </a:p>
        </p:txBody>
      </p:sp>
    </p:spTree>
    <p:extLst>
      <p:ext uri="{BB962C8B-B14F-4D97-AF65-F5344CB8AC3E}">
        <p14:creationId xmlns:p14="http://schemas.microsoft.com/office/powerpoint/2010/main" val="55667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20</a:t>
            </a:fld>
            <a:endParaRPr lang="en-US"/>
          </a:p>
        </p:txBody>
      </p:sp>
    </p:spTree>
    <p:extLst>
      <p:ext uri="{BB962C8B-B14F-4D97-AF65-F5344CB8AC3E}">
        <p14:creationId xmlns:p14="http://schemas.microsoft.com/office/powerpoint/2010/main" val="2254988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21</a:t>
            </a:fld>
            <a:endParaRPr lang="en-US"/>
          </a:p>
        </p:txBody>
      </p:sp>
    </p:spTree>
    <p:extLst>
      <p:ext uri="{BB962C8B-B14F-4D97-AF65-F5344CB8AC3E}">
        <p14:creationId xmlns:p14="http://schemas.microsoft.com/office/powerpoint/2010/main" val="3966234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22</a:t>
            </a:fld>
            <a:endParaRPr lang="en-US"/>
          </a:p>
        </p:txBody>
      </p:sp>
    </p:spTree>
    <p:extLst>
      <p:ext uri="{BB962C8B-B14F-4D97-AF65-F5344CB8AC3E}">
        <p14:creationId xmlns:p14="http://schemas.microsoft.com/office/powerpoint/2010/main" val="2507683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23</a:t>
            </a:fld>
            <a:endParaRPr lang="en-US"/>
          </a:p>
        </p:txBody>
      </p:sp>
    </p:spTree>
    <p:extLst>
      <p:ext uri="{BB962C8B-B14F-4D97-AF65-F5344CB8AC3E}">
        <p14:creationId xmlns:p14="http://schemas.microsoft.com/office/powerpoint/2010/main" val="157061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a:t>
            </a:fld>
            <a:endParaRPr lang="en-US"/>
          </a:p>
        </p:txBody>
      </p:sp>
    </p:spTree>
    <p:extLst>
      <p:ext uri="{BB962C8B-B14F-4D97-AF65-F5344CB8AC3E}">
        <p14:creationId xmlns:p14="http://schemas.microsoft.com/office/powerpoint/2010/main" val="3699152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24</a:t>
            </a:fld>
            <a:endParaRPr lang="en-US"/>
          </a:p>
        </p:txBody>
      </p:sp>
    </p:spTree>
    <p:extLst>
      <p:ext uri="{BB962C8B-B14F-4D97-AF65-F5344CB8AC3E}">
        <p14:creationId xmlns:p14="http://schemas.microsoft.com/office/powerpoint/2010/main" val="2908522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25</a:t>
            </a:fld>
            <a:endParaRPr lang="en-US"/>
          </a:p>
        </p:txBody>
      </p:sp>
    </p:spTree>
    <p:extLst>
      <p:ext uri="{BB962C8B-B14F-4D97-AF65-F5344CB8AC3E}">
        <p14:creationId xmlns:p14="http://schemas.microsoft.com/office/powerpoint/2010/main" val="329408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26</a:t>
            </a:fld>
            <a:endParaRPr lang="en-US"/>
          </a:p>
        </p:txBody>
      </p:sp>
    </p:spTree>
    <p:extLst>
      <p:ext uri="{BB962C8B-B14F-4D97-AF65-F5344CB8AC3E}">
        <p14:creationId xmlns:p14="http://schemas.microsoft.com/office/powerpoint/2010/main" val="185188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27</a:t>
            </a:fld>
            <a:endParaRPr lang="en-US"/>
          </a:p>
        </p:txBody>
      </p:sp>
    </p:spTree>
    <p:extLst>
      <p:ext uri="{BB962C8B-B14F-4D97-AF65-F5344CB8AC3E}">
        <p14:creationId xmlns:p14="http://schemas.microsoft.com/office/powerpoint/2010/main" val="429069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3</a:t>
            </a:fld>
            <a:endParaRPr lang="en-US"/>
          </a:p>
        </p:txBody>
      </p:sp>
    </p:spTree>
    <p:extLst>
      <p:ext uri="{BB962C8B-B14F-4D97-AF65-F5344CB8AC3E}">
        <p14:creationId xmlns:p14="http://schemas.microsoft.com/office/powerpoint/2010/main" val="31512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4</a:t>
            </a:fld>
            <a:endParaRPr lang="en-US"/>
          </a:p>
        </p:txBody>
      </p:sp>
    </p:spTree>
    <p:extLst>
      <p:ext uri="{BB962C8B-B14F-4D97-AF65-F5344CB8AC3E}">
        <p14:creationId xmlns:p14="http://schemas.microsoft.com/office/powerpoint/2010/main" val="367842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5</a:t>
            </a:fld>
            <a:endParaRPr lang="en-US"/>
          </a:p>
        </p:txBody>
      </p:sp>
    </p:spTree>
    <p:extLst>
      <p:ext uri="{BB962C8B-B14F-4D97-AF65-F5344CB8AC3E}">
        <p14:creationId xmlns:p14="http://schemas.microsoft.com/office/powerpoint/2010/main" val="166052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students</a:t>
            </a:r>
            <a:r>
              <a:rPr lang="en-US" baseline="0" dirty="0" smtClean="0"/>
              <a:t> talking about ERP systems.  Focus on business processes like order-to-cash and purchase-to-pay that span multiple functional areas.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429154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of the O2C process using the same swim</a:t>
            </a:r>
            <a:r>
              <a:rPr lang="en-US" baseline="0" dirty="0" smtClean="0"/>
              <a:t> lane diagram they saw a few weeks ago.</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7</a:t>
            </a:fld>
            <a:endParaRPr lang="en-US"/>
          </a:p>
        </p:txBody>
      </p:sp>
    </p:spTree>
    <p:extLst>
      <p:ext uri="{BB962C8B-B14F-4D97-AF65-F5344CB8AC3E}">
        <p14:creationId xmlns:p14="http://schemas.microsoft.com/office/powerpoint/2010/main" val="38579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them the more detailed swim</a:t>
            </a:r>
            <a:r>
              <a:rPr lang="en-US" baseline="0" dirty="0" smtClean="0"/>
              <a:t> lane diagram and review it quickly.</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them the legacy systems that support the</a:t>
            </a:r>
            <a:r>
              <a:rPr lang="en-US" baseline="0" dirty="0" smtClean="0"/>
              <a:t> O2C process.  Highlight that they are separate systems that really do make each of the individual functional areas more efficient/effective but point out some of the problems with legacy systems.</a:t>
            </a:r>
          </a:p>
          <a:p>
            <a:endParaRPr lang="en-US" dirty="0" smtClean="0"/>
          </a:p>
          <a:p>
            <a:r>
              <a:rPr lang="en-US" dirty="0" smtClean="0"/>
              <a:t>Problems with legacy systems:</a:t>
            </a:r>
          </a:p>
          <a:p>
            <a:pPr marL="228600" indent="-228600">
              <a:buFont typeface="+mj-lt"/>
              <a:buAutoNum type="arabicPeriod"/>
            </a:pPr>
            <a:r>
              <a:rPr lang="en-US" dirty="0" smtClean="0"/>
              <a:t>Standalone systems – Not designed to work with each other.</a:t>
            </a:r>
          </a:p>
          <a:p>
            <a:pPr marL="228600" indent="-228600">
              <a:buFont typeface="+mj-lt"/>
              <a:buAutoNum type="arabicPeriod"/>
            </a:pPr>
            <a:r>
              <a:rPr lang="en-US" dirty="0" smtClean="0"/>
              <a:t>Make each functional</a:t>
            </a:r>
            <a:r>
              <a:rPr lang="en-US" baseline="0" dirty="0" smtClean="0"/>
              <a:t> area more efficient/effective but not organization as a whole.</a:t>
            </a:r>
            <a:endParaRPr lang="en-US" dirty="0" smtClean="0"/>
          </a:p>
          <a:p>
            <a:pPr marL="228600" indent="-228600">
              <a:buFont typeface="+mj-lt"/>
              <a:buAutoNum type="arabicPeriod"/>
            </a:pPr>
            <a:r>
              <a:rPr lang="en-US" dirty="0" smtClean="0"/>
              <a:t>Multiple copies of data can make decision making a challenge.</a:t>
            </a:r>
          </a:p>
          <a:p>
            <a:pPr marL="228600" indent="-228600">
              <a:buFont typeface="+mj-lt"/>
              <a:buAutoNum type="arabicPeriod"/>
            </a:pPr>
            <a:r>
              <a:rPr lang="en-US" dirty="0" smtClean="0"/>
              <a:t>You must build and support the system</a:t>
            </a:r>
            <a:r>
              <a:rPr lang="en-US" baseline="0" dirty="0" smtClean="0"/>
              <a:t> interfaces.</a:t>
            </a:r>
          </a:p>
          <a:p>
            <a:pPr marL="228600" indent="-228600">
              <a:buFont typeface="+mj-lt"/>
              <a:buAutoNum type="arabicPeriod"/>
            </a:pPr>
            <a:r>
              <a:rPr lang="en-US" baseline="0" dirty="0" smtClean="0"/>
              <a:t>System interfaces must run like clockwork of chaos ensues.</a:t>
            </a:r>
          </a:p>
          <a:p>
            <a:pPr marL="228600" indent="-228600">
              <a:buFont typeface="+mj-lt"/>
              <a:buAutoNum type="arabicPeriod"/>
            </a:pPr>
            <a:r>
              <a:rPr lang="en-US" baseline="0" dirty="0" smtClean="0"/>
              <a:t>Different computing platforms can be a challenge.</a:t>
            </a:r>
          </a:p>
          <a:p>
            <a:pPr marL="228600" indent="-228600">
              <a:buFont typeface="+mj-lt"/>
              <a:buAutoNum type="arabicPeriod"/>
            </a:pPr>
            <a:r>
              <a:rPr lang="en-US" baseline="0" dirty="0" smtClean="0"/>
              <a:t>Every system interface can be designed differently.</a:t>
            </a:r>
            <a:endParaRPr lang="en-US" dirty="0" smtClean="0"/>
          </a:p>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293643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D6F30-B90C-4B8B-A9EC-5A92029B9428}"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D6F30-B90C-4B8B-A9EC-5A92029B9428}" type="datetimeFigureOut">
              <a:rPr lang="en-US" smtClean="0"/>
              <a:pPr/>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6F30-B90C-4B8B-A9EC-5A92029B9428}" type="datetimeFigureOut">
              <a:rPr lang="en-US" smtClean="0"/>
              <a:pPr/>
              <a:t>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A7D6F30-B90C-4B8B-A9EC-5A92029B9428}" type="datetimeFigureOut">
              <a:rPr lang="en-US" smtClean="0"/>
              <a:pPr/>
              <a:t>9/28/2015</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8D53A5C-B3A1-4E2F-B4D5-E63C5F0DD6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67" b="1" dirty="0" smtClean="0">
                <a:solidFill>
                  <a:srgbClr val="FF0000"/>
                </a:solidFill>
              </a:rPr>
              <a:t>Information Systems in Organizations</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3.1.1 Running the Business: Enterprise Systems (ERP)</a:t>
            </a:r>
            <a:endParaRPr lang="en-US" dirty="0">
              <a:solidFill>
                <a:srgbClr val="000000"/>
              </a:solidFill>
            </a:endParaRPr>
          </a:p>
        </p:txBody>
      </p:sp>
    </p:spTree>
    <p:extLst>
      <p:ext uri="{BB962C8B-B14F-4D97-AF65-F5344CB8AC3E}">
        <p14:creationId xmlns:p14="http://schemas.microsoft.com/office/powerpoint/2010/main" val="273658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0" y="76200"/>
            <a:ext cx="902611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8254" y="3924300"/>
            <a:ext cx="4249945" cy="1200329"/>
          </a:xfrm>
          <a:prstGeom prst="rect">
            <a:avLst/>
          </a:prstGeom>
          <a:noFill/>
        </p:spPr>
        <p:txBody>
          <a:bodyPr wrap="square" rtlCol="0">
            <a:spAutoFit/>
          </a:bodyPr>
          <a:lstStyle/>
          <a:p>
            <a:r>
              <a:rPr lang="en-US" sz="2400" b="1" dirty="0" smtClean="0">
                <a:solidFill>
                  <a:srgbClr val="7030A0"/>
                </a:solidFill>
              </a:rPr>
              <a:t>What kind of non-value added work is created when inventory data or credit data is old?</a:t>
            </a:r>
            <a:endParaRPr lang="en-US" sz="2400" b="1" dirty="0">
              <a:solidFill>
                <a:srgbClr val="7030A0"/>
              </a:solidFill>
            </a:endParaRPr>
          </a:p>
        </p:txBody>
      </p:sp>
      <p:sp>
        <p:nvSpPr>
          <p:cNvPr id="4" name="TextBox 3"/>
          <p:cNvSpPr txBox="1"/>
          <p:nvPr/>
        </p:nvSpPr>
        <p:spPr>
          <a:xfrm>
            <a:off x="5105400" y="1638300"/>
            <a:ext cx="4097545" cy="1200329"/>
          </a:xfrm>
          <a:prstGeom prst="rect">
            <a:avLst/>
          </a:prstGeom>
          <a:noFill/>
        </p:spPr>
        <p:txBody>
          <a:bodyPr wrap="square" rtlCol="0">
            <a:spAutoFit/>
          </a:bodyPr>
          <a:lstStyle/>
          <a:p>
            <a:r>
              <a:rPr lang="en-US" sz="2400" b="1" dirty="0" smtClean="0">
                <a:solidFill>
                  <a:srgbClr val="7030A0"/>
                </a:solidFill>
              </a:rPr>
              <a:t>Does your customer view your organization as the “well oiled machine”?</a:t>
            </a:r>
            <a:endParaRPr lang="en-US" sz="2400" b="1" dirty="0">
              <a:solidFill>
                <a:srgbClr val="7030A0"/>
              </a:solidFill>
            </a:endParaRPr>
          </a:p>
        </p:txBody>
      </p:sp>
    </p:spTree>
    <p:extLst>
      <p:ext uri="{BB962C8B-B14F-4D97-AF65-F5344CB8AC3E}">
        <p14:creationId xmlns:p14="http://schemas.microsoft.com/office/powerpoint/2010/main" val="14658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System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90700"/>
            <a:ext cx="12668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1115080"/>
            <a:ext cx="5207514" cy="523220"/>
          </a:xfrm>
          <a:prstGeom prst="rect">
            <a:avLst/>
          </a:prstGeom>
          <a:noFill/>
        </p:spPr>
        <p:txBody>
          <a:bodyPr wrap="square" rtlCol="0">
            <a:spAutoFit/>
          </a:bodyPr>
          <a:lstStyle/>
          <a:p>
            <a:r>
              <a:rPr lang="en-US" sz="2800" dirty="0" smtClean="0"/>
              <a:t>Sales + Warehouse + Accounting</a:t>
            </a:r>
            <a:endParaRPr lang="en-US" sz="2800" dirty="0"/>
          </a:p>
        </p:txBody>
      </p:sp>
      <p:sp>
        <p:nvSpPr>
          <p:cNvPr id="3" name="TextBox 2"/>
          <p:cNvSpPr txBox="1"/>
          <p:nvPr/>
        </p:nvSpPr>
        <p:spPr>
          <a:xfrm>
            <a:off x="457200" y="1866900"/>
            <a:ext cx="2514600" cy="646331"/>
          </a:xfrm>
          <a:prstGeom prst="rect">
            <a:avLst/>
          </a:prstGeom>
          <a:noFill/>
        </p:spPr>
        <p:txBody>
          <a:bodyPr wrap="square" rtlCol="0">
            <a:spAutoFit/>
          </a:bodyPr>
          <a:lstStyle/>
          <a:p>
            <a:r>
              <a:rPr lang="en-US" dirty="0" smtClean="0"/>
              <a:t>How many copies of data do I have?</a:t>
            </a:r>
            <a:endParaRPr lang="en-US" dirty="0"/>
          </a:p>
        </p:txBody>
      </p:sp>
      <p:sp>
        <p:nvSpPr>
          <p:cNvPr id="5" name="TextBox 4"/>
          <p:cNvSpPr txBox="1"/>
          <p:nvPr/>
        </p:nvSpPr>
        <p:spPr>
          <a:xfrm>
            <a:off x="228600" y="3543300"/>
            <a:ext cx="3276600" cy="923330"/>
          </a:xfrm>
          <a:prstGeom prst="rect">
            <a:avLst/>
          </a:prstGeom>
          <a:noFill/>
        </p:spPr>
        <p:txBody>
          <a:bodyPr wrap="square" rtlCol="0">
            <a:spAutoFit/>
          </a:bodyPr>
          <a:lstStyle/>
          <a:p>
            <a:r>
              <a:rPr lang="en-US" dirty="0" smtClean="0"/>
              <a:t>How much better is my decision making with a single copy of all data?</a:t>
            </a:r>
            <a:endParaRPr lang="en-US" dirty="0"/>
          </a:p>
        </p:txBody>
      </p:sp>
      <p:sp>
        <p:nvSpPr>
          <p:cNvPr id="6" name="TextBox 5"/>
          <p:cNvSpPr txBox="1"/>
          <p:nvPr/>
        </p:nvSpPr>
        <p:spPr>
          <a:xfrm>
            <a:off x="5410200" y="2400300"/>
            <a:ext cx="3505200" cy="923330"/>
          </a:xfrm>
          <a:prstGeom prst="rect">
            <a:avLst/>
          </a:prstGeom>
          <a:noFill/>
        </p:spPr>
        <p:txBody>
          <a:bodyPr wrap="square" rtlCol="0">
            <a:spAutoFit/>
          </a:bodyPr>
          <a:lstStyle/>
          <a:p>
            <a:r>
              <a:rPr lang="en-US" dirty="0" smtClean="0"/>
              <a:t>How much non-value added work do I eliminate when inventory and credit data are current?</a:t>
            </a:r>
            <a:endParaRPr lang="en-US" dirty="0"/>
          </a:p>
        </p:txBody>
      </p:sp>
      <p:sp>
        <p:nvSpPr>
          <p:cNvPr id="7" name="TextBox 6"/>
          <p:cNvSpPr txBox="1"/>
          <p:nvPr/>
        </p:nvSpPr>
        <p:spPr>
          <a:xfrm>
            <a:off x="5562600" y="4457700"/>
            <a:ext cx="3505200" cy="923330"/>
          </a:xfrm>
          <a:prstGeom prst="rect">
            <a:avLst/>
          </a:prstGeom>
          <a:noFill/>
        </p:spPr>
        <p:txBody>
          <a:bodyPr wrap="square" rtlCol="0">
            <a:spAutoFit/>
          </a:bodyPr>
          <a:lstStyle/>
          <a:p>
            <a:r>
              <a:rPr lang="en-US" dirty="0" smtClean="0"/>
              <a:t>How much happier are your customers when they are dealing with the “well oiled machine”?</a:t>
            </a:r>
            <a:endParaRPr lang="en-US" dirty="0"/>
          </a:p>
        </p:txBody>
      </p:sp>
    </p:spTree>
    <p:extLst>
      <p:ext uri="{BB962C8B-B14F-4D97-AF65-F5344CB8AC3E}">
        <p14:creationId xmlns:p14="http://schemas.microsoft.com/office/powerpoint/2010/main" val="3992434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6" y="0"/>
            <a:ext cx="9072564"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017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lstStyle/>
          <a:p>
            <a:pPr>
              <a:defRPr/>
            </a:pPr>
            <a:endParaRPr lang="en-US" smtClean="0"/>
          </a:p>
        </p:txBody>
      </p:sp>
      <p:graphicFrame>
        <p:nvGraphicFramePr>
          <p:cNvPr id="38915" name="Object 2"/>
          <p:cNvGraphicFramePr>
            <a:graphicFrameLocks noChangeAspect="1"/>
          </p:cNvGraphicFramePr>
          <p:nvPr/>
        </p:nvGraphicFramePr>
        <p:xfrm>
          <a:off x="-304800" y="0"/>
          <a:ext cx="9436100" cy="6590771"/>
        </p:xfrm>
        <a:graphic>
          <a:graphicData uri="http://schemas.openxmlformats.org/presentationml/2006/ole">
            <mc:AlternateContent xmlns:mc="http://schemas.openxmlformats.org/markup-compatibility/2006">
              <mc:Choice xmlns:v="urn:schemas-microsoft-com:vml" Requires="v">
                <p:oleObj spid="_x0000_s4114" name="VISIO" r:id="rId4" imgW="44253308" imgH="45020126" progId="Visio.Drawing.11">
                  <p:embed/>
                </p:oleObj>
              </mc:Choice>
              <mc:Fallback>
                <p:oleObj name="VISIO" r:id="rId4" imgW="44253308" imgH="4502012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9436100" cy="65907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0803422"/>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0"/>
            <a:ext cx="96012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610626"/>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64" y="0"/>
            <a:ext cx="7572671" cy="5715000"/>
          </a:xfrm>
          <a:prstGeom prst="rect">
            <a:avLst/>
          </a:prstGeom>
        </p:spPr>
      </p:pic>
    </p:spTree>
    <p:extLst>
      <p:ext uri="{BB962C8B-B14F-4D97-AF65-F5344CB8AC3E}">
        <p14:creationId xmlns:p14="http://schemas.microsoft.com/office/powerpoint/2010/main" val="2573568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66700"/>
            <a:ext cx="8229600" cy="952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Enterprise Resource Planning (ERP)</a:t>
            </a:r>
            <a:endParaRPr lang="en-US" dirty="0"/>
          </a:p>
        </p:txBody>
      </p:sp>
      <p:sp>
        <p:nvSpPr>
          <p:cNvPr id="3" name="TextBox 2"/>
          <p:cNvSpPr txBox="1"/>
          <p:nvPr/>
        </p:nvSpPr>
        <p:spPr>
          <a:xfrm>
            <a:off x="457200" y="1764386"/>
            <a:ext cx="2362200" cy="3447098"/>
          </a:xfrm>
          <a:prstGeom prst="rect">
            <a:avLst/>
          </a:prstGeom>
          <a:noFill/>
        </p:spPr>
        <p:txBody>
          <a:bodyPr wrap="square" rtlCol="0">
            <a:spAutoFit/>
          </a:bodyPr>
          <a:lstStyle/>
          <a:p>
            <a:r>
              <a:rPr lang="en-US" sz="2000" dirty="0" smtClean="0"/>
              <a:t>Single view of data = one database</a:t>
            </a:r>
          </a:p>
          <a:p>
            <a:endParaRPr lang="en-US" sz="2000" dirty="0"/>
          </a:p>
          <a:p>
            <a:r>
              <a:rPr lang="en-US" sz="2000" dirty="0" smtClean="0"/>
              <a:t>Multiple applications or modules that drive various business activities</a:t>
            </a:r>
          </a:p>
          <a:p>
            <a:endParaRPr lang="en-US" sz="2000" dirty="0"/>
          </a:p>
          <a:p>
            <a:r>
              <a:rPr lang="en-US" sz="2000" dirty="0" smtClean="0"/>
              <a:t>Large businesses as well as SMB</a:t>
            </a:r>
          </a:p>
          <a:p>
            <a:endParaRPr lang="en-US" dirty="0"/>
          </a:p>
        </p:txBody>
      </p:sp>
      <p:sp>
        <p:nvSpPr>
          <p:cNvPr id="4" name="Flowchart: Magnetic Disk 3"/>
          <p:cNvSpPr/>
          <p:nvPr/>
        </p:nvSpPr>
        <p:spPr>
          <a:xfrm>
            <a:off x="3162300" y="1895856"/>
            <a:ext cx="2819400" cy="2529581"/>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Central database</a:t>
            </a:r>
            <a:endParaRPr lang="en-US" dirty="0"/>
          </a:p>
        </p:txBody>
      </p:sp>
      <p:sp>
        <p:nvSpPr>
          <p:cNvPr id="5" name="TextBox 4"/>
          <p:cNvSpPr txBox="1"/>
          <p:nvPr/>
        </p:nvSpPr>
        <p:spPr>
          <a:xfrm>
            <a:off x="6324600" y="1764386"/>
            <a:ext cx="2590800" cy="3447098"/>
          </a:xfrm>
          <a:prstGeom prst="rect">
            <a:avLst/>
          </a:prstGeom>
          <a:noFill/>
        </p:spPr>
        <p:txBody>
          <a:bodyPr wrap="square" rtlCol="0">
            <a:spAutoFit/>
          </a:bodyPr>
          <a:lstStyle/>
          <a:p>
            <a:r>
              <a:rPr lang="en-US" sz="2000" dirty="0"/>
              <a:t>Track </a:t>
            </a:r>
            <a:r>
              <a:rPr lang="en-US" sz="2000" dirty="0" smtClean="0"/>
              <a:t>enterprise </a:t>
            </a:r>
            <a:r>
              <a:rPr lang="en-US" sz="2000" dirty="0"/>
              <a:t>resources in </a:t>
            </a:r>
            <a:r>
              <a:rPr lang="en-US" sz="2000" dirty="0" smtClean="0"/>
              <a:t>real-time</a:t>
            </a:r>
            <a:r>
              <a:rPr lang="en-US" sz="2000" dirty="0"/>
              <a:t>:</a:t>
            </a:r>
          </a:p>
          <a:p>
            <a:endParaRPr lang="en-US" sz="2000" dirty="0"/>
          </a:p>
          <a:p>
            <a:r>
              <a:rPr lang="en-US" sz="2000" dirty="0"/>
              <a:t>Cash</a:t>
            </a:r>
          </a:p>
          <a:p>
            <a:r>
              <a:rPr lang="en-US" sz="2000" dirty="0"/>
              <a:t>Raw </a:t>
            </a:r>
            <a:r>
              <a:rPr lang="en-US" sz="2000" dirty="0" smtClean="0"/>
              <a:t>materials</a:t>
            </a:r>
          </a:p>
          <a:p>
            <a:r>
              <a:rPr lang="en-US" sz="2000" dirty="0" smtClean="0"/>
              <a:t>Inventory </a:t>
            </a:r>
            <a:endParaRPr lang="en-US" sz="2000" dirty="0"/>
          </a:p>
          <a:p>
            <a:r>
              <a:rPr lang="en-US" sz="2000" dirty="0" smtClean="0"/>
              <a:t>Production capacity</a:t>
            </a:r>
          </a:p>
          <a:p>
            <a:r>
              <a:rPr lang="en-US" sz="2000" dirty="0" smtClean="0"/>
              <a:t>Accounts receivable</a:t>
            </a:r>
          </a:p>
          <a:p>
            <a:r>
              <a:rPr lang="en-US" sz="2000" dirty="0" smtClean="0"/>
              <a:t>Accounts payable</a:t>
            </a:r>
          </a:p>
          <a:p>
            <a:r>
              <a:rPr lang="en-US" sz="2000" dirty="0" smtClean="0"/>
              <a:t>Other liabilities</a:t>
            </a:r>
          </a:p>
          <a:p>
            <a:endParaRPr lang="en-US" dirty="0"/>
          </a:p>
        </p:txBody>
      </p:sp>
    </p:spTree>
    <p:extLst>
      <p:ext uri="{BB962C8B-B14F-4D97-AF65-F5344CB8AC3E}">
        <p14:creationId xmlns:p14="http://schemas.microsoft.com/office/powerpoint/2010/main" val="42379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p:cNvSpPr/>
          <p:nvPr/>
        </p:nvSpPr>
        <p:spPr>
          <a:xfrm>
            <a:off x="3079242" y="2360415"/>
            <a:ext cx="2819400" cy="2529581"/>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Central database</a:t>
            </a:r>
            <a:endParaRPr lang="en-US" dirty="0"/>
          </a:p>
        </p:txBody>
      </p:sp>
      <p:sp>
        <p:nvSpPr>
          <p:cNvPr id="3" name="Rounded Rectangle 2"/>
          <p:cNvSpPr/>
          <p:nvPr/>
        </p:nvSpPr>
        <p:spPr>
          <a:xfrm>
            <a:off x="609600" y="481584"/>
            <a:ext cx="12192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HR</a:t>
            </a:r>
            <a:endParaRPr lang="en-US" dirty="0"/>
          </a:p>
        </p:txBody>
      </p:sp>
      <p:sp>
        <p:nvSpPr>
          <p:cNvPr id="4" name="Rounded Rectangle 3"/>
          <p:cNvSpPr/>
          <p:nvPr/>
        </p:nvSpPr>
        <p:spPr>
          <a:xfrm>
            <a:off x="623316" y="2126612"/>
            <a:ext cx="1170432" cy="11704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SCM</a:t>
            </a:r>
            <a:endParaRPr lang="en-US" dirty="0"/>
          </a:p>
        </p:txBody>
      </p:sp>
      <p:sp>
        <p:nvSpPr>
          <p:cNvPr id="5" name="Rounded Rectangle 4"/>
          <p:cNvSpPr/>
          <p:nvPr/>
        </p:nvSpPr>
        <p:spPr>
          <a:xfrm>
            <a:off x="623316" y="3722872"/>
            <a:ext cx="1197864" cy="1197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Sales</a:t>
            </a:r>
            <a:endParaRPr lang="en-US" dirty="0"/>
          </a:p>
        </p:txBody>
      </p:sp>
      <p:sp>
        <p:nvSpPr>
          <p:cNvPr id="6" name="Rounded Rectangle 5"/>
          <p:cNvSpPr/>
          <p:nvPr/>
        </p:nvSpPr>
        <p:spPr>
          <a:xfrm>
            <a:off x="2756154" y="481584"/>
            <a:ext cx="12192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Project</a:t>
            </a:r>
            <a:endParaRPr lang="en-US" dirty="0"/>
          </a:p>
        </p:txBody>
      </p:sp>
      <p:sp>
        <p:nvSpPr>
          <p:cNvPr id="7" name="Rounded Rectangle 6"/>
          <p:cNvSpPr/>
          <p:nvPr/>
        </p:nvSpPr>
        <p:spPr>
          <a:xfrm>
            <a:off x="5004054" y="467868"/>
            <a:ext cx="12192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CRM</a:t>
            </a:r>
            <a:endParaRPr lang="en-US" dirty="0"/>
          </a:p>
        </p:txBody>
      </p:sp>
      <p:sp>
        <p:nvSpPr>
          <p:cNvPr id="8" name="Rounded Rectangle 7"/>
          <p:cNvSpPr/>
          <p:nvPr/>
        </p:nvSpPr>
        <p:spPr>
          <a:xfrm>
            <a:off x="7162800" y="3619500"/>
            <a:ext cx="12192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Procure</a:t>
            </a:r>
            <a:endParaRPr lang="en-US" dirty="0"/>
          </a:p>
        </p:txBody>
      </p:sp>
      <p:sp>
        <p:nvSpPr>
          <p:cNvPr id="9" name="Rounded Rectangle 8"/>
          <p:cNvSpPr/>
          <p:nvPr/>
        </p:nvSpPr>
        <p:spPr>
          <a:xfrm>
            <a:off x="7184136" y="2043684"/>
            <a:ext cx="1197864" cy="1197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a:t>
            </a:r>
            <a:endParaRPr lang="en-US" dirty="0"/>
          </a:p>
        </p:txBody>
      </p:sp>
      <p:sp>
        <p:nvSpPr>
          <p:cNvPr id="10" name="Rounded Rectangle 9"/>
          <p:cNvSpPr/>
          <p:nvPr/>
        </p:nvSpPr>
        <p:spPr>
          <a:xfrm>
            <a:off x="7150608" y="467868"/>
            <a:ext cx="1197864" cy="11978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a:t>
            </a:r>
            <a:endParaRPr lang="en-US" dirty="0"/>
          </a:p>
        </p:txBody>
      </p:sp>
    </p:spTree>
    <p:extLst>
      <p:ext uri="{BB962C8B-B14F-4D97-AF65-F5344CB8AC3E}">
        <p14:creationId xmlns:p14="http://schemas.microsoft.com/office/powerpoint/2010/main" val="2601722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70"/>
            <a:ext cx="8229600" cy="952500"/>
          </a:xfrm>
        </p:spPr>
        <p:txBody>
          <a:bodyPr/>
          <a:lstStyle/>
          <a:p>
            <a:r>
              <a:rPr lang="en-US" dirty="0" smtClean="0"/>
              <a:t>Functions of ERP Systems</a:t>
            </a:r>
            <a:endParaRPr lang="en-US" dirty="0"/>
          </a:p>
        </p:txBody>
      </p:sp>
      <p:sp>
        <p:nvSpPr>
          <p:cNvPr id="5" name="Flowchart: Process 4"/>
          <p:cNvSpPr/>
          <p:nvPr/>
        </p:nvSpPr>
        <p:spPr>
          <a:xfrm>
            <a:off x="876300" y="1914145"/>
            <a:ext cx="2324100" cy="13716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Record transactions</a:t>
            </a:r>
            <a:endParaRPr lang="en-US" dirty="0"/>
          </a:p>
        </p:txBody>
      </p:sp>
      <p:sp>
        <p:nvSpPr>
          <p:cNvPr id="6" name="Flowchart: Process 5"/>
          <p:cNvSpPr/>
          <p:nvPr/>
        </p:nvSpPr>
        <p:spPr>
          <a:xfrm>
            <a:off x="876300" y="3467100"/>
            <a:ext cx="2324100" cy="131038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Produce documents</a:t>
            </a:r>
            <a:endParaRPr lang="en-US" dirty="0"/>
          </a:p>
        </p:txBody>
      </p:sp>
      <p:sp>
        <p:nvSpPr>
          <p:cNvPr id="7" name="Flowchart: Process 6"/>
          <p:cNvSpPr/>
          <p:nvPr/>
        </p:nvSpPr>
        <p:spPr>
          <a:xfrm>
            <a:off x="6019800" y="1914145"/>
            <a:ext cx="2324100" cy="13716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Create reports</a:t>
            </a:r>
            <a:endParaRPr lang="en-US" dirty="0"/>
          </a:p>
        </p:txBody>
      </p:sp>
      <p:sp>
        <p:nvSpPr>
          <p:cNvPr id="8" name="Flowchart: Process 7"/>
          <p:cNvSpPr/>
          <p:nvPr/>
        </p:nvSpPr>
        <p:spPr>
          <a:xfrm>
            <a:off x="6019800" y="3467100"/>
            <a:ext cx="2324100" cy="13332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Financial indicators</a:t>
            </a:r>
            <a:endParaRPr lang="en-US" dirty="0"/>
          </a:p>
        </p:txBody>
      </p:sp>
      <p:cxnSp>
        <p:nvCxnSpPr>
          <p:cNvPr id="10" name="Straight Arrow Connector 9"/>
          <p:cNvCxnSpPr/>
          <p:nvPr/>
        </p:nvCxnSpPr>
        <p:spPr>
          <a:xfrm>
            <a:off x="2019300" y="2874265"/>
            <a:ext cx="0" cy="10345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200400" y="2599945"/>
            <a:ext cx="28194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200900" y="2851405"/>
            <a:ext cx="0" cy="10573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533400" y="1562100"/>
            <a:ext cx="3048000" cy="3657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032755" y="1192768"/>
            <a:ext cx="2167645" cy="369332"/>
          </a:xfrm>
          <a:prstGeom prst="rect">
            <a:avLst/>
          </a:prstGeom>
          <a:noFill/>
        </p:spPr>
        <p:txBody>
          <a:bodyPr wrap="none" rtlCol="0">
            <a:spAutoFit/>
          </a:bodyPr>
          <a:lstStyle/>
          <a:p>
            <a:r>
              <a:rPr lang="en-US" dirty="0" smtClean="0">
                <a:solidFill>
                  <a:srgbClr val="FF0000"/>
                </a:solidFill>
              </a:rPr>
              <a:t>Transaction database</a:t>
            </a:r>
            <a:endParaRPr lang="en-US" dirty="0">
              <a:solidFill>
                <a:srgbClr val="FF0000"/>
              </a:solidFill>
            </a:endParaRPr>
          </a:p>
        </p:txBody>
      </p:sp>
      <p:sp>
        <p:nvSpPr>
          <p:cNvPr id="12" name="Oval 11"/>
          <p:cNvSpPr/>
          <p:nvPr/>
        </p:nvSpPr>
        <p:spPr>
          <a:xfrm>
            <a:off x="5638800" y="1551303"/>
            <a:ext cx="3048000" cy="3657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561481" y="1196380"/>
            <a:ext cx="1202637" cy="369332"/>
          </a:xfrm>
          <a:prstGeom prst="rect">
            <a:avLst/>
          </a:prstGeom>
          <a:noFill/>
        </p:spPr>
        <p:txBody>
          <a:bodyPr wrap="none" rtlCol="0">
            <a:spAutoFit/>
          </a:bodyPr>
          <a:lstStyle/>
          <a:p>
            <a:r>
              <a:rPr lang="en-US" dirty="0" smtClean="0">
                <a:solidFill>
                  <a:srgbClr val="FF0000"/>
                </a:solidFill>
              </a:rPr>
              <a:t>Dashboard</a:t>
            </a:r>
            <a:endParaRPr lang="en-US" dirty="0">
              <a:solidFill>
                <a:srgbClr val="FF0000"/>
              </a:solidFill>
            </a:endParaRPr>
          </a:p>
        </p:txBody>
      </p:sp>
    </p:spTree>
    <p:extLst>
      <p:ext uri="{BB962C8B-B14F-4D97-AF65-F5344CB8AC3E}">
        <p14:creationId xmlns:p14="http://schemas.microsoft.com/office/powerpoint/2010/main" val="12722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40970"/>
            <a:ext cx="8229600" cy="952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The Evolution of ERP Systems</a:t>
            </a:r>
            <a:endParaRPr lang="en-US" dirty="0"/>
          </a:p>
        </p:txBody>
      </p:sp>
      <p:sp>
        <p:nvSpPr>
          <p:cNvPr id="3" name="TextBox 2"/>
          <p:cNvSpPr txBox="1"/>
          <p:nvPr/>
        </p:nvSpPr>
        <p:spPr>
          <a:xfrm>
            <a:off x="551688" y="1058418"/>
            <a:ext cx="8040624" cy="5355312"/>
          </a:xfrm>
          <a:prstGeom prst="rect">
            <a:avLst/>
          </a:prstGeom>
          <a:noFill/>
        </p:spPr>
        <p:txBody>
          <a:bodyPr wrap="square" rtlCol="0">
            <a:spAutoFit/>
          </a:bodyPr>
          <a:lstStyle/>
          <a:p>
            <a:r>
              <a:rPr lang="en-US" sz="2400" dirty="0" smtClean="0"/>
              <a:t>Regulatory:</a:t>
            </a:r>
          </a:p>
          <a:p>
            <a:pPr marL="285750" indent="-285750">
              <a:buFont typeface="Arial" panose="020B0604020202020204" pitchFamily="34" charset="0"/>
              <a:buChar char="•"/>
            </a:pPr>
            <a:r>
              <a:rPr lang="en-US" sz="2400" dirty="0" smtClean="0"/>
              <a:t>Generally Accepted Accounting Principles (GAAP)</a:t>
            </a:r>
            <a:endParaRPr lang="en-US" sz="2400" dirty="0"/>
          </a:p>
          <a:p>
            <a:pPr marL="285750" indent="-285750">
              <a:buFont typeface="Arial" panose="020B0604020202020204" pitchFamily="34" charset="0"/>
              <a:buChar char="•"/>
            </a:pPr>
            <a:r>
              <a:rPr lang="en-US" sz="2400" dirty="0" smtClean="0"/>
              <a:t>Sarbanes-Oxley</a:t>
            </a:r>
          </a:p>
          <a:p>
            <a:pPr marL="285750" indent="-285750">
              <a:buFont typeface="Arial" panose="020B0604020202020204" pitchFamily="34" charset="0"/>
              <a:buChar char="•"/>
            </a:pPr>
            <a:r>
              <a:rPr lang="en-US" sz="2400" dirty="0" smtClean="0"/>
              <a:t>HIPPA?</a:t>
            </a:r>
            <a:endParaRPr lang="en-US" sz="2400" dirty="0"/>
          </a:p>
          <a:p>
            <a:r>
              <a:rPr lang="en-US" sz="2400" dirty="0" smtClean="0"/>
              <a:t>Business model:</a:t>
            </a:r>
          </a:p>
          <a:p>
            <a:pPr marL="285750" indent="-285750">
              <a:buFont typeface="Arial" panose="020B0604020202020204" pitchFamily="34" charset="0"/>
              <a:buChar char="•"/>
            </a:pPr>
            <a:r>
              <a:rPr lang="en-US" sz="2400" dirty="0" smtClean="0"/>
              <a:t>Product offerings for small and midsize businesses (SBM)</a:t>
            </a:r>
            <a:endParaRPr lang="en-US" sz="2400" dirty="0"/>
          </a:p>
          <a:p>
            <a:pPr marL="285750" indent="-285750">
              <a:buFont typeface="Arial" panose="020B0604020202020204" pitchFamily="34" charset="0"/>
              <a:buChar char="•"/>
            </a:pPr>
            <a:r>
              <a:rPr lang="en-US" sz="2400" dirty="0" smtClean="0"/>
              <a:t>More cloud-based options</a:t>
            </a:r>
          </a:p>
          <a:p>
            <a:pPr marL="285750" indent="-285750">
              <a:buFont typeface="Arial" panose="020B0604020202020204" pitchFamily="34" charset="0"/>
              <a:buChar char="•"/>
            </a:pPr>
            <a:r>
              <a:rPr lang="en-US" sz="2400" dirty="0" smtClean="0"/>
              <a:t>Increased focus on </a:t>
            </a:r>
            <a:r>
              <a:rPr lang="en-US" sz="2400" u="sng" dirty="0" smtClean="0"/>
              <a:t>analytics</a:t>
            </a:r>
          </a:p>
          <a:p>
            <a:endParaRPr lang="en-US" sz="2400" dirty="0" smtClean="0"/>
          </a:p>
          <a:p>
            <a:r>
              <a:rPr lang="en-US" sz="2400" i="1" dirty="0" smtClean="0"/>
              <a:t>The question is no longer how do we get a handle of big data, but rather how to we best leverage big data and make it actionable?</a:t>
            </a:r>
          </a:p>
          <a:p>
            <a:endParaRPr lang="en-US" dirty="0" smtClean="0"/>
          </a:p>
          <a:p>
            <a:endParaRPr lang="en-US" dirty="0" smtClean="0"/>
          </a:p>
          <a:p>
            <a:endParaRPr lang="en-US" dirty="0"/>
          </a:p>
        </p:txBody>
      </p:sp>
    </p:spTree>
    <p:extLst>
      <p:ext uri="{BB962C8B-B14F-4D97-AF65-F5344CB8AC3E}">
        <p14:creationId xmlns:p14="http://schemas.microsoft.com/office/powerpoint/2010/main" val="17754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Topics Overview</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Unit 1: Introduction</a:t>
            </a:r>
          </a:p>
          <a:p>
            <a:r>
              <a:rPr lang="en-US" dirty="0">
                <a:solidFill>
                  <a:schemeClr val="bg1">
                    <a:lumMod val="75000"/>
                  </a:schemeClr>
                </a:solidFill>
              </a:rPr>
              <a:t>Unit </a:t>
            </a:r>
            <a:r>
              <a:rPr lang="en-US" dirty="0" smtClean="0">
                <a:solidFill>
                  <a:schemeClr val="bg1">
                    <a:lumMod val="75000"/>
                  </a:schemeClr>
                </a:solidFill>
              </a:rPr>
              <a:t>2: </a:t>
            </a:r>
            <a:r>
              <a:rPr lang="en-US" dirty="0">
                <a:solidFill>
                  <a:schemeClr val="bg1">
                    <a:lumMod val="75000"/>
                  </a:schemeClr>
                </a:solidFill>
              </a:rPr>
              <a:t>Systems </a:t>
            </a:r>
            <a:r>
              <a:rPr lang="en-US" dirty="0" smtClean="0">
                <a:solidFill>
                  <a:schemeClr val="bg1">
                    <a:lumMod val="75000"/>
                  </a:schemeClr>
                </a:solidFill>
              </a:rPr>
              <a:t>Analysis</a:t>
            </a:r>
          </a:p>
          <a:p>
            <a:r>
              <a:rPr lang="en-US" dirty="0">
                <a:solidFill>
                  <a:srgbClr val="FF0000"/>
                </a:solidFill>
              </a:rPr>
              <a:t>Unit </a:t>
            </a:r>
            <a:r>
              <a:rPr lang="en-US" dirty="0" smtClean="0">
                <a:solidFill>
                  <a:srgbClr val="FF0000"/>
                </a:solidFill>
              </a:rPr>
              <a:t>3: </a:t>
            </a:r>
            <a:r>
              <a:rPr lang="en-US" dirty="0">
                <a:solidFill>
                  <a:srgbClr val="FF0000"/>
                </a:solidFill>
              </a:rPr>
              <a:t>Organizational Systems</a:t>
            </a:r>
            <a:endParaRPr lang="en-US" dirty="0" smtClean="0">
              <a:solidFill>
                <a:srgbClr val="FF0000"/>
              </a:solidFill>
            </a:endParaRPr>
          </a:p>
          <a:p>
            <a:r>
              <a:rPr lang="en-US" dirty="0">
                <a:solidFill>
                  <a:schemeClr val="bg1">
                    <a:lumMod val="75000"/>
                  </a:schemeClr>
                </a:solidFill>
              </a:rPr>
              <a:t>Unit </a:t>
            </a:r>
            <a:r>
              <a:rPr lang="en-US" dirty="0" smtClean="0">
                <a:solidFill>
                  <a:schemeClr val="bg1">
                    <a:lumMod val="75000"/>
                  </a:schemeClr>
                </a:solidFill>
              </a:rPr>
              <a:t>4: </a:t>
            </a:r>
            <a:r>
              <a:rPr lang="en-US" dirty="0">
                <a:solidFill>
                  <a:schemeClr val="bg1">
                    <a:lumMod val="75000"/>
                  </a:schemeClr>
                </a:solidFill>
              </a:rPr>
              <a:t>Consumer </a:t>
            </a:r>
            <a:r>
              <a:rPr lang="en-US" dirty="0" smtClean="0">
                <a:solidFill>
                  <a:schemeClr val="bg1">
                    <a:lumMod val="75000"/>
                  </a:schemeClr>
                </a:solidFill>
              </a:rPr>
              <a:t>Systems</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a:t>
            </a:fld>
            <a:endParaRPr lang="en-US"/>
          </a:p>
        </p:txBody>
      </p:sp>
    </p:spTree>
    <p:extLst>
      <p:ext uri="{BB962C8B-B14F-4D97-AF65-F5344CB8AC3E}">
        <p14:creationId xmlns:p14="http://schemas.microsoft.com/office/powerpoint/2010/main" val="2438739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ERP Challenges</a:t>
            </a:r>
            <a:endParaRPr lang="en-US" dirty="0"/>
          </a:p>
        </p:txBody>
      </p:sp>
      <p:sp>
        <p:nvSpPr>
          <p:cNvPr id="4" name="Content Placeholder 3"/>
          <p:cNvSpPr>
            <a:spLocks noGrp="1"/>
          </p:cNvSpPr>
          <p:nvPr>
            <p:ph idx="1"/>
          </p:nvPr>
        </p:nvSpPr>
        <p:spPr>
          <a:xfrm>
            <a:off x="457200" y="1181100"/>
            <a:ext cx="8458200" cy="4381500"/>
          </a:xfrm>
        </p:spPr>
        <p:txBody>
          <a:bodyPr>
            <a:normAutofit fontScale="77500" lnSpcReduction="20000"/>
          </a:bodyPr>
          <a:lstStyle/>
          <a:p>
            <a:r>
              <a:rPr lang="en-US" dirty="0" smtClean="0"/>
              <a:t>Adoption – People HATE change!</a:t>
            </a:r>
          </a:p>
          <a:p>
            <a:r>
              <a:rPr lang="en-US" dirty="0" smtClean="0"/>
              <a:t>Configuration is extremely complex</a:t>
            </a:r>
          </a:p>
          <a:p>
            <a:pPr lvl="1"/>
            <a:r>
              <a:rPr lang="en-US" dirty="0" smtClean="0"/>
              <a:t>Vanilla (</a:t>
            </a:r>
            <a:r>
              <a:rPr lang="en-US" dirty="0" err="1" smtClean="0"/>
              <a:t>config</a:t>
            </a:r>
            <a:r>
              <a:rPr lang="en-US" dirty="0" smtClean="0"/>
              <a:t> change only) vs. Customization  </a:t>
            </a:r>
          </a:p>
          <a:p>
            <a:r>
              <a:rPr lang="en-US" dirty="0" smtClean="0"/>
              <a:t>Implementation is extremely complex</a:t>
            </a:r>
          </a:p>
          <a:p>
            <a:r>
              <a:rPr lang="en-US" dirty="0" smtClean="0"/>
              <a:t>Costs</a:t>
            </a:r>
          </a:p>
          <a:p>
            <a:pPr lvl="1"/>
            <a:r>
              <a:rPr lang="en-US" dirty="0" smtClean="0"/>
              <a:t>Rohm and Haas spend $300 million over a period of three years</a:t>
            </a:r>
          </a:p>
          <a:p>
            <a:pPr lvl="1"/>
            <a:r>
              <a:rPr lang="en-US" dirty="0" smtClean="0"/>
              <a:t>What else could they have done with $300 million?</a:t>
            </a:r>
          </a:p>
          <a:p>
            <a:r>
              <a:rPr lang="en-US" dirty="0" smtClean="0"/>
              <a:t>Risks</a:t>
            </a:r>
          </a:p>
          <a:p>
            <a:pPr lvl="1"/>
            <a:r>
              <a:rPr lang="en-US" dirty="0" smtClean="0"/>
              <a:t>Mega-failures with ERP implementations in the mid-90s</a:t>
            </a:r>
          </a:p>
          <a:p>
            <a:pPr lvl="1"/>
            <a:r>
              <a:rPr lang="en-US" dirty="0" smtClean="0"/>
              <a:t>Many companies went out of business as a result</a:t>
            </a:r>
          </a:p>
          <a:p>
            <a:r>
              <a:rPr lang="en-US" dirty="0" smtClean="0"/>
              <a:t>Internally focused</a:t>
            </a:r>
          </a:p>
          <a:p>
            <a:pPr lvl="1"/>
            <a:r>
              <a:rPr lang="en-US" dirty="0" smtClean="0"/>
              <a:t>Need supply chain and customer relationship management too</a:t>
            </a:r>
            <a:endParaRPr lang="en-US" dirty="0"/>
          </a:p>
        </p:txBody>
      </p:sp>
    </p:spTree>
    <p:extLst>
      <p:ext uri="{BB962C8B-B14F-4D97-AF65-F5344CB8AC3E}">
        <p14:creationId xmlns:p14="http://schemas.microsoft.com/office/powerpoint/2010/main" val="39248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Benefits</a:t>
            </a:r>
            <a:endParaRPr lang="en-US" dirty="0"/>
          </a:p>
        </p:txBody>
      </p:sp>
      <p:sp>
        <p:nvSpPr>
          <p:cNvPr id="3" name="Content Placeholder 2"/>
          <p:cNvSpPr>
            <a:spLocks noGrp="1"/>
          </p:cNvSpPr>
          <p:nvPr>
            <p:ph idx="1"/>
          </p:nvPr>
        </p:nvSpPr>
        <p:spPr/>
        <p:txBody>
          <a:bodyPr/>
          <a:lstStyle/>
          <a:p>
            <a:r>
              <a:rPr lang="en-US" dirty="0" smtClean="0"/>
              <a:t>A single database providing superior, real-time, data-driven decision making</a:t>
            </a:r>
          </a:p>
          <a:p>
            <a:r>
              <a:rPr lang="en-US" dirty="0" smtClean="0"/>
              <a:t>Standardizing business processes based on industry best practices </a:t>
            </a:r>
          </a:p>
          <a:p>
            <a:pPr lvl="1"/>
            <a:r>
              <a:rPr lang="en-US" dirty="0" smtClean="0"/>
              <a:t>Force business process reengineering</a:t>
            </a:r>
          </a:p>
          <a:p>
            <a:r>
              <a:rPr lang="en-US" dirty="0" smtClean="0"/>
              <a:t>Reduced operating costs</a:t>
            </a:r>
          </a:p>
          <a:p>
            <a:pPr lvl="1"/>
            <a:r>
              <a:rPr lang="en-US" dirty="0" smtClean="0"/>
              <a:t>Rohm and Haas saved </a:t>
            </a:r>
            <a:r>
              <a:rPr lang="en-US" b="1" u="sng" dirty="0" smtClean="0">
                <a:solidFill>
                  <a:srgbClr val="FF0000"/>
                </a:solidFill>
              </a:rPr>
              <a:t>$200 million/year</a:t>
            </a:r>
            <a:endParaRPr lang="en-US" b="1" u="sng" dirty="0">
              <a:solidFill>
                <a:srgbClr val="FF0000"/>
              </a:solidFill>
            </a:endParaRPr>
          </a:p>
        </p:txBody>
      </p:sp>
    </p:spTree>
    <p:extLst>
      <p:ext uri="{BB962C8B-B14F-4D97-AF65-F5344CB8AC3E}">
        <p14:creationId xmlns:p14="http://schemas.microsoft.com/office/powerpoint/2010/main" val="1642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in the ERP Space</a:t>
            </a:r>
            <a:endParaRPr lang="en-US" dirty="0"/>
          </a:p>
        </p:txBody>
      </p:sp>
      <p:sp>
        <p:nvSpPr>
          <p:cNvPr id="3" name="Content Placeholder 2"/>
          <p:cNvSpPr>
            <a:spLocks noGrp="1"/>
          </p:cNvSpPr>
          <p:nvPr>
            <p:ph idx="1"/>
          </p:nvPr>
        </p:nvSpPr>
        <p:spPr/>
        <p:txBody>
          <a:bodyPr/>
          <a:lstStyle/>
          <a:p>
            <a:r>
              <a:rPr lang="en-US" dirty="0" smtClean="0"/>
              <a:t>SAP</a:t>
            </a:r>
          </a:p>
          <a:p>
            <a:r>
              <a:rPr lang="en-US" dirty="0" smtClean="0"/>
              <a:t>Oracle</a:t>
            </a:r>
          </a:p>
          <a:p>
            <a:r>
              <a:rPr lang="en-US" dirty="0" smtClean="0"/>
              <a:t>Microsoft Dynamics</a:t>
            </a:r>
          </a:p>
          <a:p>
            <a:r>
              <a:rPr lang="en-US" dirty="0" smtClean="0"/>
              <a:t>New cloud based ERP providers?</a:t>
            </a:r>
            <a:endParaRPr lang="en-US" dirty="0"/>
          </a:p>
        </p:txBody>
      </p:sp>
    </p:spTree>
    <p:extLst>
      <p:ext uri="{BB962C8B-B14F-4D97-AF65-F5344CB8AC3E}">
        <p14:creationId xmlns:p14="http://schemas.microsoft.com/office/powerpoint/2010/main" val="3115885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38100"/>
            <a:ext cx="1447800" cy="523220"/>
          </a:xfrm>
          <a:prstGeom prst="rect">
            <a:avLst/>
          </a:prstGeom>
          <a:noFill/>
        </p:spPr>
        <p:txBody>
          <a:bodyPr wrap="square" rtlCol="0">
            <a:spAutoFit/>
          </a:bodyPr>
          <a:lstStyle/>
          <a:p>
            <a:r>
              <a:rPr lang="en-US" sz="2800" dirty="0" smtClean="0"/>
              <a:t>SAP ERP</a:t>
            </a:r>
            <a:endParaRPr lang="en-US"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026" y="495300"/>
            <a:ext cx="6617174"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324600" y="38100"/>
            <a:ext cx="1676400" cy="523220"/>
          </a:xfrm>
          <a:prstGeom prst="rect">
            <a:avLst/>
          </a:prstGeom>
          <a:noFill/>
        </p:spPr>
        <p:txBody>
          <a:bodyPr wrap="square" rtlCol="0">
            <a:spAutoFit/>
          </a:bodyPr>
          <a:lstStyle/>
          <a:p>
            <a:r>
              <a:rPr lang="en-US" sz="2800" dirty="0" smtClean="0"/>
              <a:t>SAP CRM</a:t>
            </a:r>
            <a:endParaRPr lang="en-US" sz="2800" dirty="0"/>
          </a:p>
        </p:txBody>
      </p:sp>
      <p:sp>
        <p:nvSpPr>
          <p:cNvPr id="11" name="TextBox 10"/>
          <p:cNvSpPr txBox="1"/>
          <p:nvPr/>
        </p:nvSpPr>
        <p:spPr>
          <a:xfrm>
            <a:off x="914400" y="38100"/>
            <a:ext cx="1752600" cy="523220"/>
          </a:xfrm>
          <a:prstGeom prst="rect">
            <a:avLst/>
          </a:prstGeom>
          <a:noFill/>
        </p:spPr>
        <p:txBody>
          <a:bodyPr wrap="square" rtlCol="0">
            <a:spAutoFit/>
          </a:bodyPr>
          <a:lstStyle/>
          <a:p>
            <a:r>
              <a:rPr lang="en-US" sz="2800" dirty="0" smtClean="0"/>
              <a:t>SAP SCM</a:t>
            </a:r>
            <a:endParaRPr lang="en-US" sz="2800" dirty="0"/>
          </a:p>
        </p:txBody>
      </p:sp>
      <p:cxnSp>
        <p:nvCxnSpPr>
          <p:cNvPr id="9" name="Straight Arrow Connector 8"/>
          <p:cNvCxnSpPr/>
          <p:nvPr/>
        </p:nvCxnSpPr>
        <p:spPr>
          <a:xfrm flipH="1">
            <a:off x="1981200" y="1181100"/>
            <a:ext cx="1752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648200" y="1181100"/>
            <a:ext cx="2133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677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Happen</a:t>
            </a:r>
            <a:endParaRPr lang="en-US" dirty="0"/>
          </a:p>
        </p:txBody>
      </p:sp>
      <p:sp>
        <p:nvSpPr>
          <p:cNvPr id="3" name="Content Placeholder 2"/>
          <p:cNvSpPr>
            <a:spLocks noGrp="1"/>
          </p:cNvSpPr>
          <p:nvPr>
            <p:ph idx="1"/>
          </p:nvPr>
        </p:nvSpPr>
        <p:spPr>
          <a:xfrm>
            <a:off x="457200" y="1333500"/>
            <a:ext cx="8382000" cy="4191000"/>
          </a:xfrm>
        </p:spPr>
        <p:txBody>
          <a:bodyPr>
            <a:normAutofit fontScale="92500" lnSpcReduction="20000"/>
          </a:bodyPr>
          <a:lstStyle/>
          <a:p>
            <a:r>
              <a:rPr lang="en-US" dirty="0" smtClean="0"/>
              <a:t>Executive Sponsor</a:t>
            </a:r>
          </a:p>
          <a:p>
            <a:r>
              <a:rPr lang="en-US" dirty="0" smtClean="0"/>
              <a:t>Driven by the business, not by IT</a:t>
            </a:r>
          </a:p>
          <a:p>
            <a:r>
              <a:rPr lang="en-US" dirty="0" smtClean="0"/>
              <a:t>Requires experts from all of the functional areas</a:t>
            </a:r>
          </a:p>
          <a:p>
            <a:r>
              <a:rPr lang="en-US" dirty="0"/>
              <a:t>Top-tier Integration Partner</a:t>
            </a:r>
          </a:p>
          <a:p>
            <a:r>
              <a:rPr lang="en-US" dirty="0" smtClean="0"/>
              <a:t>Training, training, training</a:t>
            </a:r>
          </a:p>
          <a:p>
            <a:r>
              <a:rPr lang="en-US" dirty="0" smtClean="0"/>
              <a:t>Testing, testing, testing</a:t>
            </a:r>
          </a:p>
          <a:p>
            <a:r>
              <a:rPr lang="en-US" dirty="0" smtClean="0"/>
              <a:t>Don’t cut corners!</a:t>
            </a:r>
          </a:p>
          <a:p>
            <a:pPr lvl="1"/>
            <a:r>
              <a:rPr lang="en-US" dirty="0" smtClean="0"/>
              <a:t>It could cost you a fortune</a:t>
            </a:r>
          </a:p>
          <a:p>
            <a:pPr lvl="1"/>
            <a:r>
              <a:rPr lang="en-US" dirty="0" smtClean="0"/>
              <a:t>It could cost you your business</a:t>
            </a:r>
            <a:endParaRPr lang="en-US" dirty="0"/>
          </a:p>
        </p:txBody>
      </p:sp>
    </p:spTree>
    <p:extLst>
      <p:ext uri="{BB962C8B-B14F-4D97-AF65-F5344CB8AC3E}">
        <p14:creationId xmlns:p14="http://schemas.microsoft.com/office/powerpoint/2010/main" val="11809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3: Organizational Systems</a:t>
            </a:r>
            <a:endParaRPr lang="en-US" dirty="0"/>
          </a:p>
        </p:txBody>
      </p:sp>
      <p:sp>
        <p:nvSpPr>
          <p:cNvPr id="3" name="Content Placeholder 2"/>
          <p:cNvSpPr>
            <a:spLocks noGrp="1"/>
          </p:cNvSpPr>
          <p:nvPr>
            <p:ph idx="1"/>
          </p:nvPr>
        </p:nvSpPr>
        <p:spPr/>
        <p:txBody>
          <a:bodyPr>
            <a:normAutofit fontScale="92500" lnSpcReduction="20000"/>
          </a:bodyPr>
          <a:lstStyle/>
          <a:p>
            <a:pPr marL="403225" lvl="0" indent="-403225" algn="ctr">
              <a:lnSpc>
                <a:spcPct val="130000"/>
              </a:lnSpc>
              <a:buNone/>
            </a:pPr>
            <a:r>
              <a:rPr lang="en-US" b="1" dirty="0" smtClean="0"/>
              <a:t>How </a:t>
            </a:r>
            <a:r>
              <a:rPr lang="en-US" b="1" dirty="0"/>
              <a:t>do large firms function today</a:t>
            </a:r>
            <a:r>
              <a:rPr lang="en-US" b="1" dirty="0" smtClean="0"/>
              <a:t>?</a:t>
            </a:r>
          </a:p>
          <a:p>
            <a:pPr marL="403225" indent="-403225">
              <a:lnSpc>
                <a:spcPct val="130000"/>
              </a:lnSpc>
              <a:buNone/>
            </a:pPr>
            <a:r>
              <a:rPr lang="en-US" dirty="0" smtClean="0">
                <a:solidFill>
                  <a:schemeClr val="bg1">
                    <a:lumMod val="75000"/>
                  </a:schemeClr>
                </a:solidFill>
              </a:rPr>
              <a:t>3.1. Types of systems in organizations </a:t>
            </a:r>
          </a:p>
          <a:p>
            <a:pPr marL="803275" lvl="1" indent="-403225">
              <a:lnSpc>
                <a:spcPct val="130000"/>
              </a:lnSpc>
              <a:buNone/>
            </a:pPr>
            <a:r>
              <a:rPr lang="en-US" dirty="0" smtClean="0">
                <a:solidFill>
                  <a:srgbClr val="FF0000"/>
                </a:solidFill>
              </a:rPr>
              <a:t>3.1.1. Running the business: enterprise systems (ERP)</a:t>
            </a:r>
          </a:p>
          <a:p>
            <a:pPr marL="803275" lvl="1" indent="-403225">
              <a:lnSpc>
                <a:spcPct val="130000"/>
              </a:lnSpc>
              <a:buNone/>
            </a:pPr>
            <a:r>
              <a:rPr lang="en-US" dirty="0" smtClean="0">
                <a:solidFill>
                  <a:schemeClr val="bg1">
                    <a:lumMod val="75000"/>
                  </a:schemeClr>
                </a:solidFill>
              </a:rPr>
              <a:t>3.1.2</a:t>
            </a:r>
            <a:r>
              <a:rPr lang="en-US" dirty="0">
                <a:solidFill>
                  <a:schemeClr val="bg1">
                    <a:lumMod val="75000"/>
                  </a:schemeClr>
                </a:solidFill>
              </a:rPr>
              <a:t>. Managing the business: decision-making (analytics, BI, dashboards</a:t>
            </a:r>
            <a:r>
              <a:rPr lang="en-US" dirty="0" smtClean="0">
                <a:solidFill>
                  <a:schemeClr val="bg1">
                    <a:lumMod val="75000"/>
                  </a:schemeClr>
                </a:solidFill>
              </a:rPr>
              <a:t>)</a:t>
            </a:r>
          </a:p>
          <a:p>
            <a:pPr marL="803275" lvl="1" indent="-403225">
              <a:lnSpc>
                <a:spcPct val="130000"/>
              </a:lnSpc>
              <a:buNone/>
            </a:pPr>
            <a:r>
              <a:rPr lang="en-US" dirty="0" smtClean="0">
                <a:solidFill>
                  <a:schemeClr val="bg1">
                    <a:lumMod val="75000"/>
                  </a:schemeClr>
                </a:solidFill>
              </a:rPr>
              <a:t>3.1.3</a:t>
            </a:r>
            <a:r>
              <a:rPr lang="en-US" dirty="0">
                <a:solidFill>
                  <a:schemeClr val="bg1">
                    <a:lumMod val="75000"/>
                  </a:schemeClr>
                </a:solidFill>
              </a:rPr>
              <a:t>. Growing the business: knowledge management, R&amp;D, and social </a:t>
            </a:r>
            <a:r>
              <a:rPr lang="en-US" dirty="0" smtClean="0">
                <a:solidFill>
                  <a:schemeClr val="bg1">
                    <a:lumMod val="75000"/>
                  </a:schemeClr>
                </a:solidFill>
              </a:rPr>
              <a:t>business</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25</a:t>
            </a:fld>
            <a:endParaRPr lang="en-US"/>
          </a:p>
        </p:txBody>
      </p:sp>
    </p:spTree>
    <p:extLst>
      <p:ext uri="{BB962C8B-B14F-4D97-AF65-F5344CB8AC3E}">
        <p14:creationId xmlns:p14="http://schemas.microsoft.com/office/powerpoint/2010/main" val="2386127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rmAutofit fontScale="85000" lnSpcReduction="20000"/>
          </a:bodyPr>
          <a:lstStyle/>
          <a:p>
            <a:pPr marL="403225" indent="-403225">
              <a:lnSpc>
                <a:spcPct val="130000"/>
              </a:lnSpc>
              <a:buNone/>
            </a:pPr>
            <a:r>
              <a:rPr lang="en-US" dirty="0">
                <a:solidFill>
                  <a:schemeClr val="bg1">
                    <a:lumMod val="75000"/>
                  </a:schemeClr>
                </a:solidFill>
              </a:rPr>
              <a:t>3.2. Systems management</a:t>
            </a:r>
          </a:p>
          <a:p>
            <a:pPr marL="803275" lvl="1" indent="-403225">
              <a:lnSpc>
                <a:spcPct val="130000"/>
              </a:lnSpc>
              <a:buNone/>
            </a:pPr>
            <a:r>
              <a:rPr lang="en-US" dirty="0">
                <a:solidFill>
                  <a:schemeClr val="bg1">
                    <a:lumMod val="75000"/>
                  </a:schemeClr>
                </a:solidFill>
              </a:rPr>
              <a:t>3.2.1. Business analysis, requirements, and systems acquisition</a:t>
            </a:r>
          </a:p>
          <a:p>
            <a:pPr marL="803275" lvl="1" indent="-403225">
              <a:lnSpc>
                <a:spcPct val="130000"/>
              </a:lnSpc>
              <a:buNone/>
            </a:pPr>
            <a:r>
              <a:rPr lang="en-US" dirty="0">
                <a:solidFill>
                  <a:schemeClr val="bg1">
                    <a:lumMod val="75000"/>
                  </a:schemeClr>
                </a:solidFill>
              </a:rPr>
              <a:t>3.2.2. Developing systems: programming, testing, and deployment</a:t>
            </a:r>
          </a:p>
          <a:p>
            <a:pPr marL="803275" lvl="1" indent="-403225">
              <a:lnSpc>
                <a:spcPct val="130000"/>
              </a:lnSpc>
              <a:buNone/>
            </a:pPr>
            <a:r>
              <a:rPr lang="en-US" dirty="0">
                <a:solidFill>
                  <a:schemeClr val="bg1">
                    <a:lumMod val="75000"/>
                  </a:schemeClr>
                </a:solidFill>
              </a:rPr>
              <a:t>3.2.3. Systems integration: standards, interoperability, and external collaboration</a:t>
            </a:r>
          </a:p>
          <a:p>
            <a:pPr marL="803275" lvl="1" indent="-403225">
              <a:lnSpc>
                <a:spcPct val="130000"/>
              </a:lnSpc>
              <a:buNone/>
            </a:pPr>
            <a:r>
              <a:rPr lang="en-US" dirty="0">
                <a:solidFill>
                  <a:schemeClr val="bg1">
                    <a:lumMod val="75000"/>
                  </a:schemeClr>
                </a:solidFill>
              </a:rPr>
              <a:t>3.2.4. Managing risk: security, hackers, and </a:t>
            </a:r>
            <a:r>
              <a:rPr lang="en-US" dirty="0" smtClean="0">
                <a:solidFill>
                  <a:schemeClr val="bg1">
                    <a:lumMod val="75000"/>
                  </a:schemeClr>
                </a:solidFill>
              </a:rPr>
              <a:t>privacy</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26</a:t>
            </a:fld>
            <a:endParaRPr lang="en-US"/>
          </a:p>
        </p:txBody>
      </p:sp>
    </p:spTree>
    <p:extLst>
      <p:ext uri="{BB962C8B-B14F-4D97-AF65-F5344CB8AC3E}">
        <p14:creationId xmlns:p14="http://schemas.microsoft.com/office/powerpoint/2010/main" val="1659741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Autofit/>
          </a:bodyPr>
          <a:lstStyle/>
          <a:p>
            <a:pPr marL="403225" indent="-403225">
              <a:lnSpc>
                <a:spcPct val="130000"/>
              </a:lnSpc>
              <a:buNone/>
            </a:pPr>
            <a:r>
              <a:rPr lang="en-US" dirty="0">
                <a:solidFill>
                  <a:schemeClr val="bg1">
                    <a:lumMod val="75000"/>
                  </a:schemeClr>
                </a:solidFill>
              </a:rPr>
              <a:t>3.3. Digital business innovation</a:t>
            </a:r>
          </a:p>
          <a:p>
            <a:pPr marL="803275" lvl="1" indent="-403225">
              <a:lnSpc>
                <a:spcPct val="130000"/>
              </a:lnSpc>
              <a:buNone/>
            </a:pPr>
            <a:r>
              <a:rPr lang="en-US" dirty="0">
                <a:solidFill>
                  <a:schemeClr val="bg1">
                    <a:lumMod val="75000"/>
                  </a:schemeClr>
                </a:solidFill>
              </a:rPr>
              <a:t>3.3.1. Generating IT value</a:t>
            </a:r>
          </a:p>
          <a:p>
            <a:pPr marL="803275" lvl="1" indent="-403225">
              <a:lnSpc>
                <a:spcPct val="130000"/>
              </a:lnSpc>
              <a:buNone/>
            </a:pPr>
            <a:r>
              <a:rPr lang="en-US" dirty="0">
                <a:solidFill>
                  <a:schemeClr val="bg1">
                    <a:lumMod val="75000"/>
                  </a:schemeClr>
                </a:solidFill>
              </a:rPr>
              <a:t>3.3.2. Competitive advantage of digital business models</a:t>
            </a:r>
          </a:p>
        </p:txBody>
      </p:sp>
      <p:sp>
        <p:nvSpPr>
          <p:cNvPr id="4" name="Slide Number Placeholder 3"/>
          <p:cNvSpPr>
            <a:spLocks noGrp="1"/>
          </p:cNvSpPr>
          <p:nvPr>
            <p:ph type="sldNum" sz="quarter" idx="12"/>
          </p:nvPr>
        </p:nvSpPr>
        <p:spPr/>
        <p:txBody>
          <a:bodyPr/>
          <a:lstStyle/>
          <a:p>
            <a:fld id="{F0FAE603-1F90-B241-B3C8-35C47692136C}" type="slidenum">
              <a:rPr lang="en-US" smtClean="0"/>
              <a:t>27</a:t>
            </a:fld>
            <a:endParaRPr lang="en-US"/>
          </a:p>
        </p:txBody>
      </p:sp>
    </p:spTree>
    <p:extLst>
      <p:ext uri="{BB962C8B-B14F-4D97-AF65-F5344CB8AC3E}">
        <p14:creationId xmlns:p14="http://schemas.microsoft.com/office/powerpoint/2010/main" val="229094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3: Organizational Systems</a:t>
            </a:r>
            <a:endParaRPr lang="en-US" dirty="0"/>
          </a:p>
        </p:txBody>
      </p:sp>
      <p:sp>
        <p:nvSpPr>
          <p:cNvPr id="3" name="Content Placeholder 2"/>
          <p:cNvSpPr>
            <a:spLocks noGrp="1"/>
          </p:cNvSpPr>
          <p:nvPr>
            <p:ph idx="1"/>
          </p:nvPr>
        </p:nvSpPr>
        <p:spPr/>
        <p:txBody>
          <a:bodyPr>
            <a:normAutofit fontScale="92500" lnSpcReduction="20000"/>
          </a:bodyPr>
          <a:lstStyle/>
          <a:p>
            <a:pPr marL="403225" lvl="0" indent="-403225" algn="ctr">
              <a:lnSpc>
                <a:spcPct val="130000"/>
              </a:lnSpc>
              <a:buNone/>
            </a:pPr>
            <a:r>
              <a:rPr lang="en-US" b="1" dirty="0" smtClean="0"/>
              <a:t>How </a:t>
            </a:r>
            <a:r>
              <a:rPr lang="en-US" b="1" dirty="0"/>
              <a:t>do large firms function today</a:t>
            </a:r>
            <a:r>
              <a:rPr lang="en-US" b="1" dirty="0" smtClean="0"/>
              <a:t>?</a:t>
            </a:r>
          </a:p>
          <a:p>
            <a:pPr marL="403225" indent="-403225">
              <a:lnSpc>
                <a:spcPct val="130000"/>
              </a:lnSpc>
              <a:buNone/>
            </a:pPr>
            <a:r>
              <a:rPr lang="en-US" dirty="0" smtClean="0">
                <a:solidFill>
                  <a:schemeClr val="bg1">
                    <a:lumMod val="75000"/>
                  </a:schemeClr>
                </a:solidFill>
              </a:rPr>
              <a:t>3.1. Types of systems in organizations </a:t>
            </a:r>
          </a:p>
          <a:p>
            <a:pPr marL="803275" lvl="1" indent="-403225">
              <a:lnSpc>
                <a:spcPct val="130000"/>
              </a:lnSpc>
              <a:buNone/>
            </a:pPr>
            <a:r>
              <a:rPr lang="en-US" dirty="0" smtClean="0">
                <a:solidFill>
                  <a:srgbClr val="FF0000"/>
                </a:solidFill>
              </a:rPr>
              <a:t>3.1.1. Running the business: enterprise systems (ERP)</a:t>
            </a:r>
          </a:p>
          <a:p>
            <a:pPr marL="803275" lvl="1" indent="-403225">
              <a:lnSpc>
                <a:spcPct val="130000"/>
              </a:lnSpc>
              <a:buNone/>
            </a:pPr>
            <a:r>
              <a:rPr lang="en-US" dirty="0" smtClean="0">
                <a:solidFill>
                  <a:schemeClr val="bg1">
                    <a:lumMod val="75000"/>
                  </a:schemeClr>
                </a:solidFill>
              </a:rPr>
              <a:t>3.1.2</a:t>
            </a:r>
            <a:r>
              <a:rPr lang="en-US" dirty="0">
                <a:solidFill>
                  <a:schemeClr val="bg1">
                    <a:lumMod val="75000"/>
                  </a:schemeClr>
                </a:solidFill>
              </a:rPr>
              <a:t>. Managing the business: decision-making (analytics, BI, dashboards</a:t>
            </a:r>
            <a:r>
              <a:rPr lang="en-US" dirty="0" smtClean="0">
                <a:solidFill>
                  <a:schemeClr val="bg1">
                    <a:lumMod val="75000"/>
                  </a:schemeClr>
                </a:solidFill>
              </a:rPr>
              <a:t>)</a:t>
            </a:r>
          </a:p>
          <a:p>
            <a:pPr marL="803275" lvl="1" indent="-403225">
              <a:lnSpc>
                <a:spcPct val="130000"/>
              </a:lnSpc>
              <a:buNone/>
            </a:pPr>
            <a:r>
              <a:rPr lang="en-US" dirty="0" smtClean="0">
                <a:solidFill>
                  <a:schemeClr val="bg1">
                    <a:lumMod val="75000"/>
                  </a:schemeClr>
                </a:solidFill>
              </a:rPr>
              <a:t>3.1.3</a:t>
            </a:r>
            <a:r>
              <a:rPr lang="en-US" dirty="0">
                <a:solidFill>
                  <a:schemeClr val="bg1">
                    <a:lumMod val="75000"/>
                  </a:schemeClr>
                </a:solidFill>
              </a:rPr>
              <a:t>. Growing the business: knowledge management, R&amp;D, and social </a:t>
            </a:r>
            <a:r>
              <a:rPr lang="en-US" dirty="0" smtClean="0">
                <a:solidFill>
                  <a:schemeClr val="bg1">
                    <a:lumMod val="75000"/>
                  </a:schemeClr>
                </a:solidFill>
              </a:rPr>
              <a:t>business</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3</a:t>
            </a:fld>
            <a:endParaRPr lang="en-US"/>
          </a:p>
        </p:txBody>
      </p:sp>
    </p:spTree>
    <p:extLst>
      <p:ext uri="{BB962C8B-B14F-4D97-AF65-F5344CB8AC3E}">
        <p14:creationId xmlns:p14="http://schemas.microsoft.com/office/powerpoint/2010/main" val="164574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rmAutofit fontScale="85000" lnSpcReduction="20000"/>
          </a:bodyPr>
          <a:lstStyle/>
          <a:p>
            <a:pPr marL="403225" indent="-403225">
              <a:lnSpc>
                <a:spcPct val="130000"/>
              </a:lnSpc>
              <a:buNone/>
            </a:pPr>
            <a:r>
              <a:rPr lang="en-US" dirty="0">
                <a:solidFill>
                  <a:schemeClr val="bg1">
                    <a:lumMod val="75000"/>
                  </a:schemeClr>
                </a:solidFill>
              </a:rPr>
              <a:t>3.2. Systems management</a:t>
            </a:r>
          </a:p>
          <a:p>
            <a:pPr marL="803275" lvl="1" indent="-403225">
              <a:lnSpc>
                <a:spcPct val="130000"/>
              </a:lnSpc>
              <a:buNone/>
            </a:pPr>
            <a:r>
              <a:rPr lang="en-US" dirty="0">
                <a:solidFill>
                  <a:schemeClr val="bg1">
                    <a:lumMod val="75000"/>
                  </a:schemeClr>
                </a:solidFill>
              </a:rPr>
              <a:t>3.2.1. Business analysis, requirements, and systems acquisition</a:t>
            </a:r>
          </a:p>
          <a:p>
            <a:pPr marL="803275" lvl="1" indent="-403225">
              <a:lnSpc>
                <a:spcPct val="130000"/>
              </a:lnSpc>
              <a:buNone/>
            </a:pPr>
            <a:r>
              <a:rPr lang="en-US" dirty="0">
                <a:solidFill>
                  <a:schemeClr val="bg1">
                    <a:lumMod val="75000"/>
                  </a:schemeClr>
                </a:solidFill>
              </a:rPr>
              <a:t>3.2.2. Developing systems: programming, testing, and deployment</a:t>
            </a:r>
          </a:p>
          <a:p>
            <a:pPr marL="803275" lvl="1" indent="-403225">
              <a:lnSpc>
                <a:spcPct val="130000"/>
              </a:lnSpc>
              <a:buNone/>
            </a:pPr>
            <a:r>
              <a:rPr lang="en-US" dirty="0">
                <a:solidFill>
                  <a:schemeClr val="bg1">
                    <a:lumMod val="75000"/>
                  </a:schemeClr>
                </a:solidFill>
              </a:rPr>
              <a:t>3.2.3. Systems integration: standards, interoperability, and external collaboration</a:t>
            </a:r>
          </a:p>
          <a:p>
            <a:pPr marL="803275" lvl="1" indent="-403225">
              <a:lnSpc>
                <a:spcPct val="130000"/>
              </a:lnSpc>
              <a:buNone/>
            </a:pPr>
            <a:r>
              <a:rPr lang="en-US" dirty="0">
                <a:solidFill>
                  <a:schemeClr val="bg1">
                    <a:lumMod val="75000"/>
                  </a:schemeClr>
                </a:solidFill>
              </a:rPr>
              <a:t>3.2.4. Managing risk: security, hackers, and </a:t>
            </a:r>
            <a:r>
              <a:rPr lang="en-US" dirty="0" smtClean="0">
                <a:solidFill>
                  <a:schemeClr val="bg1">
                    <a:lumMod val="75000"/>
                  </a:schemeClr>
                </a:solidFill>
              </a:rPr>
              <a:t>privacy</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4</a:t>
            </a:fld>
            <a:endParaRPr lang="en-US"/>
          </a:p>
        </p:txBody>
      </p:sp>
    </p:spTree>
    <p:extLst>
      <p:ext uri="{BB962C8B-B14F-4D97-AF65-F5344CB8AC3E}">
        <p14:creationId xmlns:p14="http://schemas.microsoft.com/office/powerpoint/2010/main" val="1680429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Autofit/>
          </a:bodyPr>
          <a:lstStyle/>
          <a:p>
            <a:pPr marL="403225" indent="-403225">
              <a:lnSpc>
                <a:spcPct val="130000"/>
              </a:lnSpc>
              <a:buNone/>
            </a:pPr>
            <a:r>
              <a:rPr lang="en-US" dirty="0">
                <a:solidFill>
                  <a:schemeClr val="bg1">
                    <a:lumMod val="75000"/>
                  </a:schemeClr>
                </a:solidFill>
              </a:rPr>
              <a:t>3.3. Digital business innovation</a:t>
            </a:r>
          </a:p>
          <a:p>
            <a:pPr marL="803275" lvl="1" indent="-403225">
              <a:lnSpc>
                <a:spcPct val="130000"/>
              </a:lnSpc>
              <a:buNone/>
            </a:pPr>
            <a:r>
              <a:rPr lang="en-US" dirty="0">
                <a:solidFill>
                  <a:schemeClr val="bg1">
                    <a:lumMod val="75000"/>
                  </a:schemeClr>
                </a:solidFill>
              </a:rPr>
              <a:t>3.3.1. Generating IT value</a:t>
            </a:r>
          </a:p>
          <a:p>
            <a:pPr marL="803275" lvl="1" indent="-403225">
              <a:lnSpc>
                <a:spcPct val="130000"/>
              </a:lnSpc>
              <a:buNone/>
            </a:pPr>
            <a:r>
              <a:rPr lang="en-US" dirty="0">
                <a:solidFill>
                  <a:schemeClr val="bg1">
                    <a:lumMod val="75000"/>
                  </a:schemeClr>
                </a:solidFill>
              </a:rPr>
              <a:t>3.3.2. Competitive advantage of digital business models</a:t>
            </a:r>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a:p>
        </p:txBody>
      </p:sp>
    </p:spTree>
    <p:extLst>
      <p:ext uri="{BB962C8B-B14F-4D97-AF65-F5344CB8AC3E}">
        <p14:creationId xmlns:p14="http://schemas.microsoft.com/office/powerpoint/2010/main" val="212080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410276"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685800" y="2476500"/>
            <a:ext cx="7010400" cy="707886"/>
          </a:xfrm>
          <a:prstGeom prst="rect">
            <a:avLst/>
          </a:prstGeom>
          <a:noFill/>
        </p:spPr>
        <p:txBody>
          <a:bodyPr wrap="square" rtlCol="0">
            <a:spAutoFit/>
          </a:bodyPr>
          <a:lstStyle/>
          <a:p>
            <a:r>
              <a:rPr lang="en-US" sz="4000" dirty="0" smtClean="0"/>
              <a:t>What is an ERP system?</a:t>
            </a:r>
            <a:endParaRPr lang="en-US" sz="4000" dirty="0"/>
          </a:p>
        </p:txBody>
      </p:sp>
      <p:sp>
        <p:nvSpPr>
          <p:cNvPr id="2" name="TextBox 1"/>
          <p:cNvSpPr txBox="1"/>
          <p:nvPr/>
        </p:nvSpPr>
        <p:spPr>
          <a:xfrm>
            <a:off x="457200" y="495300"/>
            <a:ext cx="5562600" cy="369332"/>
          </a:xfrm>
          <a:prstGeom prst="rect">
            <a:avLst/>
          </a:prstGeom>
          <a:noFill/>
        </p:spPr>
        <p:txBody>
          <a:bodyPr wrap="square" rtlCol="0">
            <a:spAutoFit/>
          </a:bodyPr>
          <a:lstStyle/>
          <a:p>
            <a:r>
              <a:rPr lang="en-US" dirty="0" smtClean="0"/>
              <a:t>Business processes that span multiple functional areas</a:t>
            </a:r>
            <a:endParaRPr lang="en-US" dirty="0"/>
          </a:p>
        </p:txBody>
      </p:sp>
      <p:sp>
        <p:nvSpPr>
          <p:cNvPr id="4" name="TextBox 3"/>
          <p:cNvSpPr txBox="1"/>
          <p:nvPr/>
        </p:nvSpPr>
        <p:spPr>
          <a:xfrm>
            <a:off x="5410276" y="5067300"/>
            <a:ext cx="2285924" cy="369332"/>
          </a:xfrm>
          <a:prstGeom prst="rect">
            <a:avLst/>
          </a:prstGeom>
          <a:noFill/>
        </p:spPr>
        <p:txBody>
          <a:bodyPr wrap="square" rtlCol="0">
            <a:spAutoFit/>
          </a:bodyPr>
          <a:lstStyle/>
          <a:p>
            <a:r>
              <a:rPr lang="en-US" dirty="0" smtClean="0"/>
              <a:t>Single System</a:t>
            </a:r>
            <a:endParaRPr lang="en-US" dirty="0"/>
          </a:p>
        </p:txBody>
      </p:sp>
      <p:sp>
        <p:nvSpPr>
          <p:cNvPr id="5" name="TextBox 4"/>
          <p:cNvSpPr txBox="1"/>
          <p:nvPr/>
        </p:nvSpPr>
        <p:spPr>
          <a:xfrm>
            <a:off x="3656962" y="1720334"/>
            <a:ext cx="1785489" cy="369332"/>
          </a:xfrm>
          <a:prstGeom prst="rect">
            <a:avLst/>
          </a:prstGeom>
          <a:noFill/>
        </p:spPr>
        <p:txBody>
          <a:bodyPr wrap="none" rtlCol="0">
            <a:spAutoFit/>
          </a:bodyPr>
          <a:lstStyle/>
          <a:p>
            <a:r>
              <a:rPr lang="en-US" dirty="0" smtClean="0"/>
              <a:t>Central Database</a:t>
            </a:r>
            <a:endParaRPr lang="en-US" dirty="0"/>
          </a:p>
        </p:txBody>
      </p:sp>
      <p:sp>
        <p:nvSpPr>
          <p:cNvPr id="6" name="TextBox 5"/>
          <p:cNvSpPr txBox="1"/>
          <p:nvPr/>
        </p:nvSpPr>
        <p:spPr>
          <a:xfrm>
            <a:off x="457200" y="4076700"/>
            <a:ext cx="1574983" cy="369332"/>
          </a:xfrm>
          <a:prstGeom prst="rect">
            <a:avLst/>
          </a:prstGeom>
          <a:noFill/>
        </p:spPr>
        <p:txBody>
          <a:bodyPr wrap="none" rtlCol="0">
            <a:spAutoFit/>
          </a:bodyPr>
          <a:lstStyle/>
          <a:p>
            <a:r>
              <a:rPr lang="en-US" dirty="0" smtClean="0"/>
              <a:t>Many modules</a:t>
            </a:r>
            <a:endParaRPr lang="en-US" dirty="0"/>
          </a:p>
        </p:txBody>
      </p:sp>
      <p:sp>
        <p:nvSpPr>
          <p:cNvPr id="7" name="TextBox 6"/>
          <p:cNvSpPr txBox="1"/>
          <p:nvPr/>
        </p:nvSpPr>
        <p:spPr>
          <a:xfrm>
            <a:off x="4191000" y="3534881"/>
            <a:ext cx="1945084" cy="369332"/>
          </a:xfrm>
          <a:prstGeom prst="rect">
            <a:avLst/>
          </a:prstGeom>
          <a:noFill/>
        </p:spPr>
        <p:txBody>
          <a:bodyPr wrap="none" rtlCol="0">
            <a:spAutoFit/>
          </a:bodyPr>
          <a:lstStyle/>
          <a:p>
            <a:r>
              <a:rPr lang="en-US" dirty="0" smtClean="0"/>
              <a:t>Single view of data</a:t>
            </a:r>
            <a:endParaRPr lang="en-US" dirty="0"/>
          </a:p>
        </p:txBody>
      </p:sp>
      <p:sp>
        <p:nvSpPr>
          <p:cNvPr id="8" name="TextBox 7"/>
          <p:cNvSpPr txBox="1"/>
          <p:nvPr/>
        </p:nvSpPr>
        <p:spPr>
          <a:xfrm>
            <a:off x="381000" y="2019300"/>
            <a:ext cx="683842" cy="369332"/>
          </a:xfrm>
          <a:prstGeom prst="rect">
            <a:avLst/>
          </a:prstGeom>
          <a:noFill/>
        </p:spPr>
        <p:txBody>
          <a:bodyPr wrap="none" rtlCol="0">
            <a:spAutoFit/>
          </a:bodyPr>
          <a:lstStyle/>
          <a:p>
            <a:r>
              <a:rPr lang="en-US" dirty="0" smtClean="0"/>
              <a:t>Costs</a:t>
            </a:r>
            <a:endParaRPr lang="en-US" dirty="0"/>
          </a:p>
        </p:txBody>
      </p:sp>
      <p:sp>
        <p:nvSpPr>
          <p:cNvPr id="9" name="TextBox 8"/>
          <p:cNvSpPr txBox="1"/>
          <p:nvPr/>
        </p:nvSpPr>
        <p:spPr>
          <a:xfrm>
            <a:off x="4191000" y="4838700"/>
            <a:ext cx="950453" cy="369332"/>
          </a:xfrm>
          <a:prstGeom prst="rect">
            <a:avLst/>
          </a:prstGeom>
          <a:noFill/>
        </p:spPr>
        <p:txBody>
          <a:bodyPr wrap="none" rtlCol="0">
            <a:spAutoFit/>
          </a:bodyPr>
          <a:lstStyle/>
          <a:p>
            <a:r>
              <a:rPr lang="en-US" dirty="0" smtClean="0"/>
              <a:t>Benefits</a:t>
            </a:r>
            <a:endParaRPr lang="en-US" dirty="0"/>
          </a:p>
        </p:txBody>
      </p:sp>
      <p:sp>
        <p:nvSpPr>
          <p:cNvPr id="10" name="TextBox 9"/>
          <p:cNvSpPr txBox="1"/>
          <p:nvPr/>
        </p:nvSpPr>
        <p:spPr>
          <a:xfrm>
            <a:off x="1244691" y="1257300"/>
            <a:ext cx="644215" cy="369332"/>
          </a:xfrm>
          <a:prstGeom prst="rect">
            <a:avLst/>
          </a:prstGeom>
          <a:noFill/>
        </p:spPr>
        <p:txBody>
          <a:bodyPr wrap="none" rtlCol="0">
            <a:spAutoFit/>
          </a:bodyPr>
          <a:lstStyle/>
          <a:p>
            <a:r>
              <a:rPr lang="en-US" dirty="0" smtClean="0"/>
              <a:t>Risks</a:t>
            </a:r>
            <a:endParaRPr lang="en-US" dirty="0"/>
          </a:p>
        </p:txBody>
      </p:sp>
      <p:sp>
        <p:nvSpPr>
          <p:cNvPr id="11" name="TextBox 10"/>
          <p:cNvSpPr txBox="1"/>
          <p:nvPr/>
        </p:nvSpPr>
        <p:spPr>
          <a:xfrm>
            <a:off x="3581400" y="4316968"/>
            <a:ext cx="1970026" cy="369332"/>
          </a:xfrm>
          <a:prstGeom prst="rect">
            <a:avLst/>
          </a:prstGeom>
          <a:noFill/>
        </p:spPr>
        <p:txBody>
          <a:bodyPr wrap="none" rtlCol="0">
            <a:spAutoFit/>
          </a:bodyPr>
          <a:lstStyle/>
          <a:p>
            <a:r>
              <a:rPr lang="en-US" dirty="0" smtClean="0"/>
              <a:t>Integration Partner</a:t>
            </a:r>
            <a:endParaRPr lang="en-US" dirty="0"/>
          </a:p>
        </p:txBody>
      </p:sp>
      <p:sp>
        <p:nvSpPr>
          <p:cNvPr id="12" name="TextBox 11"/>
          <p:cNvSpPr txBox="1"/>
          <p:nvPr/>
        </p:nvSpPr>
        <p:spPr>
          <a:xfrm>
            <a:off x="2362200" y="2095500"/>
            <a:ext cx="1875513" cy="369332"/>
          </a:xfrm>
          <a:prstGeom prst="rect">
            <a:avLst/>
          </a:prstGeom>
          <a:noFill/>
        </p:spPr>
        <p:txBody>
          <a:bodyPr wrap="none" rtlCol="0">
            <a:spAutoFit/>
          </a:bodyPr>
          <a:lstStyle/>
          <a:p>
            <a:r>
              <a:rPr lang="en-US" dirty="0" smtClean="0"/>
              <a:t>Executive Support</a:t>
            </a:r>
            <a:endParaRPr lang="en-US" dirty="0"/>
          </a:p>
        </p:txBody>
      </p:sp>
      <p:sp>
        <p:nvSpPr>
          <p:cNvPr id="13" name="TextBox 12"/>
          <p:cNvSpPr txBox="1"/>
          <p:nvPr/>
        </p:nvSpPr>
        <p:spPr>
          <a:xfrm>
            <a:off x="3124200" y="1104900"/>
            <a:ext cx="884858" cy="369332"/>
          </a:xfrm>
          <a:prstGeom prst="rect">
            <a:avLst/>
          </a:prstGeom>
          <a:noFill/>
        </p:spPr>
        <p:txBody>
          <a:bodyPr wrap="none" rtlCol="0">
            <a:spAutoFit/>
          </a:bodyPr>
          <a:lstStyle/>
          <a:p>
            <a:r>
              <a:rPr lang="en-US" dirty="0" smtClean="0"/>
              <a:t>Change</a:t>
            </a:r>
            <a:endParaRPr lang="en-US" dirty="0"/>
          </a:p>
        </p:txBody>
      </p:sp>
      <p:sp>
        <p:nvSpPr>
          <p:cNvPr id="14" name="TextBox 13"/>
          <p:cNvSpPr txBox="1"/>
          <p:nvPr/>
        </p:nvSpPr>
        <p:spPr>
          <a:xfrm>
            <a:off x="1064842" y="5023366"/>
            <a:ext cx="2592120" cy="369332"/>
          </a:xfrm>
          <a:prstGeom prst="rect">
            <a:avLst/>
          </a:prstGeom>
          <a:noFill/>
        </p:spPr>
        <p:txBody>
          <a:bodyPr wrap="none" rtlCol="0">
            <a:spAutoFit/>
          </a:bodyPr>
          <a:lstStyle/>
          <a:p>
            <a:r>
              <a:rPr lang="en-US" dirty="0" smtClean="0"/>
              <a:t>SAP, Oracle and Microsoft</a:t>
            </a:r>
            <a:endParaRPr lang="en-US" dirty="0"/>
          </a:p>
        </p:txBody>
      </p:sp>
      <p:sp>
        <p:nvSpPr>
          <p:cNvPr id="16" name="TextBox 15"/>
          <p:cNvSpPr txBox="1"/>
          <p:nvPr/>
        </p:nvSpPr>
        <p:spPr>
          <a:xfrm>
            <a:off x="1244691" y="3390900"/>
            <a:ext cx="2127377" cy="369332"/>
          </a:xfrm>
          <a:prstGeom prst="rect">
            <a:avLst/>
          </a:prstGeom>
          <a:noFill/>
        </p:spPr>
        <p:txBody>
          <a:bodyPr wrap="none" rtlCol="0">
            <a:spAutoFit/>
          </a:bodyPr>
          <a:lstStyle/>
          <a:p>
            <a:r>
              <a:rPr lang="en-US" dirty="0" smtClean="0"/>
              <a:t>Business Intelligence</a:t>
            </a:r>
            <a:endParaRPr lang="en-US" dirty="0"/>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1000"/>
                            </p:stCondLst>
                            <p:childTnLst>
                              <p:par>
                                <p:cTn id="35" presetID="2" presetClass="entr" presetSubtype="4" fill="hold" grpId="0" nodeType="afterEffect">
                                  <p:stCondLst>
                                    <p:cond delay="3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24500"/>
                            </p:stCondLst>
                            <p:childTnLst>
                              <p:par>
                                <p:cTn id="40" presetID="2" presetClass="entr" presetSubtype="4" fill="hold" grpId="0" nodeType="afterEffect">
                                  <p:stCondLst>
                                    <p:cond delay="3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28000"/>
                            </p:stCondLst>
                            <p:childTnLst>
                              <p:par>
                                <p:cTn id="45" presetID="2" presetClass="entr" presetSubtype="4" fill="hold" grpId="0" nodeType="afterEffect">
                                  <p:stCondLst>
                                    <p:cond delay="30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31500"/>
                            </p:stCondLst>
                            <p:childTnLst>
                              <p:par>
                                <p:cTn id="50" presetID="2" presetClass="entr" presetSubtype="4" fill="hold" grpId="0" nodeType="afterEffect">
                                  <p:stCondLst>
                                    <p:cond delay="30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35000"/>
                            </p:stCondLst>
                            <p:childTnLst>
                              <p:par>
                                <p:cTn id="55" presetID="2" presetClass="entr" presetSubtype="4" fill="hold" grpId="0" nodeType="afterEffect">
                                  <p:stCondLst>
                                    <p:cond delay="300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38500"/>
                            </p:stCondLst>
                            <p:childTnLst>
                              <p:par>
                                <p:cTn id="60" presetID="2" presetClass="entr" presetSubtype="4" fill="hold" grpId="0" nodeType="afterEffect">
                                  <p:stCondLst>
                                    <p:cond delay="300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42000"/>
                            </p:stCondLst>
                            <p:childTnLst>
                              <p:par>
                                <p:cTn id="65" presetID="2" presetClass="entr" presetSubtype="4" fill="hold" grpId="0" nodeType="afterEffect">
                                  <p:stCondLst>
                                    <p:cond delay="300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Swim Lane Diagram?</a:t>
            </a:r>
            <a:br>
              <a:rPr lang="en-US" dirty="0" smtClean="0"/>
            </a:br>
            <a:r>
              <a:rPr lang="en-US" sz="3600" dirty="0" smtClean="0"/>
              <a:t>Who does what and when?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231363"/>
            <a:ext cx="7772399" cy="425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23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0" y="76200"/>
            <a:ext cx="902611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567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Legacy Systems</a:t>
            </a:r>
            <a:endParaRPr lang="en-US" dirty="0"/>
          </a:p>
        </p:txBody>
      </p:sp>
      <p:sp>
        <p:nvSpPr>
          <p:cNvPr id="3" name="TextBox 2"/>
          <p:cNvSpPr txBox="1"/>
          <p:nvPr/>
        </p:nvSpPr>
        <p:spPr>
          <a:xfrm>
            <a:off x="583686" y="1409700"/>
            <a:ext cx="1626114" cy="523220"/>
          </a:xfrm>
          <a:prstGeom prst="rect">
            <a:avLst/>
          </a:prstGeom>
          <a:noFill/>
        </p:spPr>
        <p:txBody>
          <a:bodyPr wrap="square" rtlCol="0">
            <a:spAutoFit/>
          </a:bodyPr>
          <a:lstStyle/>
          <a:p>
            <a:r>
              <a:rPr lang="en-US" sz="2800" dirty="0" smtClean="0"/>
              <a:t>Sales</a:t>
            </a:r>
            <a:endParaRPr lang="en-US" sz="2800" dirty="0"/>
          </a:p>
        </p:txBody>
      </p:sp>
      <p:sp>
        <p:nvSpPr>
          <p:cNvPr id="5" name="TextBox 4"/>
          <p:cNvSpPr txBox="1"/>
          <p:nvPr/>
        </p:nvSpPr>
        <p:spPr>
          <a:xfrm>
            <a:off x="3563007" y="1409700"/>
            <a:ext cx="1847193" cy="523220"/>
          </a:xfrm>
          <a:prstGeom prst="rect">
            <a:avLst/>
          </a:prstGeom>
          <a:noFill/>
        </p:spPr>
        <p:txBody>
          <a:bodyPr wrap="square" rtlCol="0">
            <a:spAutoFit/>
          </a:bodyPr>
          <a:lstStyle/>
          <a:p>
            <a:r>
              <a:rPr lang="en-US" sz="2800" dirty="0" smtClean="0"/>
              <a:t>Warehouse</a:t>
            </a:r>
            <a:endParaRPr lang="en-US" sz="2800" dirty="0"/>
          </a:p>
        </p:txBody>
      </p:sp>
      <p:sp>
        <p:nvSpPr>
          <p:cNvPr id="6" name="TextBox 5"/>
          <p:cNvSpPr txBox="1"/>
          <p:nvPr/>
        </p:nvSpPr>
        <p:spPr>
          <a:xfrm>
            <a:off x="7162800" y="1419880"/>
            <a:ext cx="1828800" cy="523220"/>
          </a:xfrm>
          <a:prstGeom prst="rect">
            <a:avLst/>
          </a:prstGeom>
          <a:noFill/>
        </p:spPr>
        <p:txBody>
          <a:bodyPr wrap="square" rtlCol="0">
            <a:spAutoFit/>
          </a:bodyPr>
          <a:lstStyle/>
          <a:p>
            <a:r>
              <a:rPr lang="en-US" sz="2800" dirty="0" smtClean="0"/>
              <a:t>Accounting</a:t>
            </a:r>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23" y="1885950"/>
            <a:ext cx="8386277"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992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7288</TotalTime>
  <Words>1504</Words>
  <Application>Microsoft Office PowerPoint</Application>
  <PresentationFormat>On-screen Show (16:10)</PresentationFormat>
  <Paragraphs>209</Paragraphs>
  <Slides>27</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Helvetica</vt:lpstr>
      <vt:lpstr>Office Theme</vt:lpstr>
      <vt:lpstr>VISIO</vt:lpstr>
      <vt:lpstr>Information Systems in Organizations  3.1.1 Running the Business: Enterprise Systems (ERP)</vt:lpstr>
      <vt:lpstr>Course Topics Overview</vt:lpstr>
      <vt:lpstr>Unit 3: Organizational Systems</vt:lpstr>
      <vt:lpstr>Unit 3: Organizational Systems</vt:lpstr>
      <vt:lpstr>Unit 3: Organizational Systems</vt:lpstr>
      <vt:lpstr>PowerPoint Presentation</vt:lpstr>
      <vt:lpstr>Remember Swim Lane Diagram? Who does what and when?</vt:lpstr>
      <vt:lpstr>PowerPoint Presentation</vt:lpstr>
      <vt:lpstr>Legacy Systems</vt:lpstr>
      <vt:lpstr>PowerPoint Presentation</vt:lpstr>
      <vt:lpstr>Enterprise System</vt:lpstr>
      <vt:lpstr>PowerPoint Presentation</vt:lpstr>
      <vt:lpstr>PowerPoint Presentation</vt:lpstr>
      <vt:lpstr>PowerPoint Presentation</vt:lpstr>
      <vt:lpstr>PowerPoint Presentation</vt:lpstr>
      <vt:lpstr>PowerPoint Presentation</vt:lpstr>
      <vt:lpstr>PowerPoint Presentation</vt:lpstr>
      <vt:lpstr>Functions of ERP Systems</vt:lpstr>
      <vt:lpstr>PowerPoint Presentation</vt:lpstr>
      <vt:lpstr>ERP Challenges</vt:lpstr>
      <vt:lpstr>ERP Benefits</vt:lpstr>
      <vt:lpstr>Leaders in the ERP Space</vt:lpstr>
      <vt:lpstr>PowerPoint Presentation</vt:lpstr>
      <vt:lpstr>Making it Happen</vt:lpstr>
      <vt:lpstr>Unit 3: Organizational Systems</vt:lpstr>
      <vt:lpstr>Unit 3: Organizational Systems</vt:lpstr>
      <vt:lpstr>Unit 3: Organizational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Adam Alalouf</cp:lastModifiedBy>
  <cp:revision>85</cp:revision>
  <dcterms:created xsi:type="dcterms:W3CDTF">2015-03-16T11:37:14Z</dcterms:created>
  <dcterms:modified xsi:type="dcterms:W3CDTF">2015-09-28T21:43:30Z</dcterms:modified>
</cp:coreProperties>
</file>