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289" r:id="rId3"/>
    <p:sldId id="313" r:id="rId4"/>
    <p:sldId id="314" r:id="rId5"/>
    <p:sldId id="315" r:id="rId6"/>
    <p:sldId id="320" r:id="rId7"/>
    <p:sldId id="291" r:id="rId8"/>
    <p:sldId id="334" r:id="rId9"/>
    <p:sldId id="331" r:id="rId10"/>
    <p:sldId id="332" r:id="rId11"/>
    <p:sldId id="333" r:id="rId12"/>
    <p:sldId id="321" r:id="rId13"/>
    <p:sldId id="322" r:id="rId14"/>
    <p:sldId id="323" r:id="rId15"/>
    <p:sldId id="335" r:id="rId16"/>
    <p:sldId id="336" r:id="rId17"/>
    <p:sldId id="337" r:id="rId18"/>
    <p:sldId id="324" r:id="rId19"/>
    <p:sldId id="326" r:id="rId20"/>
    <p:sldId id="327" r:id="rId21"/>
    <p:sldId id="338" r:id="rId22"/>
    <p:sldId id="319" r:id="rId23"/>
    <p:sldId id="339" r:id="rId24"/>
    <p:sldId id="328" r:id="rId25"/>
    <p:sldId id="329" r:id="rId26"/>
    <p:sldId id="330" r:id="rId27"/>
    <p:sldId id="341" r:id="rId28"/>
    <p:sldId id="316" r:id="rId29"/>
    <p:sldId id="317" r:id="rId30"/>
    <p:sldId id="318" r:id="rId3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98" autoAdjust="0"/>
    <p:restoredTop sz="67140" autoAdjust="0"/>
  </p:normalViewPr>
  <p:slideViewPr>
    <p:cSldViewPr>
      <p:cViewPr varScale="1">
        <p:scale>
          <a:sx n="80" d="100"/>
          <a:sy n="80" d="100"/>
        </p:scale>
        <p:origin x="965" y="6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D3696-0E99-4D84-BFBD-AA132C74566D}" type="doc">
      <dgm:prSet loTypeId="urn:microsoft.com/office/officeart/2005/8/layout/chevron1" loCatId="process" qsTypeId="urn:microsoft.com/office/officeart/2005/8/quickstyle/simple1" qsCatId="simple" csTypeId="urn:microsoft.com/office/officeart/2005/8/colors/accent1_2" csCatId="accent1" phldr="1"/>
      <dgm:spPr/>
    </dgm:pt>
    <dgm:pt modelId="{CB972C05-BA0F-4516-8E62-286BDA6C6F89}">
      <dgm:prSet phldrT="[Text]"/>
      <dgm:spPr/>
      <dgm:t>
        <a:bodyPr/>
        <a:lstStyle/>
        <a:p>
          <a:r>
            <a:rPr lang="en-US" dirty="0" smtClean="0"/>
            <a:t>Data</a:t>
          </a:r>
          <a:endParaRPr lang="en-US" dirty="0"/>
        </a:p>
      </dgm:t>
    </dgm:pt>
    <dgm:pt modelId="{DC23AB1E-827C-4779-A618-253DF2811670}" type="parTrans" cxnId="{60BA9296-D8E7-4204-9C4F-E29E57D88E74}">
      <dgm:prSet/>
      <dgm:spPr/>
      <dgm:t>
        <a:bodyPr/>
        <a:lstStyle/>
        <a:p>
          <a:endParaRPr lang="en-US"/>
        </a:p>
      </dgm:t>
    </dgm:pt>
    <dgm:pt modelId="{03F705CC-4C40-4AFD-881B-B82EF5C6F64D}" type="sibTrans" cxnId="{60BA9296-D8E7-4204-9C4F-E29E57D88E74}">
      <dgm:prSet/>
      <dgm:spPr/>
      <dgm:t>
        <a:bodyPr/>
        <a:lstStyle/>
        <a:p>
          <a:endParaRPr lang="en-US"/>
        </a:p>
      </dgm:t>
    </dgm:pt>
    <dgm:pt modelId="{776DE045-7D47-440F-8F4D-32AA1C52E4C8}">
      <dgm:prSet phldrT="[Text]"/>
      <dgm:spPr/>
      <dgm:t>
        <a:bodyPr/>
        <a:lstStyle/>
        <a:p>
          <a:r>
            <a:rPr lang="en-US" dirty="0" smtClean="0"/>
            <a:t>Information</a:t>
          </a:r>
          <a:endParaRPr lang="en-US" dirty="0"/>
        </a:p>
      </dgm:t>
    </dgm:pt>
    <dgm:pt modelId="{0A304C1C-F7C0-4772-B62B-CA1DA1B0B326}" type="parTrans" cxnId="{C6ABA96C-CA1C-46A6-9B1E-9BE166AA8B18}">
      <dgm:prSet/>
      <dgm:spPr/>
      <dgm:t>
        <a:bodyPr/>
        <a:lstStyle/>
        <a:p>
          <a:endParaRPr lang="en-US"/>
        </a:p>
      </dgm:t>
    </dgm:pt>
    <dgm:pt modelId="{1A5326F9-061E-453A-859B-99B525019A79}" type="sibTrans" cxnId="{C6ABA96C-CA1C-46A6-9B1E-9BE166AA8B18}">
      <dgm:prSet/>
      <dgm:spPr/>
      <dgm:t>
        <a:bodyPr/>
        <a:lstStyle/>
        <a:p>
          <a:endParaRPr lang="en-US"/>
        </a:p>
      </dgm:t>
    </dgm:pt>
    <dgm:pt modelId="{699A45E3-5D0A-4D66-85BC-28A854686353}">
      <dgm:prSet phldrT="[Text]"/>
      <dgm:spPr/>
      <dgm:t>
        <a:bodyPr/>
        <a:lstStyle/>
        <a:p>
          <a:r>
            <a:rPr lang="en-US" dirty="0" smtClean="0"/>
            <a:t>Knowledge</a:t>
          </a:r>
          <a:endParaRPr lang="en-US" dirty="0"/>
        </a:p>
      </dgm:t>
    </dgm:pt>
    <dgm:pt modelId="{023DB20E-D63C-43D9-8840-7E4293D37FBF}" type="parTrans" cxnId="{F6392226-3505-45D5-AC1A-D4F7F6FD76EE}">
      <dgm:prSet/>
      <dgm:spPr/>
      <dgm:t>
        <a:bodyPr/>
        <a:lstStyle/>
        <a:p>
          <a:endParaRPr lang="en-US"/>
        </a:p>
      </dgm:t>
    </dgm:pt>
    <dgm:pt modelId="{C943161A-E619-4EB6-805E-7D1DF5B0572D}" type="sibTrans" cxnId="{F6392226-3505-45D5-AC1A-D4F7F6FD76EE}">
      <dgm:prSet/>
      <dgm:spPr/>
      <dgm:t>
        <a:bodyPr/>
        <a:lstStyle/>
        <a:p>
          <a:endParaRPr lang="en-US"/>
        </a:p>
      </dgm:t>
    </dgm:pt>
    <dgm:pt modelId="{AFCBE5EE-0D00-49CC-A56D-F06E5A0ADE3F}" type="pres">
      <dgm:prSet presAssocID="{F4CD3696-0E99-4D84-BFBD-AA132C74566D}" presName="Name0" presStyleCnt="0">
        <dgm:presLayoutVars>
          <dgm:dir/>
          <dgm:animLvl val="lvl"/>
          <dgm:resizeHandles val="exact"/>
        </dgm:presLayoutVars>
      </dgm:prSet>
      <dgm:spPr/>
    </dgm:pt>
    <dgm:pt modelId="{A3E218EA-CA59-4690-8611-611F8E7E3D5D}" type="pres">
      <dgm:prSet presAssocID="{CB972C05-BA0F-4516-8E62-286BDA6C6F89}" presName="parTxOnly" presStyleLbl="node1" presStyleIdx="0" presStyleCnt="3">
        <dgm:presLayoutVars>
          <dgm:chMax val="0"/>
          <dgm:chPref val="0"/>
          <dgm:bulletEnabled val="1"/>
        </dgm:presLayoutVars>
      </dgm:prSet>
      <dgm:spPr/>
    </dgm:pt>
    <dgm:pt modelId="{E4376EF5-4C26-4D86-810E-72821EAE3A93}" type="pres">
      <dgm:prSet presAssocID="{03F705CC-4C40-4AFD-881B-B82EF5C6F64D}" presName="parTxOnlySpace" presStyleCnt="0"/>
      <dgm:spPr/>
    </dgm:pt>
    <dgm:pt modelId="{AECDF86C-2003-4AB9-9F6C-BCA36BBAA47B}" type="pres">
      <dgm:prSet presAssocID="{776DE045-7D47-440F-8F4D-32AA1C52E4C8}" presName="parTxOnly" presStyleLbl="node1" presStyleIdx="1" presStyleCnt="3">
        <dgm:presLayoutVars>
          <dgm:chMax val="0"/>
          <dgm:chPref val="0"/>
          <dgm:bulletEnabled val="1"/>
        </dgm:presLayoutVars>
      </dgm:prSet>
      <dgm:spPr/>
    </dgm:pt>
    <dgm:pt modelId="{EA23ECA2-C3EB-4982-AAD5-53A11DA450BA}" type="pres">
      <dgm:prSet presAssocID="{1A5326F9-061E-453A-859B-99B525019A79}" presName="parTxOnlySpace" presStyleCnt="0"/>
      <dgm:spPr/>
    </dgm:pt>
    <dgm:pt modelId="{C6BF0129-55A8-4D37-ACB8-0419FECE89FF}" type="pres">
      <dgm:prSet presAssocID="{699A45E3-5D0A-4D66-85BC-28A854686353}" presName="parTxOnly" presStyleLbl="node1" presStyleIdx="2" presStyleCnt="3">
        <dgm:presLayoutVars>
          <dgm:chMax val="0"/>
          <dgm:chPref val="0"/>
          <dgm:bulletEnabled val="1"/>
        </dgm:presLayoutVars>
      </dgm:prSet>
      <dgm:spPr/>
    </dgm:pt>
  </dgm:ptLst>
  <dgm:cxnLst>
    <dgm:cxn modelId="{F29679C2-E26B-49F6-9F98-978EE566749B}" type="presOf" srcId="{699A45E3-5D0A-4D66-85BC-28A854686353}" destId="{C6BF0129-55A8-4D37-ACB8-0419FECE89FF}" srcOrd="0" destOrd="0" presId="urn:microsoft.com/office/officeart/2005/8/layout/chevron1"/>
    <dgm:cxn modelId="{1CC1FD95-43D9-48C6-9F1B-774BD20E3B4C}" type="presOf" srcId="{F4CD3696-0E99-4D84-BFBD-AA132C74566D}" destId="{AFCBE5EE-0D00-49CC-A56D-F06E5A0ADE3F}" srcOrd="0" destOrd="0" presId="urn:microsoft.com/office/officeart/2005/8/layout/chevron1"/>
    <dgm:cxn modelId="{F6392226-3505-45D5-AC1A-D4F7F6FD76EE}" srcId="{F4CD3696-0E99-4D84-BFBD-AA132C74566D}" destId="{699A45E3-5D0A-4D66-85BC-28A854686353}" srcOrd="2" destOrd="0" parTransId="{023DB20E-D63C-43D9-8840-7E4293D37FBF}" sibTransId="{C943161A-E619-4EB6-805E-7D1DF5B0572D}"/>
    <dgm:cxn modelId="{C6ABA96C-CA1C-46A6-9B1E-9BE166AA8B18}" srcId="{F4CD3696-0E99-4D84-BFBD-AA132C74566D}" destId="{776DE045-7D47-440F-8F4D-32AA1C52E4C8}" srcOrd="1" destOrd="0" parTransId="{0A304C1C-F7C0-4772-B62B-CA1DA1B0B326}" sibTransId="{1A5326F9-061E-453A-859B-99B525019A79}"/>
    <dgm:cxn modelId="{60BA9296-D8E7-4204-9C4F-E29E57D88E74}" srcId="{F4CD3696-0E99-4D84-BFBD-AA132C74566D}" destId="{CB972C05-BA0F-4516-8E62-286BDA6C6F89}" srcOrd="0" destOrd="0" parTransId="{DC23AB1E-827C-4779-A618-253DF2811670}" sibTransId="{03F705CC-4C40-4AFD-881B-B82EF5C6F64D}"/>
    <dgm:cxn modelId="{B56A1594-DE94-45CF-851F-8D3515B26B37}" type="presOf" srcId="{776DE045-7D47-440F-8F4D-32AA1C52E4C8}" destId="{AECDF86C-2003-4AB9-9F6C-BCA36BBAA47B}" srcOrd="0" destOrd="0" presId="urn:microsoft.com/office/officeart/2005/8/layout/chevron1"/>
    <dgm:cxn modelId="{83CA0457-7069-4F7C-AA23-4B56EC6DEB7D}" type="presOf" srcId="{CB972C05-BA0F-4516-8E62-286BDA6C6F89}" destId="{A3E218EA-CA59-4690-8611-611F8E7E3D5D}" srcOrd="0" destOrd="0" presId="urn:microsoft.com/office/officeart/2005/8/layout/chevron1"/>
    <dgm:cxn modelId="{3C7ABEA7-9510-4FCE-B82D-685864FDCC31}" type="presParOf" srcId="{AFCBE5EE-0D00-49CC-A56D-F06E5A0ADE3F}" destId="{A3E218EA-CA59-4690-8611-611F8E7E3D5D}" srcOrd="0" destOrd="0" presId="urn:microsoft.com/office/officeart/2005/8/layout/chevron1"/>
    <dgm:cxn modelId="{AF9C9BAC-839D-45C4-A7C0-25893D10CAC0}" type="presParOf" srcId="{AFCBE5EE-0D00-49CC-A56D-F06E5A0ADE3F}" destId="{E4376EF5-4C26-4D86-810E-72821EAE3A93}" srcOrd="1" destOrd="0" presId="urn:microsoft.com/office/officeart/2005/8/layout/chevron1"/>
    <dgm:cxn modelId="{872E685F-C948-4AA9-8F2B-8575AA9D9C89}" type="presParOf" srcId="{AFCBE5EE-0D00-49CC-A56D-F06E5A0ADE3F}" destId="{AECDF86C-2003-4AB9-9F6C-BCA36BBAA47B}" srcOrd="2" destOrd="0" presId="urn:microsoft.com/office/officeart/2005/8/layout/chevron1"/>
    <dgm:cxn modelId="{18DB3BEE-A24C-4D7E-ACF6-ADF482AE9459}" type="presParOf" srcId="{AFCBE5EE-0D00-49CC-A56D-F06E5A0ADE3F}" destId="{EA23ECA2-C3EB-4982-AAD5-53A11DA450BA}" srcOrd="3" destOrd="0" presId="urn:microsoft.com/office/officeart/2005/8/layout/chevron1"/>
    <dgm:cxn modelId="{C158D6F6-96AA-4BC1-A500-8EC559EE145E}" type="presParOf" srcId="{AFCBE5EE-0D00-49CC-A56D-F06E5A0ADE3F}" destId="{C6BF0129-55A8-4D37-ACB8-0419FECE89F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888E9-C8B0-48BE-8A64-844D1E91147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0674D32-66A8-4E00-87FF-8A058E8699AF}">
      <dgm:prSet phldrT="[Text]"/>
      <dgm:spPr/>
      <dgm:t>
        <a:bodyPr/>
        <a:lstStyle/>
        <a:p>
          <a:r>
            <a:rPr lang="en-US" dirty="0" smtClean="0"/>
            <a:t>Sales</a:t>
          </a:r>
          <a:endParaRPr lang="en-US" dirty="0"/>
        </a:p>
      </dgm:t>
    </dgm:pt>
    <dgm:pt modelId="{7256AFEA-85C3-4323-AD47-F63D82A02EA1}" type="parTrans" cxnId="{2A648A5E-6E35-4291-884C-1476FC586102}">
      <dgm:prSet/>
      <dgm:spPr/>
      <dgm:t>
        <a:bodyPr/>
        <a:lstStyle/>
        <a:p>
          <a:endParaRPr lang="en-US"/>
        </a:p>
      </dgm:t>
    </dgm:pt>
    <dgm:pt modelId="{2D9EC1F8-163F-4CB7-BF44-A298AA934533}" type="sibTrans" cxnId="{2A648A5E-6E35-4291-884C-1476FC586102}">
      <dgm:prSet/>
      <dgm:spPr/>
      <dgm:t>
        <a:bodyPr/>
        <a:lstStyle/>
        <a:p>
          <a:endParaRPr lang="en-US"/>
        </a:p>
      </dgm:t>
    </dgm:pt>
    <dgm:pt modelId="{C0081872-6029-4DF6-B744-295BECC1F898}">
      <dgm:prSet phldrT="[Text]"/>
      <dgm:spPr/>
      <dgm:t>
        <a:bodyPr/>
        <a:lstStyle/>
        <a:p>
          <a:r>
            <a:rPr lang="en-US" dirty="0" smtClean="0"/>
            <a:t>Product</a:t>
          </a:r>
          <a:endParaRPr lang="en-US" dirty="0"/>
        </a:p>
      </dgm:t>
    </dgm:pt>
    <dgm:pt modelId="{1FE581CD-752B-43A6-9C61-29E10A4ED073}" type="parTrans" cxnId="{07391FA2-6405-4DC7-A8A1-EA5B56ACA900}">
      <dgm:prSet/>
      <dgm:spPr/>
      <dgm:t>
        <a:bodyPr/>
        <a:lstStyle/>
        <a:p>
          <a:endParaRPr lang="en-US"/>
        </a:p>
      </dgm:t>
    </dgm:pt>
    <dgm:pt modelId="{2BF26981-382E-4291-AAB0-4DF7B830F07C}" type="sibTrans" cxnId="{07391FA2-6405-4DC7-A8A1-EA5B56ACA900}">
      <dgm:prSet/>
      <dgm:spPr/>
      <dgm:t>
        <a:bodyPr/>
        <a:lstStyle/>
        <a:p>
          <a:endParaRPr lang="en-US"/>
        </a:p>
      </dgm:t>
    </dgm:pt>
    <dgm:pt modelId="{50033525-3274-4BE6-9317-CA91126D5883}">
      <dgm:prSet phldrT="[Text]"/>
      <dgm:spPr/>
      <dgm:t>
        <a:bodyPr/>
        <a:lstStyle/>
        <a:p>
          <a:r>
            <a:rPr lang="en-US" dirty="0" smtClean="0"/>
            <a:t>Technology Consulting</a:t>
          </a:r>
          <a:endParaRPr lang="en-US" dirty="0"/>
        </a:p>
      </dgm:t>
    </dgm:pt>
    <dgm:pt modelId="{16A89EA4-49AF-4733-93AE-1ECD4B7D11DA}" type="parTrans" cxnId="{C5B1F069-19AE-466D-A9D5-6282BA1AC789}">
      <dgm:prSet/>
      <dgm:spPr/>
      <dgm:t>
        <a:bodyPr/>
        <a:lstStyle/>
        <a:p>
          <a:endParaRPr lang="en-US"/>
        </a:p>
      </dgm:t>
    </dgm:pt>
    <dgm:pt modelId="{647AB117-A7A8-4520-8F31-C781D377408C}" type="sibTrans" cxnId="{C5B1F069-19AE-466D-A9D5-6282BA1AC789}">
      <dgm:prSet/>
      <dgm:spPr/>
      <dgm:t>
        <a:bodyPr/>
        <a:lstStyle/>
        <a:p>
          <a:endParaRPr lang="en-US"/>
        </a:p>
      </dgm:t>
    </dgm:pt>
    <dgm:pt modelId="{2BB09498-046E-4F7E-99FD-44E31A8A372A}">
      <dgm:prSet phldrT="[Text]"/>
      <dgm:spPr/>
      <dgm:t>
        <a:bodyPr/>
        <a:lstStyle/>
        <a:p>
          <a:r>
            <a:rPr lang="en-US" dirty="0" smtClean="0"/>
            <a:t>Engineering</a:t>
          </a:r>
          <a:endParaRPr lang="en-US" dirty="0"/>
        </a:p>
      </dgm:t>
    </dgm:pt>
    <dgm:pt modelId="{AF5FE5B2-BE5C-45FE-9B65-2367315E9D62}" type="parTrans" cxnId="{39B88DAB-6291-4210-8791-BD4B9D5FC22B}">
      <dgm:prSet/>
      <dgm:spPr/>
      <dgm:t>
        <a:bodyPr/>
        <a:lstStyle/>
        <a:p>
          <a:endParaRPr lang="en-US"/>
        </a:p>
      </dgm:t>
    </dgm:pt>
    <dgm:pt modelId="{A3DD0972-C89D-4F80-B068-B010056FFB5A}" type="sibTrans" cxnId="{39B88DAB-6291-4210-8791-BD4B9D5FC22B}">
      <dgm:prSet/>
      <dgm:spPr/>
      <dgm:t>
        <a:bodyPr/>
        <a:lstStyle/>
        <a:p>
          <a:endParaRPr lang="en-US"/>
        </a:p>
      </dgm:t>
    </dgm:pt>
    <dgm:pt modelId="{EAD29011-812C-45D0-8AEE-430FD8452961}" type="pres">
      <dgm:prSet presAssocID="{932888E9-C8B0-48BE-8A64-844D1E911473}" presName="matrix" presStyleCnt="0">
        <dgm:presLayoutVars>
          <dgm:chMax val="1"/>
          <dgm:dir/>
          <dgm:resizeHandles val="exact"/>
        </dgm:presLayoutVars>
      </dgm:prSet>
      <dgm:spPr/>
    </dgm:pt>
    <dgm:pt modelId="{6F3CEA2D-E3D4-4142-91A1-AA146E5C6F14}" type="pres">
      <dgm:prSet presAssocID="{932888E9-C8B0-48BE-8A64-844D1E911473}" presName="diamond" presStyleLbl="bgShp" presStyleIdx="0" presStyleCnt="1"/>
      <dgm:spPr/>
    </dgm:pt>
    <dgm:pt modelId="{2517F11C-69DD-427E-AC44-4814CAAC6AC2}" type="pres">
      <dgm:prSet presAssocID="{932888E9-C8B0-48BE-8A64-844D1E911473}" presName="quad1" presStyleLbl="node1" presStyleIdx="0" presStyleCnt="4">
        <dgm:presLayoutVars>
          <dgm:chMax val="0"/>
          <dgm:chPref val="0"/>
          <dgm:bulletEnabled val="1"/>
        </dgm:presLayoutVars>
      </dgm:prSet>
      <dgm:spPr/>
    </dgm:pt>
    <dgm:pt modelId="{015F27F9-1546-4BFE-B188-74753F4A97F9}" type="pres">
      <dgm:prSet presAssocID="{932888E9-C8B0-48BE-8A64-844D1E911473}" presName="quad2" presStyleLbl="node1" presStyleIdx="1" presStyleCnt="4">
        <dgm:presLayoutVars>
          <dgm:chMax val="0"/>
          <dgm:chPref val="0"/>
          <dgm:bulletEnabled val="1"/>
        </dgm:presLayoutVars>
      </dgm:prSet>
      <dgm:spPr/>
    </dgm:pt>
    <dgm:pt modelId="{8935A2F4-0BB9-4E53-959E-971E031C8B40}" type="pres">
      <dgm:prSet presAssocID="{932888E9-C8B0-48BE-8A64-844D1E911473}" presName="quad3" presStyleLbl="node1" presStyleIdx="2" presStyleCnt="4">
        <dgm:presLayoutVars>
          <dgm:chMax val="0"/>
          <dgm:chPref val="0"/>
          <dgm:bulletEnabled val="1"/>
        </dgm:presLayoutVars>
      </dgm:prSet>
      <dgm:spPr/>
      <dgm:t>
        <a:bodyPr/>
        <a:lstStyle/>
        <a:p>
          <a:endParaRPr lang="en-US"/>
        </a:p>
      </dgm:t>
    </dgm:pt>
    <dgm:pt modelId="{DE1B657E-70D8-4ECB-9322-5039C8472BBA}" type="pres">
      <dgm:prSet presAssocID="{932888E9-C8B0-48BE-8A64-844D1E911473}" presName="quad4" presStyleLbl="node1" presStyleIdx="3" presStyleCnt="4">
        <dgm:presLayoutVars>
          <dgm:chMax val="0"/>
          <dgm:chPref val="0"/>
          <dgm:bulletEnabled val="1"/>
        </dgm:presLayoutVars>
      </dgm:prSet>
      <dgm:spPr/>
    </dgm:pt>
  </dgm:ptLst>
  <dgm:cxnLst>
    <dgm:cxn modelId="{07391FA2-6405-4DC7-A8A1-EA5B56ACA900}" srcId="{932888E9-C8B0-48BE-8A64-844D1E911473}" destId="{C0081872-6029-4DF6-B744-295BECC1F898}" srcOrd="1" destOrd="0" parTransId="{1FE581CD-752B-43A6-9C61-29E10A4ED073}" sibTransId="{2BF26981-382E-4291-AAB0-4DF7B830F07C}"/>
    <dgm:cxn modelId="{944AF5C2-54F0-4E9F-A416-720CCC9A7A52}" type="presOf" srcId="{10674D32-66A8-4E00-87FF-8A058E8699AF}" destId="{2517F11C-69DD-427E-AC44-4814CAAC6AC2}" srcOrd="0" destOrd="0" presId="urn:microsoft.com/office/officeart/2005/8/layout/matrix3"/>
    <dgm:cxn modelId="{39B88DAB-6291-4210-8791-BD4B9D5FC22B}" srcId="{932888E9-C8B0-48BE-8A64-844D1E911473}" destId="{2BB09498-046E-4F7E-99FD-44E31A8A372A}" srcOrd="3" destOrd="0" parTransId="{AF5FE5B2-BE5C-45FE-9B65-2367315E9D62}" sibTransId="{A3DD0972-C89D-4F80-B068-B010056FFB5A}"/>
    <dgm:cxn modelId="{D7523193-7D2D-410C-A20B-AC7DFD094E0A}" type="presOf" srcId="{932888E9-C8B0-48BE-8A64-844D1E911473}" destId="{EAD29011-812C-45D0-8AEE-430FD8452961}" srcOrd="0" destOrd="0" presId="urn:microsoft.com/office/officeart/2005/8/layout/matrix3"/>
    <dgm:cxn modelId="{2A648A5E-6E35-4291-884C-1476FC586102}" srcId="{932888E9-C8B0-48BE-8A64-844D1E911473}" destId="{10674D32-66A8-4E00-87FF-8A058E8699AF}" srcOrd="0" destOrd="0" parTransId="{7256AFEA-85C3-4323-AD47-F63D82A02EA1}" sibTransId="{2D9EC1F8-163F-4CB7-BF44-A298AA934533}"/>
    <dgm:cxn modelId="{A85CAF69-7B79-40D1-85C6-33F443077476}" type="presOf" srcId="{2BB09498-046E-4F7E-99FD-44E31A8A372A}" destId="{DE1B657E-70D8-4ECB-9322-5039C8472BBA}" srcOrd="0" destOrd="0" presId="urn:microsoft.com/office/officeart/2005/8/layout/matrix3"/>
    <dgm:cxn modelId="{C5B1F069-19AE-466D-A9D5-6282BA1AC789}" srcId="{932888E9-C8B0-48BE-8A64-844D1E911473}" destId="{50033525-3274-4BE6-9317-CA91126D5883}" srcOrd="2" destOrd="0" parTransId="{16A89EA4-49AF-4733-93AE-1ECD4B7D11DA}" sibTransId="{647AB117-A7A8-4520-8F31-C781D377408C}"/>
    <dgm:cxn modelId="{87E0B3F5-434C-4B64-BDD9-009F9E914F5F}" type="presOf" srcId="{C0081872-6029-4DF6-B744-295BECC1F898}" destId="{015F27F9-1546-4BFE-B188-74753F4A97F9}" srcOrd="0" destOrd="0" presId="urn:microsoft.com/office/officeart/2005/8/layout/matrix3"/>
    <dgm:cxn modelId="{268F1350-70DE-4564-8E0A-A851F464665C}" type="presOf" srcId="{50033525-3274-4BE6-9317-CA91126D5883}" destId="{8935A2F4-0BB9-4E53-959E-971E031C8B40}" srcOrd="0" destOrd="0" presId="urn:microsoft.com/office/officeart/2005/8/layout/matrix3"/>
    <dgm:cxn modelId="{13A11E89-C9CB-492C-B594-082B8770DFFE}" type="presParOf" srcId="{EAD29011-812C-45D0-8AEE-430FD8452961}" destId="{6F3CEA2D-E3D4-4142-91A1-AA146E5C6F14}" srcOrd="0" destOrd="0" presId="urn:microsoft.com/office/officeart/2005/8/layout/matrix3"/>
    <dgm:cxn modelId="{71C5612C-A761-410F-A4D4-06AF7E2AAF04}" type="presParOf" srcId="{EAD29011-812C-45D0-8AEE-430FD8452961}" destId="{2517F11C-69DD-427E-AC44-4814CAAC6AC2}" srcOrd="1" destOrd="0" presId="urn:microsoft.com/office/officeart/2005/8/layout/matrix3"/>
    <dgm:cxn modelId="{607722E5-588F-4FC0-97E9-D3A23C11595E}" type="presParOf" srcId="{EAD29011-812C-45D0-8AEE-430FD8452961}" destId="{015F27F9-1546-4BFE-B188-74753F4A97F9}" srcOrd="2" destOrd="0" presId="urn:microsoft.com/office/officeart/2005/8/layout/matrix3"/>
    <dgm:cxn modelId="{641AF07C-77E1-4783-8BB1-5C987FBD6F22}" type="presParOf" srcId="{EAD29011-812C-45D0-8AEE-430FD8452961}" destId="{8935A2F4-0BB9-4E53-959E-971E031C8B40}" srcOrd="3" destOrd="0" presId="urn:microsoft.com/office/officeart/2005/8/layout/matrix3"/>
    <dgm:cxn modelId="{FF1EAEEB-B88F-4C9A-BA18-B74F7B36AEFD}" type="presParOf" srcId="{EAD29011-812C-45D0-8AEE-430FD8452961}" destId="{DE1B657E-70D8-4ECB-9322-5039C8472BB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218EA-CA59-4690-8611-611F8E7E3D5D}">
      <dsp:nvSpPr>
        <dsp:cNvPr id="0" name=""/>
        <dsp:cNvSpPr/>
      </dsp:nvSpPr>
      <dsp:spPr>
        <a:xfrm>
          <a:off x="1830" y="407316"/>
          <a:ext cx="2230263" cy="8921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Data</a:t>
          </a:r>
          <a:endParaRPr lang="en-US" sz="2000" kern="1200" dirty="0"/>
        </a:p>
      </dsp:txBody>
      <dsp:txXfrm>
        <a:off x="447883" y="407316"/>
        <a:ext cx="1338158" cy="892105"/>
      </dsp:txXfrm>
    </dsp:sp>
    <dsp:sp modelId="{AECDF86C-2003-4AB9-9F6C-BCA36BBAA47B}">
      <dsp:nvSpPr>
        <dsp:cNvPr id="0" name=""/>
        <dsp:cNvSpPr/>
      </dsp:nvSpPr>
      <dsp:spPr>
        <a:xfrm>
          <a:off x="2009068" y="407316"/>
          <a:ext cx="2230263" cy="8921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Information</a:t>
          </a:r>
          <a:endParaRPr lang="en-US" sz="2000" kern="1200" dirty="0"/>
        </a:p>
      </dsp:txBody>
      <dsp:txXfrm>
        <a:off x="2455121" y="407316"/>
        <a:ext cx="1338158" cy="892105"/>
      </dsp:txXfrm>
    </dsp:sp>
    <dsp:sp modelId="{C6BF0129-55A8-4D37-ACB8-0419FECE89FF}">
      <dsp:nvSpPr>
        <dsp:cNvPr id="0" name=""/>
        <dsp:cNvSpPr/>
      </dsp:nvSpPr>
      <dsp:spPr>
        <a:xfrm>
          <a:off x="4016305" y="407316"/>
          <a:ext cx="2230263" cy="8921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Knowledge</a:t>
          </a:r>
          <a:endParaRPr lang="en-US" sz="2000" kern="1200" dirty="0"/>
        </a:p>
      </dsp:txBody>
      <dsp:txXfrm>
        <a:off x="4462358" y="407316"/>
        <a:ext cx="1338158" cy="892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CEA2D-E3D4-4142-91A1-AA146E5C6F14}">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7F11C-69DD-427E-AC44-4814CAAC6AC2}">
      <dsp:nvSpPr>
        <dsp:cNvPr id="0" name=""/>
        <dsp:cNvSpPr/>
      </dsp:nvSpPr>
      <dsp:spPr>
        <a:xfrm>
          <a:off x="140208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Sales</a:t>
          </a:r>
          <a:endParaRPr lang="en-US" sz="2000" kern="1200" dirty="0"/>
        </a:p>
      </dsp:txBody>
      <dsp:txXfrm>
        <a:off x="1479451" y="463451"/>
        <a:ext cx="1430218" cy="1430218"/>
      </dsp:txXfrm>
    </dsp:sp>
    <dsp:sp modelId="{015F27F9-1546-4BFE-B188-74753F4A97F9}">
      <dsp:nvSpPr>
        <dsp:cNvPr id="0" name=""/>
        <dsp:cNvSpPr/>
      </dsp:nvSpPr>
      <dsp:spPr>
        <a:xfrm>
          <a:off x="3108960" y="38608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Product</a:t>
          </a:r>
          <a:endParaRPr lang="en-US" sz="2000" kern="1200" dirty="0"/>
        </a:p>
      </dsp:txBody>
      <dsp:txXfrm>
        <a:off x="3186331" y="463451"/>
        <a:ext cx="1430218" cy="1430218"/>
      </dsp:txXfrm>
    </dsp:sp>
    <dsp:sp modelId="{8935A2F4-0BB9-4E53-959E-971E031C8B40}">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Technology Consulting</a:t>
          </a:r>
          <a:endParaRPr lang="en-US" sz="2000" kern="1200" dirty="0"/>
        </a:p>
      </dsp:txBody>
      <dsp:txXfrm>
        <a:off x="1479451" y="2170331"/>
        <a:ext cx="1430218" cy="1430218"/>
      </dsp:txXfrm>
    </dsp:sp>
    <dsp:sp modelId="{DE1B657E-70D8-4ECB-9322-5039C8472BBA}">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Engineering</a:t>
          </a:r>
          <a:endParaRPr lang="en-US" sz="2000" kern="1200" dirty="0"/>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10/5/2015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movie that gets people thinking about data driven decision making</a:t>
            </a:r>
            <a:r>
              <a:rPr lang="en-US" dirty="0" smtClean="0"/>
              <a:t>. Using Sabermetrics (data analytics driven from SABR), a team gears up for unprecedented</a:t>
            </a:r>
            <a:r>
              <a:rPr lang="en-US" baseline="0" dirty="0" smtClean="0"/>
              <a:t> wins. Instead of using traditional selection methods, players are selected only for their On-Base-Percentage (OBP). </a:t>
            </a:r>
            <a:r>
              <a:rPr lang="en-US" dirty="0" smtClean="0"/>
              <a:t>If </a:t>
            </a:r>
            <a:r>
              <a:rPr lang="en-US" dirty="0" smtClean="0"/>
              <a:t>a baseball team can do this and dramatically improve their standings, how </a:t>
            </a:r>
            <a:r>
              <a:rPr lang="en-US" dirty="0" smtClean="0"/>
              <a:t>can a </a:t>
            </a:r>
            <a:r>
              <a:rPr lang="en-US" baseline="0" dirty="0" smtClean="0"/>
              <a:t>business </a:t>
            </a:r>
            <a:r>
              <a:rPr lang="en-US" baseline="0" dirty="0" smtClean="0"/>
              <a:t>to do these sorts of things and dramatically improve their balance sheet?</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226082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58272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182783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smtClean="0"/>
          </a:p>
        </p:txBody>
      </p:sp>
    </p:spTree>
    <p:extLst>
      <p:ext uri="{BB962C8B-B14F-4D97-AF65-F5344CB8AC3E}">
        <p14:creationId xmlns:p14="http://schemas.microsoft.com/office/powerpoint/2010/main" val="24798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dirty="0" smtClean="0">
              <a:solidFill>
                <a:srgbClr val="FF0000"/>
              </a:solidFill>
            </a:endParaRPr>
          </a:p>
        </p:txBody>
      </p:sp>
    </p:spTree>
    <p:extLst>
      <p:ext uri="{BB962C8B-B14F-4D97-AF65-F5344CB8AC3E}">
        <p14:creationId xmlns:p14="http://schemas.microsoft.com/office/powerpoint/2010/main" val="38202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video to get students thinking that they need to leverage</a:t>
            </a:r>
            <a:r>
              <a:rPr lang="en-US" baseline="0" dirty="0" smtClean="0"/>
              <a:t> big data.</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39841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a:t>
            </a:r>
            <a:r>
              <a:rPr lang="en-US" baseline="0" dirty="0" smtClean="0"/>
              <a:t> goes to i</a:t>
            </a:r>
            <a:r>
              <a:rPr lang="en-US" dirty="0" smtClean="0"/>
              <a:t>nformation</a:t>
            </a:r>
            <a:r>
              <a:rPr lang="en-US" baseline="0" dirty="0" smtClean="0"/>
              <a:t>isbeautiful.net</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21</a:t>
            </a:fld>
            <a:endParaRPr lang="en-US"/>
          </a:p>
        </p:txBody>
      </p:sp>
    </p:spTree>
    <p:extLst>
      <p:ext uri="{BB962C8B-B14F-4D97-AF65-F5344CB8AC3E}">
        <p14:creationId xmlns:p14="http://schemas.microsoft.com/office/powerpoint/2010/main" val="155659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23</a:t>
            </a:fld>
            <a:endParaRPr lang="en-US"/>
          </a:p>
        </p:txBody>
      </p:sp>
    </p:spTree>
    <p:extLst>
      <p:ext uri="{BB962C8B-B14F-4D97-AF65-F5344CB8AC3E}">
        <p14:creationId xmlns:p14="http://schemas.microsoft.com/office/powerpoint/2010/main" val="63136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9438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all</a:t>
            </a:r>
            <a:r>
              <a:rPr lang="en-US" baseline="0" dirty="0" smtClean="0"/>
              <a:t> of the important information that is stored in the heads of people and ask how the organization can leverage these assets when they are stored in people’s heads.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2445680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knowledge</a:t>
            </a:r>
            <a:r>
              <a:rPr lang="en-US" baseline="0" dirty="0" smtClean="0"/>
              <a:t> management.</a:t>
            </a:r>
          </a:p>
          <a:p>
            <a:r>
              <a:rPr lang="en-US" baseline="0" dirty="0" smtClean="0"/>
              <a:t>The goal is to capture, organize and leverage knowledge (our most important asset) with technology.</a:t>
            </a:r>
          </a:p>
          <a:p>
            <a:endParaRPr lang="en-US" baseline="0" dirty="0" smtClean="0"/>
          </a:p>
          <a:p>
            <a:r>
              <a:rPr lang="en-US" baseline="0" dirty="0" smtClean="0"/>
              <a:t>Ask the students to list some of the benefits of doing this?</a:t>
            </a:r>
          </a:p>
          <a:p>
            <a:endParaRPr lang="en-US" baseline="0" dirty="0" smtClean="0"/>
          </a:p>
          <a:p>
            <a:r>
              <a:rPr lang="en-US" baseline="0" dirty="0" smtClean="0"/>
              <a:t>Ask students to list some of the challenges?</a:t>
            </a:r>
          </a:p>
          <a:p>
            <a:r>
              <a:rPr lang="en-US" baseline="0" dirty="0" smtClean="0"/>
              <a:t>Employee buy-in</a:t>
            </a:r>
          </a:p>
          <a:p>
            <a:r>
              <a:rPr lang="en-US" baseline="0" dirty="0" smtClean="0"/>
              <a:t>Knowledge overload</a:t>
            </a:r>
          </a:p>
          <a:p>
            <a:r>
              <a:rPr lang="en-US" baseline="0" dirty="0" smtClean="0"/>
              <a:t>Information obsolesce</a:t>
            </a:r>
          </a:p>
          <a:p>
            <a:r>
              <a:rPr lang="en-US" baseline="0" dirty="0" smtClean="0"/>
              <a:t>Being enamored by the technology and forgetting the goal</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26</a:t>
            </a:fld>
            <a:endParaRPr lang="en-US"/>
          </a:p>
        </p:txBody>
      </p:sp>
    </p:spTree>
    <p:extLst>
      <p:ext uri="{BB962C8B-B14F-4D97-AF65-F5344CB8AC3E}">
        <p14:creationId xmlns:p14="http://schemas.microsoft.com/office/powerpoint/2010/main" val="108890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get students talking about Data Analytics</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175876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337579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141649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222548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Conversion is the most important metric for users of Google Analytics.</a:t>
            </a:r>
            <a:r>
              <a:rPr lang="en-US" baseline="0" dirty="0" smtClean="0"/>
              <a:t> It tracks how many users of a web site make a certain desirable action, for example, fill out a contact form, subscribe to a feed, or purchase an item.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367460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a:t>
            </a:r>
            <a:r>
              <a:rPr lang="en-US" baseline="0" dirty="0" err="1" smtClean="0"/>
              <a:t>paytronix</a:t>
            </a:r>
            <a:r>
              <a:rPr lang="en-US" baseline="0" dirty="0" smtClean="0"/>
              <a:t> work – the operational organization is divided into functional departments: Product, Engineering, Technology Consultant, Sales. The product people are in charge of envisioning and launching new products, maintaining existing products for updates and improvements, and monitoring profitability issues of existing products. The engineers are the technology geeks of the organization and they spend all day writing and fixing code to maintain existing products and build new products. The technology consultants are the quintessential MIS guys – interfacing between consumers (in this case restaurants, like Panera), the product department, and the engineers. The sales department is in charge of generating and recording revenue. Etc.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942211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sz="2400" dirty="0" smtClean="0">
                <a:solidFill>
                  <a:srgbClr val="FF0000"/>
                </a:solidFill>
              </a:rPr>
              <a:t>Business professionals need to make lots of different types of decisions.  The more structured</a:t>
            </a:r>
            <a:r>
              <a:rPr lang="en-US" altLang="en-US" sz="2400" baseline="0" dirty="0" smtClean="0">
                <a:solidFill>
                  <a:srgbClr val="FF0000"/>
                </a:solidFill>
              </a:rPr>
              <a:t> and more often the recur, the easier they are to make.  The less structured they are and the less frequently they recur, the more difficulty they are to make.  Decision Support Systems (DSS) can utilize Data Analytics to help improve your decision making when it comes to less structured, infrequently made decisions.</a:t>
            </a:r>
          </a:p>
          <a:p>
            <a:endParaRPr lang="en-US" altLang="en-US" sz="2400" baseline="0" dirty="0" smtClean="0">
              <a:solidFill>
                <a:srgbClr val="FF0000"/>
              </a:solidFill>
            </a:endParaRPr>
          </a:p>
          <a:p>
            <a:r>
              <a:rPr lang="en-US" altLang="en-US" sz="2400" baseline="0" dirty="0" smtClean="0">
                <a:solidFill>
                  <a:srgbClr val="FF0000"/>
                </a:solidFill>
              </a:rPr>
              <a:t>Ask students for examples of the types of decisions that they make at work (probably more structured and recurring) as well as the decisions the senior leadership in their organization (probably less structured and less frequently recurring) make and plot them on this graphic</a:t>
            </a:r>
            <a:r>
              <a:rPr lang="en-US" altLang="en-US" sz="2400" baseline="0" dirty="0" smtClean="0">
                <a:solidFill>
                  <a:srgbClr val="FF0000"/>
                </a:solidFill>
              </a:rPr>
              <a:t>.</a:t>
            </a:r>
          </a:p>
          <a:p>
            <a:endParaRPr lang="en-US" altLang="en-US" sz="2400" baseline="0" dirty="0" smtClean="0">
              <a:solidFill>
                <a:srgbClr val="FF0000"/>
              </a:solidFill>
            </a:endParaRPr>
          </a:p>
          <a:p>
            <a:r>
              <a:rPr lang="en-US" altLang="en-US" sz="2400" baseline="0" dirty="0" smtClean="0">
                <a:solidFill>
                  <a:srgbClr val="FF0000"/>
                </a:solidFill>
              </a:rPr>
              <a:t>Structured, recurring: what to buy to replenish inventory (warehouse, purchasing clerk, sales clerk), what bills to pay, what reports to look at</a:t>
            </a:r>
          </a:p>
          <a:p>
            <a:r>
              <a:rPr lang="en-US" altLang="en-US" sz="2400" baseline="0" dirty="0" smtClean="0">
                <a:solidFill>
                  <a:srgbClr val="FF0000"/>
                </a:solidFill>
              </a:rPr>
              <a:t>Structured, non-recurring: Implement ERP or financial system, create departments, create GL accounts, etc. Resolve one-time balance sheet discrepancies</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400" baseline="0" dirty="0" smtClean="0">
                <a:solidFill>
                  <a:srgbClr val="FF0000"/>
                </a:solidFill>
              </a:rPr>
              <a:t>Unstructured, recurring: communicate with executive management about company performance. Create a marketing campaign. Design new material and collateral.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400" baseline="0" dirty="0" smtClean="0">
                <a:solidFill>
                  <a:srgbClr val="FF0000"/>
                </a:solidFill>
              </a:rPr>
              <a:t>Unstructured, non-recurring: identify a business opportunity and create a business model. Identify weak spots in company performance based on big data. Create a new product model. Identify a new product line you want to distribute. </a:t>
            </a:r>
          </a:p>
          <a:p>
            <a:endParaRPr lang="en-US" altLang="en-US" sz="2400" baseline="0" dirty="0" smtClean="0">
              <a:solidFill>
                <a:srgbClr val="FF0000"/>
              </a:solidFill>
            </a:endParaRPr>
          </a:p>
        </p:txBody>
      </p:sp>
    </p:spTree>
    <p:extLst>
      <p:ext uri="{BB962C8B-B14F-4D97-AF65-F5344CB8AC3E}">
        <p14:creationId xmlns:p14="http://schemas.microsoft.com/office/powerpoint/2010/main" val="130448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LogsPlus</a:t>
            </a:r>
            <a:r>
              <a:rPr lang="en-US" altLang="en-US" dirty="0" smtClean="0"/>
              <a:t> </a:t>
            </a:r>
            <a:r>
              <a:rPr lang="en-US" altLang="en-US" dirty="0" smtClean="0"/>
              <a:t>Implementation:</a:t>
            </a:r>
          </a:p>
          <a:p>
            <a:r>
              <a:rPr lang="en-US" altLang="en-US" dirty="0" smtClean="0"/>
              <a:t>$200 million tied up in inventory</a:t>
            </a:r>
          </a:p>
          <a:p>
            <a:r>
              <a:rPr lang="en-US" altLang="en-US" dirty="0" smtClean="0"/>
              <a:t>Spend $1 million on new system to safely reduce inventory levels 10%</a:t>
            </a:r>
          </a:p>
          <a:p>
            <a:r>
              <a:rPr lang="en-US" altLang="en-US" dirty="0" smtClean="0"/>
              <a:t>New system would actually be a better job at reducing “stock outs”</a:t>
            </a:r>
          </a:p>
          <a:p>
            <a:r>
              <a:rPr lang="en-US" altLang="en-US" dirty="0" smtClean="0"/>
              <a:t>Use that $20 million to put more salespeople out in the field.</a:t>
            </a:r>
          </a:p>
          <a:p>
            <a:r>
              <a:rPr lang="en-US" altLang="en-US" dirty="0" smtClean="0"/>
              <a:t>What could your organization do with that $20 million?</a:t>
            </a:r>
          </a:p>
        </p:txBody>
      </p:sp>
    </p:spTree>
    <p:extLst>
      <p:ext uri="{BB962C8B-B14F-4D97-AF65-F5344CB8AC3E}">
        <p14:creationId xmlns:p14="http://schemas.microsoft.com/office/powerpoint/2010/main" val="214229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solidFill>
                  <a:srgbClr val="FF0000"/>
                </a:solidFill>
              </a:rPr>
              <a:t>Talk</a:t>
            </a:r>
            <a:r>
              <a:rPr lang="en-US" altLang="en-US" sz="2400" baseline="0" dirty="0" smtClean="0">
                <a:solidFill>
                  <a:srgbClr val="FF0000"/>
                </a:solidFill>
              </a:rPr>
              <a:t> about the world of OLTP and Operational Databases and how they feed our Data Warehouses, the realm of OLAP, DSS and Data </a:t>
            </a:r>
            <a:r>
              <a:rPr lang="en-US" altLang="en-US" sz="2400" baseline="0" dirty="0" smtClean="0">
                <a:solidFill>
                  <a:srgbClr val="FF0000"/>
                </a:solidFill>
              </a:rPr>
              <a:t>Analytics. What would this look like in an ERP world?</a:t>
            </a:r>
            <a:endParaRPr lang="en-US" altLang="en-US" sz="2400" dirty="0" smtClean="0"/>
          </a:p>
        </p:txBody>
      </p:sp>
    </p:spTree>
    <p:extLst>
      <p:ext uri="{BB962C8B-B14F-4D97-AF65-F5344CB8AC3E}">
        <p14:creationId xmlns:p14="http://schemas.microsoft.com/office/powerpoint/2010/main" val="186490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10/5/2015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paytronix.com/"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rNlZ7-SMP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www.informationisbeautiful.net/visualizations/what-makes-a-good-data-visualizatio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iAHlZVgXj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as.com/en_us/insights/analytics/big-data-analytic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6879"/>
            <a:ext cx="7772400" cy="1225021"/>
          </a:xfrm>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t>3.1.2. Managing the business: decision-making</a:t>
            </a:r>
            <a:br>
              <a:rPr lang="en-US" dirty="0" smtClean="0"/>
            </a:br>
            <a:r>
              <a:rPr lang="en-US" dirty="0"/>
              <a:t>3.1.3. Growing the business: knowledge management, R&amp;D, and social </a:t>
            </a:r>
            <a:r>
              <a:rPr lang="en-US" dirty="0" smtClean="0"/>
              <a:t>business</a:t>
            </a:r>
            <a:br>
              <a:rPr lang="en-US" dirty="0" smtClean="0"/>
            </a:br>
            <a:endParaRPr lang="en-US" dirty="0"/>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Analytics</a:t>
            </a:r>
            <a:endParaRPr lang="en-US" dirty="0"/>
          </a:p>
        </p:txBody>
      </p:sp>
      <p:sp>
        <p:nvSpPr>
          <p:cNvPr id="3" name="Content Placeholder 2"/>
          <p:cNvSpPr>
            <a:spLocks noGrp="1"/>
          </p:cNvSpPr>
          <p:nvPr>
            <p:ph idx="1"/>
          </p:nvPr>
        </p:nvSpPr>
        <p:spPr/>
        <p:txBody>
          <a:bodyPr/>
          <a:lstStyle/>
          <a:p>
            <a:r>
              <a:rPr lang="en-US" dirty="0" smtClean="0"/>
              <a:t>Tracks web site metadata &amp; user engagement</a:t>
            </a:r>
          </a:p>
          <a:p>
            <a:r>
              <a:rPr lang="en-US" dirty="0" smtClean="0"/>
              <a:t># of sessions</a:t>
            </a:r>
          </a:p>
          <a:p>
            <a:r>
              <a:rPr lang="en-US" dirty="0" smtClean="0"/>
              <a:t>Average session duration</a:t>
            </a:r>
          </a:p>
          <a:p>
            <a:r>
              <a:rPr lang="en-US" dirty="0" smtClean="0"/>
              <a:t>Number of pages visited and duration at each</a:t>
            </a:r>
          </a:p>
          <a:p>
            <a:r>
              <a:rPr lang="en-US" dirty="0" smtClean="0"/>
              <a:t>Bounce rate</a:t>
            </a:r>
          </a:p>
          <a:p>
            <a:r>
              <a:rPr lang="en-US" b="1" dirty="0" smtClean="0"/>
              <a:t>Conversion</a:t>
            </a:r>
          </a:p>
        </p:txBody>
      </p:sp>
    </p:spTree>
    <p:extLst>
      <p:ext uri="{BB962C8B-B14F-4D97-AF65-F5344CB8AC3E}">
        <p14:creationId xmlns:p14="http://schemas.microsoft.com/office/powerpoint/2010/main" val="10278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33350"/>
            <a:ext cx="8229600" cy="952500"/>
          </a:xfrm>
        </p:spPr>
        <p:txBody>
          <a:bodyPr/>
          <a:lstStyle/>
          <a:p>
            <a:r>
              <a:rPr lang="en-US" dirty="0" err="1" smtClean="0"/>
              <a:t>Paytronix</a:t>
            </a:r>
            <a:endParaRPr lang="en-US" dirty="0"/>
          </a:p>
        </p:txBody>
      </p:sp>
      <p:sp>
        <p:nvSpPr>
          <p:cNvPr id="3" name="Content Placeholder 2"/>
          <p:cNvSpPr>
            <a:spLocks noGrp="1"/>
          </p:cNvSpPr>
          <p:nvPr>
            <p:ph idx="1"/>
          </p:nvPr>
        </p:nvSpPr>
        <p:spPr>
          <a:xfrm>
            <a:off x="304800" y="1104900"/>
            <a:ext cx="8229600" cy="3771636"/>
          </a:xfrm>
        </p:spPr>
        <p:txBody>
          <a:bodyPr/>
          <a:lstStyle/>
          <a:p>
            <a:r>
              <a:rPr lang="en-US" dirty="0" err="1" smtClean="0">
                <a:hlinkClick r:id="rId3"/>
              </a:rPr>
              <a:t>Paytronix</a:t>
            </a:r>
            <a:r>
              <a:rPr lang="en-US" dirty="0" smtClean="0"/>
              <a:t> provides loyalty programs, CRM tools, and data insights to restaurants</a:t>
            </a:r>
          </a:p>
          <a:p>
            <a:r>
              <a:rPr lang="en-US" dirty="0" smtClean="0"/>
              <a:t>Why do we care about </a:t>
            </a:r>
            <a:br>
              <a:rPr lang="en-US" dirty="0" smtClean="0"/>
            </a:br>
            <a:r>
              <a:rPr lang="en-US" dirty="0" smtClean="0"/>
              <a:t>loyalty?</a:t>
            </a:r>
          </a:p>
          <a:p>
            <a:r>
              <a:rPr lang="en-US" dirty="0" smtClean="0"/>
              <a:t>What are CRM tools?</a:t>
            </a:r>
          </a:p>
          <a:p>
            <a:r>
              <a:rPr lang="en-US" dirty="0" smtClean="0"/>
              <a:t>How does </a:t>
            </a:r>
            <a:r>
              <a:rPr lang="en-US" dirty="0" err="1" smtClean="0"/>
              <a:t>Paytronix</a:t>
            </a:r>
            <a:r>
              <a:rPr lang="en-US" dirty="0" smtClean="0"/>
              <a:t> work?</a:t>
            </a:r>
          </a:p>
          <a:p>
            <a:endParaRPr lang="en-US" dirty="0"/>
          </a:p>
        </p:txBody>
      </p:sp>
      <p:graphicFrame>
        <p:nvGraphicFramePr>
          <p:cNvPr id="5" name="Diagram 4"/>
          <p:cNvGraphicFramePr/>
          <p:nvPr>
            <p:extLst>
              <p:ext uri="{D42A27DB-BD31-4B8C-83A1-F6EECF244321}">
                <p14:modId xmlns:p14="http://schemas.microsoft.com/office/powerpoint/2010/main" val="1904353575"/>
              </p:ext>
            </p:extLst>
          </p:nvPr>
        </p:nvGraphicFramePr>
        <p:xfrm>
          <a:off x="4267200" y="18669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54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44177"/>
          <a:stretch>
            <a:fillRect/>
          </a:stretch>
        </p:blipFill>
        <p:spPr bwMode="auto">
          <a:xfrm>
            <a:off x="2286000" y="800366"/>
            <a:ext cx="5562600" cy="480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idx="4294967295"/>
          </p:nvPr>
        </p:nvSpPr>
        <p:spPr>
          <a:xfrm>
            <a:off x="457200" y="-63500"/>
            <a:ext cx="8229600" cy="1104635"/>
          </a:xfrm>
        </p:spPr>
        <p:txBody>
          <a:bodyPr/>
          <a:lstStyle/>
          <a:p>
            <a:r>
              <a:rPr lang="en-US" altLang="en-US" dirty="0" smtClean="0"/>
              <a:t>Types of Decisions You Face</a:t>
            </a:r>
          </a:p>
        </p:txBody>
      </p:sp>
    </p:spTree>
    <p:extLst>
      <p:ext uri="{BB962C8B-B14F-4D97-AF65-F5344CB8AC3E}">
        <p14:creationId xmlns:p14="http://schemas.microsoft.com/office/powerpoint/2010/main" val="410114694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Scenario – Warehouse Manager</a:t>
            </a:r>
            <a:endParaRPr lang="en-US" dirty="0"/>
          </a:p>
        </p:txBody>
      </p:sp>
      <p:sp>
        <p:nvSpPr>
          <p:cNvPr id="3" name="Content Placeholder 2"/>
          <p:cNvSpPr>
            <a:spLocks noGrp="1"/>
          </p:cNvSpPr>
          <p:nvPr>
            <p:ph idx="1"/>
          </p:nvPr>
        </p:nvSpPr>
        <p:spPr>
          <a:xfrm>
            <a:off x="381000" y="1587500"/>
            <a:ext cx="8763000" cy="3429000"/>
          </a:xfrm>
        </p:spPr>
        <p:txBody>
          <a:bodyPr>
            <a:normAutofit fontScale="92500" lnSpcReduction="20000"/>
          </a:bodyPr>
          <a:lstStyle/>
          <a:p>
            <a:r>
              <a:rPr lang="en-US" altLang="en-US" smtClean="0"/>
              <a:t>You know you have too much cash tied up in inventory.  You want to reduce inventory levels.</a:t>
            </a:r>
          </a:p>
          <a:p>
            <a:r>
              <a:rPr lang="en-US" altLang="en-US" smtClean="0"/>
              <a:t>You get a lot of heat when orders are placed and you can’t fill the order from inventory.</a:t>
            </a:r>
          </a:p>
          <a:p>
            <a:r>
              <a:rPr lang="en-US" altLang="en-US" smtClean="0"/>
              <a:t>What information do you need, how would you like to see it and how do you make decisions about adjusting inventory levels?</a:t>
            </a:r>
          </a:p>
          <a:p>
            <a:r>
              <a:rPr lang="en-US" altLang="en-US" smtClean="0"/>
              <a:t>Are these structured or unstructured decisions?</a:t>
            </a:r>
          </a:p>
        </p:txBody>
      </p:sp>
    </p:spTree>
    <p:extLst>
      <p:ext uri="{BB962C8B-B14F-4D97-AF65-F5344CB8AC3E}">
        <p14:creationId xmlns:p14="http://schemas.microsoft.com/office/powerpoint/2010/main" val="494593168"/>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14300"/>
            <a:ext cx="8229600" cy="952500"/>
          </a:xfrm>
        </p:spPr>
        <p:txBody>
          <a:bodyPr/>
          <a:lstStyle/>
          <a:p>
            <a:pPr>
              <a:defRPr/>
            </a:pPr>
            <a:r>
              <a:rPr lang="en-US" dirty="0" smtClean="0"/>
              <a:t>Databases &amp; Data Warehouses</a:t>
            </a:r>
          </a:p>
        </p:txBody>
      </p:sp>
      <p:pic>
        <p:nvPicPr>
          <p:cNvPr id="24579" name="Picture 5" descr="haa5223x_0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174486"/>
            <a:ext cx="6070600" cy="419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447021"/>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OLTP</a:t>
            </a:r>
            <a:endParaRPr lang="en-US" dirty="0"/>
          </a:p>
        </p:txBody>
      </p:sp>
      <p:sp>
        <p:nvSpPr>
          <p:cNvPr id="3" name="Rectangle 2"/>
          <p:cNvSpPr/>
          <p:nvPr/>
        </p:nvSpPr>
        <p:spPr>
          <a:xfrm>
            <a:off x="2286000" y="1866900"/>
            <a:ext cx="4572000" cy="1477328"/>
          </a:xfrm>
          <a:prstGeom prst="rect">
            <a:avLst/>
          </a:prstGeom>
        </p:spPr>
        <p:txBody>
          <a:bodyPr>
            <a:spAutoFit/>
          </a:bodyPr>
          <a:lstStyle/>
          <a:p>
            <a:r>
              <a:rPr lang="en-US" dirty="0">
                <a:solidFill>
                  <a:srgbClr val="222222"/>
                </a:solidFill>
                <a:latin typeface="arial" panose="020B0604020202020204" pitchFamily="34" charset="0"/>
              </a:rPr>
              <a:t>Online transaction processing, or </a:t>
            </a:r>
            <a:r>
              <a:rPr lang="en-US" b="1" dirty="0">
                <a:solidFill>
                  <a:srgbClr val="222222"/>
                </a:solidFill>
                <a:latin typeface="arial" panose="020B0604020202020204" pitchFamily="34" charset="0"/>
              </a:rPr>
              <a:t>OLTP</a:t>
            </a:r>
            <a:r>
              <a:rPr lang="en-US" dirty="0">
                <a:solidFill>
                  <a:srgbClr val="222222"/>
                </a:solidFill>
                <a:latin typeface="arial" panose="020B0604020202020204" pitchFamily="34" charset="0"/>
              </a:rPr>
              <a:t>, is a class of information systems that facilitate and manage transaction-oriented applications, typically for data entry and retrieval transaction processing.</a:t>
            </a:r>
            <a:endParaRPr lang="en-US" dirty="0"/>
          </a:p>
        </p:txBody>
      </p:sp>
      <p:sp>
        <p:nvSpPr>
          <p:cNvPr id="6" name="Rectangle 5"/>
          <p:cNvSpPr/>
          <p:nvPr/>
        </p:nvSpPr>
        <p:spPr>
          <a:xfrm>
            <a:off x="0" y="3743325"/>
            <a:ext cx="9144000" cy="19812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8600" y="3895966"/>
            <a:ext cx="8229600" cy="1754326"/>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OLTP is </a:t>
            </a:r>
            <a:r>
              <a:rPr lang="en-US" dirty="0">
                <a:solidFill>
                  <a:schemeClr val="bg1"/>
                </a:solidFill>
                <a:latin typeface="Arial" panose="020B0604020202020204" pitchFamily="34" charset="0"/>
                <a:cs typeface="Arial" panose="020B0604020202020204" pitchFamily="34" charset="0"/>
              </a:rPr>
              <a:t>characterized by a large number of short on-line transactions (INSERT, UPDATE, DELETE). The main emphasis for OLTP systems is put on very fast query processing, maintaining data integrity in multi-access environments and an effectiveness measured by number of transactions per second. In OLTP database there is detailed and current data, and schema used to store transactional databases is the entity </a:t>
            </a:r>
            <a:r>
              <a:rPr lang="en-US" dirty="0" smtClean="0">
                <a:solidFill>
                  <a:schemeClr val="bg1"/>
                </a:solidFill>
                <a:latin typeface="Arial" panose="020B0604020202020204" pitchFamily="34" charset="0"/>
                <a:cs typeface="Arial" panose="020B0604020202020204" pitchFamily="34" charset="0"/>
              </a:rPr>
              <a:t>model.</a:t>
            </a:r>
            <a:r>
              <a:rPr lang="en-US"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796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a:t>
            </a:r>
            <a:endParaRPr lang="en-US" dirty="0"/>
          </a:p>
        </p:txBody>
      </p:sp>
      <p:sp>
        <p:nvSpPr>
          <p:cNvPr id="3" name="Rectangle 2"/>
          <p:cNvSpPr/>
          <p:nvPr/>
        </p:nvSpPr>
        <p:spPr>
          <a:xfrm>
            <a:off x="1371600" y="1692950"/>
            <a:ext cx="6248400" cy="1477328"/>
          </a:xfrm>
          <a:prstGeom prst="rect">
            <a:avLst/>
          </a:prstGeom>
        </p:spPr>
        <p:txBody>
          <a:bodyPr wrap="square">
            <a:spAutoFit/>
          </a:bodyPr>
          <a:lstStyle/>
          <a:p>
            <a:r>
              <a:rPr lang="en-US" b="1" dirty="0">
                <a:solidFill>
                  <a:srgbClr val="222222"/>
                </a:solidFill>
                <a:latin typeface="arial" panose="020B0604020202020204" pitchFamily="34" charset="0"/>
              </a:rPr>
              <a:t>OLAP</a:t>
            </a:r>
            <a:r>
              <a:rPr lang="en-US" dirty="0">
                <a:solidFill>
                  <a:srgbClr val="222222"/>
                </a:solidFill>
                <a:latin typeface="arial" panose="020B0604020202020204" pitchFamily="34" charset="0"/>
              </a:rPr>
              <a:t> is an acronym for online analytical processing, which is a computer-based technique of analyzing data to look for insights. The term cube here refers to a multi-dimensional dataset, which is also sometimes called a hypercube if the number of dimensions is greater than 3.</a:t>
            </a:r>
            <a:endParaRPr lang="en-US" dirty="0"/>
          </a:p>
        </p:txBody>
      </p:sp>
      <p:sp>
        <p:nvSpPr>
          <p:cNvPr id="4" name="Rectangle 3"/>
          <p:cNvSpPr/>
          <p:nvPr/>
        </p:nvSpPr>
        <p:spPr>
          <a:xfrm>
            <a:off x="0" y="3743325"/>
            <a:ext cx="9144000" cy="19812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8600" y="3995261"/>
            <a:ext cx="8229600" cy="1477328"/>
          </a:xfrm>
          <a:prstGeom prst="rect">
            <a:avLst/>
          </a:prstGeom>
        </p:spPr>
        <p:txBody>
          <a:bodyPr wrap="square">
            <a:spAutoFit/>
          </a:bodyPr>
          <a:lstStyle/>
          <a:p>
            <a:r>
              <a:rPr lang="en-US" dirty="0" smtClean="0">
                <a:solidFill>
                  <a:schemeClr val="bg1"/>
                </a:solidFill>
                <a:latin typeface="Tahoma" panose="020B0604030504040204" pitchFamily="34" charset="0"/>
              </a:rPr>
              <a:t>OLAP is </a:t>
            </a:r>
            <a:r>
              <a:rPr lang="en-US" dirty="0">
                <a:solidFill>
                  <a:schemeClr val="bg1"/>
                </a:solidFill>
                <a:latin typeface="Tahoma" panose="020B0604030504040204" pitchFamily="34" charset="0"/>
              </a:rPr>
              <a:t>characterized by relatively low volume of transactions. Queries are often very complex and involve aggregations. For OLAP systems a response time is an effectiveness measure. OLAP applications are widely used by Data Mining techniques. In OLAP database there is aggregated, historical data, stored in multi-dimensional </a:t>
            </a:r>
            <a:r>
              <a:rPr lang="en-US" dirty="0" smtClean="0">
                <a:solidFill>
                  <a:schemeClr val="bg1"/>
                </a:solidFill>
                <a:latin typeface="Tahoma" panose="020B0604030504040204" pitchFamily="34" charset="0"/>
              </a:rPr>
              <a:t>schemas.</a:t>
            </a:r>
            <a:r>
              <a:rPr lang="en-US" dirty="0">
                <a:solidFill>
                  <a:schemeClr val="bg1"/>
                </a:solidFill>
                <a:latin typeface="Tahoma" panose="020B0604030504040204" pitchFamily="34" charset="0"/>
              </a:rPr>
              <a:t> </a:t>
            </a:r>
            <a:endParaRPr lang="en-US" dirty="0">
              <a:solidFill>
                <a:schemeClr val="bg1"/>
              </a:solidFill>
            </a:endParaRPr>
          </a:p>
        </p:txBody>
      </p:sp>
    </p:spTree>
    <p:extLst>
      <p:ext uri="{BB962C8B-B14F-4D97-AF65-F5344CB8AC3E}">
        <p14:creationId xmlns:p14="http://schemas.microsoft.com/office/powerpoint/2010/main" val="279835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28700"/>
            <a:ext cx="7085670" cy="3578213"/>
          </a:xfrm>
          <a:prstGeom prst="rect">
            <a:avLst/>
          </a:prstGeom>
        </p:spPr>
      </p:pic>
      <p:sp>
        <p:nvSpPr>
          <p:cNvPr id="6" name="Rectangle 5"/>
          <p:cNvSpPr/>
          <p:nvPr/>
        </p:nvSpPr>
        <p:spPr>
          <a:xfrm>
            <a:off x="-2" y="0"/>
            <a:ext cx="6477001" cy="369332"/>
          </a:xfrm>
          <a:prstGeom prst="rect">
            <a:avLst/>
          </a:prstGeom>
        </p:spPr>
        <p:txBody>
          <a:bodyPr wrap="square">
            <a:spAutoFit/>
          </a:bodyPr>
          <a:lstStyle/>
          <a:p>
            <a:r>
              <a:rPr lang="en-US" dirty="0" smtClean="0"/>
              <a:t>Source: http</a:t>
            </a:r>
            <a:r>
              <a:rPr lang="en-US" dirty="0"/>
              <a:t>://datawarehouse4u.info/OLTP-vs-OLAP.html</a:t>
            </a:r>
          </a:p>
        </p:txBody>
      </p:sp>
    </p:spTree>
    <p:extLst>
      <p:ext uri="{BB962C8B-B14F-4D97-AF65-F5344CB8AC3E}">
        <p14:creationId xmlns:p14="http://schemas.microsoft.com/office/powerpoint/2010/main" val="171324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66146"/>
            <a:ext cx="7010400" cy="1272646"/>
          </a:xfrm>
        </p:spPr>
        <p:txBody>
          <a:bodyPr/>
          <a:lstStyle/>
          <a:p>
            <a:pPr>
              <a:defRPr/>
            </a:pPr>
            <a:r>
              <a:rPr lang="en-US" dirty="0" smtClean="0"/>
              <a:t>What Is a Hypercube?</a:t>
            </a:r>
          </a:p>
        </p:txBody>
      </p:sp>
      <p:pic>
        <p:nvPicPr>
          <p:cNvPr id="25603" name="Picture 7" descr="haa5223x_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06500"/>
            <a:ext cx="4741863"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6172200" y="2171700"/>
            <a:ext cx="2822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9625"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defTabSz="809625" eaLnBrk="0" hangingPunct="0">
              <a:spcBef>
                <a:spcPct val="20000"/>
              </a:spcBef>
              <a:buClr>
                <a:schemeClr val="accent2"/>
              </a:buClr>
              <a:buSzPct val="70000"/>
              <a:buFont typeface="Wingdings" pitchFamily="2" charset="2"/>
              <a:buChar char=""/>
              <a:defRPr sz="2200">
                <a:solidFill>
                  <a:schemeClr val="tx1"/>
                </a:solidFill>
                <a:latin typeface="Georgia" pitchFamily="18" charset="0"/>
              </a:defRPr>
            </a:lvl2pPr>
            <a:lvl3pPr marL="1143000" indent="-228600" defTabSz="809625"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defTabSz="809625" eaLnBrk="0" hangingPunct="0">
              <a:spcBef>
                <a:spcPct val="20000"/>
              </a:spcBef>
              <a:buClr>
                <a:srgbClr val="8C7B70"/>
              </a:buClr>
              <a:buSzPct val="70000"/>
              <a:buFont typeface="Wingdings" pitchFamily="2" charset="2"/>
              <a:buChar char=""/>
              <a:defRPr sz="2000">
                <a:solidFill>
                  <a:schemeClr val="tx1"/>
                </a:solidFill>
                <a:latin typeface="Georgia" pitchFamily="18" charset="0"/>
              </a:defRPr>
            </a:lvl4pPr>
            <a:lvl5pPr marL="2057400" indent="-228600" defTabSz="809625" eaLnBrk="0" hangingPunct="0">
              <a:spcBef>
                <a:spcPct val="20000"/>
              </a:spcBef>
              <a:buClr>
                <a:srgbClr val="8FB08C"/>
              </a:buClr>
              <a:buChar char="•"/>
              <a:defRPr>
                <a:solidFill>
                  <a:schemeClr val="tx1"/>
                </a:solidFill>
                <a:latin typeface="Georgia" pitchFamily="18" charset="0"/>
              </a:defRPr>
            </a:lvl5pPr>
            <a:lvl6pPr marL="25146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defTabSz="809625"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50000"/>
              </a:spcBef>
              <a:buClrTx/>
              <a:buSzTx/>
              <a:buFontTx/>
              <a:buNone/>
            </a:pPr>
            <a:r>
              <a:rPr lang="en-US" altLang="en-US" sz="2000" dirty="0">
                <a:latin typeface="Arial" charset="0"/>
              </a:rPr>
              <a:t>M</a:t>
            </a:r>
            <a:r>
              <a:rPr lang="en-US" altLang="en-US" sz="2000" dirty="0" smtClean="0">
                <a:latin typeface="Arial" charset="0"/>
              </a:rPr>
              <a:t>ulti-dimensional </a:t>
            </a:r>
            <a:r>
              <a:rPr lang="en-US" altLang="en-US" sz="2000" dirty="0">
                <a:latin typeface="Arial" charset="0"/>
              </a:rPr>
              <a:t>“cubes” of information that summarize transactional data across a variety of dimensions</a:t>
            </a:r>
            <a:r>
              <a:rPr lang="en-US" altLang="en-US" sz="2000" dirty="0" smtClean="0">
                <a:latin typeface="Arial" charset="0"/>
              </a:rPr>
              <a:t>.</a:t>
            </a:r>
            <a:endParaRPr lang="en-US" altLang="en-US" sz="2000" dirty="0">
              <a:latin typeface="Arial" charset="0"/>
            </a:endParaRPr>
          </a:p>
        </p:txBody>
      </p:sp>
    </p:spTree>
    <p:extLst>
      <p:ext uri="{BB962C8B-B14F-4D97-AF65-F5344CB8AC3E}">
        <p14:creationId xmlns:p14="http://schemas.microsoft.com/office/powerpoint/2010/main" val="2982842522"/>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smtClean="0"/>
              <a:t>Data Marts</a:t>
            </a:r>
          </a:p>
        </p:txBody>
      </p:sp>
      <p:pic>
        <p:nvPicPr>
          <p:cNvPr id="27651" name="Picture 7" descr="haa5223x_0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493574"/>
            <a:ext cx="9021762" cy="395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40882"/>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Overview</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Unit 1: Introduction</a:t>
            </a:r>
          </a:p>
          <a:p>
            <a:r>
              <a:rPr lang="en-US" dirty="0">
                <a:solidFill>
                  <a:schemeClr val="bg1">
                    <a:lumMod val="75000"/>
                  </a:schemeClr>
                </a:solidFill>
              </a:rPr>
              <a:t>Unit </a:t>
            </a:r>
            <a:r>
              <a:rPr lang="en-US" dirty="0" smtClean="0">
                <a:solidFill>
                  <a:schemeClr val="bg1">
                    <a:lumMod val="75000"/>
                  </a:schemeClr>
                </a:solidFill>
              </a:rPr>
              <a:t>2: </a:t>
            </a:r>
            <a:r>
              <a:rPr lang="en-US" dirty="0">
                <a:solidFill>
                  <a:schemeClr val="bg1">
                    <a:lumMod val="75000"/>
                  </a:schemeClr>
                </a:solidFill>
              </a:rPr>
              <a:t>Systems </a:t>
            </a:r>
            <a:r>
              <a:rPr lang="en-US" dirty="0" smtClean="0">
                <a:solidFill>
                  <a:schemeClr val="bg1">
                    <a:lumMod val="75000"/>
                  </a:schemeClr>
                </a:solidFill>
              </a:rPr>
              <a:t>Analysis</a:t>
            </a:r>
          </a:p>
          <a:p>
            <a:r>
              <a:rPr lang="en-US" dirty="0">
                <a:solidFill>
                  <a:srgbClr val="FF0000"/>
                </a:solidFill>
              </a:rPr>
              <a:t>Unit </a:t>
            </a:r>
            <a:r>
              <a:rPr lang="en-US" dirty="0" smtClean="0">
                <a:solidFill>
                  <a:srgbClr val="FF0000"/>
                </a:solidFill>
              </a:rPr>
              <a:t>3: </a:t>
            </a:r>
            <a:r>
              <a:rPr lang="en-US" dirty="0">
                <a:solidFill>
                  <a:srgbClr val="FF0000"/>
                </a:solidFill>
              </a:rPr>
              <a:t>Organizational Systems</a:t>
            </a:r>
            <a:endParaRPr lang="en-US" dirty="0" smtClean="0">
              <a:solidFill>
                <a:srgbClr val="FF0000"/>
              </a:solidFill>
            </a:endParaRPr>
          </a:p>
          <a:p>
            <a:r>
              <a:rPr lang="en-US" dirty="0">
                <a:solidFill>
                  <a:schemeClr val="bg1">
                    <a:lumMod val="75000"/>
                  </a:schemeClr>
                </a:solidFill>
              </a:rPr>
              <a:t>Unit </a:t>
            </a:r>
            <a:r>
              <a:rPr lang="en-US" dirty="0" smtClean="0">
                <a:solidFill>
                  <a:schemeClr val="bg1">
                    <a:lumMod val="75000"/>
                  </a:schemeClr>
                </a:solidFill>
              </a:rPr>
              <a:t>4: </a:t>
            </a:r>
            <a:r>
              <a:rPr lang="en-US" dirty="0">
                <a:solidFill>
                  <a:schemeClr val="bg1">
                    <a:lumMod val="75000"/>
                  </a:schemeClr>
                </a:solidFill>
              </a:rPr>
              <a:t>Consumer </a:t>
            </a:r>
            <a:r>
              <a:rPr lang="en-US" dirty="0" smtClean="0">
                <a:solidFill>
                  <a:schemeClr val="bg1">
                    <a:lumMod val="75000"/>
                  </a:schemeClr>
                </a:solidFill>
              </a:rPr>
              <a:t>Systems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a:t>
            </a:fld>
            <a:endParaRPr lang="en-US"/>
          </a:p>
        </p:txBody>
      </p:sp>
    </p:spTree>
    <p:extLst>
      <p:ext uri="{BB962C8B-B14F-4D97-AF65-F5344CB8AC3E}">
        <p14:creationId xmlns:p14="http://schemas.microsoft.com/office/powerpoint/2010/main" val="243873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355" y="1630573"/>
            <a:ext cx="5639289" cy="2453853"/>
          </a:xfrm>
          <a:prstGeom prst="rect">
            <a:avLst/>
          </a:prstGeom>
        </p:spPr>
      </p:pic>
    </p:spTree>
    <p:extLst>
      <p:ext uri="{BB962C8B-B14F-4D97-AF65-F5344CB8AC3E}">
        <p14:creationId xmlns:p14="http://schemas.microsoft.com/office/powerpoint/2010/main" val="2775459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714500"/>
            <a:ext cx="2286000" cy="2286000"/>
          </a:xfrm>
          <a:prstGeom prst="rect">
            <a:avLst/>
          </a:prstGeom>
        </p:spPr>
      </p:pic>
    </p:spTree>
    <p:extLst>
      <p:ext uri="{BB962C8B-B14F-4D97-AF65-F5344CB8AC3E}">
        <p14:creationId xmlns:p14="http://schemas.microsoft.com/office/powerpoint/2010/main" val="3404972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304800" y="2530614"/>
            <a:ext cx="7848600" cy="707886"/>
          </a:xfrm>
          <a:prstGeom prst="rect">
            <a:avLst/>
          </a:prstGeom>
          <a:noFill/>
        </p:spPr>
        <p:txBody>
          <a:bodyPr wrap="square" rtlCol="0">
            <a:spAutoFit/>
          </a:bodyPr>
          <a:lstStyle/>
          <a:p>
            <a:r>
              <a:rPr lang="en-US" sz="4000" dirty="0" smtClean="0"/>
              <a:t>What is “Knowledge Management”?</a:t>
            </a:r>
            <a:endParaRPr lang="en-US" sz="4000" dirty="0"/>
          </a:p>
        </p:txBody>
      </p:sp>
      <p:sp>
        <p:nvSpPr>
          <p:cNvPr id="2" name="Rectangle 1"/>
          <p:cNvSpPr/>
          <p:nvPr/>
        </p:nvSpPr>
        <p:spPr>
          <a:xfrm>
            <a:off x="304800" y="3434406"/>
            <a:ext cx="4572000" cy="2031325"/>
          </a:xfrm>
          <a:prstGeom prst="rect">
            <a:avLst/>
          </a:prstGeom>
        </p:spPr>
        <p:txBody>
          <a:bodyPr>
            <a:spAutoFit/>
          </a:bodyPr>
          <a:lstStyle/>
          <a:p>
            <a:r>
              <a:rPr lang="en-US" b="1" dirty="0">
                <a:solidFill>
                  <a:srgbClr val="222222"/>
                </a:solidFill>
                <a:latin typeface="arial" panose="020B0604020202020204" pitchFamily="34" charset="0"/>
              </a:rPr>
              <a:t>Knowledge management</a:t>
            </a:r>
            <a:r>
              <a:rPr lang="en-US" dirty="0">
                <a:solidFill>
                  <a:srgbClr val="222222"/>
                </a:solidFill>
                <a:latin typeface="arial" panose="020B0604020202020204" pitchFamily="34" charset="0"/>
              </a:rPr>
              <a:t> (KM) is the process of capturing, developing, sharing, and effectively using organizational </a:t>
            </a:r>
            <a:r>
              <a:rPr lang="en-US" b="1" dirty="0">
                <a:solidFill>
                  <a:srgbClr val="222222"/>
                </a:solidFill>
                <a:latin typeface="arial" panose="020B0604020202020204" pitchFamily="34" charset="0"/>
              </a:rPr>
              <a:t>knowledge</a:t>
            </a:r>
            <a:r>
              <a:rPr lang="en-US" dirty="0">
                <a:solidFill>
                  <a:srgbClr val="222222"/>
                </a:solidFill>
                <a:latin typeface="arial" panose="020B0604020202020204" pitchFamily="34" charset="0"/>
              </a:rPr>
              <a:t>. It refers to a multi-disciplinary approach to achieving organizational objectives by making the best use of </a:t>
            </a:r>
            <a:r>
              <a:rPr lang="en-US" b="1" dirty="0">
                <a:solidFill>
                  <a:srgbClr val="222222"/>
                </a:solidFill>
                <a:latin typeface="arial" panose="020B0604020202020204" pitchFamily="34" charset="0"/>
              </a:rPr>
              <a:t>knowledge</a:t>
            </a:r>
            <a:r>
              <a:rPr lang="en-US" dirty="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3052958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Tacit Knowledge</a:t>
            </a:r>
            <a:endParaRPr lang="en-US" dirty="0"/>
          </a:p>
        </p:txBody>
      </p:sp>
      <p:sp>
        <p:nvSpPr>
          <p:cNvPr id="4" name="Rectangle 3"/>
          <p:cNvSpPr/>
          <p:nvPr/>
        </p:nvSpPr>
        <p:spPr>
          <a:xfrm>
            <a:off x="2286000" y="1600465"/>
            <a:ext cx="4572000" cy="1477328"/>
          </a:xfrm>
          <a:prstGeom prst="rect">
            <a:avLst/>
          </a:prstGeom>
        </p:spPr>
        <p:txBody>
          <a:bodyPr>
            <a:spAutoFit/>
          </a:bodyPr>
          <a:lstStyle/>
          <a:p>
            <a:r>
              <a:rPr lang="en-US" b="1" dirty="0"/>
              <a:t>Tacit knowledge</a:t>
            </a:r>
            <a:r>
              <a:rPr lang="en-US" dirty="0"/>
              <a:t> (as opposed to formal, codified or explicit </a:t>
            </a:r>
            <a:r>
              <a:rPr lang="en-US" b="1" dirty="0"/>
              <a:t>knowledge</a:t>
            </a:r>
            <a:r>
              <a:rPr lang="en-US" dirty="0"/>
              <a:t>) is the kind of </a:t>
            </a:r>
            <a:r>
              <a:rPr lang="en-US" b="1" dirty="0"/>
              <a:t>knowledge</a:t>
            </a:r>
            <a:r>
              <a:rPr lang="en-US" dirty="0"/>
              <a:t> that is difficult to transfer to another person by means of writing it down or verbalizing it.</a:t>
            </a:r>
          </a:p>
        </p:txBody>
      </p:sp>
      <p:sp>
        <p:nvSpPr>
          <p:cNvPr id="6" name="Rectangle 5"/>
          <p:cNvSpPr/>
          <p:nvPr/>
        </p:nvSpPr>
        <p:spPr>
          <a:xfrm>
            <a:off x="0" y="3314700"/>
            <a:ext cx="9144000" cy="24003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04800" y="3499187"/>
            <a:ext cx="8534400" cy="2031325"/>
          </a:xfrm>
          <a:prstGeom prst="rect">
            <a:avLst/>
          </a:prstGeom>
        </p:spPr>
        <p:txBody>
          <a:bodyPr wrap="square" numCol="2">
            <a:spAutoFit/>
          </a:bodyPr>
          <a:lstStyle/>
          <a:p>
            <a:pPr marL="285750" indent="-285750">
              <a:buFont typeface="Arial" panose="020B0604020202020204" pitchFamily="34" charset="0"/>
              <a:buChar char="•"/>
            </a:pPr>
            <a:r>
              <a:rPr lang="en-US" dirty="0" smtClean="0">
                <a:solidFill>
                  <a:schemeClr val="bg1"/>
                </a:solidFill>
              </a:rPr>
              <a:t>Using language</a:t>
            </a:r>
          </a:p>
          <a:p>
            <a:pPr marL="285750" indent="-285750">
              <a:buFont typeface="Arial" panose="020B0604020202020204" pitchFamily="34" charset="0"/>
              <a:buChar char="•"/>
            </a:pPr>
            <a:r>
              <a:rPr lang="en-US" dirty="0" smtClean="0">
                <a:solidFill>
                  <a:schemeClr val="bg1"/>
                </a:solidFill>
              </a:rPr>
              <a:t>Solving algebra</a:t>
            </a:r>
          </a:p>
          <a:p>
            <a:pPr marL="285750" indent="-285750">
              <a:buFont typeface="Arial" panose="020B0604020202020204" pitchFamily="34" charset="0"/>
              <a:buChar char="•"/>
            </a:pPr>
            <a:r>
              <a:rPr lang="en-US" dirty="0" smtClean="0">
                <a:solidFill>
                  <a:schemeClr val="bg1"/>
                </a:solidFill>
              </a:rPr>
              <a:t>Playing an instrument</a:t>
            </a:r>
          </a:p>
          <a:p>
            <a:pPr marL="285750" indent="-285750">
              <a:buFont typeface="Arial" panose="020B0604020202020204" pitchFamily="34" charset="0"/>
              <a:buChar char="•"/>
            </a:pPr>
            <a:r>
              <a:rPr lang="en-US" dirty="0" smtClean="0">
                <a:solidFill>
                  <a:schemeClr val="bg1"/>
                </a:solidFill>
              </a:rPr>
              <a:t>Riding a bike</a:t>
            </a:r>
          </a:p>
          <a:p>
            <a:pPr marL="285750" indent="-285750">
              <a:buFont typeface="Arial" panose="020B0604020202020204" pitchFamily="34" charset="0"/>
              <a:buChar char="•"/>
            </a:pPr>
            <a:r>
              <a:rPr lang="en-US" dirty="0" smtClean="0">
                <a:solidFill>
                  <a:schemeClr val="bg1"/>
                </a:solidFill>
              </a:rPr>
              <a:t>Carpentry</a:t>
            </a:r>
          </a:p>
          <a:p>
            <a:pPr marL="285750" indent="-285750">
              <a:buFont typeface="Arial" panose="020B0604020202020204" pitchFamily="34" charset="0"/>
              <a:buChar char="•"/>
            </a:pPr>
            <a:r>
              <a:rPr lang="en-US" dirty="0" smtClean="0">
                <a:solidFill>
                  <a:schemeClr val="bg1"/>
                </a:solidFill>
              </a:rPr>
              <a:t>Facial recognition</a:t>
            </a:r>
          </a:p>
          <a:p>
            <a:pPr marL="285750" indent="-285750">
              <a:buFont typeface="Arial" panose="020B0604020202020204" pitchFamily="34" charset="0"/>
              <a:buChar char="•"/>
            </a:pPr>
            <a:r>
              <a:rPr lang="en-US" dirty="0" smtClean="0">
                <a:solidFill>
                  <a:schemeClr val="bg1"/>
                </a:solidFill>
              </a:rPr>
              <a:t>Cooking and baking</a:t>
            </a:r>
          </a:p>
          <a:p>
            <a:pPr marL="285750" indent="-285750">
              <a:buFont typeface="Arial" panose="020B0604020202020204" pitchFamily="34" charset="0"/>
              <a:buChar char="•"/>
            </a:pPr>
            <a:r>
              <a:rPr lang="en-US" dirty="0" smtClean="0">
                <a:solidFill>
                  <a:schemeClr val="bg1"/>
                </a:solidFill>
              </a:rPr>
              <a:t>Manufacturing </a:t>
            </a:r>
          </a:p>
          <a:p>
            <a:pPr marL="285750" indent="-285750">
              <a:buFont typeface="Arial" panose="020B0604020202020204" pitchFamily="34" charset="0"/>
              <a:buChar char="•"/>
            </a:pPr>
            <a:r>
              <a:rPr lang="en-US" dirty="0" smtClean="0">
                <a:solidFill>
                  <a:schemeClr val="bg1"/>
                </a:solidFill>
              </a:rPr>
              <a:t>Resolving discrepancies in a balance sheet</a:t>
            </a:r>
          </a:p>
          <a:p>
            <a:pPr marL="285750" indent="-285750">
              <a:buFont typeface="Arial" panose="020B0604020202020204" pitchFamily="34" charset="0"/>
              <a:buChar char="•"/>
            </a:pPr>
            <a:r>
              <a:rPr lang="en-US" dirty="0" smtClean="0">
                <a:solidFill>
                  <a:schemeClr val="bg1"/>
                </a:solidFill>
              </a:rPr>
              <a:t>Distinguished from </a:t>
            </a:r>
            <a:r>
              <a:rPr lang="en-US" b="1" dirty="0" smtClean="0">
                <a:solidFill>
                  <a:schemeClr val="bg1"/>
                </a:solidFill>
              </a:rPr>
              <a:t>explicit knowledge </a:t>
            </a:r>
            <a:r>
              <a:rPr lang="en-US" dirty="0" smtClean="0">
                <a:solidFill>
                  <a:schemeClr val="bg1"/>
                </a:solidFill>
              </a:rPr>
              <a:t>(discrete knowledge about questions like ‘where is Paris?’, ‘how much does an iPhone cost?’)</a:t>
            </a:r>
            <a:endParaRPr lang="en-US" dirty="0">
              <a:solidFill>
                <a:schemeClr val="bg1"/>
              </a:solidFill>
            </a:endParaRPr>
          </a:p>
        </p:txBody>
      </p:sp>
    </p:spTree>
    <p:extLst>
      <p:ext uri="{BB962C8B-B14F-4D97-AF65-F5344CB8AC3E}">
        <p14:creationId xmlns:p14="http://schemas.microsoft.com/office/powerpoint/2010/main" val="5351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Question</a:t>
            </a:r>
            <a:endParaRPr lang="en-US" dirty="0"/>
          </a:p>
        </p:txBody>
      </p:sp>
      <p:sp>
        <p:nvSpPr>
          <p:cNvPr id="4" name="Content Placeholder 3"/>
          <p:cNvSpPr>
            <a:spLocks noGrp="1"/>
          </p:cNvSpPr>
          <p:nvPr>
            <p:ph idx="1"/>
          </p:nvPr>
        </p:nvSpPr>
        <p:spPr>
          <a:xfrm>
            <a:off x="228600" y="1587500"/>
            <a:ext cx="8686800" cy="3429000"/>
          </a:xfrm>
        </p:spPr>
        <p:txBody>
          <a:bodyPr>
            <a:normAutofit fontScale="92500" lnSpcReduction="10000"/>
          </a:bodyPr>
          <a:lstStyle/>
          <a:p>
            <a:r>
              <a:rPr lang="en-US" altLang="en-US" dirty="0" smtClean="0"/>
              <a:t>What is a “Baby Boomer” and how many of them are in the workforce today?</a:t>
            </a:r>
          </a:p>
          <a:p>
            <a:r>
              <a:rPr lang="en-US" altLang="en-US" dirty="0" smtClean="0"/>
              <a:t>How many will be in the workforce 10 years from now?</a:t>
            </a:r>
          </a:p>
          <a:p>
            <a:r>
              <a:rPr lang="en-US" altLang="en-US" dirty="0" smtClean="0"/>
              <a:t>Why </a:t>
            </a:r>
            <a:r>
              <a:rPr lang="en-US" altLang="en-US" dirty="0" smtClean="0"/>
              <a:t>is this keeping CEOs awake at night?</a:t>
            </a:r>
          </a:p>
          <a:p>
            <a:r>
              <a:rPr lang="en-US" altLang="en-US" dirty="0" smtClean="0"/>
              <a:t>Is there technology that we can use to help with this?</a:t>
            </a:r>
          </a:p>
        </p:txBody>
      </p:sp>
    </p:spTree>
    <p:extLst>
      <p:ext uri="{BB962C8B-B14F-4D97-AF65-F5344CB8AC3E}">
        <p14:creationId xmlns:p14="http://schemas.microsoft.com/office/powerpoint/2010/main" val="1126637835"/>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299"/>
            <a:ext cx="7467600" cy="5600701"/>
          </a:xfrm>
          <a:prstGeom prst="rect">
            <a:avLst/>
          </a:prstGeom>
        </p:spPr>
      </p:pic>
    </p:spTree>
    <p:extLst>
      <p:ext uri="{BB962C8B-B14F-4D97-AF65-F5344CB8AC3E}">
        <p14:creationId xmlns:p14="http://schemas.microsoft.com/office/powerpoint/2010/main" val="3256582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0"/>
            <a:ext cx="4953000" cy="5514339"/>
          </a:xfrm>
          <a:prstGeom prst="rect">
            <a:avLst/>
          </a:prstGeom>
        </p:spPr>
      </p:pic>
      <p:sp>
        <p:nvSpPr>
          <p:cNvPr id="3" name="TextBox 2"/>
          <p:cNvSpPr txBox="1"/>
          <p:nvPr/>
        </p:nvSpPr>
        <p:spPr>
          <a:xfrm>
            <a:off x="257175" y="356799"/>
            <a:ext cx="3124200" cy="646331"/>
          </a:xfrm>
          <a:prstGeom prst="rect">
            <a:avLst/>
          </a:prstGeom>
          <a:noFill/>
        </p:spPr>
        <p:txBody>
          <a:bodyPr wrap="square" rtlCol="0">
            <a:spAutoFit/>
          </a:bodyPr>
          <a:lstStyle/>
          <a:p>
            <a:r>
              <a:rPr lang="en-US" dirty="0" smtClean="0"/>
              <a:t>What are the benefits of Knowledge Management?</a:t>
            </a:r>
            <a:endParaRPr lang="en-US" dirty="0"/>
          </a:p>
        </p:txBody>
      </p:sp>
      <p:sp>
        <p:nvSpPr>
          <p:cNvPr id="4" name="TextBox 3"/>
          <p:cNvSpPr txBox="1"/>
          <p:nvPr/>
        </p:nvSpPr>
        <p:spPr>
          <a:xfrm>
            <a:off x="6096000" y="4762500"/>
            <a:ext cx="2895600" cy="646331"/>
          </a:xfrm>
          <a:prstGeom prst="rect">
            <a:avLst/>
          </a:prstGeom>
          <a:noFill/>
        </p:spPr>
        <p:txBody>
          <a:bodyPr wrap="square" rtlCol="0">
            <a:spAutoFit/>
          </a:bodyPr>
          <a:lstStyle/>
          <a:p>
            <a:r>
              <a:rPr lang="en-US" dirty="0" smtClean="0"/>
              <a:t>What are the challenges of Knowledge Management?</a:t>
            </a:r>
            <a:endParaRPr lang="en-US" dirty="0"/>
          </a:p>
        </p:txBody>
      </p:sp>
      <p:sp>
        <p:nvSpPr>
          <p:cNvPr id="5" name="TextBox 4"/>
          <p:cNvSpPr txBox="1"/>
          <p:nvPr/>
        </p:nvSpPr>
        <p:spPr>
          <a:xfrm>
            <a:off x="228600" y="4762500"/>
            <a:ext cx="3124200" cy="646331"/>
          </a:xfrm>
          <a:prstGeom prst="rect">
            <a:avLst/>
          </a:prstGeom>
          <a:noFill/>
        </p:spPr>
        <p:txBody>
          <a:bodyPr wrap="square" rtlCol="0">
            <a:spAutoFit/>
          </a:bodyPr>
          <a:lstStyle/>
          <a:p>
            <a:r>
              <a:rPr lang="en-US" dirty="0" smtClean="0"/>
              <a:t>What is a community of practice?</a:t>
            </a:r>
            <a:endParaRPr lang="en-US" dirty="0"/>
          </a:p>
        </p:txBody>
      </p:sp>
      <p:sp>
        <p:nvSpPr>
          <p:cNvPr id="6" name="TextBox 5"/>
          <p:cNvSpPr txBox="1"/>
          <p:nvPr/>
        </p:nvSpPr>
        <p:spPr>
          <a:xfrm>
            <a:off x="6096000" y="495299"/>
            <a:ext cx="3124200" cy="369332"/>
          </a:xfrm>
          <a:prstGeom prst="rect">
            <a:avLst/>
          </a:prstGeom>
          <a:noFill/>
        </p:spPr>
        <p:txBody>
          <a:bodyPr wrap="square" rtlCol="0">
            <a:spAutoFit/>
          </a:bodyPr>
          <a:lstStyle/>
          <a:p>
            <a:r>
              <a:rPr lang="en-US" dirty="0" smtClean="0"/>
              <a:t>What are best practices?</a:t>
            </a:r>
            <a:endParaRPr lang="en-US" dirty="0"/>
          </a:p>
        </p:txBody>
      </p:sp>
    </p:spTree>
    <p:extLst>
      <p:ext uri="{BB962C8B-B14F-4D97-AF65-F5344CB8AC3E}">
        <p14:creationId xmlns:p14="http://schemas.microsoft.com/office/powerpoint/2010/main" val="17323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Transfer</a:t>
            </a:r>
            <a:endParaRPr lang="en-US" dirty="0"/>
          </a:p>
        </p:txBody>
      </p:sp>
      <p:sp>
        <p:nvSpPr>
          <p:cNvPr id="3" name="Rectangle 2"/>
          <p:cNvSpPr/>
          <p:nvPr/>
        </p:nvSpPr>
        <p:spPr>
          <a:xfrm>
            <a:off x="2286000" y="1703338"/>
            <a:ext cx="4572000" cy="2308324"/>
          </a:xfrm>
          <a:prstGeom prst="rect">
            <a:avLst/>
          </a:prstGeom>
        </p:spPr>
        <p:txBody>
          <a:bodyPr>
            <a:spAutoFit/>
          </a:bodyPr>
          <a:lstStyle/>
          <a:p>
            <a:r>
              <a:rPr lang="en-US" dirty="0">
                <a:solidFill>
                  <a:srgbClr val="222222"/>
                </a:solidFill>
                <a:latin typeface="arial" panose="020B0604020202020204" pitchFamily="34" charset="0"/>
              </a:rPr>
              <a:t>In organizational theory, </a:t>
            </a:r>
            <a:r>
              <a:rPr lang="en-US" b="1" dirty="0">
                <a:solidFill>
                  <a:srgbClr val="222222"/>
                </a:solidFill>
                <a:latin typeface="arial" panose="020B0604020202020204" pitchFamily="34" charset="0"/>
              </a:rPr>
              <a:t>knowledge transfer</a:t>
            </a:r>
            <a:r>
              <a:rPr lang="en-US" dirty="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(KT) is </a:t>
            </a:r>
            <a:r>
              <a:rPr lang="en-US" dirty="0">
                <a:solidFill>
                  <a:srgbClr val="222222"/>
                </a:solidFill>
                <a:latin typeface="arial" panose="020B0604020202020204" pitchFamily="34" charset="0"/>
              </a:rPr>
              <a:t>the practical problem of </a:t>
            </a:r>
            <a:r>
              <a:rPr lang="en-US" b="1" dirty="0">
                <a:solidFill>
                  <a:srgbClr val="222222"/>
                </a:solidFill>
                <a:latin typeface="arial" panose="020B0604020202020204" pitchFamily="34" charset="0"/>
              </a:rPr>
              <a:t>transferring </a:t>
            </a:r>
            <a:r>
              <a:rPr lang="en-US" b="1" dirty="0" err="1">
                <a:solidFill>
                  <a:srgbClr val="222222"/>
                </a:solidFill>
                <a:latin typeface="arial" panose="020B0604020202020204" pitchFamily="34" charset="0"/>
              </a:rPr>
              <a:t>knowledge</a:t>
            </a:r>
            <a:r>
              <a:rPr lang="en-US" dirty="0" err="1">
                <a:solidFill>
                  <a:srgbClr val="222222"/>
                </a:solidFill>
                <a:latin typeface="arial" panose="020B0604020202020204" pitchFamily="34" charset="0"/>
              </a:rPr>
              <a:t>from</a:t>
            </a:r>
            <a:r>
              <a:rPr lang="en-US" dirty="0">
                <a:solidFill>
                  <a:srgbClr val="222222"/>
                </a:solidFill>
                <a:latin typeface="arial" panose="020B0604020202020204" pitchFamily="34" charset="0"/>
              </a:rPr>
              <a:t> one part of the organization to another. </a:t>
            </a:r>
            <a:r>
              <a:rPr lang="en-US" dirty="0" smtClean="0">
                <a:solidFill>
                  <a:srgbClr val="222222"/>
                </a:solidFill>
                <a:latin typeface="arial" panose="020B0604020202020204" pitchFamily="34" charset="0"/>
              </a:rPr>
              <a:t>Like </a:t>
            </a:r>
            <a:r>
              <a:rPr lang="en-US" b="1" dirty="0" smtClean="0">
                <a:solidFill>
                  <a:srgbClr val="222222"/>
                </a:solidFill>
                <a:latin typeface="arial" panose="020B0604020202020204" pitchFamily="34" charset="0"/>
              </a:rPr>
              <a:t>knowledge</a:t>
            </a:r>
            <a:r>
              <a:rPr lang="en-US" dirty="0">
                <a:solidFill>
                  <a:srgbClr val="222222"/>
                </a:solidFill>
                <a:latin typeface="arial" panose="020B0604020202020204" pitchFamily="34" charset="0"/>
              </a:rPr>
              <a:t> management, </a:t>
            </a:r>
            <a:r>
              <a:rPr lang="en-US" b="1" dirty="0">
                <a:solidFill>
                  <a:srgbClr val="222222"/>
                </a:solidFill>
                <a:latin typeface="arial" panose="020B0604020202020204" pitchFamily="34" charset="0"/>
              </a:rPr>
              <a:t>knowledge </a:t>
            </a:r>
            <a:r>
              <a:rPr lang="en-US" b="1" dirty="0" smtClean="0">
                <a:solidFill>
                  <a:srgbClr val="222222"/>
                </a:solidFill>
                <a:latin typeface="arial" panose="020B0604020202020204" pitchFamily="34" charset="0"/>
              </a:rPr>
              <a:t>transfer </a:t>
            </a:r>
            <a:r>
              <a:rPr lang="en-US" dirty="0" smtClean="0">
                <a:solidFill>
                  <a:srgbClr val="222222"/>
                </a:solidFill>
                <a:latin typeface="arial" panose="020B0604020202020204" pitchFamily="34" charset="0"/>
              </a:rPr>
              <a:t>seeks </a:t>
            </a:r>
            <a:r>
              <a:rPr lang="en-US" dirty="0">
                <a:solidFill>
                  <a:srgbClr val="222222"/>
                </a:solidFill>
                <a:latin typeface="arial" panose="020B0604020202020204" pitchFamily="34" charset="0"/>
              </a:rPr>
              <a:t>to organize, create, capture or </a:t>
            </a:r>
            <a:r>
              <a:rPr lang="en-US" dirty="0" smtClean="0">
                <a:solidFill>
                  <a:srgbClr val="222222"/>
                </a:solidFill>
                <a:latin typeface="arial" panose="020B0604020202020204" pitchFamily="34" charset="0"/>
              </a:rPr>
              <a:t>distribute </a:t>
            </a:r>
            <a:r>
              <a:rPr lang="en-US" b="1" dirty="0" smtClean="0">
                <a:solidFill>
                  <a:srgbClr val="222222"/>
                </a:solidFill>
                <a:latin typeface="arial" panose="020B0604020202020204" pitchFamily="34" charset="0"/>
              </a:rPr>
              <a:t>knowledge</a:t>
            </a:r>
            <a:r>
              <a:rPr lang="en-US" dirty="0">
                <a:solidFill>
                  <a:srgbClr val="222222"/>
                </a:solidFill>
                <a:latin typeface="arial" panose="020B0604020202020204" pitchFamily="34" charset="0"/>
              </a:rPr>
              <a:t> and ensure its availability for future users.</a:t>
            </a:r>
            <a:endParaRPr lang="en-US" dirty="0"/>
          </a:p>
        </p:txBody>
      </p:sp>
    </p:spTree>
    <p:extLst>
      <p:ext uri="{BB962C8B-B14F-4D97-AF65-F5344CB8AC3E}">
        <p14:creationId xmlns:p14="http://schemas.microsoft.com/office/powerpoint/2010/main" val="3020492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rgbClr val="FF0000"/>
                </a:solidFill>
              </a:rPr>
              <a:t>3.1.2</a:t>
            </a:r>
            <a:r>
              <a:rPr lang="en-US" dirty="0">
                <a:solidFill>
                  <a:srgbClr val="FF0000"/>
                </a:solidFill>
              </a:rPr>
              <a:t>. Managing the business: decision-making (analytics, BI, dashboards</a:t>
            </a:r>
            <a:r>
              <a:rPr lang="en-US" dirty="0" smtClean="0">
                <a:solidFill>
                  <a:srgbClr val="FF0000"/>
                </a:solidFill>
              </a:rPr>
              <a:t>)</a:t>
            </a:r>
          </a:p>
          <a:p>
            <a:pPr marL="803275" lvl="1" indent="-403225">
              <a:lnSpc>
                <a:spcPct val="130000"/>
              </a:lnSpc>
              <a:buNone/>
            </a:pPr>
            <a:r>
              <a:rPr lang="en-US" dirty="0" smtClean="0">
                <a:solidFill>
                  <a:srgbClr val="FF0000"/>
                </a:solidFill>
              </a:rPr>
              <a:t>3.1.3</a:t>
            </a:r>
            <a:r>
              <a:rPr lang="en-US" dirty="0">
                <a:solidFill>
                  <a:srgbClr val="FF0000"/>
                </a:solidFill>
              </a:rPr>
              <a:t>. Growing the business: knowledge management, R&amp;D, and social </a:t>
            </a:r>
            <a:r>
              <a:rPr lang="en-US" dirty="0" smtClean="0">
                <a:solidFill>
                  <a:srgbClr val="FF0000"/>
                </a:solidFill>
              </a:rPr>
              <a:t>business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28</a:t>
            </a:fld>
            <a:endParaRPr lang="en-US"/>
          </a:p>
        </p:txBody>
      </p:sp>
    </p:spTree>
    <p:extLst>
      <p:ext uri="{BB962C8B-B14F-4D97-AF65-F5344CB8AC3E}">
        <p14:creationId xmlns:p14="http://schemas.microsoft.com/office/powerpoint/2010/main" val="2386127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29</a:t>
            </a:fld>
            <a:endParaRPr lang="en-US"/>
          </a:p>
        </p:txBody>
      </p:sp>
    </p:spTree>
    <p:extLst>
      <p:ext uri="{BB962C8B-B14F-4D97-AF65-F5344CB8AC3E}">
        <p14:creationId xmlns:p14="http://schemas.microsoft.com/office/powerpoint/2010/main" val="1659741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rgbClr val="FF0000"/>
                </a:solidFill>
              </a:rPr>
              <a:t>3.1.2</a:t>
            </a:r>
            <a:r>
              <a:rPr lang="en-US" dirty="0">
                <a:solidFill>
                  <a:srgbClr val="FF0000"/>
                </a:solidFill>
              </a:rPr>
              <a:t>. Managing the business: decision-making (analytics, BI, dashboards</a:t>
            </a:r>
            <a:r>
              <a:rPr lang="en-US" dirty="0" smtClean="0">
                <a:solidFill>
                  <a:srgbClr val="FF0000"/>
                </a:solidFill>
              </a:rPr>
              <a:t>)</a:t>
            </a:r>
          </a:p>
          <a:p>
            <a:pPr marL="803275" lvl="1" indent="-403225">
              <a:lnSpc>
                <a:spcPct val="130000"/>
              </a:lnSpc>
              <a:buNone/>
            </a:pPr>
            <a:r>
              <a:rPr lang="en-US" dirty="0" smtClean="0">
                <a:solidFill>
                  <a:srgbClr val="FF0000"/>
                </a:solidFill>
              </a:rPr>
              <a:t>3.1.3</a:t>
            </a:r>
            <a:r>
              <a:rPr lang="en-US" dirty="0">
                <a:solidFill>
                  <a:srgbClr val="FF0000"/>
                </a:solidFill>
              </a:rPr>
              <a:t>. Growing the business: knowledge management, R&amp;D, and social </a:t>
            </a:r>
            <a:r>
              <a:rPr lang="en-US" dirty="0" smtClean="0">
                <a:solidFill>
                  <a:srgbClr val="FF0000"/>
                </a:solidFill>
              </a:rPr>
              <a:t>business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3</a:t>
            </a:fld>
            <a:endParaRPr lang="en-US"/>
          </a:p>
        </p:txBody>
      </p:sp>
    </p:spTree>
    <p:extLst>
      <p:ext uri="{BB962C8B-B14F-4D97-AF65-F5344CB8AC3E}">
        <p14:creationId xmlns:p14="http://schemas.microsoft.com/office/powerpoint/2010/main" val="1645749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30</a:t>
            </a:fld>
            <a:endParaRPr lang="en-US"/>
          </a:p>
        </p:txBody>
      </p:sp>
    </p:spTree>
    <p:extLst>
      <p:ext uri="{BB962C8B-B14F-4D97-AF65-F5344CB8AC3E}">
        <p14:creationId xmlns:p14="http://schemas.microsoft.com/office/powerpoint/2010/main" val="22909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chemeClr val="bg1">
                    <a:lumMod val="75000"/>
                  </a:schemeClr>
                </a:solidFill>
              </a:rPr>
              <a:t>3.2. Systems management</a:t>
            </a:r>
          </a:p>
          <a:p>
            <a:pPr marL="803275" lvl="1" indent="-403225">
              <a:lnSpc>
                <a:spcPct val="130000"/>
              </a:lnSpc>
              <a:buNone/>
            </a:pPr>
            <a:r>
              <a:rPr lang="en-US" dirty="0">
                <a:solidFill>
                  <a:schemeClr val="bg1">
                    <a:lumMod val="75000"/>
                  </a:schemeClr>
                </a:solidFill>
              </a:rPr>
              <a:t>3.2.1. Business analysis, requirements, and systems acquisition</a:t>
            </a:r>
          </a:p>
          <a:p>
            <a:pPr marL="803275" lvl="1" indent="-403225">
              <a:lnSpc>
                <a:spcPct val="130000"/>
              </a:lnSpc>
              <a:buNone/>
            </a:pPr>
            <a:r>
              <a:rPr lang="en-US" dirty="0">
                <a:solidFill>
                  <a:schemeClr val="bg1">
                    <a:lumMod val="75000"/>
                  </a:schemeClr>
                </a:solidFill>
              </a:rPr>
              <a:t>3.2.2. Developing systems: programming, testing, and deployment</a:t>
            </a:r>
          </a:p>
          <a:p>
            <a:pPr marL="803275" lvl="1" indent="-403225">
              <a:lnSpc>
                <a:spcPct val="130000"/>
              </a:lnSpc>
              <a:buNone/>
            </a:pPr>
            <a:r>
              <a:rPr lang="en-US" dirty="0">
                <a:solidFill>
                  <a:schemeClr val="bg1">
                    <a:lumMod val="75000"/>
                  </a:schemeClr>
                </a:solidFill>
              </a:rPr>
              <a:t>3.2.3. Systems integration: standards, interoperability, and external collaboration</a:t>
            </a:r>
          </a:p>
          <a:p>
            <a:pPr marL="803275" lvl="1" indent="-403225">
              <a:lnSpc>
                <a:spcPct val="130000"/>
              </a:lnSpc>
              <a:buNone/>
            </a:pPr>
            <a:r>
              <a:rPr lang="en-US" dirty="0">
                <a:solidFill>
                  <a:schemeClr val="bg1">
                    <a:lumMod val="75000"/>
                  </a:schemeClr>
                </a:solidFill>
              </a:rPr>
              <a:t>3.2.4. Managing risk: security, hackers, and </a:t>
            </a:r>
            <a:r>
              <a:rPr lang="en-US" dirty="0" smtClean="0">
                <a:solidFill>
                  <a:schemeClr val="bg1">
                    <a:lumMod val="75000"/>
                  </a:schemeClr>
                </a:solidFill>
              </a:rPr>
              <a:t>privacy</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a:p>
        </p:txBody>
      </p:sp>
    </p:spTree>
    <p:extLst>
      <p:ext uri="{BB962C8B-B14F-4D97-AF65-F5344CB8AC3E}">
        <p14:creationId xmlns:p14="http://schemas.microsoft.com/office/powerpoint/2010/main" val="168042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a:p>
        </p:txBody>
      </p:sp>
    </p:spTree>
    <p:extLst>
      <p:ext uri="{BB962C8B-B14F-4D97-AF65-F5344CB8AC3E}">
        <p14:creationId xmlns:p14="http://schemas.microsoft.com/office/powerpoint/2010/main" val="21208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952500"/>
            <a:ext cx="5997460" cy="3863675"/>
          </a:xfrm>
          <a:prstGeom prst="rect">
            <a:avLst/>
          </a:prstGeom>
        </p:spPr>
      </p:pic>
    </p:spTree>
    <p:extLst>
      <p:ext uri="{BB962C8B-B14F-4D97-AF65-F5344CB8AC3E}">
        <p14:creationId xmlns:p14="http://schemas.microsoft.com/office/powerpoint/2010/main" val="326736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0"/>
            <a:ext cx="5715000" cy="5715000"/>
          </a:xfrm>
          <a:prstGeom prst="rect">
            <a:avLst/>
          </a:prstGeom>
        </p:spPr>
      </p:pic>
      <p:sp>
        <p:nvSpPr>
          <p:cNvPr id="5" name="TextBox 4"/>
          <p:cNvSpPr txBox="1"/>
          <p:nvPr/>
        </p:nvSpPr>
        <p:spPr>
          <a:xfrm>
            <a:off x="228600" y="2705100"/>
            <a:ext cx="7010400" cy="707886"/>
          </a:xfrm>
          <a:prstGeom prst="rect">
            <a:avLst/>
          </a:prstGeom>
          <a:noFill/>
        </p:spPr>
        <p:txBody>
          <a:bodyPr wrap="square" rtlCol="0">
            <a:spAutoFit/>
          </a:bodyPr>
          <a:lstStyle/>
          <a:p>
            <a:r>
              <a:rPr lang="en-US" sz="4000" dirty="0" smtClean="0"/>
              <a:t>What is </a:t>
            </a:r>
            <a:r>
              <a:rPr lang="en-US" sz="4000" dirty="0" smtClean="0"/>
              <a:t>Data Analytics?</a:t>
            </a:r>
            <a:endParaRPr lang="en-US" sz="4000" dirty="0"/>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all this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469564"/>
              </p:ext>
            </p:extLst>
          </p:nvPr>
        </p:nvGraphicFramePr>
        <p:xfrm>
          <a:off x="1447800" y="1181365"/>
          <a:ext cx="6248400" cy="1706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447800" y="3009900"/>
            <a:ext cx="6248400" cy="923330"/>
          </a:xfrm>
          <a:prstGeom prst="rect">
            <a:avLst/>
          </a:prstGeom>
        </p:spPr>
        <p:txBody>
          <a:bodyPr wrap="square">
            <a:spAutoFit/>
          </a:bodyPr>
          <a:lstStyle/>
          <a:p>
            <a:r>
              <a:rPr lang="en-US" b="1" dirty="0">
                <a:solidFill>
                  <a:schemeClr val="accent2">
                    <a:lumMod val="50000"/>
                  </a:schemeClr>
                </a:solidFill>
                <a:latin typeface="arial" panose="020B0604020202020204" pitchFamily="34" charset="0"/>
              </a:rPr>
              <a:t>Data </a:t>
            </a:r>
            <a:r>
              <a:rPr lang="en-US" b="1" dirty="0" smtClean="0">
                <a:solidFill>
                  <a:schemeClr val="accent2">
                    <a:lumMod val="50000"/>
                  </a:schemeClr>
                </a:solidFill>
                <a:latin typeface="arial" panose="020B0604020202020204" pitchFamily="34" charset="0"/>
              </a:rPr>
              <a:t>analytics</a:t>
            </a:r>
            <a:r>
              <a:rPr lang="en-US" dirty="0" smtClean="0">
                <a:solidFill>
                  <a:schemeClr val="accent2">
                    <a:lumMod val="50000"/>
                  </a:schemeClr>
                </a:solidFill>
                <a:latin typeface="arial" panose="020B0604020202020204" pitchFamily="34" charset="0"/>
              </a:rPr>
              <a:t> is </a:t>
            </a:r>
            <a:r>
              <a:rPr lang="en-US" dirty="0">
                <a:solidFill>
                  <a:schemeClr val="accent2">
                    <a:lumMod val="50000"/>
                  </a:schemeClr>
                </a:solidFill>
                <a:latin typeface="arial" panose="020B0604020202020204" pitchFamily="34" charset="0"/>
              </a:rPr>
              <a:t>the </a:t>
            </a:r>
            <a:r>
              <a:rPr lang="en-US" dirty="0" smtClean="0">
                <a:solidFill>
                  <a:schemeClr val="accent2">
                    <a:lumMod val="50000"/>
                  </a:schemeClr>
                </a:solidFill>
                <a:latin typeface="arial" panose="020B0604020202020204" pitchFamily="34" charset="0"/>
              </a:rPr>
              <a:t>art and science </a:t>
            </a:r>
            <a:r>
              <a:rPr lang="en-US" dirty="0">
                <a:solidFill>
                  <a:schemeClr val="accent2">
                    <a:lumMod val="50000"/>
                  </a:schemeClr>
                </a:solidFill>
                <a:latin typeface="arial" panose="020B0604020202020204" pitchFamily="34" charset="0"/>
              </a:rPr>
              <a:t>of examining raw data </a:t>
            </a:r>
            <a:r>
              <a:rPr lang="en-US" dirty="0" smtClean="0">
                <a:solidFill>
                  <a:schemeClr val="accent2">
                    <a:lumMod val="50000"/>
                  </a:schemeClr>
                </a:solidFill>
                <a:latin typeface="arial" panose="020B0604020202020204" pitchFamily="34" charset="0"/>
              </a:rPr>
              <a:t>for the </a:t>
            </a:r>
            <a:r>
              <a:rPr lang="en-US" dirty="0">
                <a:solidFill>
                  <a:schemeClr val="accent2">
                    <a:lumMod val="50000"/>
                  </a:schemeClr>
                </a:solidFill>
                <a:latin typeface="arial" panose="020B0604020202020204" pitchFamily="34" charset="0"/>
              </a:rPr>
              <a:t>purpose of </a:t>
            </a:r>
            <a:r>
              <a:rPr lang="en-US" dirty="0" smtClean="0">
                <a:solidFill>
                  <a:schemeClr val="accent2">
                    <a:lumMod val="50000"/>
                  </a:schemeClr>
                </a:solidFill>
                <a:latin typeface="arial" panose="020B0604020202020204" pitchFamily="34" charset="0"/>
              </a:rPr>
              <a:t>gaining insight and drawing actionable conclusions about business problems (Alalouf).</a:t>
            </a:r>
          </a:p>
        </p:txBody>
      </p:sp>
      <p:sp>
        <p:nvSpPr>
          <p:cNvPr id="6" name="Rectangle 5"/>
          <p:cNvSpPr/>
          <p:nvPr/>
        </p:nvSpPr>
        <p:spPr>
          <a:xfrm>
            <a:off x="1457325" y="4055026"/>
            <a:ext cx="6238875" cy="1200329"/>
          </a:xfrm>
          <a:prstGeom prst="rect">
            <a:avLst/>
          </a:prstGeom>
        </p:spPr>
        <p:txBody>
          <a:bodyPr wrap="square">
            <a:spAutoFit/>
          </a:bodyPr>
          <a:lstStyle/>
          <a:p>
            <a:r>
              <a:rPr lang="en-US" b="1" dirty="0">
                <a:solidFill>
                  <a:schemeClr val="tx2">
                    <a:lumMod val="50000"/>
                  </a:schemeClr>
                </a:solidFill>
                <a:latin typeface="arial" panose="020B0604020202020204" pitchFamily="34" charset="0"/>
              </a:rPr>
              <a:t>Big</a:t>
            </a:r>
            <a:r>
              <a:rPr lang="en-US" dirty="0">
                <a:solidFill>
                  <a:schemeClr val="tx2">
                    <a:lumMod val="50000"/>
                  </a:schemeClr>
                </a:solidFill>
                <a:latin typeface="arial" panose="020B0604020202020204" pitchFamily="34" charset="0"/>
              </a:rPr>
              <a:t> </a:t>
            </a:r>
            <a:r>
              <a:rPr lang="en-US" b="1" dirty="0">
                <a:solidFill>
                  <a:schemeClr val="tx2">
                    <a:lumMod val="50000"/>
                  </a:schemeClr>
                </a:solidFill>
                <a:latin typeface="arial" panose="020B0604020202020204" pitchFamily="34" charset="0"/>
              </a:rPr>
              <a:t>data analytics</a:t>
            </a:r>
            <a:r>
              <a:rPr lang="en-US" dirty="0">
                <a:solidFill>
                  <a:schemeClr val="tx2">
                    <a:lumMod val="50000"/>
                  </a:schemeClr>
                </a:solidFill>
                <a:latin typeface="arial" panose="020B0604020202020204" pitchFamily="34" charset="0"/>
              </a:rPr>
              <a:t> is the process of examining big data to uncover hidden patterns, unknown correlations and other useful information that can be used to make better </a:t>
            </a:r>
            <a:r>
              <a:rPr lang="en-US" dirty="0" smtClean="0">
                <a:solidFill>
                  <a:schemeClr val="tx2">
                    <a:lumMod val="50000"/>
                  </a:schemeClr>
                </a:solidFill>
                <a:latin typeface="arial" panose="020B0604020202020204" pitchFamily="34" charset="0"/>
              </a:rPr>
              <a:t>decisions (</a:t>
            </a:r>
            <a:r>
              <a:rPr lang="en-US" dirty="0" smtClean="0">
                <a:solidFill>
                  <a:schemeClr val="tx2">
                    <a:lumMod val="50000"/>
                  </a:schemeClr>
                </a:solidFill>
                <a:latin typeface="arial" panose="020B0604020202020204" pitchFamily="34" charset="0"/>
                <a:hlinkClick r:id="rId8"/>
              </a:rPr>
              <a:t>SAS</a:t>
            </a:r>
            <a:r>
              <a:rPr lang="en-US" dirty="0" smtClean="0">
                <a:solidFill>
                  <a:schemeClr val="tx2">
                    <a:lumMod val="50000"/>
                  </a:schemeClr>
                </a:solidFill>
                <a:latin typeface="arial" panose="020B0604020202020204" pitchFamily="34" charset="0"/>
              </a:rPr>
              <a:t>).</a:t>
            </a:r>
            <a:endParaRPr lang="en-US" dirty="0">
              <a:solidFill>
                <a:schemeClr val="tx2">
                  <a:lumMod val="50000"/>
                </a:schemeClr>
              </a:solidFill>
            </a:endParaRPr>
          </a:p>
        </p:txBody>
      </p:sp>
    </p:spTree>
    <p:extLst>
      <p:ext uri="{BB962C8B-B14F-4D97-AF65-F5344CB8AC3E}">
        <p14:creationId xmlns:p14="http://schemas.microsoft.com/office/powerpoint/2010/main" val="33386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Track consumer behavior</a:t>
            </a:r>
          </a:p>
          <a:p>
            <a:pPr lvl="1"/>
            <a:r>
              <a:rPr lang="en-US" dirty="0" smtClean="0"/>
              <a:t>What do consumers buy? </a:t>
            </a:r>
          </a:p>
          <a:p>
            <a:pPr lvl="1"/>
            <a:r>
              <a:rPr lang="en-US" dirty="0" smtClean="0"/>
              <a:t>How do users interface with a web site?</a:t>
            </a:r>
          </a:p>
          <a:p>
            <a:pPr lvl="1"/>
            <a:r>
              <a:rPr lang="en-US" dirty="0" smtClean="0"/>
              <a:t>How do you identify design problems?</a:t>
            </a:r>
          </a:p>
          <a:p>
            <a:r>
              <a:rPr lang="en-US" dirty="0" smtClean="0"/>
              <a:t>Predictive metrics</a:t>
            </a:r>
          </a:p>
          <a:p>
            <a:pPr lvl="1"/>
            <a:r>
              <a:rPr lang="en-US" dirty="0" smtClean="0"/>
              <a:t>What will consumers buy? (Better yet, what do they want that they don’t know about yet?)</a:t>
            </a:r>
          </a:p>
          <a:p>
            <a:pPr lvl="1"/>
            <a:r>
              <a:rPr lang="en-US" dirty="0" smtClean="0"/>
              <a:t>When will demand surge?</a:t>
            </a:r>
          </a:p>
          <a:p>
            <a:pPr lvl="1"/>
            <a:r>
              <a:rPr lang="en-US" dirty="0" smtClean="0"/>
              <a:t>Credit card companies can predict divorce</a:t>
            </a:r>
            <a:endParaRPr lang="en-US" dirty="0"/>
          </a:p>
        </p:txBody>
      </p:sp>
    </p:spTree>
    <p:extLst>
      <p:ext uri="{BB962C8B-B14F-4D97-AF65-F5344CB8AC3E}">
        <p14:creationId xmlns:p14="http://schemas.microsoft.com/office/powerpoint/2010/main" val="66834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1230</TotalTime>
  <Words>1582</Words>
  <Application>Microsoft Office PowerPoint</Application>
  <PresentationFormat>On-screen Show (16:10)</PresentationFormat>
  <Paragraphs>166</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vt:lpstr>
      <vt:lpstr>Calibri</vt:lpstr>
      <vt:lpstr>Helvetica</vt:lpstr>
      <vt:lpstr>Tahoma</vt:lpstr>
      <vt:lpstr>Office Theme</vt:lpstr>
      <vt:lpstr>Information Systems in Organizations  3.1.2. Managing the business: decision-making 3.1.3. Growing the business: knowledge management, R&amp;D, and social business </vt:lpstr>
      <vt:lpstr>Course Topics Overview</vt:lpstr>
      <vt:lpstr>Unit 3: Organizational Systems</vt:lpstr>
      <vt:lpstr>Unit 3: Organizational Systems</vt:lpstr>
      <vt:lpstr>Unit 3: Organizational Systems</vt:lpstr>
      <vt:lpstr>PowerPoint Presentation</vt:lpstr>
      <vt:lpstr>PowerPoint Presentation</vt:lpstr>
      <vt:lpstr>What to do with all this Data?</vt:lpstr>
      <vt:lpstr>Data Analytics</vt:lpstr>
      <vt:lpstr>Google Analytics</vt:lpstr>
      <vt:lpstr>Paytronix</vt:lpstr>
      <vt:lpstr>Types of Decisions You Face</vt:lpstr>
      <vt:lpstr>Scenario – Warehouse Manager</vt:lpstr>
      <vt:lpstr>Databases &amp; Data Warehouses</vt:lpstr>
      <vt:lpstr>OLTP</vt:lpstr>
      <vt:lpstr>OLAP</vt:lpstr>
      <vt:lpstr>PowerPoint Presentation</vt:lpstr>
      <vt:lpstr>What Is a Hypercube?</vt:lpstr>
      <vt:lpstr>Data Marts</vt:lpstr>
      <vt:lpstr>PowerPoint Presentation</vt:lpstr>
      <vt:lpstr>PowerPoint Presentation</vt:lpstr>
      <vt:lpstr>PowerPoint Presentation</vt:lpstr>
      <vt:lpstr>Tacit Knowledge</vt:lpstr>
      <vt:lpstr>Question</vt:lpstr>
      <vt:lpstr>PowerPoint Presentation</vt:lpstr>
      <vt:lpstr>PowerPoint Presentation</vt:lpstr>
      <vt:lpstr>Knowledge Transfer</vt:lpstr>
      <vt:lpstr>Unit 3: Organizational Systems</vt:lpstr>
      <vt:lpstr>Unit 3: Organizational Systems</vt:lpstr>
      <vt:lpstr>Unit 3: Organizational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Adam Alalouf</cp:lastModifiedBy>
  <cp:revision>81</cp:revision>
  <dcterms:created xsi:type="dcterms:W3CDTF">2015-03-16T11:37:14Z</dcterms:created>
  <dcterms:modified xsi:type="dcterms:W3CDTF">2015-10-05T19:35:09Z</dcterms:modified>
</cp:coreProperties>
</file>