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40CB7F-9E80-45E0-8A6B-B4B9AA9CA9C8}"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9943F-06CB-401F-8598-4EC412C8EA35}" type="slidenum">
              <a:rPr lang="en-US" smtClean="0"/>
              <a:t>‹#›</a:t>
            </a:fld>
            <a:endParaRPr lang="en-US"/>
          </a:p>
        </p:txBody>
      </p:sp>
    </p:spTree>
    <p:extLst>
      <p:ext uri="{BB962C8B-B14F-4D97-AF65-F5344CB8AC3E}">
        <p14:creationId xmlns:p14="http://schemas.microsoft.com/office/powerpoint/2010/main" val="2341196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40CB7F-9E80-45E0-8A6B-B4B9AA9CA9C8}"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9943F-06CB-401F-8598-4EC412C8EA35}" type="slidenum">
              <a:rPr lang="en-US" smtClean="0"/>
              <a:t>‹#›</a:t>
            </a:fld>
            <a:endParaRPr lang="en-US"/>
          </a:p>
        </p:txBody>
      </p:sp>
    </p:spTree>
    <p:extLst>
      <p:ext uri="{BB962C8B-B14F-4D97-AF65-F5344CB8AC3E}">
        <p14:creationId xmlns:p14="http://schemas.microsoft.com/office/powerpoint/2010/main" val="3437698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40CB7F-9E80-45E0-8A6B-B4B9AA9CA9C8}"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9943F-06CB-401F-8598-4EC412C8EA35}" type="slidenum">
              <a:rPr lang="en-US" smtClean="0"/>
              <a:t>‹#›</a:t>
            </a:fld>
            <a:endParaRPr lang="en-US"/>
          </a:p>
        </p:txBody>
      </p:sp>
    </p:spTree>
    <p:extLst>
      <p:ext uri="{BB962C8B-B14F-4D97-AF65-F5344CB8AC3E}">
        <p14:creationId xmlns:p14="http://schemas.microsoft.com/office/powerpoint/2010/main" val="61421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40CB7F-9E80-45E0-8A6B-B4B9AA9CA9C8}"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9943F-06CB-401F-8598-4EC412C8EA35}" type="slidenum">
              <a:rPr lang="en-US" smtClean="0"/>
              <a:t>‹#›</a:t>
            </a:fld>
            <a:endParaRPr lang="en-US"/>
          </a:p>
        </p:txBody>
      </p:sp>
    </p:spTree>
    <p:extLst>
      <p:ext uri="{BB962C8B-B14F-4D97-AF65-F5344CB8AC3E}">
        <p14:creationId xmlns:p14="http://schemas.microsoft.com/office/powerpoint/2010/main" val="3757748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40CB7F-9E80-45E0-8A6B-B4B9AA9CA9C8}"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9943F-06CB-401F-8598-4EC412C8EA35}" type="slidenum">
              <a:rPr lang="en-US" smtClean="0"/>
              <a:t>‹#›</a:t>
            </a:fld>
            <a:endParaRPr lang="en-US"/>
          </a:p>
        </p:txBody>
      </p:sp>
    </p:spTree>
    <p:extLst>
      <p:ext uri="{BB962C8B-B14F-4D97-AF65-F5344CB8AC3E}">
        <p14:creationId xmlns:p14="http://schemas.microsoft.com/office/powerpoint/2010/main" val="3079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40CB7F-9E80-45E0-8A6B-B4B9AA9CA9C8}"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9943F-06CB-401F-8598-4EC412C8EA35}" type="slidenum">
              <a:rPr lang="en-US" smtClean="0"/>
              <a:t>‹#›</a:t>
            </a:fld>
            <a:endParaRPr lang="en-US"/>
          </a:p>
        </p:txBody>
      </p:sp>
    </p:spTree>
    <p:extLst>
      <p:ext uri="{BB962C8B-B14F-4D97-AF65-F5344CB8AC3E}">
        <p14:creationId xmlns:p14="http://schemas.microsoft.com/office/powerpoint/2010/main" val="30814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40CB7F-9E80-45E0-8A6B-B4B9AA9CA9C8}" type="datetimeFigureOut">
              <a:rPr lang="en-US" smtClean="0"/>
              <a:t>10/20/2015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69943F-06CB-401F-8598-4EC412C8EA35}" type="slidenum">
              <a:rPr lang="en-US" smtClean="0"/>
              <a:t>‹#›</a:t>
            </a:fld>
            <a:endParaRPr lang="en-US"/>
          </a:p>
        </p:txBody>
      </p:sp>
    </p:spTree>
    <p:extLst>
      <p:ext uri="{BB962C8B-B14F-4D97-AF65-F5344CB8AC3E}">
        <p14:creationId xmlns:p14="http://schemas.microsoft.com/office/powerpoint/2010/main" val="4019787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40CB7F-9E80-45E0-8A6B-B4B9AA9CA9C8}" type="datetimeFigureOut">
              <a:rPr lang="en-US" smtClean="0"/>
              <a:t>10/20/2015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69943F-06CB-401F-8598-4EC412C8EA35}" type="slidenum">
              <a:rPr lang="en-US" smtClean="0"/>
              <a:t>‹#›</a:t>
            </a:fld>
            <a:endParaRPr lang="en-US"/>
          </a:p>
        </p:txBody>
      </p:sp>
    </p:spTree>
    <p:extLst>
      <p:ext uri="{BB962C8B-B14F-4D97-AF65-F5344CB8AC3E}">
        <p14:creationId xmlns:p14="http://schemas.microsoft.com/office/powerpoint/2010/main" val="46408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40CB7F-9E80-45E0-8A6B-B4B9AA9CA9C8}" type="datetimeFigureOut">
              <a:rPr lang="en-US" smtClean="0"/>
              <a:t>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69943F-06CB-401F-8598-4EC412C8EA35}" type="slidenum">
              <a:rPr lang="en-US" smtClean="0"/>
              <a:t>‹#›</a:t>
            </a:fld>
            <a:endParaRPr lang="en-US"/>
          </a:p>
        </p:txBody>
      </p:sp>
    </p:spTree>
    <p:extLst>
      <p:ext uri="{BB962C8B-B14F-4D97-AF65-F5344CB8AC3E}">
        <p14:creationId xmlns:p14="http://schemas.microsoft.com/office/powerpoint/2010/main" val="3576294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40CB7F-9E80-45E0-8A6B-B4B9AA9CA9C8}"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9943F-06CB-401F-8598-4EC412C8EA35}" type="slidenum">
              <a:rPr lang="en-US" smtClean="0"/>
              <a:t>‹#›</a:t>
            </a:fld>
            <a:endParaRPr lang="en-US"/>
          </a:p>
        </p:txBody>
      </p:sp>
    </p:spTree>
    <p:extLst>
      <p:ext uri="{BB962C8B-B14F-4D97-AF65-F5344CB8AC3E}">
        <p14:creationId xmlns:p14="http://schemas.microsoft.com/office/powerpoint/2010/main" val="2189896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40CB7F-9E80-45E0-8A6B-B4B9AA9CA9C8}"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9943F-06CB-401F-8598-4EC412C8EA35}" type="slidenum">
              <a:rPr lang="en-US" smtClean="0"/>
              <a:t>‹#›</a:t>
            </a:fld>
            <a:endParaRPr lang="en-US"/>
          </a:p>
        </p:txBody>
      </p:sp>
    </p:spTree>
    <p:extLst>
      <p:ext uri="{BB962C8B-B14F-4D97-AF65-F5344CB8AC3E}">
        <p14:creationId xmlns:p14="http://schemas.microsoft.com/office/powerpoint/2010/main" val="990408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40CB7F-9E80-45E0-8A6B-B4B9AA9CA9C8}" type="datetimeFigureOut">
              <a:rPr lang="en-US" smtClean="0"/>
              <a:t>10/20/2015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9943F-06CB-401F-8598-4EC412C8EA35}" type="slidenum">
              <a:rPr lang="en-US" smtClean="0"/>
              <a:t>‹#›</a:t>
            </a:fld>
            <a:endParaRPr lang="en-US"/>
          </a:p>
        </p:txBody>
      </p:sp>
    </p:spTree>
    <p:extLst>
      <p:ext uri="{BB962C8B-B14F-4D97-AF65-F5344CB8AC3E}">
        <p14:creationId xmlns:p14="http://schemas.microsoft.com/office/powerpoint/2010/main" val="3705612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Open Innovation</a:t>
            </a:r>
            <a:endParaRPr lang="en-US" dirty="0"/>
          </a:p>
        </p:txBody>
      </p:sp>
      <p:sp>
        <p:nvSpPr>
          <p:cNvPr id="3" name="Subtitle 2"/>
          <p:cNvSpPr>
            <a:spLocks noGrp="1"/>
          </p:cNvSpPr>
          <p:nvPr>
            <p:ph type="subTitle" idx="1"/>
          </p:nvPr>
        </p:nvSpPr>
        <p:spPr>
          <a:xfrm>
            <a:off x="3400022" y="3602038"/>
            <a:ext cx="5460643" cy="1655762"/>
          </a:xfrm>
        </p:spPr>
        <p:txBody>
          <a:bodyPr/>
          <a:lstStyle/>
          <a:p>
            <a:r>
              <a:rPr lang="en-US" dirty="0" smtClean="0"/>
              <a:t>How organizations innovate on products, services, technologies, and innovation </a:t>
            </a:r>
            <a:endParaRPr lang="en-US" dirty="0"/>
          </a:p>
        </p:txBody>
      </p:sp>
    </p:spTree>
    <p:extLst>
      <p:ext uri="{BB962C8B-B14F-4D97-AF65-F5344CB8AC3E}">
        <p14:creationId xmlns:p14="http://schemas.microsoft.com/office/powerpoint/2010/main" val="1688624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Henry </a:t>
            </a:r>
            <a:r>
              <a:rPr lang="en-US" dirty="0" err="1" smtClean="0"/>
              <a:t>Chesbrough</a:t>
            </a:r>
            <a:endParaRPr lang="en-US" dirty="0"/>
          </a:p>
        </p:txBody>
      </p:sp>
      <p:sp>
        <p:nvSpPr>
          <p:cNvPr id="3" name="Content Placeholder 2"/>
          <p:cNvSpPr>
            <a:spLocks noGrp="1"/>
          </p:cNvSpPr>
          <p:nvPr>
            <p:ph idx="1"/>
          </p:nvPr>
        </p:nvSpPr>
        <p:spPr/>
        <p:txBody>
          <a:bodyPr/>
          <a:lstStyle/>
          <a:p>
            <a:pPr marL="0" indent="0">
              <a:buNone/>
            </a:pPr>
            <a:r>
              <a:rPr lang="en-US" dirty="0" smtClean="0"/>
              <a:t>“Conceptually</a:t>
            </a:r>
            <a:r>
              <a:rPr lang="en-US" dirty="0"/>
              <a:t>, it is a more distributed, more participatory, more decentralized approach to innovation, based on the observed fact that useful knowledge today is widely distributed, and no company, no matter how capable or how big, could innovate effectively on its </a:t>
            </a:r>
            <a:r>
              <a:rPr lang="en-US" dirty="0" smtClean="0"/>
              <a:t>own.”</a:t>
            </a:r>
          </a:p>
          <a:p>
            <a:pPr marL="0" indent="0">
              <a:buNone/>
            </a:pPr>
            <a:endParaRPr lang="en-US" dirty="0"/>
          </a:p>
          <a:p>
            <a:pPr marL="0" indent="0">
              <a:buNone/>
            </a:pPr>
            <a:r>
              <a:rPr lang="en-US" dirty="0" smtClean="0"/>
              <a:t>“For </a:t>
            </a:r>
            <a:r>
              <a:rPr lang="en-US" dirty="0"/>
              <a:t>business, open innovation is a more profitable way to innovate, because it can reduce costs, accelerate time to market, increase differentiation in the market, and create new revenue streams for the </a:t>
            </a:r>
            <a:r>
              <a:rPr lang="en-US" dirty="0" smtClean="0"/>
              <a:t>company.”</a:t>
            </a:r>
            <a:endParaRPr lang="en-US" dirty="0"/>
          </a:p>
        </p:txBody>
      </p:sp>
    </p:spTree>
    <p:extLst>
      <p:ext uri="{BB962C8B-B14F-4D97-AF65-F5344CB8AC3E}">
        <p14:creationId xmlns:p14="http://schemas.microsoft.com/office/powerpoint/2010/main" val="4147737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a:t>
            </a:r>
            <a:endParaRPr lang="en-US" dirty="0"/>
          </a:p>
        </p:txBody>
      </p:sp>
      <p:sp>
        <p:nvSpPr>
          <p:cNvPr id="3" name="Content Placeholder 2"/>
          <p:cNvSpPr>
            <a:spLocks noGrp="1"/>
          </p:cNvSpPr>
          <p:nvPr>
            <p:ph idx="1"/>
          </p:nvPr>
        </p:nvSpPr>
        <p:spPr/>
        <p:txBody>
          <a:bodyPr/>
          <a:lstStyle/>
          <a:p>
            <a:r>
              <a:rPr lang="en-US" dirty="0" err="1" smtClean="0"/>
              <a:t>Ecoimagination</a:t>
            </a:r>
            <a:r>
              <a:rPr lang="en-US" dirty="0" smtClean="0"/>
              <a:t> challenges: draw out “great ideas on big issues” </a:t>
            </a:r>
          </a:p>
          <a:p>
            <a:r>
              <a:rPr lang="en-US" dirty="0" err="1" smtClean="0"/>
              <a:t>FirstBuild</a:t>
            </a:r>
            <a:r>
              <a:rPr lang="en-US" dirty="0" smtClean="0"/>
              <a:t>: Partner with Local Motors to co-create a new world of home appliances</a:t>
            </a:r>
          </a:p>
          <a:p>
            <a:r>
              <a:rPr lang="en-US" dirty="0" smtClean="0"/>
              <a:t>Core values</a:t>
            </a:r>
          </a:p>
          <a:p>
            <a:pPr lvl="1"/>
            <a:r>
              <a:rPr lang="en-US" dirty="0" smtClean="0"/>
              <a:t>Customer focus</a:t>
            </a:r>
          </a:p>
          <a:p>
            <a:pPr lvl="1"/>
            <a:r>
              <a:rPr lang="en-US" dirty="0" smtClean="0"/>
              <a:t>Accreditation &amp; recognition</a:t>
            </a:r>
          </a:p>
          <a:p>
            <a:pPr lvl="1"/>
            <a:r>
              <a:rPr lang="en-US" dirty="0" smtClean="0"/>
              <a:t>Transparency (evaluation criteria, rules, compensation, IP rights)</a:t>
            </a:r>
          </a:p>
          <a:p>
            <a:pPr lvl="1"/>
            <a:r>
              <a:rPr lang="en-US" dirty="0" smtClean="0"/>
              <a:t>Continue to experiment, collaborate, and learn</a:t>
            </a:r>
          </a:p>
          <a:p>
            <a:pPr marL="457200" lvl="1"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2499" y="4508209"/>
            <a:ext cx="2143125" cy="2143125"/>
          </a:xfrm>
          <a:prstGeom prst="rect">
            <a:avLst/>
          </a:prstGeom>
        </p:spPr>
      </p:pic>
    </p:spTree>
    <p:extLst>
      <p:ext uri="{BB962C8B-B14F-4D97-AF65-F5344CB8AC3E}">
        <p14:creationId xmlns:p14="http://schemas.microsoft.com/office/powerpoint/2010/main" val="1972805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Samsung</a:t>
            </a:r>
            <a:endParaRPr lang="en-US" dirty="0"/>
          </a:p>
        </p:txBody>
      </p:sp>
      <p:sp>
        <p:nvSpPr>
          <p:cNvPr id="3" name="Content Placeholder 2"/>
          <p:cNvSpPr>
            <a:spLocks noGrp="1"/>
          </p:cNvSpPr>
          <p:nvPr>
            <p:ph idx="1"/>
          </p:nvPr>
        </p:nvSpPr>
        <p:spPr/>
        <p:txBody>
          <a:bodyPr/>
          <a:lstStyle/>
          <a:p>
            <a:r>
              <a:rPr lang="en-US" dirty="0" smtClean="0"/>
              <a:t>Small teams of 5-6 people work on a project</a:t>
            </a:r>
          </a:p>
          <a:p>
            <a:r>
              <a:rPr lang="en-US" dirty="0" smtClean="0"/>
              <a:t>Benefits of start-up environment</a:t>
            </a:r>
          </a:p>
          <a:p>
            <a:pPr lvl="1"/>
            <a:r>
              <a:rPr lang="en-US" dirty="0" smtClean="0"/>
              <a:t>Autonomy</a:t>
            </a:r>
          </a:p>
          <a:p>
            <a:pPr lvl="1"/>
            <a:r>
              <a:rPr lang="en-US" dirty="0" smtClean="0"/>
              <a:t>Nimbleness</a:t>
            </a:r>
          </a:p>
          <a:p>
            <a:pPr lvl="1"/>
            <a:r>
              <a:rPr lang="en-US" dirty="0" smtClean="0"/>
              <a:t>Freedom to build </a:t>
            </a:r>
          </a:p>
          <a:p>
            <a:r>
              <a:rPr lang="en-US" dirty="0" smtClean="0"/>
              <a:t>Benefits of belonging to large organization</a:t>
            </a:r>
          </a:p>
          <a:p>
            <a:pPr lvl="1"/>
            <a:r>
              <a:rPr lang="en-US" dirty="0" smtClean="0"/>
              <a:t>Financial support</a:t>
            </a:r>
          </a:p>
          <a:p>
            <a:pPr lvl="1"/>
            <a:r>
              <a:rPr lang="en-US" dirty="0" smtClean="0"/>
              <a:t>Distribution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2075" y="4919394"/>
            <a:ext cx="2952750" cy="1552575"/>
          </a:xfrm>
          <a:prstGeom prst="rect">
            <a:avLst/>
          </a:prstGeom>
        </p:spPr>
      </p:pic>
    </p:spTree>
    <p:extLst>
      <p:ext uri="{BB962C8B-B14F-4D97-AF65-F5344CB8AC3E}">
        <p14:creationId xmlns:p14="http://schemas.microsoft.com/office/powerpoint/2010/main" val="153473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LEGO</a:t>
            </a:r>
            <a:endParaRPr lang="en-US" dirty="0"/>
          </a:p>
        </p:txBody>
      </p:sp>
      <p:sp>
        <p:nvSpPr>
          <p:cNvPr id="3" name="Content Placeholder 2"/>
          <p:cNvSpPr>
            <a:spLocks noGrp="1"/>
          </p:cNvSpPr>
          <p:nvPr>
            <p:ph idx="1"/>
          </p:nvPr>
        </p:nvSpPr>
        <p:spPr/>
        <p:txBody>
          <a:bodyPr/>
          <a:lstStyle/>
          <a:p>
            <a:r>
              <a:rPr lang="en-US" dirty="0" smtClean="0"/>
              <a:t>Interview companies implementing open innovation</a:t>
            </a:r>
          </a:p>
          <a:p>
            <a:r>
              <a:rPr lang="en-US" dirty="0" smtClean="0"/>
              <a:t>Input from 30 practitioners</a:t>
            </a:r>
          </a:p>
          <a:p>
            <a:r>
              <a:rPr lang="en-US" dirty="0" smtClean="0"/>
              <a:t>Set up micro pilots to test capabilities, culture, and appetite</a:t>
            </a:r>
          </a:p>
          <a:p>
            <a:r>
              <a:rPr lang="en-US" dirty="0" smtClean="0"/>
              <a:t>Utilize your consumer base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05950" y="4001294"/>
            <a:ext cx="1847850" cy="2466975"/>
          </a:xfrm>
          <a:prstGeom prst="rect">
            <a:avLst/>
          </a:prstGeom>
        </p:spPr>
      </p:pic>
    </p:spTree>
    <p:extLst>
      <p:ext uri="{BB962C8B-B14F-4D97-AF65-F5344CB8AC3E}">
        <p14:creationId xmlns:p14="http://schemas.microsoft.com/office/powerpoint/2010/main" val="4192795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pPr marL="228600" lvl="1">
              <a:spcBef>
                <a:spcPts val="1000"/>
              </a:spcBef>
            </a:pPr>
            <a:r>
              <a:rPr lang="en-US" sz="2000" dirty="0" smtClean="0"/>
              <a:t>3 Successful Open Innovation Cases: GE, Samsung, and LEGO</a:t>
            </a:r>
          </a:p>
          <a:p>
            <a:r>
              <a:rPr lang="en-US" sz="2000" dirty="0"/>
              <a:t>Everything You Need to Know About Open Innovation</a:t>
            </a:r>
          </a:p>
          <a:p>
            <a:endParaRPr lang="en-US" dirty="0"/>
          </a:p>
        </p:txBody>
      </p:sp>
    </p:spTree>
    <p:extLst>
      <p:ext uri="{BB962C8B-B14F-4D97-AF65-F5344CB8AC3E}">
        <p14:creationId xmlns:p14="http://schemas.microsoft.com/office/powerpoint/2010/main" val="3546421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235</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Open Innovation</vt:lpstr>
      <vt:lpstr>Henry Chesbrough</vt:lpstr>
      <vt:lpstr>GE</vt:lpstr>
      <vt:lpstr>Samsung</vt:lpstr>
      <vt:lpstr>LEGO</vt:lpstr>
      <vt:lpstr>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Innovation</dc:title>
  <dc:creator>Windows User</dc:creator>
  <cp:lastModifiedBy>Windows User</cp:lastModifiedBy>
  <cp:revision>5</cp:revision>
  <dcterms:created xsi:type="dcterms:W3CDTF">2015-10-20T11:48:14Z</dcterms:created>
  <dcterms:modified xsi:type="dcterms:W3CDTF">2015-10-20T13:22:17Z</dcterms:modified>
</cp:coreProperties>
</file>