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35"/>
  </p:notesMasterIdLst>
  <p:sldIdLst>
    <p:sldId id="256" r:id="rId5"/>
    <p:sldId id="269" r:id="rId6"/>
    <p:sldId id="271" r:id="rId7"/>
    <p:sldId id="273" r:id="rId8"/>
    <p:sldId id="277" r:id="rId9"/>
    <p:sldId id="282" r:id="rId10"/>
    <p:sldId id="279" r:id="rId11"/>
    <p:sldId id="301" r:id="rId12"/>
    <p:sldId id="281" r:id="rId13"/>
    <p:sldId id="280" r:id="rId14"/>
    <p:sldId id="274" r:id="rId15"/>
    <p:sldId id="283" r:id="rId16"/>
    <p:sldId id="284" r:id="rId17"/>
    <p:sldId id="285" r:id="rId18"/>
    <p:sldId id="286" r:id="rId19"/>
    <p:sldId id="275" r:id="rId20"/>
    <p:sldId id="287" r:id="rId21"/>
    <p:sldId id="288" r:id="rId22"/>
    <p:sldId id="289" r:id="rId23"/>
    <p:sldId id="290" r:id="rId24"/>
    <p:sldId id="276" r:id="rId25"/>
    <p:sldId id="291" r:id="rId26"/>
    <p:sldId id="292" r:id="rId27"/>
    <p:sldId id="294" r:id="rId28"/>
    <p:sldId id="295" r:id="rId29"/>
    <p:sldId id="296" r:id="rId30"/>
    <p:sldId id="297" r:id="rId31"/>
    <p:sldId id="298" r:id="rId32"/>
    <p:sldId id="299" r:id="rId33"/>
    <p:sldId id="30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6235" autoAdjust="0"/>
  </p:normalViewPr>
  <p:slideViewPr>
    <p:cSldViewPr snapToGrid="0">
      <p:cViewPr varScale="1">
        <p:scale>
          <a:sx n="42" d="100"/>
          <a:sy n="42" d="100"/>
        </p:scale>
        <p:origin x="2004" y="42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4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9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1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7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31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8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8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8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4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30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1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8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97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6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2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3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1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5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dernanalyst.com/Resources/Articles/tabid/115/ID/1868/An-Introduction-to-Swimlane-Diagrams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ox.temple.edu/vault/video/process-mapping-with-swim-lane-diagram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6d12ls5nx98h7mb/Lab%200%20%28Pre-Lab%29%20Packet.pdf?dl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ault.temple.edu/video/concepts-of-maxs-lab-1a-1b/" TargetMode="External"/><Relationship Id="rId5" Type="http://schemas.openxmlformats.org/officeDocument/2006/relationships/hyperlink" Target="https://vault.temple.edu/video/maxs-story/" TargetMode="External"/><Relationship Id="rId4" Type="http://schemas.openxmlformats.org/officeDocument/2006/relationships/hyperlink" Target="https://vault.temple.edu/video/digital-product-managemen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ubykaigi.org/2015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o.com/article/3293047/3-crm-use-cases-which-is-right-for-you.html" TargetMode="External"/><Relationship Id="rId3" Type="http://schemas.openxmlformats.org/officeDocument/2006/relationships/hyperlink" Target="https://www.cio.com/article/2439502/what-is-erp-key-features-of-top-enterprise-resource-planning-systems.html" TargetMode="External"/><Relationship Id="rId7" Type="http://schemas.openxmlformats.org/officeDocument/2006/relationships/hyperlink" Target="https://www.cio.com/article/3253564/crm-vs-erp-whats-the-difference-and-which-do-you-need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hbr.org/2016/08/too-many-executives-are-missing-the-most-important-part-of-crm" TargetMode="External"/><Relationship Id="rId5" Type="http://schemas.openxmlformats.org/officeDocument/2006/relationships/hyperlink" Target="https://www.cio.com/article/2439505/customer-relationship-management-crm-definition-and-solutions.html" TargetMode="External"/><Relationship Id="rId10" Type="http://schemas.openxmlformats.org/officeDocument/2006/relationships/hyperlink" Target="https://vault.temple.edu/video/enterprise-systems-erp/" TargetMode="External"/><Relationship Id="rId4" Type="http://schemas.openxmlformats.org/officeDocument/2006/relationships/hyperlink" Target="https://erpinnews.com/5-enterprise-resource-planning-erp-trends-to-watch-in-2019" TargetMode="External"/><Relationship Id="rId9" Type="http://schemas.openxmlformats.org/officeDocument/2006/relationships/hyperlink" Target="https://www.fox.temple.edu/vault/video/what-is-erp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rpinnews.com/getting-cloud-erp-right-lessons-shifting-paper-records-software-servic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stems_architecture" TargetMode="External"/><Relationship Id="rId2" Type="http://schemas.openxmlformats.org/officeDocument/2006/relationships/hyperlink" Target="https://www.britannica.com/topic/information-system/Acquiring-information-systems-and-servic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ault.temple.edu/video/system-analysis-systems-architecture/" TargetMode="External"/><Relationship Id="rId5" Type="http://schemas.openxmlformats.org/officeDocument/2006/relationships/hyperlink" Target="https://www.fox.temple.edu/vault/video/what-is-mis-the-modern-organization-system/" TargetMode="External"/><Relationship Id="rId4" Type="http://schemas.openxmlformats.org/officeDocument/2006/relationships/hyperlink" Target="https://en.wikipedia.org/wiki/Systems_analysi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 2101 Exam 1 Review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82069" y="2114846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Systems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Conceptual Diagram</a:t>
            </a:r>
          </a:p>
          <a:p>
            <a:r>
              <a:rPr lang="en-US" dirty="0"/>
              <a:t>Structural Components</a:t>
            </a:r>
          </a:p>
          <a:p>
            <a:r>
              <a:rPr lang="en-US" dirty="0"/>
              <a:t>Identify/Solve Problems</a:t>
            </a:r>
          </a:p>
          <a:p>
            <a:r>
              <a:rPr lang="en-US" dirty="0"/>
              <a:t>Existing or New</a:t>
            </a:r>
          </a:p>
          <a:p>
            <a:r>
              <a:rPr lang="en-US" dirty="0"/>
              <a:t>Communication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E1ECC-8033-4E2D-85F2-F7395FF9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84" y="1343985"/>
            <a:ext cx="598145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8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to Process 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801979"/>
            <a:ext cx="6172200" cy="2374984"/>
          </a:xfrm>
        </p:spPr>
        <p:txBody>
          <a:bodyPr/>
          <a:lstStyle/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An Introduction to Swim Lane Diagrams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4"/>
              </a:rPr>
              <a:t>Process Mapping with Swim Lane Diagrams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2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Process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</a:t>
            </a:r>
          </a:p>
          <a:p>
            <a:r>
              <a:rPr lang="en-US" dirty="0"/>
              <a:t>Visual Representation</a:t>
            </a:r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r>
              <a:rPr lang="en-US" dirty="0"/>
              <a:t>Identify Problems</a:t>
            </a:r>
          </a:p>
          <a:p>
            <a:pPr marL="0" indent="0">
              <a:buNone/>
            </a:pPr>
            <a:r>
              <a:rPr lang="en-US" dirty="0"/>
              <a:t>How</a:t>
            </a:r>
          </a:p>
          <a:p>
            <a:r>
              <a:rPr lang="en-US" dirty="0"/>
              <a:t>Draw the “as-is”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7F21B-B6E0-473B-9E50-CD8F5E49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65" y="1887266"/>
            <a:ext cx="7806040" cy="30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Identifies who does what &amp; in what order</a:t>
            </a:r>
          </a:p>
          <a:p>
            <a:pPr lvl="1"/>
            <a:r>
              <a:rPr lang="en-US" dirty="0"/>
              <a:t>Logical &amp; Chronological</a:t>
            </a:r>
          </a:p>
          <a:p>
            <a:pPr lvl="1"/>
            <a:r>
              <a:rPr lang="en-US" dirty="0"/>
              <a:t>Indicates hand-offs</a:t>
            </a:r>
          </a:p>
          <a:p>
            <a:pPr marL="0" indent="0">
              <a:buNone/>
            </a:pPr>
            <a:r>
              <a:rPr lang="en-US" dirty="0"/>
              <a:t>Versatile</a:t>
            </a:r>
          </a:p>
          <a:p>
            <a:r>
              <a:rPr lang="en-US" dirty="0"/>
              <a:t>Applied to other diagrams</a:t>
            </a:r>
          </a:p>
          <a:p>
            <a:r>
              <a:rPr lang="en-US" dirty="0"/>
              <a:t>Training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B41A6-CC25-43CA-A288-2C820ECE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399"/>
            <a:ext cx="5015287" cy="38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9011109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 - Symbols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6715" y="1437640"/>
            <a:ext cx="8843155" cy="4535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Circle : signifies the starting and ending of an event in the process</a:t>
            </a:r>
          </a:p>
          <a:p>
            <a:endParaRPr lang="en-US" dirty="0"/>
          </a:p>
          <a:p>
            <a:r>
              <a:rPr lang="en-US" dirty="0"/>
              <a:t>Rectangle : represents an activity in the process</a:t>
            </a:r>
          </a:p>
          <a:p>
            <a:endParaRPr lang="en-US" dirty="0"/>
          </a:p>
          <a:p>
            <a:r>
              <a:rPr lang="en-US" dirty="0"/>
              <a:t>Diamond : represents a decision that must be made</a:t>
            </a:r>
          </a:p>
          <a:p>
            <a:endParaRPr lang="en-US" dirty="0"/>
          </a:p>
          <a:p>
            <a:r>
              <a:rPr lang="en-US" dirty="0"/>
              <a:t>Arrow : indicates the flow of the process</a:t>
            </a:r>
          </a:p>
          <a:p>
            <a:endParaRPr lang="en-US" dirty="0"/>
          </a:p>
          <a:p>
            <a:r>
              <a:rPr lang="en-US" dirty="0"/>
              <a:t>Cylinder : represents stored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46531-F05B-4DA3-8B39-CA9406E8D0EC}"/>
              </a:ext>
            </a:extLst>
          </p:cNvPr>
          <p:cNvSpPr/>
          <p:nvPr/>
        </p:nvSpPr>
        <p:spPr>
          <a:xfrm>
            <a:off x="658812" y="1284789"/>
            <a:ext cx="946485" cy="83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7DA1C-452B-413B-9853-1CCACF322799}"/>
              </a:ext>
            </a:extLst>
          </p:cNvPr>
          <p:cNvSpPr/>
          <p:nvPr/>
        </p:nvSpPr>
        <p:spPr>
          <a:xfrm>
            <a:off x="345992" y="2347034"/>
            <a:ext cx="1684421" cy="50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06504126-A5B9-42D8-9BB6-33F09402EBC2}"/>
              </a:ext>
            </a:extLst>
          </p:cNvPr>
          <p:cNvSpPr/>
          <p:nvPr/>
        </p:nvSpPr>
        <p:spPr>
          <a:xfrm>
            <a:off x="542805" y="3082631"/>
            <a:ext cx="1147011" cy="8359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1978F9-E0D5-4D4E-8D19-4414CF2A60B5}"/>
              </a:ext>
            </a:extLst>
          </p:cNvPr>
          <p:cNvCxnSpPr>
            <a:cxnSpLocks/>
          </p:cNvCxnSpPr>
          <p:nvPr/>
        </p:nvCxnSpPr>
        <p:spPr>
          <a:xfrm>
            <a:off x="646237" y="4434185"/>
            <a:ext cx="786061" cy="0"/>
          </a:xfrm>
          <a:prstGeom prst="straightConnector1">
            <a:avLst/>
          </a:prstGeom>
          <a:ln w="82550" cap="sq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ylinder 14">
            <a:extLst>
              <a:ext uri="{FF2B5EF4-FFF2-40B4-BE49-F238E27FC236}">
                <a16:creationId xmlns:a16="http://schemas.microsoft.com/office/drawing/2014/main" id="{E0511625-F619-4C47-87E3-A2E2DE0AD834}"/>
              </a:ext>
            </a:extLst>
          </p:cNvPr>
          <p:cNvSpPr/>
          <p:nvPr/>
        </p:nvSpPr>
        <p:spPr>
          <a:xfrm>
            <a:off x="456294" y="5019219"/>
            <a:ext cx="1471971" cy="5883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9011109" cy="83598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en-US" sz="4000" i="0" dirty="0"/>
              <a:t>Swim Lane Diagrams – Create your 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4FF0D0-7710-49E2-A3BD-46EDF4F52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" y="1404937"/>
            <a:ext cx="110013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5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Digital Product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721767"/>
            <a:ext cx="6172200" cy="2455195"/>
          </a:xfrm>
        </p:spPr>
        <p:txBody>
          <a:bodyPr/>
          <a:lstStyle/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Max Labs Pre-Flight</a:t>
            </a: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4"/>
              </a:rPr>
              <a:t>Digital Product Management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Max’s Story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Concepts of Max Labs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Why Salesforce?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great platform to deliver cloud-based systems products</a:t>
            </a:r>
          </a:p>
          <a:p>
            <a:r>
              <a:rPr lang="en-US" dirty="0"/>
              <a:t>Enables &amp; Enhances Business</a:t>
            </a:r>
          </a:p>
          <a:p>
            <a:r>
              <a:rPr lang="en-US" dirty="0"/>
              <a:t>Used by Industry Fortune 100’s</a:t>
            </a:r>
          </a:p>
          <a:p>
            <a:pPr lvl="1"/>
            <a:r>
              <a:rPr lang="en-US" dirty="0"/>
              <a:t>Across all business function areas</a:t>
            </a:r>
          </a:p>
          <a:p>
            <a:pPr marL="40233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Enabling Organizations</a:t>
            </a:r>
            <a:endParaRPr lang="en-US" sz="1800" b="1" dirty="0"/>
          </a:p>
          <a:p>
            <a:r>
              <a:rPr lang="en-US" sz="2000" dirty="0"/>
              <a:t>Technology enables organizations to work faster/smarter/more efficient</a:t>
            </a:r>
          </a:p>
          <a:p>
            <a:pPr lvl="1"/>
            <a:r>
              <a:rPr lang="en-US" dirty="0"/>
              <a:t>See how it works</a:t>
            </a:r>
          </a:p>
          <a:p>
            <a:pPr lvl="1"/>
            <a:r>
              <a:rPr lang="en-US" dirty="0"/>
              <a:t>Understand how it used by industry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C6D3A74-40CE-422B-87A7-A8872474F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797005" y="885283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en-US" sz="4000" i="0" dirty="0"/>
              <a:t>Max Labs – Pre-Flight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6" y="1532091"/>
            <a:ext cx="6661566" cy="44406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 great platform to deliver cloud-based systems products</a:t>
            </a:r>
          </a:p>
          <a:p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Developing a professional brand</a:t>
            </a:r>
          </a:p>
          <a:p>
            <a:r>
              <a:rPr lang="en-US" dirty="0"/>
              <a:t>Innovation</a:t>
            </a:r>
          </a:p>
          <a:p>
            <a:pPr lvl="1"/>
            <a:r>
              <a:rPr lang="en-US" dirty="0"/>
              <a:t>Scalability &amp; new markets</a:t>
            </a:r>
          </a:p>
          <a:p>
            <a:r>
              <a:rPr lang="en-US" dirty="0"/>
              <a:t>Business &amp; Digital Models</a:t>
            </a:r>
          </a:p>
          <a:p>
            <a:pPr lvl="1"/>
            <a:r>
              <a:rPr lang="en-US" dirty="0"/>
              <a:t>B2B (Business to Business)</a:t>
            </a:r>
          </a:p>
          <a:p>
            <a:pPr lvl="1"/>
            <a:r>
              <a:rPr lang="en-US" dirty="0"/>
              <a:t>Used to managed their relationships to customers </a:t>
            </a:r>
          </a:p>
          <a:p>
            <a:r>
              <a:rPr lang="en-US" dirty="0"/>
              <a:t>Data/Databases/Apps/Platforms</a:t>
            </a:r>
          </a:p>
          <a:p>
            <a:pPr lvl="1"/>
            <a:r>
              <a:rPr lang="en-US" dirty="0"/>
              <a:t>Platform: a collection of tools &amp; services you can piece together to build a database and apps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201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1a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Creating Databases (objects)</a:t>
            </a:r>
          </a:p>
          <a:p>
            <a:pPr lvl="1"/>
            <a:r>
              <a:rPr lang="en-US" dirty="0"/>
              <a:t>Why do we need these lists?</a:t>
            </a:r>
          </a:p>
          <a:p>
            <a:r>
              <a:rPr lang="en-US" dirty="0"/>
              <a:t>Determining Data Needs</a:t>
            </a:r>
          </a:p>
          <a:p>
            <a:pPr lvl="1"/>
            <a:r>
              <a:rPr lang="en-US" dirty="0"/>
              <a:t>Max’s needs for creating the “Pitch”</a:t>
            </a:r>
          </a:p>
          <a:p>
            <a:r>
              <a:rPr lang="en-US" dirty="0"/>
              <a:t>Page Layouts</a:t>
            </a:r>
          </a:p>
          <a:p>
            <a:pPr lvl="1"/>
            <a:r>
              <a:rPr lang="en-US" dirty="0"/>
              <a:t>What information do we want to show?</a:t>
            </a:r>
          </a:p>
          <a:p>
            <a:r>
              <a:rPr lang="en-US" dirty="0"/>
              <a:t>Mobile App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A60B7-0898-481C-8044-38C936AC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38" y="2958766"/>
            <a:ext cx="4705350" cy="3562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25941-F820-4350-AEA4-EBE7AE3B8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146" y="249997"/>
            <a:ext cx="1989273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9428" y="2895600"/>
            <a:ext cx="2645121" cy="2855913"/>
          </a:xfrm>
        </p:spPr>
        <p:txBody>
          <a:bodyPr/>
          <a:lstStyle/>
          <a:p>
            <a:r>
              <a:rPr lang="en-US" dirty="0"/>
              <a:t>How to prepare…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slide decks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assigned readings/videos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</a:t>
            </a:r>
            <a:r>
              <a:rPr lang="en-US" dirty="0"/>
              <a:t>MaxLabs</a:t>
            </a:r>
            <a:endParaRPr lang="en-US" dirty="0"/>
          </a:p>
          <a:p>
            <a:endParaRPr lang="en-US" dirty="0"/>
          </a:p>
        </p:txBody>
      </p:sp>
      <p:pic>
        <p:nvPicPr>
          <p:cNvPr id="17" name="Picture Placeholder 16" descr="Presentation with checklist RTL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48325" y="2248694"/>
            <a:ext cx="971550" cy="971550"/>
          </a:xfrm>
        </p:spPr>
      </p:pic>
      <p:pic>
        <p:nvPicPr>
          <p:cNvPr id="19" name="Picture Placeholder 18" descr="Books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81925" y="2248694"/>
            <a:ext cx="971550" cy="97155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309EE82-F242-4D96-98E6-A564E5488B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/>
          <a:stretch>
            <a:fillRect/>
          </a:stretch>
        </p:blipFill>
        <p:spPr>
          <a:xfrm>
            <a:off x="9913938" y="2393145"/>
            <a:ext cx="973137" cy="682648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1b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Digital Business Models</a:t>
            </a:r>
          </a:p>
          <a:p>
            <a:pPr lvl="1"/>
            <a:r>
              <a:rPr lang="en-US" dirty="0"/>
              <a:t>Share &amp; Communicate </a:t>
            </a:r>
          </a:p>
          <a:p>
            <a:r>
              <a:rPr lang="en-US" dirty="0"/>
              <a:t>Monetize Max’s Blog</a:t>
            </a:r>
          </a:p>
          <a:p>
            <a:r>
              <a:rPr lang="en-US" dirty="0"/>
              <a:t>Pitch Data File</a:t>
            </a:r>
          </a:p>
          <a:p>
            <a:pPr lvl="1"/>
            <a:r>
              <a:rPr lang="en-US" dirty="0"/>
              <a:t>CSV Files, organization</a:t>
            </a:r>
          </a:p>
          <a:p>
            <a:r>
              <a:rPr lang="en-US" dirty="0"/>
              <a:t>Generating Reports</a:t>
            </a:r>
          </a:p>
          <a:p>
            <a:pPr lvl="1"/>
            <a:r>
              <a:rPr lang="en-US" dirty="0"/>
              <a:t>Visualizing the data </a:t>
            </a:r>
          </a:p>
          <a:p>
            <a:r>
              <a:rPr lang="en-US" dirty="0"/>
              <a:t>Dynamic Dashboards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D1A54-E646-4806-ADCD-05CBE5201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621" y="2987824"/>
            <a:ext cx="4676775" cy="3448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892E3-3CA9-42A3-B20E-64C7B27B6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559" y="258460"/>
            <a:ext cx="2659228" cy="25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0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Information Systems  - Part 1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005263"/>
            <a:ext cx="6172200" cy="41717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What is ERP?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>
                <a:hlinkClick r:id="rId4"/>
              </a:rPr>
              <a:t>5 ERP Trends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What is CRM?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Missing the Most Important Part of CRM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CRM vs. ERP: What’s the Difference?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8"/>
              </a:rPr>
              <a:t>3 CRM Use Cases</a:t>
            </a: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9"/>
              </a:rPr>
              <a:t>What is ERP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0"/>
              </a:rPr>
              <a:t>ERP Challenges and Benefits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14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What is ERP?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Enterprise Resource Planning	</a:t>
            </a:r>
          </a:p>
          <a:p>
            <a:r>
              <a:rPr lang="en-US" dirty="0"/>
              <a:t>Software or a System that</a:t>
            </a:r>
          </a:p>
          <a:p>
            <a:pPr lvl="1"/>
            <a:r>
              <a:rPr lang="en-US" dirty="0"/>
              <a:t>Integrates functions</a:t>
            </a:r>
          </a:p>
          <a:p>
            <a:pPr lvl="1"/>
            <a:r>
              <a:rPr lang="en-US" dirty="0"/>
              <a:t>Streamlines processes</a:t>
            </a:r>
          </a:p>
          <a:p>
            <a:pPr lvl="1"/>
            <a:r>
              <a:rPr lang="en-US" dirty="0"/>
              <a:t>Manage core business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0057B-F089-41F0-A1FF-B201F250E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096000" y="1284600"/>
            <a:ext cx="4961250" cy="4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Legacy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EAC8DA-C09F-4AF5-B9F9-9F7790B1E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29" y="1485381"/>
            <a:ext cx="10633801" cy="38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65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ERP – Key Takeaways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8606590" cy="4181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does ERP create value?	</a:t>
            </a:r>
          </a:p>
          <a:p>
            <a:r>
              <a:rPr lang="en-US" dirty="0"/>
              <a:t>Integrated Database</a:t>
            </a:r>
          </a:p>
          <a:p>
            <a:pPr lvl="1"/>
            <a:r>
              <a:rPr lang="en-US" dirty="0"/>
              <a:t>One copy of data	</a:t>
            </a:r>
          </a:p>
          <a:p>
            <a:r>
              <a:rPr lang="en-US" dirty="0"/>
              <a:t>Collaboration</a:t>
            </a:r>
          </a:p>
          <a:p>
            <a:pPr lvl="1"/>
            <a:r>
              <a:rPr lang="en-US" dirty="0"/>
              <a:t>Improves decision making</a:t>
            </a:r>
          </a:p>
          <a:p>
            <a:r>
              <a:rPr lang="en-US" dirty="0"/>
              <a:t>Flexibility &amp; Mobility</a:t>
            </a:r>
          </a:p>
          <a:p>
            <a:pPr lvl="1"/>
            <a:r>
              <a:rPr lang="en-US" dirty="0"/>
              <a:t>Access anywhere/anytime</a:t>
            </a:r>
          </a:p>
          <a:p>
            <a:r>
              <a:rPr lang="en-US" dirty="0"/>
              <a:t>Lower costs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94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What is CRM?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8606590" cy="4181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Customer Relationship Management	</a:t>
            </a:r>
          </a:p>
          <a:p>
            <a:r>
              <a:rPr lang="en-US" dirty="0"/>
              <a:t>Who uses CRM?</a:t>
            </a:r>
          </a:p>
          <a:p>
            <a:pPr lvl="1"/>
            <a:r>
              <a:rPr lang="en-US" dirty="0"/>
              <a:t>Sales</a:t>
            </a:r>
          </a:p>
          <a:p>
            <a:pPr lvl="1"/>
            <a:r>
              <a:rPr lang="en-US" dirty="0"/>
              <a:t>Marketing</a:t>
            </a:r>
          </a:p>
          <a:p>
            <a:pPr lvl="1"/>
            <a:r>
              <a:rPr lang="en-US" dirty="0"/>
              <a:t>HR</a:t>
            </a:r>
          </a:p>
          <a:p>
            <a:pPr lvl="1"/>
            <a:r>
              <a:rPr lang="en-US" dirty="0"/>
              <a:t>Accounting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E1CC0-527B-44A7-81BE-1C59F839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68" y="1301318"/>
            <a:ext cx="4656222" cy="44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CRM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8606590" cy="4181266"/>
          </a:xfrm>
        </p:spPr>
        <p:txBody>
          <a:bodyPr>
            <a:normAutofit/>
          </a:bodyPr>
          <a:lstStyle/>
          <a:p>
            <a:r>
              <a:rPr lang="en-US" dirty="0"/>
              <a:t>Maximize Profits</a:t>
            </a:r>
          </a:p>
          <a:p>
            <a:r>
              <a:rPr lang="en-US" dirty="0"/>
              <a:t>Understand Your Customer (data)</a:t>
            </a:r>
          </a:p>
          <a:p>
            <a:pPr lvl="1"/>
            <a:r>
              <a:rPr lang="en-US" dirty="0"/>
              <a:t>Analyze buying patterns</a:t>
            </a:r>
          </a:p>
          <a:p>
            <a:pPr lvl="1"/>
            <a:r>
              <a:rPr lang="en-US" dirty="0"/>
              <a:t>Problem solve</a:t>
            </a:r>
          </a:p>
          <a:p>
            <a:r>
              <a:rPr lang="en-US" dirty="0"/>
              <a:t>Accountability	</a:t>
            </a:r>
          </a:p>
          <a:p>
            <a:r>
              <a:rPr lang="en-US" dirty="0"/>
              <a:t>Customer Communication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6EE6A-F31D-4DA8-9324-4D06AE2E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989" y="1096577"/>
            <a:ext cx="5688011" cy="44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1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ERP &amp; CRP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3553327" cy="4181266"/>
          </a:xfrm>
        </p:spPr>
        <p:txBody>
          <a:bodyPr>
            <a:normAutofit/>
          </a:bodyPr>
          <a:lstStyle/>
          <a:p>
            <a:r>
              <a:rPr lang="en-US" dirty="0"/>
              <a:t>What’s the difference?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A18EC-FA26-4369-B567-205AF504B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5"/>
          <a:stretch/>
        </p:blipFill>
        <p:spPr>
          <a:xfrm>
            <a:off x="4315326" y="996370"/>
            <a:ext cx="6802295" cy="47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9" y="655100"/>
            <a:ext cx="1098775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2a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7563854" cy="4181266"/>
          </a:xfrm>
        </p:spPr>
        <p:txBody>
          <a:bodyPr>
            <a:normAutofit/>
          </a:bodyPr>
          <a:lstStyle/>
          <a:p>
            <a:r>
              <a:rPr lang="en-US" dirty="0"/>
              <a:t>Managing Data Corruption</a:t>
            </a:r>
          </a:p>
          <a:p>
            <a:pPr lvl="1"/>
            <a:r>
              <a:rPr lang="en-US" dirty="0"/>
              <a:t>Validation Rules</a:t>
            </a:r>
          </a:p>
          <a:p>
            <a:r>
              <a:rPr lang="en-US" dirty="0"/>
              <a:t>Data Redundancy</a:t>
            </a:r>
          </a:p>
          <a:p>
            <a:r>
              <a:rPr lang="en-US" dirty="0"/>
              <a:t>Data Integrity</a:t>
            </a:r>
          </a:p>
          <a:p>
            <a:r>
              <a:rPr lang="en-US" dirty="0"/>
              <a:t>Entity Relationship Diagrams (ERD’s)</a:t>
            </a:r>
          </a:p>
          <a:p>
            <a:pPr lvl="1"/>
            <a:r>
              <a:rPr lang="en-US" dirty="0"/>
              <a:t>Relationship between Pitches - Meeting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8483F-01DD-4779-87A1-6C607DAD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88" y="1351754"/>
            <a:ext cx="47815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16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2b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7563854" cy="4181266"/>
          </a:xfrm>
        </p:spPr>
        <p:txBody>
          <a:bodyPr>
            <a:normAutofit/>
          </a:bodyPr>
          <a:lstStyle/>
          <a:p>
            <a:r>
              <a:rPr lang="en-US" dirty="0"/>
              <a:t>Importing Data</a:t>
            </a:r>
          </a:p>
          <a:p>
            <a:pPr lvl="1"/>
            <a:r>
              <a:rPr lang="en-US" dirty="0"/>
              <a:t>Creating Tables</a:t>
            </a:r>
          </a:p>
          <a:p>
            <a:pPr lvl="1"/>
            <a:r>
              <a:rPr lang="en-US" dirty="0"/>
              <a:t>Avoiding Redundancy</a:t>
            </a:r>
          </a:p>
          <a:p>
            <a:r>
              <a:rPr lang="en-US" dirty="0"/>
              <a:t>Avoiding Redundancy</a:t>
            </a:r>
          </a:p>
          <a:p>
            <a:pPr lvl="1"/>
            <a:r>
              <a:rPr lang="en-US" dirty="0"/>
              <a:t>Data Normalization</a:t>
            </a:r>
          </a:p>
          <a:p>
            <a:pPr lvl="1"/>
            <a:r>
              <a:rPr lang="en-US" dirty="0"/>
              <a:t>Understanding Relationships</a:t>
            </a:r>
          </a:p>
          <a:p>
            <a:pPr lvl="1"/>
            <a:r>
              <a:rPr lang="en-US" dirty="0"/>
              <a:t>ERD’s</a:t>
            </a:r>
          </a:p>
          <a:p>
            <a:r>
              <a:rPr lang="en-US" dirty="0"/>
              <a:t>Database Relationships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29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F8025-5E4D-4271-91F2-D86B5180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649911"/>
            <a:ext cx="51720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A2464-BB98-4E95-BDB1-949556D3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99AA0-B49F-4DFE-93EB-4319D0A22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806"/>
            <a:ext cx="12192000" cy="26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8A27A9-CAAC-4779-B4D9-A3EE6182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534652"/>
            <a:ext cx="11022011" cy="2977517"/>
          </a:xfrm>
        </p:spPr>
        <p:txBody>
          <a:bodyPr/>
          <a:lstStyle/>
          <a:p>
            <a:pPr algn="ctr"/>
            <a:r>
              <a:rPr lang="en-US" i="0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E5696-AE10-4065-9B1A-D61C89C3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165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&amp; 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711116"/>
            <a:ext cx="6172200" cy="34658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Topics and Required Reading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Acquiring Information Systems And Services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Systems Architecture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Systems Analysis</a:t>
            </a: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5"/>
              </a:rPr>
              <a:t>What is MIS? The Modern Organization 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Systems Analysis &amp; Systems Architecture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9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248400" cy="248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Systems = People + Process + Technology </a:t>
            </a:r>
          </a:p>
          <a:p>
            <a:r>
              <a:rPr lang="en-US" dirty="0"/>
              <a:t>Manipulation of information  = value</a:t>
            </a:r>
          </a:p>
          <a:p>
            <a:r>
              <a:rPr lang="en-US" dirty="0"/>
              <a:t>Managed by MIS professionals</a:t>
            </a:r>
          </a:p>
          <a:p>
            <a:r>
              <a:rPr lang="en-US" dirty="0"/>
              <a:t>Systems surround us 24/7</a:t>
            </a:r>
          </a:p>
          <a:p>
            <a:r>
              <a:rPr lang="en-US" dirty="0"/>
              <a:t>Application Program Interface (API’s)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4021037"/>
            <a:ext cx="6248400" cy="2173657"/>
          </a:xfrm>
        </p:spPr>
        <p:txBody>
          <a:bodyPr/>
          <a:lstStyle/>
          <a:p>
            <a:r>
              <a:rPr lang="en-US" dirty="0"/>
              <a:t>“Information System – an integrated set of components for collecting, storing, and processing data and for providing information, knowledge and digital products.”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C4910-2249-4DA7-9C4C-453F9D15E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32" b="30540"/>
          <a:stretch/>
        </p:blipFill>
        <p:spPr>
          <a:xfrm>
            <a:off x="7186642" y="1857881"/>
            <a:ext cx="2965630" cy="11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5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460416" cy="3376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Including: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Education Tools</a:t>
            </a:r>
          </a:p>
          <a:p>
            <a:r>
              <a:rPr lang="en-US" dirty="0"/>
              <a:t>API’s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  <p:pic>
        <p:nvPicPr>
          <p:cNvPr id="10" name="Graphic 9" descr="Computer">
            <a:extLst>
              <a:ext uri="{FF2B5EF4-FFF2-40B4-BE49-F238E27FC236}">
                <a16:creationId xmlns:a16="http://schemas.microsoft.com/office/drawing/2014/main" id="{87A13D55-F8CA-471C-99FC-D9174AD44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67223" y="2372607"/>
            <a:ext cx="1457554" cy="1457554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915E3987-30F8-4BD6-B31E-FA551C97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83117" y="2473527"/>
            <a:ext cx="1283368" cy="1283368"/>
          </a:xfrm>
          <a:prstGeom prst="rect">
            <a:avLst/>
          </a:prstGeom>
        </p:spPr>
      </p:pic>
      <p:pic>
        <p:nvPicPr>
          <p:cNvPr id="14" name="Graphic 13" descr="Server">
            <a:extLst>
              <a:ext uri="{FF2B5EF4-FFF2-40B4-BE49-F238E27FC236}">
                <a16:creationId xmlns:a16="http://schemas.microsoft.com/office/drawing/2014/main" id="{599D1F65-2E52-46D6-8DB8-2C0EAB246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99093" y="2369600"/>
            <a:ext cx="1457555" cy="1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9781130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800" i="0" dirty="0"/>
              <a:t>Designing UX (User Experience)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5449763" cy="248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Four Steps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/>
              <a:t>Documenting Business Processes</a:t>
            </a:r>
          </a:p>
          <a:p>
            <a:r>
              <a:rPr lang="en-US" dirty="0"/>
              <a:t>Process Decomposition</a:t>
            </a:r>
          </a:p>
          <a:p>
            <a:r>
              <a:rPr lang="en-US" dirty="0"/>
              <a:t>Data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47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9781130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800" i="0" dirty="0"/>
              <a:t>Process Decomposition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2A8DE-5770-43F6-BD5C-AF351D9E6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6" t="1664"/>
          <a:stretch/>
        </p:blipFill>
        <p:spPr>
          <a:xfrm>
            <a:off x="646238" y="1685109"/>
            <a:ext cx="10520427" cy="41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0656" y="1454301"/>
            <a:ext cx="3320716" cy="21736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Waterfall</a:t>
            </a:r>
          </a:p>
          <a:p>
            <a:r>
              <a:rPr lang="en-US" dirty="0"/>
              <a:t>Agile</a:t>
            </a:r>
          </a:p>
          <a:p>
            <a:r>
              <a:rPr lang="en-US" dirty="0"/>
              <a:t>Lean</a:t>
            </a:r>
          </a:p>
          <a:p>
            <a:r>
              <a:rPr lang="en-US" dirty="0"/>
              <a:t>Scrum</a:t>
            </a:r>
          </a:p>
          <a:p>
            <a:r>
              <a:rPr lang="en-US" dirty="0"/>
              <a:t>DevOps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5D2551-83BE-4DCC-A14E-6E8C6DDA6EBC}"/>
              </a:ext>
            </a:extLst>
          </p:cNvPr>
          <p:cNvSpPr txBox="1">
            <a:spLocks/>
          </p:cNvSpPr>
          <p:nvPr/>
        </p:nvSpPr>
        <p:spPr>
          <a:xfrm>
            <a:off x="736047" y="527594"/>
            <a:ext cx="6321916" cy="926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i="0" dirty="0"/>
              <a:t>SDLC Methodologies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52418-D7C1-4204-884B-956FC5A1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963" y="1359247"/>
            <a:ext cx="4023381" cy="4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153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Widescreen</PresentationFormat>
  <Paragraphs>221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Schoolbook</vt:lpstr>
      <vt:lpstr>Corbel</vt:lpstr>
      <vt:lpstr>Headlines</vt:lpstr>
      <vt:lpstr>MIS 2101 Exam 1 Review</vt:lpstr>
      <vt:lpstr>Advice</vt:lpstr>
      <vt:lpstr>PowerPoint Presentation</vt:lpstr>
      <vt:lpstr>Introduction &amp; Systems Analysis</vt:lpstr>
      <vt:lpstr>Collection of Systems</vt:lpstr>
      <vt:lpstr>Collection of Technologies</vt:lpstr>
      <vt:lpstr>Designing UX (User Experience)</vt:lpstr>
      <vt:lpstr>Process Decomposition</vt:lpstr>
      <vt:lpstr>PowerPoint Presentation</vt:lpstr>
      <vt:lpstr>Systems Architecture</vt:lpstr>
      <vt:lpstr>Introduction to Process Mapping</vt:lpstr>
      <vt:lpstr>Process Mapping</vt:lpstr>
      <vt:lpstr>Swim Lane Diagrams</vt:lpstr>
      <vt:lpstr>Swim Lane Diagrams - Symbols</vt:lpstr>
      <vt:lpstr>Swim Lane Diagrams – Create your own</vt:lpstr>
      <vt:lpstr>Digital Product Management</vt:lpstr>
      <vt:lpstr>Why Salesforce?</vt:lpstr>
      <vt:lpstr>Max Labs – Pre-Flight </vt:lpstr>
      <vt:lpstr>Max Labs – 1a </vt:lpstr>
      <vt:lpstr>Max Labs – 1b </vt:lpstr>
      <vt:lpstr>Information Systems  - Part 1 </vt:lpstr>
      <vt:lpstr>What is ERP?</vt:lpstr>
      <vt:lpstr>Legacy Systems</vt:lpstr>
      <vt:lpstr>ERP – Key Takeaways </vt:lpstr>
      <vt:lpstr>What is CRM?</vt:lpstr>
      <vt:lpstr>CRM Benefits</vt:lpstr>
      <vt:lpstr>ERP &amp; CRP</vt:lpstr>
      <vt:lpstr>Max Labs – 2a </vt:lpstr>
      <vt:lpstr>Max Labs – 2b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2019-09-22T14:45:49Z</dcterms:created>
  <dcterms:modified xsi:type="dcterms:W3CDTF">2019-09-23T20:29:54Z</dcterms:modified>
</cp:coreProperties>
</file>