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320" r:id="rId3"/>
    <p:sldId id="318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33" r:id="rId13"/>
  </p:sldIdLst>
  <p:sldSz cx="12192000" cy="6858000"/>
  <p:notesSz cx="7023100" cy="9309100"/>
  <p:embeddedFontLst>
    <p:embeddedFont>
      <p:font typeface="Arial Black" panose="020B0A04020102020204" pitchFamily="34" charset="0"/>
      <p:bold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4" autoAdjust="0"/>
    <p:restoredTop sz="86296" autoAdjust="0"/>
  </p:normalViewPr>
  <p:slideViewPr>
    <p:cSldViewPr snapToGrid="0">
      <p:cViewPr varScale="1">
        <p:scale>
          <a:sx n="68" d="100"/>
          <a:sy n="68" d="100"/>
        </p:scale>
        <p:origin x="60" y="54"/>
      </p:cViewPr>
      <p:guideLst>
        <p:guide pos="288"/>
        <p:guide pos="7344"/>
        <p:guide orient="horz" pos="2208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notesViewPr>
    <p:cSldViewPr snapToGrid="0">
      <p:cViewPr varScale="1">
        <p:scale>
          <a:sx n="115" d="100"/>
          <a:sy n="115" d="100"/>
        </p:scale>
        <p:origin x="5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337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36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960eff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960effb3_0_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sz="1000" dirty="0"/>
          </a:p>
        </p:txBody>
      </p:sp>
      <p:sp>
        <p:nvSpPr>
          <p:cNvPr id="109" name="Google Shape;109;g3d960effb3_0_29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5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94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1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3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11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25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58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50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14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bg>
      <p:bgPr>
        <a:solidFill>
          <a:srgbClr val="22222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32843" y="2068829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432843" y="2505075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296432" y="2068828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6296432" y="2505074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722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9" r:id="rId5"/>
    <p:sldLayoutId id="2147483661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Information Systems in Organizations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Exam#3 Review – CSS, HTML &amp; JavaScript – Code Diagnosis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In-Class Activity</a:t>
            </a:r>
            <a:endParaRPr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/>
              <a:t>var 365days = prompt (“How many days are in a year?");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77608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039" y="2241644"/>
            <a:ext cx="532262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/>
              <a:t>var </a:t>
            </a:r>
            <a:r>
              <a:rPr lang="en-US" sz="3000" dirty="0">
                <a:solidFill>
                  <a:srgbClr val="FF0000"/>
                </a:solidFill>
              </a:rPr>
              <a:t>365</a:t>
            </a:r>
            <a:r>
              <a:rPr lang="en-US" sz="3000" dirty="0"/>
              <a:t>days = prompt (“How many days are in a year?");</a:t>
            </a:r>
          </a:p>
          <a:p>
            <a:pPr marL="50800" indent="0">
              <a:buNone/>
            </a:pPr>
            <a:endParaRPr lang="en-US" sz="3000" dirty="0"/>
          </a:p>
          <a:p>
            <a:pPr marL="50800" indent="0"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0000"/>
                </a:solidFill>
              </a:rPr>
              <a:t>Variable name cannot begin with a number!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36016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Study individually and in groups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Good Luck!!!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8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9310133" y="1501898"/>
            <a:ext cx="2338942" cy="2187514"/>
          </a:xfrm>
          <a:prstGeom prst="arc">
            <a:avLst>
              <a:gd name="adj1" fmla="val 16200000"/>
              <a:gd name="adj2" fmla="val 5396879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31" idx="2"/>
          </p:cNvCxnSpPr>
          <p:nvPr/>
        </p:nvCxnSpPr>
        <p:spPr>
          <a:xfrm flipH="1" flipV="1">
            <a:off x="1513739" y="3666576"/>
            <a:ext cx="8966858" cy="22836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27916" y="6078752"/>
            <a:ext cx="9160677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800000">
            <a:off x="395163" y="3665540"/>
            <a:ext cx="2338944" cy="2187514"/>
          </a:xfrm>
          <a:prstGeom prst="arc">
            <a:avLst>
              <a:gd name="adj1" fmla="val 16200000"/>
              <a:gd name="adj2" fmla="val 5239996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327687" y="2950557"/>
            <a:ext cx="1806992" cy="1574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9:</a:t>
            </a:r>
          </a:p>
          <a:p>
            <a:r>
              <a:rPr lang="en-US" dirty="0">
                <a:solidFill>
                  <a:schemeClr val="tx1"/>
                </a:solidFill>
              </a:rPr>
              <a:t>Exam #2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245746" y="2945431"/>
            <a:ext cx="1806992" cy="157975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8:</a:t>
            </a:r>
          </a:p>
          <a:p>
            <a:r>
              <a:rPr lang="en-US" dirty="0">
                <a:solidFill>
                  <a:schemeClr val="tx1"/>
                </a:solidFill>
              </a:rPr>
              <a:t>Cybersecurity &amp; the Enterprise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Protection Protocols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Artificial Intelligence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#06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16095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7:</a:t>
            </a:r>
          </a:p>
          <a:p>
            <a:r>
              <a:rPr lang="en-US" dirty="0">
                <a:solidFill>
                  <a:schemeClr val="tx1"/>
                </a:solidFill>
              </a:rPr>
              <a:t>Platforms &amp; Digital Business Models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API’s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3a &amp; 3b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#05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07616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6: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Data Analytics &amp; CRM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Learn IT #1 &amp; 2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#04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599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10:</a:t>
            </a:r>
          </a:p>
          <a:p>
            <a:r>
              <a:rPr lang="en-US" dirty="0">
                <a:solidFill>
                  <a:schemeClr val="tx1"/>
                </a:solidFill>
              </a:rPr>
              <a:t>JavaScript Unit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Hello World, Variables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Input and Output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#07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27119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#2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Operator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Strings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#08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41232" y="1500452"/>
            <a:ext cx="9889269" cy="3482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89841" y="940888"/>
            <a:ext cx="1102782" cy="111912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10964417" y="5505132"/>
            <a:ext cx="1157182" cy="1157182"/>
          </a:xfrm>
          <a:prstGeom prst="star8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313124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1: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&amp; Systems Analysis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Course Description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Thinking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231183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2: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to Process Mapping 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&amp; Processes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149242" y="845211"/>
            <a:ext cx="1806992" cy="15779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3:</a:t>
            </a:r>
          </a:p>
          <a:p>
            <a:r>
              <a:rPr lang="en-US" dirty="0">
                <a:solidFill>
                  <a:schemeClr val="tx1"/>
                </a:solidFill>
              </a:rPr>
              <a:t>Digital Product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1a &amp; 1b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064452" y="845210"/>
            <a:ext cx="1806992" cy="157791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4: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CRM &amp; ERP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2a &amp; 2b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978750" y="839280"/>
            <a:ext cx="1806992" cy="15838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5:</a:t>
            </a:r>
          </a:p>
          <a:p>
            <a:r>
              <a:rPr lang="en-US" dirty="0">
                <a:solidFill>
                  <a:schemeClr val="tx1"/>
                </a:solidFill>
              </a:rPr>
              <a:t>Exam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602773" y="130372"/>
            <a:ext cx="10980300" cy="3792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ROADMAP</a:t>
            </a:r>
          </a:p>
        </p:txBody>
      </p:sp>
      <p:sp>
        <p:nvSpPr>
          <p:cNvPr id="80" name="Arc 79"/>
          <p:cNvSpPr/>
          <p:nvPr/>
        </p:nvSpPr>
        <p:spPr>
          <a:xfrm>
            <a:off x="9005554" y="1249183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 rot="10800000">
            <a:off x="10680899" y="3915109"/>
            <a:ext cx="145028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10800000">
            <a:off x="128600" y="3401930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182469" y="5181657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12: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#3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Logical Operators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Conditional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#09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9374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Intro to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While and Do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#10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050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14: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#5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Assignments #’s 11 &amp; 12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057E04-6A18-9F46-82AA-473E8C03A687}"/>
              </a:ext>
            </a:extLst>
          </p:cNvPr>
          <p:cNvSpPr txBox="1"/>
          <p:nvPr/>
        </p:nvSpPr>
        <p:spPr>
          <a:xfrm>
            <a:off x="11053575" y="4262806"/>
            <a:ext cx="982796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 ARE FINALLY HERE!!!</a:t>
            </a:r>
          </a:p>
        </p:txBody>
      </p:sp>
      <p:sp>
        <p:nvSpPr>
          <p:cNvPr id="3" name="Down Arrow 2"/>
          <p:cNvSpPr/>
          <p:nvPr/>
        </p:nvSpPr>
        <p:spPr>
          <a:xfrm>
            <a:off x="11412099" y="5001470"/>
            <a:ext cx="265748" cy="463966"/>
          </a:xfrm>
          <a:prstGeom prst="downArrow">
            <a:avLst>
              <a:gd name="adj1" fmla="val 30196"/>
              <a:gd name="adj2" fmla="val 88369"/>
            </a:avLst>
          </a:prstGeom>
          <a:solidFill>
            <a:schemeClr val="tx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990600"/>
            <a:ext cx="7034655" cy="4953000"/>
          </a:xfrm>
        </p:spPr>
        <p:txBody>
          <a:bodyPr/>
          <a:lstStyle/>
          <a:p>
            <a:r>
              <a:rPr lang="en-US" sz="2400" dirty="0"/>
              <a:t>Readings, Videos and Lectures (40%)</a:t>
            </a:r>
          </a:p>
          <a:p>
            <a:pPr lvl="1"/>
            <a:r>
              <a:rPr lang="en-US" sz="1800" dirty="0"/>
              <a:t>CSS, HTML and JavaScript basics</a:t>
            </a:r>
          </a:p>
          <a:p>
            <a:pPr lvl="1"/>
            <a:r>
              <a:rPr lang="en-US" sz="1800" dirty="0"/>
              <a:t>Variables</a:t>
            </a:r>
          </a:p>
          <a:p>
            <a:pPr lvl="2"/>
            <a:r>
              <a:rPr lang="en-US" sz="1400" dirty="0"/>
              <a:t>Input &amp; Output</a:t>
            </a:r>
          </a:p>
          <a:p>
            <a:pPr lvl="1"/>
            <a:r>
              <a:rPr lang="en-US" sz="1800" dirty="0"/>
              <a:t>Operator Types</a:t>
            </a:r>
          </a:p>
          <a:p>
            <a:pPr lvl="1"/>
            <a:r>
              <a:rPr lang="en-US" sz="1800" dirty="0"/>
              <a:t>Strings</a:t>
            </a:r>
          </a:p>
          <a:p>
            <a:pPr lvl="1"/>
            <a:r>
              <a:rPr lang="en-US" sz="1800" dirty="0"/>
              <a:t>Functions</a:t>
            </a:r>
          </a:p>
          <a:p>
            <a:pPr lvl="1"/>
            <a:r>
              <a:rPr lang="en-US" sz="1800" dirty="0"/>
              <a:t>Logical Operators</a:t>
            </a:r>
          </a:p>
          <a:p>
            <a:pPr lvl="1"/>
            <a:r>
              <a:rPr lang="en-US" sz="1800" dirty="0"/>
              <a:t>Conditional Types</a:t>
            </a:r>
          </a:p>
          <a:p>
            <a:pPr lvl="1"/>
            <a:r>
              <a:rPr lang="en-US" sz="1800" dirty="0"/>
              <a:t>Loops</a:t>
            </a:r>
          </a:p>
          <a:p>
            <a:r>
              <a:rPr lang="en-US" sz="2400" dirty="0"/>
              <a:t>Coding – Demonstrate your ability to apply (60%)</a:t>
            </a:r>
            <a:endParaRPr lang="en-US" sz="1800" dirty="0"/>
          </a:p>
          <a:p>
            <a:pPr lvl="1"/>
            <a:r>
              <a:rPr lang="en-US" sz="1800" dirty="0"/>
              <a:t> Code Analysis &amp; Diagnosis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Exam Will Cover Discussions: </a:t>
            </a:r>
            <a:r>
              <a:rPr lang="en-US" sz="3600" dirty="0"/>
              <a:t>10.1 </a:t>
            </a:r>
            <a:r>
              <a:rPr lang="en-US" sz="2000" dirty="0"/>
              <a:t>through</a:t>
            </a:r>
            <a:r>
              <a:rPr lang="en-US" sz="3600" dirty="0"/>
              <a:t> 14.1 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/>
          <a:stretch/>
        </p:blipFill>
        <p:spPr>
          <a:xfrm>
            <a:off x="9047746" y="1643287"/>
            <a:ext cx="3144253" cy="3139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5041" y="5287381"/>
            <a:ext cx="5146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https://target.scene7.com/is/image/Target/GUEST_a97f68d0-6348-4802-9d47-89b3a854a20e?wid=488&amp;hei=488&amp;fmt=pjpeg</a:t>
            </a:r>
          </a:p>
          <a:p>
            <a:endParaRPr lang="en-US" sz="800" dirty="0"/>
          </a:p>
          <a:p>
            <a:r>
              <a:rPr lang="en-US" sz="800" dirty="0"/>
              <a:t>Source: https://ccesnews.org/opinion/2018/04/23/10-tips-for-exam-preparation/#photo</a:t>
            </a:r>
          </a:p>
          <a:p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2380" r="21764" b="2142"/>
          <a:stretch/>
        </p:blipFill>
        <p:spPr>
          <a:xfrm>
            <a:off x="7045041" y="1643287"/>
            <a:ext cx="1858764" cy="3139101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885898" y="2546279"/>
            <a:ext cx="2159142" cy="1333115"/>
          </a:xfrm>
          <a:prstGeom prst="rightArrowCallout">
            <a:avLst>
              <a:gd name="adj1" fmla="val 17593"/>
              <a:gd name="adj2" fmla="val 25000"/>
              <a:gd name="adj3" fmla="val 37037"/>
              <a:gd name="adj4" fmla="val 6497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Bring a CALCULATOR and a #2 Pencil</a:t>
            </a:r>
          </a:p>
        </p:txBody>
      </p:sp>
    </p:spTree>
    <p:extLst>
      <p:ext uri="{BB962C8B-B14F-4D97-AF65-F5344CB8AC3E}">
        <p14:creationId xmlns:p14="http://schemas.microsoft.com/office/powerpoint/2010/main" val="3770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(var i = -10; i &lt;= 30; i=i+5) {</a:t>
            </a:r>
          </a:p>
          <a:p>
            <a:r>
              <a:rPr lang="en-US" sz="3200" dirty="0"/>
              <a:t>True  or  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397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2" y="3554857"/>
            <a:ext cx="1119116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(var i = -10; i &lt;= 30; i=i+5) {</a:t>
            </a:r>
          </a:p>
          <a:p>
            <a:r>
              <a:rPr lang="en-US" sz="3200" dirty="0"/>
              <a:t>True  or  </a:t>
            </a:r>
            <a:r>
              <a:rPr lang="en-US" sz="3200" dirty="0">
                <a:solidFill>
                  <a:srgbClr val="FF0000"/>
                </a:solidFill>
              </a:rPr>
              <a:t>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834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/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72" y="4118212"/>
            <a:ext cx="1007509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69603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1. After 10 minutes, how many calories have you burned?`</a:t>
            </a:r>
          </a:p>
          <a:p>
            <a:pPr marL="0" indent="0">
              <a:buNone/>
            </a:pPr>
            <a:r>
              <a:rPr lang="en-US" sz="1600" b="0" dirty="0"/>
              <a:t>A. 0        B.  45          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burned?`</a:t>
            </a:r>
          </a:p>
          <a:p>
            <a:pPr marL="0" indent="0">
              <a:buNone/>
            </a:pPr>
            <a:r>
              <a:rPr lang="en-US" sz="1600" b="0" dirty="0"/>
              <a:t>A. 112.5        B.  135          C. 450            D. 1350</a:t>
            </a:r>
          </a:p>
          <a:p>
            <a:pPr marL="50800" indent="0">
              <a:buNone/>
            </a:pPr>
            <a:r>
              <a:rPr lang="en-US" sz="1600" dirty="0"/>
              <a:t>3.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3, 90          B. 5, 135 	        C.  3, 135         D.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 5, 135        B. 7, 180        C.  7, 225              D. Does not run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048" y="1191722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23833" y="2369968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4406" y="3818905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78507" y="5081049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69603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1. After 10 minutes, how many calories have you burned?`</a:t>
            </a:r>
          </a:p>
          <a:p>
            <a:pPr marL="0" indent="0">
              <a:buNone/>
            </a:pPr>
            <a:r>
              <a:rPr lang="en-US" sz="1600" b="0" dirty="0"/>
              <a:t>A. 0        </a:t>
            </a:r>
            <a:r>
              <a:rPr lang="en-US" sz="1600" dirty="0">
                <a:solidFill>
                  <a:srgbClr val="FF0000"/>
                </a:solidFill>
              </a:rPr>
              <a:t>B.  45          </a:t>
            </a:r>
            <a:r>
              <a:rPr lang="en-US" sz="1600" b="0" dirty="0"/>
              <a:t>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burned?`</a:t>
            </a:r>
          </a:p>
          <a:p>
            <a:pPr marL="0" indent="0">
              <a:buNone/>
            </a:pPr>
            <a:r>
              <a:rPr lang="en-US" sz="1600" b="0" dirty="0"/>
              <a:t>A. 112.5        </a:t>
            </a:r>
            <a:r>
              <a:rPr lang="en-US" sz="1600" dirty="0">
                <a:solidFill>
                  <a:srgbClr val="FF0000"/>
                </a:solidFill>
              </a:rPr>
              <a:t>B.  135          </a:t>
            </a:r>
            <a:r>
              <a:rPr lang="en-US" sz="1600" b="0" dirty="0"/>
              <a:t>C. 450            D. 1350</a:t>
            </a:r>
          </a:p>
          <a:p>
            <a:pPr marL="50800" indent="0">
              <a:buNone/>
            </a:pPr>
            <a:r>
              <a:rPr lang="en-US" sz="1600" dirty="0"/>
              <a:t>3.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3, 90          B. 5, 135 	        </a:t>
            </a:r>
            <a:r>
              <a:rPr lang="en-US" sz="1600" dirty="0">
                <a:solidFill>
                  <a:srgbClr val="FF0000"/>
                </a:solidFill>
              </a:rPr>
              <a:t>C.  3, 135         </a:t>
            </a:r>
            <a:r>
              <a:rPr lang="en-US" sz="1600" b="0" dirty="0"/>
              <a:t>D.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 5, 135        </a:t>
            </a:r>
            <a:r>
              <a:rPr lang="en-US" sz="1600" dirty="0">
                <a:solidFill>
                  <a:srgbClr val="FF0000"/>
                </a:solidFill>
              </a:rPr>
              <a:t>B. 7, 180        </a:t>
            </a:r>
            <a:r>
              <a:rPr lang="en-US" sz="1600" b="0" dirty="0"/>
              <a:t>C.  7, 225              D. Does not run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895</Words>
  <Application>Microsoft Office PowerPoint</Application>
  <PresentationFormat>Widescreen</PresentationFormat>
  <Paragraphs>188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Georgia</vt:lpstr>
      <vt:lpstr>Calibri</vt:lpstr>
      <vt:lpstr>Arial</vt:lpstr>
      <vt:lpstr>Arial Narrow</vt:lpstr>
      <vt:lpstr>Arial Black</vt:lpstr>
      <vt:lpstr>Office Theme</vt:lpstr>
      <vt:lpstr>Information Systems in Organizations</vt:lpstr>
      <vt:lpstr>PowerPoint Presentation</vt:lpstr>
      <vt:lpstr>Exam Will Cover Discussions: 10.1 through 14.1   </vt:lpstr>
      <vt:lpstr>Sample Question:</vt:lpstr>
      <vt:lpstr>Sample Question:</vt:lpstr>
      <vt:lpstr>Sample Question:</vt:lpstr>
      <vt:lpstr>Sample Question:</vt:lpstr>
      <vt:lpstr>Sample Questions:</vt:lpstr>
      <vt:lpstr>Sample Questions:</vt:lpstr>
      <vt:lpstr>Sample Question:</vt:lpstr>
      <vt:lpstr>Sample Question:</vt:lpstr>
      <vt:lpstr>Good Luck!!!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AJ Raven</cp:lastModifiedBy>
  <cp:revision>183</cp:revision>
  <cp:lastPrinted>2019-04-10T22:15:37Z</cp:lastPrinted>
  <dcterms:modified xsi:type="dcterms:W3CDTF">2019-12-06T23:06:54Z</dcterms:modified>
</cp:coreProperties>
</file>