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304" r:id="rId3"/>
    <p:sldId id="313" r:id="rId4"/>
    <p:sldId id="311" r:id="rId5"/>
    <p:sldId id="289" r:id="rId6"/>
    <p:sldId id="290" r:id="rId7"/>
    <p:sldId id="305" r:id="rId8"/>
    <p:sldId id="306" r:id="rId9"/>
    <p:sldId id="307" r:id="rId10"/>
    <p:sldId id="310" r:id="rId11"/>
    <p:sldId id="308" r:id="rId12"/>
    <p:sldId id="309" r:id="rId13"/>
    <p:sldId id="312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5509" autoAdjust="0"/>
  </p:normalViewPr>
  <p:slideViewPr>
    <p:cSldViewPr>
      <p:cViewPr varScale="1">
        <p:scale>
          <a:sx n="86" d="100"/>
          <a:sy n="86" d="100"/>
        </p:scale>
        <p:origin x="90" y="13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087B-1079-CD49-95C1-7B6E1A931DE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968C2-4BBA-F54B-BF8D-578F5877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mis.temple.edu/mis2101sec002f15" TargetMode="External"/><Relationship Id="rId2" Type="http://schemas.openxmlformats.org/officeDocument/2006/relationships/hyperlink" Target="mailto:shana.pote@templ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67" b="1" dirty="0" smtClean="0">
                <a:solidFill>
                  <a:srgbClr val="FF0000"/>
                </a:solidFill>
              </a:rPr>
              <a:t>Information Systems in Organizations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Introduction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rgbClr val="000000"/>
                </a:solidFill>
              </a:rPr>
              <a:t>Shana Pote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Syllabus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6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321" y="2219861"/>
            <a:ext cx="5686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exactly do you mean by in-class activities?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723900"/>
            <a:ext cx="236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in small teams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42260" y="5067300"/>
            <a:ext cx="414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 deeper understanding of material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562100"/>
            <a:ext cx="3300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Must be present to receive credit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076700"/>
            <a:ext cx="5091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Must hand in completed worksheet to receive credit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19100"/>
            <a:ext cx="102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04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more about the course and instructor</a:t>
            </a:r>
          </a:p>
          <a:p>
            <a:r>
              <a:rPr lang="en-US" dirty="0" smtClean="0"/>
              <a:t>Must complete a worksheet for all activities</a:t>
            </a:r>
          </a:p>
          <a:p>
            <a:r>
              <a:rPr lang="en-US" dirty="0" smtClean="0"/>
              <a:t>All activities are graded pass/fail based on doing your due diligence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8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to Unit 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23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Instructor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Email: </a:t>
            </a:r>
            <a:r>
              <a:rPr lang="en-US" dirty="0" smtClean="0">
                <a:hlinkClick r:id="rId2"/>
              </a:rPr>
              <a:t>shana.pote@temple.edu</a:t>
            </a:r>
            <a:endParaRPr lang="en-US" dirty="0"/>
          </a:p>
          <a:p>
            <a:r>
              <a:rPr lang="en-US" dirty="0"/>
              <a:t>Location: </a:t>
            </a:r>
            <a:r>
              <a:rPr lang="en-US" dirty="0" smtClean="0"/>
              <a:t>TBD</a:t>
            </a:r>
            <a:endParaRPr lang="en-US" dirty="0"/>
          </a:p>
          <a:p>
            <a:r>
              <a:rPr lang="en-US" dirty="0"/>
              <a:t>Office hours: </a:t>
            </a:r>
            <a:r>
              <a:rPr lang="en-US" dirty="0" smtClean="0"/>
              <a:t>By appointment</a:t>
            </a:r>
            <a:endParaRPr lang="en-US" dirty="0"/>
          </a:p>
          <a:p>
            <a:r>
              <a:rPr lang="en-US" dirty="0"/>
              <a:t>Course URL: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>
                <a:hlinkClick r:id="rId3"/>
              </a:rPr>
              <a:t>community.mis.temple.edu/mis2101sec002f15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23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Started working in MIS in 1996, at a </a:t>
            </a:r>
            <a:r>
              <a:rPr lang="en-US" dirty="0" err="1" smtClean="0"/>
              <a:t>Phila</a:t>
            </a:r>
            <a:r>
              <a:rPr lang="en-US" dirty="0" smtClean="0"/>
              <a:t>. law firm, as a Novell Administrator</a:t>
            </a:r>
          </a:p>
          <a:p>
            <a:r>
              <a:rPr lang="en-US" dirty="0" smtClean="0"/>
              <a:t>Sr. Project / Program Leadership Positions with various Fortune 500 companies (</a:t>
            </a:r>
            <a:r>
              <a:rPr lang="en-US" dirty="0" err="1" smtClean="0"/>
              <a:t>Sungard</a:t>
            </a:r>
            <a:r>
              <a:rPr lang="en-US" dirty="0" smtClean="0"/>
              <a:t>, </a:t>
            </a:r>
            <a:r>
              <a:rPr lang="en-US" dirty="0"/>
              <a:t>PricewaterhouseCoopers, </a:t>
            </a:r>
            <a:r>
              <a:rPr lang="en-US" dirty="0" smtClean="0"/>
              <a:t>Rohm and Haas/Dow Chemical)</a:t>
            </a:r>
          </a:p>
          <a:p>
            <a:r>
              <a:rPr lang="en-US" dirty="0" smtClean="0"/>
              <a:t>Sr. Management Positions in Philadelphia start-ups companies and health/wellness Incubator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 Course Redesign</a:t>
            </a:r>
          </a:p>
          <a:p>
            <a:r>
              <a:rPr lang="en-US" dirty="0" smtClean="0"/>
              <a:t>Nobody teaches an intro class like this in Fox</a:t>
            </a:r>
          </a:p>
          <a:p>
            <a:r>
              <a:rPr lang="en-US" dirty="0" smtClean="0"/>
              <a:t>Nobody teaches an intro class like this in the world</a:t>
            </a:r>
          </a:p>
          <a:p>
            <a:r>
              <a:rPr lang="en-US" dirty="0" smtClean="0"/>
              <a:t>We will run into issues, plan on it!</a:t>
            </a:r>
          </a:p>
          <a:p>
            <a:r>
              <a:rPr lang="en-US" dirty="0" smtClean="0"/>
              <a:t>You will find the class engaging and fun!!</a:t>
            </a:r>
          </a:p>
          <a:p>
            <a:r>
              <a:rPr lang="en-US" dirty="0" smtClean="0"/>
              <a:t>You will acquire knowledge and skills that you will use in future classes and your career!!!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4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/>
              <a:t>concepts of </a:t>
            </a:r>
            <a:r>
              <a:rPr lang="en-US" dirty="0" smtClean="0"/>
              <a:t>MIS</a:t>
            </a:r>
          </a:p>
          <a:p>
            <a:r>
              <a:rPr lang="en-US" dirty="0" smtClean="0"/>
              <a:t>Identify/analyze </a:t>
            </a:r>
            <a:r>
              <a:rPr lang="en-US" dirty="0"/>
              <a:t>organizational systems </a:t>
            </a:r>
            <a:r>
              <a:rPr lang="en-US" dirty="0" smtClean="0"/>
              <a:t>&amp; processes</a:t>
            </a:r>
          </a:p>
          <a:p>
            <a:pPr lvl="1"/>
            <a:r>
              <a:rPr lang="en-US" dirty="0"/>
              <a:t>conceptual diagramming, process decomposition, </a:t>
            </a:r>
            <a:r>
              <a:rPr lang="en-US" dirty="0" smtClean="0"/>
              <a:t>&amp; </a:t>
            </a:r>
            <a:r>
              <a:rPr lang="en-US" dirty="0"/>
              <a:t>data </a:t>
            </a:r>
            <a:r>
              <a:rPr lang="en-US" dirty="0" smtClean="0"/>
              <a:t>modeling</a:t>
            </a:r>
          </a:p>
          <a:p>
            <a:r>
              <a:rPr lang="en-US" dirty="0" smtClean="0"/>
              <a:t>Enterprise Systems</a:t>
            </a:r>
          </a:p>
          <a:p>
            <a:r>
              <a:rPr lang="en-US" dirty="0" smtClean="0"/>
              <a:t>Consumer Information Systems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52500"/>
          </a:xfrm>
        </p:spPr>
        <p:txBody>
          <a:bodyPr/>
          <a:lstStyle/>
          <a:p>
            <a:r>
              <a:rPr lang="en-US" dirty="0" smtClean="0"/>
              <a:t>Graded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31925"/>
              </p:ext>
            </p:extLst>
          </p:nvPr>
        </p:nvGraphicFramePr>
        <p:xfrm>
          <a:off x="533400" y="917168"/>
          <a:ext cx="8229600" cy="453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638"/>
                <a:gridCol w="1186962"/>
              </a:tblGrid>
              <a:tr h="40126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In-Class Activities &amp; Worksheets (approximately 24)</a:t>
                      </a:r>
                    </a:p>
                    <a:p>
                      <a:r>
                        <a:rPr lang="en-US" sz="2000" dirty="0" smtClean="0"/>
                        <a:t>   </a:t>
                      </a:r>
                      <a:r>
                        <a:rPr lang="en-US" sz="1800" dirty="0" smtClean="0"/>
                        <a:t>* must be present in class</a:t>
                      </a:r>
                      <a:r>
                        <a:rPr lang="en-US" sz="1800" baseline="0" dirty="0" smtClean="0"/>
                        <a:t> to earn credit – no exceptions!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15%</a:t>
                      </a:r>
                      <a:endParaRPr lang="en-US" sz="2000" dirty="0"/>
                    </a:p>
                  </a:txBody>
                  <a:tcPr/>
                </a:tc>
              </a:tr>
              <a:tr h="18798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Learn IT! Assignments </a:t>
                      </a:r>
                    </a:p>
                    <a:p>
                      <a:pPr lv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#1 – Digital Identity: Establish ePortfolio</a:t>
                      </a:r>
                      <a:endParaRPr lang="en-US" sz="2000" dirty="0" smtClean="0">
                        <a:effectLst/>
                      </a:endParaRPr>
                    </a:p>
                    <a:p>
                      <a:pPr lv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#2 - System Analysis: Creating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Swim Lane Diagrams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#3 - SAP: System Walkthrough</a:t>
                      </a:r>
                      <a:endParaRPr lang="en-US" sz="2000" dirty="0" smtClean="0">
                        <a:effectLst/>
                      </a:endParaRPr>
                    </a:p>
                    <a:p>
                      <a:pPr lv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#4 -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Temple Analytics Challenge 2015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#5 - Digital Identity: Networking and Analytics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** no late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assignments accepted – no exceptions!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10%</a:t>
                      </a:r>
                      <a:endParaRPr lang="en-US" sz="2000" dirty="0"/>
                    </a:p>
                  </a:txBody>
                  <a:tcPr/>
                </a:tc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Midterm Exam #1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Midterm Exam #2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4012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Final Exam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1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Textbooks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3120473" cy="209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90700"/>
            <a:ext cx="30480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45471" y="2705100"/>
            <a:ext cx="807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Vs.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533400" y="1790700"/>
            <a:ext cx="2590800" cy="2514600"/>
          </a:xfrm>
          <a:prstGeom prst="noSmoking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600563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 interesting collection of current, engaging </a:t>
            </a:r>
          </a:p>
          <a:p>
            <a:r>
              <a:rPr lang="en-US" sz="2400" dirty="0" smtClean="0"/>
              <a:t>readings that are freely available over the Internet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3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 1: Introduction (weeks 1-2)</a:t>
            </a:r>
          </a:p>
          <a:p>
            <a:r>
              <a:rPr lang="en-US" dirty="0"/>
              <a:t>Unit </a:t>
            </a:r>
            <a:r>
              <a:rPr lang="en-US" dirty="0" smtClean="0"/>
              <a:t>2: </a:t>
            </a:r>
            <a:r>
              <a:rPr lang="en-US" dirty="0"/>
              <a:t>Systems </a:t>
            </a:r>
            <a:r>
              <a:rPr lang="en-US" dirty="0" smtClean="0"/>
              <a:t>Analysis (weeks 3-4)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Midterm #1 (week 5)</a:t>
            </a:r>
          </a:p>
          <a:p>
            <a:r>
              <a:rPr lang="en-US" dirty="0"/>
              <a:t>Unit </a:t>
            </a:r>
            <a:r>
              <a:rPr lang="en-US" dirty="0" smtClean="0"/>
              <a:t>3: </a:t>
            </a:r>
            <a:r>
              <a:rPr lang="en-US" dirty="0"/>
              <a:t>Organizational </a:t>
            </a:r>
            <a:r>
              <a:rPr lang="en-US" dirty="0" smtClean="0"/>
              <a:t>Systems (weeks 5-9)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Midterm #2 (week 10)</a:t>
            </a:r>
          </a:p>
          <a:p>
            <a:r>
              <a:rPr lang="en-US" dirty="0"/>
              <a:t>Unit </a:t>
            </a:r>
            <a:r>
              <a:rPr lang="en-US" dirty="0" smtClean="0"/>
              <a:t>4: </a:t>
            </a:r>
            <a:r>
              <a:rPr lang="en-US" dirty="0"/>
              <a:t>Consumer </a:t>
            </a:r>
            <a:r>
              <a:rPr lang="en-US" dirty="0" smtClean="0"/>
              <a:t>Systems (weeks 10-14)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Cumulative Final Exam (finals week)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99" y="1674555"/>
            <a:ext cx="6096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going to be so special about this class? </a:t>
            </a:r>
          </a:p>
          <a:p>
            <a:endParaRPr lang="en-US" sz="4000" dirty="0" smtClean="0"/>
          </a:p>
          <a:p>
            <a:r>
              <a:rPr lang="en-US" sz="4000" dirty="0" smtClean="0"/>
              <a:t>It’s just another intro class?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495300"/>
            <a:ext cx="3461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overpriced, outdated textbooks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7759" y="5307568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10495" y="1116568"/>
            <a:ext cx="468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Superficial knowledge vs. deeper understanding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4610100"/>
            <a:ext cx="638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these techniques to look like a rock-star in your other classes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2951827"/>
            <a:ext cx="139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is more!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5143500"/>
            <a:ext cx="27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lecture, more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8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1159</TotalTime>
  <Words>451</Words>
  <Application>Microsoft Office PowerPoint</Application>
  <PresentationFormat>On-screen Show (16:10)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Information Systems in Organizations  Introduction Shana Pote</vt:lpstr>
      <vt:lpstr>Instructor Info</vt:lpstr>
      <vt:lpstr>Background</vt:lpstr>
      <vt:lpstr>Managing Expectations</vt:lpstr>
      <vt:lpstr>Course Description</vt:lpstr>
      <vt:lpstr>Graded Components</vt:lpstr>
      <vt:lpstr>Required Textbooks</vt:lpstr>
      <vt:lpstr>Course Topics Overview</vt:lpstr>
      <vt:lpstr>PowerPoint Presentation</vt:lpstr>
      <vt:lpstr>Syllabus Review</vt:lpstr>
      <vt:lpstr>PowerPoint Presentation</vt:lpstr>
      <vt:lpstr>First In-Class Activity</vt:lpstr>
      <vt:lpstr>On to Unit 1!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Shana Pote</cp:lastModifiedBy>
  <cp:revision>63</cp:revision>
  <dcterms:created xsi:type="dcterms:W3CDTF">2015-03-16T11:37:14Z</dcterms:created>
  <dcterms:modified xsi:type="dcterms:W3CDTF">2015-08-24T14:53:47Z</dcterms:modified>
</cp:coreProperties>
</file>