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handoutMasterIdLst>
    <p:handoutMasterId r:id="rId11"/>
  </p:handoutMasterIdLst>
  <p:sldIdLst>
    <p:sldId id="327" r:id="rId2"/>
    <p:sldId id="328" r:id="rId3"/>
    <p:sldId id="329" r:id="rId4"/>
    <p:sldId id="333" r:id="rId5"/>
    <p:sldId id="331" r:id="rId6"/>
    <p:sldId id="330" r:id="rId7"/>
    <p:sldId id="332" r:id="rId8"/>
    <p:sldId id="334" r:id="rId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p15:clr>
            <a:srgbClr val="A4A3A4"/>
          </p15:clr>
        </p15:guide>
        <p15:guide id="2" pos="4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83792" autoAdjust="0"/>
  </p:normalViewPr>
  <p:slideViewPr>
    <p:cSldViewPr>
      <p:cViewPr varScale="1">
        <p:scale>
          <a:sx n="116" d="100"/>
          <a:sy n="116" d="100"/>
        </p:scale>
        <p:origin x="1716" y="102"/>
      </p:cViewPr>
      <p:guideLst>
        <p:guide orient="horz" pos="1752"/>
        <p:guide pos="43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B3CA99-54A5-C141-9B33-4DED9A3F30AA}" type="datetimeFigureOut">
              <a:rPr lang="en-US" smtClean="0"/>
              <a:t>2/11/2016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3C107B-4254-0342-8D09-7C1BC2C97ABD}" type="slidenum">
              <a:rPr lang="en-US" smtClean="0"/>
              <a:t>‹#›</a:t>
            </a:fld>
            <a:endParaRPr lang="en-US"/>
          </a:p>
        </p:txBody>
      </p:sp>
    </p:spTree>
    <p:extLst>
      <p:ext uri="{BB962C8B-B14F-4D97-AF65-F5344CB8AC3E}">
        <p14:creationId xmlns:p14="http://schemas.microsoft.com/office/powerpoint/2010/main" val="1940603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2/11/2016</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2/11/2016</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
            <a:ext cx="8382000" cy="4876799"/>
          </a:xfrm>
        </p:spPr>
        <p:txBody>
          <a:bodyPr>
            <a:normAutofit fontScale="90000"/>
          </a:bodyPr>
          <a:lstStyle/>
          <a:p>
            <a:pPr algn="l"/>
            <a:r>
              <a:rPr lang="en-US" sz="6667" b="1" dirty="0" smtClean="0">
                <a:solidFill>
                  <a:srgbClr val="FF0000"/>
                </a:solidFill>
              </a:rPr>
              <a:t>Exam Study Guide:</a:t>
            </a:r>
            <a:r>
              <a:rPr lang="en-US" sz="6667" b="1" dirty="0" smtClean="0"/>
              <a:t/>
            </a:r>
            <a:br>
              <a:rPr lang="en-US" sz="6667" b="1" dirty="0" smtClean="0"/>
            </a:br>
            <a:r>
              <a:rPr lang="en-US" sz="2000" b="1" dirty="0" smtClean="0">
                <a:solidFill>
                  <a:srgbClr val="FF0000"/>
                </a:solidFill>
              </a:rPr>
              <a:t>Unit 1:  Intro</a:t>
            </a:r>
            <a:r>
              <a:rPr lang="en-US" sz="2000" b="1" dirty="0">
                <a:solidFill>
                  <a:srgbClr val="FF0000"/>
                </a:solidFill>
              </a:rPr>
              <a:t> </a:t>
            </a:r>
            <a:r>
              <a:rPr lang="en-US" sz="2000" b="1" dirty="0" smtClean="0">
                <a:solidFill>
                  <a:srgbClr val="FF0000"/>
                </a:solidFill>
              </a:rPr>
              <a:t>to MIS</a:t>
            </a:r>
            <a:br>
              <a:rPr lang="en-US" sz="2000" b="1" dirty="0" smtClean="0">
                <a:solidFill>
                  <a:srgbClr val="FF0000"/>
                </a:solidFill>
              </a:rPr>
            </a:br>
            <a:r>
              <a:rPr lang="en-US" sz="2000" dirty="0" smtClean="0"/>
              <a:t>1.1</a:t>
            </a:r>
            <a:r>
              <a:rPr lang="en-US" sz="2000" dirty="0"/>
              <a:t>. The modern organization is a system and set of </a:t>
            </a:r>
            <a:r>
              <a:rPr lang="en-US" sz="2000" dirty="0" smtClean="0"/>
              <a:t>processes </a:t>
            </a:r>
            <a:br>
              <a:rPr lang="en-US" sz="2000" dirty="0" smtClean="0"/>
            </a:br>
            <a:r>
              <a:rPr lang="en-US" sz="2000" dirty="0" smtClean="0"/>
              <a:t>1.1.2</a:t>
            </a:r>
            <a:r>
              <a:rPr lang="en-US" sz="2000" dirty="0"/>
              <a:t>. Evolution of organizational systems from start-up to global </a:t>
            </a:r>
            <a:r>
              <a:rPr lang="en-US" sz="2000" dirty="0" smtClean="0"/>
              <a:t>enterprise</a:t>
            </a:r>
            <a:br>
              <a:rPr lang="en-US" sz="2000" dirty="0" smtClean="0"/>
            </a:br>
            <a:r>
              <a:rPr lang="en-US" sz="2000" dirty="0" smtClean="0"/>
              <a:t>1.2 </a:t>
            </a:r>
            <a:r>
              <a:rPr lang="en-US" sz="2000" dirty="0"/>
              <a:t>What's in it for you</a:t>
            </a:r>
            <a:r>
              <a:rPr lang="en-US" sz="2000" dirty="0" smtClean="0"/>
              <a:t>?</a:t>
            </a:r>
            <a:br>
              <a:rPr lang="en-US" sz="2000" dirty="0" smtClean="0"/>
            </a:br>
            <a:r>
              <a:rPr lang="en-US" sz="2000" dirty="0"/>
              <a:t>1.2.1. Systems and your career in </a:t>
            </a:r>
            <a:r>
              <a:rPr lang="en-US" sz="2000" dirty="0" smtClean="0"/>
              <a:t>business</a:t>
            </a:r>
            <a:br>
              <a:rPr lang="en-US" sz="2000" dirty="0" smtClean="0"/>
            </a:br>
            <a:r>
              <a:rPr lang="en-US" sz="2000" dirty="0" smtClean="0"/>
              <a:t>1.2.2</a:t>
            </a:r>
            <a:r>
              <a:rPr lang="en-US" sz="2000" dirty="0"/>
              <a:t>. Your digital </a:t>
            </a:r>
            <a:r>
              <a:rPr lang="en-US" sz="2000" dirty="0" smtClean="0"/>
              <a:t>identity</a:t>
            </a:r>
            <a:r>
              <a:rPr lang="en-US" sz="2000" dirty="0"/>
              <a:t/>
            </a:r>
            <a:br>
              <a:rPr lang="en-US" sz="2000" dirty="0"/>
            </a:br>
            <a:r>
              <a:rPr lang="en-US" sz="2000" dirty="0" smtClean="0"/>
              <a:t>1.3</a:t>
            </a:r>
            <a:r>
              <a:rPr lang="en-US" sz="2000" dirty="0"/>
              <a:t>. Ethics of analysis and use of systems, data, and </a:t>
            </a:r>
            <a:r>
              <a:rPr lang="en-US" sz="2000" dirty="0" smtClean="0"/>
              <a:t>information</a:t>
            </a:r>
            <a:br>
              <a:rPr lang="en-US" sz="2000" dirty="0" smtClean="0"/>
            </a:br>
            <a:r>
              <a:rPr lang="en-US" sz="2000" b="1" dirty="0" smtClean="0">
                <a:solidFill>
                  <a:srgbClr val="FF0000"/>
                </a:solidFill>
              </a:rPr>
              <a:t>Unit 2:  Systems Analysis</a:t>
            </a:r>
            <a:br>
              <a:rPr lang="en-US" sz="2000" b="1" dirty="0" smtClean="0">
                <a:solidFill>
                  <a:srgbClr val="FF0000"/>
                </a:solidFill>
              </a:rPr>
            </a:br>
            <a:r>
              <a:rPr lang="en-US" sz="2000" dirty="0" smtClean="0"/>
              <a:t>2.1</a:t>
            </a:r>
            <a:r>
              <a:rPr lang="en-US" sz="2000" dirty="0"/>
              <a:t>. Analyzing organizations as systems and </a:t>
            </a:r>
            <a:r>
              <a:rPr lang="en-US" sz="2000" dirty="0" smtClean="0"/>
              <a:t>processes</a:t>
            </a:r>
            <a:br>
              <a:rPr lang="en-US" sz="2000" dirty="0" smtClean="0"/>
            </a:br>
            <a:r>
              <a:rPr lang="en-US" sz="2000" dirty="0"/>
              <a:t>2.1.1. Process decomposition: </a:t>
            </a:r>
            <a:r>
              <a:rPr lang="en-US" sz="2000" dirty="0" err="1"/>
              <a:t>swimlane</a:t>
            </a:r>
            <a:r>
              <a:rPr lang="en-US" sz="2000" dirty="0"/>
              <a:t> diagrams</a:t>
            </a:r>
            <a:br>
              <a:rPr lang="en-US" sz="2000" dirty="0"/>
            </a:br>
            <a:r>
              <a:rPr lang="en-US" sz="2000" dirty="0"/>
              <a:t>2.1.2. Data modeling: entity relationship diagrams</a:t>
            </a:r>
            <a:br>
              <a:rPr lang="en-US" sz="2000" dirty="0"/>
            </a:br>
            <a:r>
              <a:rPr lang="en-US" sz="2000" dirty="0" smtClean="0"/>
              <a:t>2.2</a:t>
            </a:r>
            <a:r>
              <a:rPr lang="en-US" sz="2000" dirty="0"/>
              <a:t>. Systems architecture: devices, network, data, </a:t>
            </a:r>
            <a:r>
              <a:rPr lang="en-US" sz="2000" dirty="0" smtClean="0"/>
              <a:t>apps</a:t>
            </a:r>
            <a:r>
              <a:rPr lang="en-US" sz="2000" dirty="0"/>
              <a:t/>
            </a:r>
            <a:br>
              <a:rPr lang="en-US" sz="2000" dirty="0"/>
            </a:br>
            <a:r>
              <a:rPr lang="en-US" sz="2000" dirty="0"/>
              <a:t>2.2.1. Visualizing architecture: conceptual diagramming</a:t>
            </a:r>
            <a:br>
              <a:rPr lang="en-US" sz="2000" dirty="0"/>
            </a:br>
            <a:r>
              <a:rPr lang="en-US" sz="2000" dirty="0" smtClean="0"/>
              <a:t>2.2.2</a:t>
            </a:r>
            <a:r>
              <a:rPr lang="en-US" sz="2000" dirty="0"/>
              <a:t>. How the Internet </a:t>
            </a:r>
            <a:r>
              <a:rPr lang="en-US" sz="2000" dirty="0" smtClean="0"/>
              <a:t>works</a:t>
            </a:r>
            <a:br>
              <a:rPr lang="en-US" sz="2000" dirty="0" smtClean="0"/>
            </a:br>
            <a:r>
              <a:rPr lang="en-US" sz="2000" b="1" dirty="0" smtClean="0">
                <a:solidFill>
                  <a:srgbClr val="FF0000"/>
                </a:solidFill>
              </a:rPr>
              <a:t>SWIMLANE/ERD</a:t>
            </a:r>
            <a:endParaRPr lang="en-US" sz="2000" dirty="0">
              <a:solidFill>
                <a:srgbClr val="FF0000"/>
              </a:solidFill>
            </a:endParaRPr>
          </a:p>
        </p:txBody>
      </p:sp>
    </p:spTree>
    <p:extLst>
      <p:ext uri="{BB962C8B-B14F-4D97-AF65-F5344CB8AC3E}">
        <p14:creationId xmlns:p14="http://schemas.microsoft.com/office/powerpoint/2010/main" val="1706471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
            <a:ext cx="8382000" cy="4876799"/>
          </a:xfrm>
        </p:spPr>
        <p:txBody>
          <a:bodyPr>
            <a:normAutofit fontScale="90000"/>
          </a:bodyPr>
          <a:lstStyle/>
          <a:p>
            <a:pPr algn="l"/>
            <a:r>
              <a:rPr lang="en-US" sz="6667" b="1" dirty="0" smtClean="0">
                <a:solidFill>
                  <a:srgbClr val="FF0000"/>
                </a:solidFill>
              </a:rPr>
              <a:t>Mini-Case Tips: </a:t>
            </a:r>
            <a:r>
              <a:rPr lang="en-US" sz="6667" b="1" dirty="0" smtClean="0"/>
              <a:t> </a:t>
            </a:r>
            <a:br>
              <a:rPr lang="en-US" sz="6667" b="1" dirty="0" smtClean="0"/>
            </a:br>
            <a:r>
              <a:rPr lang="en-US" sz="3200" b="1" dirty="0" smtClean="0"/>
              <a:t>1.  Read the case </a:t>
            </a:r>
            <a:r>
              <a:rPr lang="en-US" sz="3200" b="1" dirty="0"/>
              <a:t/>
            </a:r>
            <a:br>
              <a:rPr lang="en-US" sz="3200" b="1" dirty="0"/>
            </a:br>
            <a:r>
              <a:rPr lang="en-US" sz="3200" b="1" dirty="0" smtClean="0"/>
              <a:t>2.  CAREFULLY read the questions.  Make sure you understand what you are being asked to do.</a:t>
            </a:r>
            <a:br>
              <a:rPr lang="en-US" sz="3200" b="1" dirty="0" smtClean="0"/>
            </a:br>
            <a:r>
              <a:rPr lang="en-US" sz="3200" b="1" dirty="0" smtClean="0"/>
              <a:t>3.  GO BACK AND REREAD THE CASE.  </a:t>
            </a:r>
            <a:br>
              <a:rPr lang="en-US" sz="3200" b="1" dirty="0" smtClean="0"/>
            </a:br>
            <a:r>
              <a:rPr lang="en-US" sz="3200" b="1" dirty="0"/>
              <a:t>	</a:t>
            </a:r>
            <a:r>
              <a:rPr lang="en-US" sz="3200" dirty="0" smtClean="0"/>
              <a:t>-  Discern what information is relevant to your task</a:t>
            </a:r>
            <a:br>
              <a:rPr lang="en-US" sz="3200" dirty="0" smtClean="0"/>
            </a:br>
            <a:r>
              <a:rPr lang="en-US" sz="3200" dirty="0"/>
              <a:t>	</a:t>
            </a:r>
            <a:r>
              <a:rPr lang="en-US" sz="3200" dirty="0" smtClean="0"/>
              <a:t>-  Dissect it to find the answers/evidence in the text</a:t>
            </a:r>
            <a:br>
              <a:rPr lang="en-US" sz="3200" dirty="0" smtClean="0"/>
            </a:br>
            <a:r>
              <a:rPr lang="en-US" sz="3200" dirty="0"/>
              <a:t>	</a:t>
            </a:r>
            <a:r>
              <a:rPr lang="en-US" sz="3200" dirty="0" smtClean="0"/>
              <a:t>-  Consider using colored highlighters </a:t>
            </a:r>
            <a:br>
              <a:rPr lang="en-US" sz="3200" dirty="0" smtClean="0"/>
            </a:br>
            <a:r>
              <a:rPr lang="en-US" sz="3200" b="1" dirty="0" smtClean="0"/>
              <a:t>4.  Construct a </a:t>
            </a:r>
            <a:r>
              <a:rPr lang="en-US" sz="3200" b="1" dirty="0" err="1" smtClean="0"/>
              <a:t>swimlane</a:t>
            </a:r>
            <a:r>
              <a:rPr lang="en-US" sz="3200" b="1" dirty="0" smtClean="0"/>
              <a:t> diagram and ERD on your own</a:t>
            </a:r>
            <a:br>
              <a:rPr lang="en-US" sz="3200" b="1" dirty="0" smtClean="0"/>
            </a:br>
            <a:r>
              <a:rPr lang="en-US" sz="3200" b="1" dirty="0" smtClean="0"/>
              <a:t>5.  Compare it to the diagrams provided to answer each question.</a:t>
            </a:r>
            <a:br>
              <a:rPr lang="en-US" sz="3200" b="1" dirty="0" smtClean="0"/>
            </a:br>
            <a:endParaRPr lang="en-US" sz="3200" b="1" dirty="0" smtClean="0">
              <a:solidFill>
                <a:srgbClr val="FF0000"/>
              </a:solidFill>
            </a:endParaRPr>
          </a:p>
        </p:txBody>
      </p:sp>
    </p:spTree>
    <p:extLst>
      <p:ext uri="{BB962C8B-B14F-4D97-AF65-F5344CB8AC3E}">
        <p14:creationId xmlns:p14="http://schemas.microsoft.com/office/powerpoint/2010/main" val="2566755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
            <a:ext cx="8382000" cy="4876799"/>
          </a:xfrm>
        </p:spPr>
        <p:txBody>
          <a:bodyPr>
            <a:normAutofit fontScale="90000"/>
          </a:bodyPr>
          <a:lstStyle/>
          <a:p>
            <a:pPr algn="l"/>
            <a:r>
              <a:rPr lang="en-US" sz="6667" b="1" dirty="0" smtClean="0">
                <a:solidFill>
                  <a:srgbClr val="FF0000"/>
                </a:solidFill>
              </a:rPr>
              <a:t>Mini-Case Tips: </a:t>
            </a:r>
            <a:r>
              <a:rPr lang="en-US" sz="6667" b="1" dirty="0" err="1" smtClean="0"/>
              <a:t>Swimlane</a:t>
            </a:r>
            <a:r>
              <a:rPr lang="en-US" sz="6667" b="1" dirty="0" smtClean="0"/>
              <a:t> </a:t>
            </a:r>
            <a:br>
              <a:rPr lang="en-US" sz="6667" b="1" dirty="0" smtClean="0"/>
            </a:br>
            <a:r>
              <a:rPr lang="en-US" sz="3200" b="1" dirty="0" smtClean="0"/>
              <a:t>1.  Read the case </a:t>
            </a:r>
            <a:r>
              <a:rPr lang="en-US" sz="3200" b="1" dirty="0"/>
              <a:t/>
            </a:r>
            <a:br>
              <a:rPr lang="en-US" sz="3200" b="1" dirty="0"/>
            </a:br>
            <a:r>
              <a:rPr lang="en-US" sz="3200" b="1" dirty="0" smtClean="0"/>
              <a:t>2.  Identify the Process.  Give it a TITLE</a:t>
            </a:r>
            <a:br>
              <a:rPr lang="en-US" sz="3200" b="1" dirty="0" smtClean="0"/>
            </a:br>
            <a:r>
              <a:rPr lang="en-US" sz="3200" b="1" dirty="0" smtClean="0"/>
              <a:t>3.  Identify all of the actors</a:t>
            </a:r>
            <a:r>
              <a:rPr lang="en-US" sz="3200" b="1" dirty="0"/>
              <a:t> </a:t>
            </a:r>
            <a:r>
              <a:rPr lang="en-US" sz="3200" b="1" dirty="0" smtClean="0"/>
              <a:t>- create your lanes</a:t>
            </a:r>
            <a:br>
              <a:rPr lang="en-US" sz="3200" b="1" dirty="0" smtClean="0"/>
            </a:br>
            <a:r>
              <a:rPr lang="en-US" sz="3200" b="1" dirty="0" smtClean="0"/>
              <a:t>4. 	Follow the process in the narrative</a:t>
            </a:r>
            <a:br>
              <a:rPr lang="en-US" sz="3200" b="1" dirty="0" smtClean="0"/>
            </a:br>
            <a:r>
              <a:rPr lang="en-US" sz="3200" b="1" dirty="0" smtClean="0"/>
              <a:t>	(Look for VERBS)</a:t>
            </a:r>
            <a:r>
              <a:rPr lang="en-US" sz="3200" b="1" dirty="0"/>
              <a:t>	</a:t>
            </a:r>
            <a:r>
              <a:rPr lang="en-US" sz="3200" b="1" dirty="0" smtClean="0"/>
              <a:t/>
            </a:r>
            <a:br>
              <a:rPr lang="en-US" sz="3200" b="1" dirty="0" smtClean="0"/>
            </a:br>
            <a:r>
              <a:rPr lang="en-US" sz="3200" b="1" dirty="0"/>
              <a:t>	</a:t>
            </a:r>
            <a:r>
              <a:rPr lang="en-US" sz="2700" dirty="0" smtClean="0"/>
              <a:t>-  What initiates it</a:t>
            </a:r>
            <a:br>
              <a:rPr lang="en-US" sz="2700" dirty="0" smtClean="0"/>
            </a:br>
            <a:r>
              <a:rPr lang="en-US" sz="2700" dirty="0"/>
              <a:t>	</a:t>
            </a:r>
            <a:r>
              <a:rPr lang="en-US" sz="2700" dirty="0" smtClean="0"/>
              <a:t>-  What happens first?  Next?...</a:t>
            </a:r>
            <a:br>
              <a:rPr lang="en-US" sz="2700" dirty="0" smtClean="0"/>
            </a:br>
            <a:r>
              <a:rPr lang="en-US" sz="3200" b="1" dirty="0" smtClean="0"/>
              <a:t>5.  Make sure you identify ACTIONS and DECISIONS</a:t>
            </a:r>
            <a:br>
              <a:rPr lang="en-US" sz="3200" b="1" dirty="0" smtClean="0"/>
            </a:br>
            <a:r>
              <a:rPr lang="en-US" sz="3200" b="1" dirty="0"/>
              <a:t>	</a:t>
            </a:r>
            <a:r>
              <a:rPr lang="en-US" sz="2700" dirty="0" smtClean="0"/>
              <a:t>-  What alternate paths are possible with each 	decision?</a:t>
            </a:r>
            <a:r>
              <a:rPr lang="en-US" sz="3200" dirty="0" smtClean="0"/>
              <a:t/>
            </a:r>
            <a:br>
              <a:rPr lang="en-US" sz="3200" dirty="0" smtClean="0"/>
            </a:br>
            <a:r>
              <a:rPr lang="en-US" sz="3200" b="1" dirty="0" smtClean="0"/>
              <a:t>6. </a:t>
            </a:r>
            <a:r>
              <a:rPr lang="en-US" sz="3200" b="1" dirty="0"/>
              <a:t>What closes the </a:t>
            </a:r>
            <a:r>
              <a:rPr lang="en-US" sz="3200" b="1" dirty="0" smtClean="0"/>
              <a:t>process?</a:t>
            </a:r>
            <a:endParaRPr lang="en-US" sz="3200" b="1" dirty="0" smtClean="0">
              <a:solidFill>
                <a:srgbClr val="FF0000"/>
              </a:solidFill>
            </a:endParaRPr>
          </a:p>
        </p:txBody>
      </p:sp>
    </p:spTree>
    <p:extLst>
      <p:ext uri="{BB962C8B-B14F-4D97-AF65-F5344CB8AC3E}">
        <p14:creationId xmlns:p14="http://schemas.microsoft.com/office/powerpoint/2010/main" val="3953440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571235"/>
          </a:xfrm>
        </p:spPr>
        <p:txBody>
          <a:bodyPr>
            <a:normAutofit fontScale="90000"/>
          </a:bodyPr>
          <a:lstStyle/>
          <a:p>
            <a:r>
              <a:rPr lang="en-US" b="1" dirty="0">
                <a:solidFill>
                  <a:srgbClr val="FF0000"/>
                </a:solidFill>
              </a:rPr>
              <a:t>Mini-Case Tips: </a:t>
            </a:r>
            <a:r>
              <a:rPr lang="en-US" b="1" dirty="0" smtClean="0"/>
              <a:t>ACTIVITY</a:t>
            </a:r>
            <a:endParaRPr lang="en-US" b="1" dirty="0"/>
          </a:p>
        </p:txBody>
      </p:sp>
      <p:sp>
        <p:nvSpPr>
          <p:cNvPr id="3" name="Content Placeholder 2"/>
          <p:cNvSpPr>
            <a:spLocks noGrp="1"/>
          </p:cNvSpPr>
          <p:nvPr>
            <p:ph idx="1"/>
          </p:nvPr>
        </p:nvSpPr>
        <p:spPr>
          <a:xfrm>
            <a:off x="457200" y="952500"/>
            <a:ext cx="8229600" cy="4572000"/>
          </a:xfrm>
        </p:spPr>
        <p:txBody>
          <a:bodyPr>
            <a:normAutofit fontScale="32500" lnSpcReduction="20000"/>
          </a:bodyPr>
          <a:lstStyle/>
          <a:p>
            <a:pPr marL="0" indent="0">
              <a:buNone/>
            </a:pPr>
            <a:r>
              <a:rPr lang="en-US" sz="4300" i="1" dirty="0"/>
              <a:t>Purchasing an Ad at the Drexel University Student Newspaper</a:t>
            </a:r>
            <a:endParaRPr lang="en-US" sz="4300" dirty="0"/>
          </a:p>
          <a:p>
            <a:pPr marL="0" indent="0">
              <a:buNone/>
            </a:pPr>
            <a:r>
              <a:rPr lang="en-US" sz="4300" dirty="0"/>
              <a:t> </a:t>
            </a:r>
          </a:p>
          <a:p>
            <a:pPr marL="0" indent="0">
              <a:buNone/>
            </a:pPr>
            <a:r>
              <a:rPr lang="en-US" sz="4300" dirty="0"/>
              <a:t>The Triangle, Drexel’s student newspaper, is a weekly publication distributed around Drexel’s University City and Center City campuses. The paper has a readership in the thousands; favored by students, faculty, and visitors of the university. A large portion of the newspaper’s budget comes from advertisements from local businesses. The process by which a business purchases an ad in the newspaper is multi-faceted and requires the effort of a variety of individuals. </a:t>
            </a:r>
          </a:p>
          <a:p>
            <a:pPr marL="0" indent="0">
              <a:buNone/>
            </a:pPr>
            <a:r>
              <a:rPr lang="en-US" sz="4300" dirty="0"/>
              <a:t> </a:t>
            </a:r>
          </a:p>
          <a:p>
            <a:pPr marL="0" indent="0">
              <a:buNone/>
            </a:pPr>
            <a:r>
              <a:rPr lang="en-US" sz="4300" dirty="0"/>
              <a:t>First, a customer reaches out to the Sales Manager at the paper, expressing interest in purchasing a full-page advertisement for the following week. One week’s notice is required for all advertisements, as the staff needs time to craft the layout of the paper prior to submitting it to the publisher. The Sales Manager receives the request and creates an invoice in QuickBooks, which is then forwarded to the customer. The Sales Manager also asks the customer for any artwork they may have. </a:t>
            </a:r>
          </a:p>
          <a:p>
            <a:pPr marL="0" indent="0">
              <a:buNone/>
            </a:pPr>
            <a:r>
              <a:rPr lang="en-US" sz="4300" dirty="0"/>
              <a:t> </a:t>
            </a:r>
          </a:p>
          <a:p>
            <a:pPr marL="0" indent="0">
              <a:buNone/>
            </a:pPr>
            <a:r>
              <a:rPr lang="en-US" sz="4300" dirty="0"/>
              <a:t>The customer then signs the invoice, sends payment (if acceptable), and emails the artwork to the Sales M</a:t>
            </a:r>
            <a:r>
              <a:rPr lang="en-US" sz="4300" dirty="0" smtClean="0"/>
              <a:t>anager</a:t>
            </a:r>
            <a:r>
              <a:rPr lang="en-US" sz="4300" dirty="0"/>
              <a:t>. With the customer’s response in-hand, the Sales Manager takes the payment and sends it to the Accounting Team. The Accounting Team deposits the payment into the paper’s bank account, and makes note of the receipt in a dedicated Microsoft Excel file. Once the payment is confirmed, the artwork and copy for the ad are approved by the Managing Editor of the paper. If approved, the Editor places the ad into the paper to be printed, and confirms the submission to the Sales Manager. If the ad is not approved, the Managing Editor works with the client to create a new ad. </a:t>
            </a:r>
          </a:p>
          <a:p>
            <a:pPr marL="0" indent="0">
              <a:buNone/>
            </a:pPr>
            <a:r>
              <a:rPr lang="en-US" sz="4300" dirty="0"/>
              <a:t> </a:t>
            </a:r>
          </a:p>
          <a:p>
            <a:pPr marL="0" indent="0">
              <a:buNone/>
            </a:pPr>
            <a:r>
              <a:rPr lang="en-US" sz="4300" dirty="0"/>
              <a:t>After the paper is printed, the Accounting Team sends a tear-sheet of the advertisement to the customer. </a:t>
            </a:r>
          </a:p>
          <a:p>
            <a:r>
              <a:rPr lang="en-US" dirty="0"/>
              <a:t> </a:t>
            </a:r>
          </a:p>
          <a:p>
            <a:pPr marL="0" indent="0">
              <a:buNone/>
            </a:pPr>
            <a:endParaRPr lang="en-US" dirty="0"/>
          </a:p>
        </p:txBody>
      </p:sp>
    </p:spTree>
    <p:extLst>
      <p:ext uri="{BB962C8B-B14F-4D97-AF65-F5344CB8AC3E}">
        <p14:creationId xmlns:p14="http://schemas.microsoft.com/office/powerpoint/2010/main" val="3393298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01.png"/>
          <p:cNvPicPr/>
          <p:nvPr/>
        </p:nvPicPr>
        <p:blipFill>
          <a:blip r:embed="rId2">
            <a:extLst>
              <a:ext uri="{28A0092B-C50C-407E-A947-70E740481C1C}">
                <a14:useLocalDpi xmlns:a14="http://schemas.microsoft.com/office/drawing/2010/main" val="0"/>
              </a:ext>
            </a:extLst>
          </a:blip>
          <a:srcRect/>
          <a:stretch>
            <a:fillRect/>
          </a:stretch>
        </p:blipFill>
        <p:spPr>
          <a:xfrm>
            <a:off x="-10186" y="571500"/>
            <a:ext cx="9230386" cy="3845560"/>
          </a:xfrm>
          <a:prstGeom prst="rect">
            <a:avLst/>
          </a:prstGeom>
          <a:ln/>
        </p:spPr>
      </p:pic>
    </p:spTree>
    <p:extLst>
      <p:ext uri="{BB962C8B-B14F-4D97-AF65-F5344CB8AC3E}">
        <p14:creationId xmlns:p14="http://schemas.microsoft.com/office/powerpoint/2010/main" val="3458736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
            <a:ext cx="8382000" cy="4876799"/>
          </a:xfrm>
        </p:spPr>
        <p:txBody>
          <a:bodyPr>
            <a:normAutofit fontScale="90000"/>
          </a:bodyPr>
          <a:lstStyle/>
          <a:p>
            <a:pPr algn="l"/>
            <a:r>
              <a:rPr lang="en-US" sz="6667" b="1" dirty="0" smtClean="0">
                <a:solidFill>
                  <a:srgbClr val="FF0000"/>
                </a:solidFill>
              </a:rPr>
              <a:t>Mini-Case Tips: </a:t>
            </a:r>
            <a:r>
              <a:rPr lang="en-US" sz="6667" b="1" dirty="0" smtClean="0"/>
              <a:t>ERD</a:t>
            </a:r>
            <a:br>
              <a:rPr lang="en-US" sz="6667" b="1" dirty="0" smtClean="0"/>
            </a:br>
            <a:r>
              <a:rPr lang="en-US" sz="3200" b="1" dirty="0" smtClean="0"/>
              <a:t>1.  Read the case </a:t>
            </a:r>
            <a:r>
              <a:rPr lang="en-US" sz="3200" b="1" dirty="0"/>
              <a:t/>
            </a:r>
            <a:br>
              <a:rPr lang="en-US" sz="3200" b="1" dirty="0"/>
            </a:br>
            <a:r>
              <a:rPr lang="en-US" sz="3200" b="1" dirty="0" smtClean="0"/>
              <a:t>	</a:t>
            </a:r>
            <a:r>
              <a:rPr lang="en-US" sz="3200" dirty="0" smtClean="0"/>
              <a:t>-  What information do you need?</a:t>
            </a:r>
            <a:br>
              <a:rPr lang="en-US" sz="3200" dirty="0" smtClean="0"/>
            </a:br>
            <a:r>
              <a:rPr lang="en-US" sz="3200" b="1" dirty="0" smtClean="0"/>
              <a:t>2.  Identify all of the ENTITIES</a:t>
            </a:r>
            <a:br>
              <a:rPr lang="en-US" sz="3200" b="1" dirty="0" smtClean="0"/>
            </a:br>
            <a:r>
              <a:rPr lang="en-US" sz="3200" b="1" dirty="0" smtClean="0"/>
              <a:t>  </a:t>
            </a:r>
            <a:r>
              <a:rPr lang="en-US" sz="3200" b="1" dirty="0"/>
              <a:t>(Look for </a:t>
            </a:r>
            <a:r>
              <a:rPr lang="en-US" sz="3200" b="1" dirty="0" smtClean="0"/>
              <a:t>NOUNS)</a:t>
            </a:r>
            <a:br>
              <a:rPr lang="en-US" sz="3200" b="1" dirty="0" smtClean="0"/>
            </a:br>
            <a:r>
              <a:rPr lang="en-US" sz="3200" b="1" dirty="0" smtClean="0"/>
              <a:t>3.  What information describes the Entities?  These are ATTRIBUTES.</a:t>
            </a:r>
            <a:br>
              <a:rPr lang="en-US" sz="3200" b="1" dirty="0" smtClean="0"/>
            </a:br>
            <a:r>
              <a:rPr lang="en-US" sz="3200" b="1" dirty="0" smtClean="0"/>
              <a:t>4.  What RELATIONSHIPS exist between entities</a:t>
            </a:r>
            <a:br>
              <a:rPr lang="en-US" sz="3200" b="1" dirty="0" smtClean="0"/>
            </a:br>
            <a:r>
              <a:rPr lang="en-US" sz="3200" b="1" dirty="0"/>
              <a:t>	</a:t>
            </a:r>
            <a:r>
              <a:rPr lang="en-US" sz="3200" dirty="0" smtClean="0"/>
              <a:t>-  These are in the narrative.  </a:t>
            </a:r>
            <a:br>
              <a:rPr lang="en-US" sz="3200" dirty="0" smtClean="0"/>
            </a:br>
            <a:r>
              <a:rPr lang="en-US" sz="3200" dirty="0"/>
              <a:t>	</a:t>
            </a:r>
            <a:r>
              <a:rPr lang="en-US" sz="3200" dirty="0" smtClean="0"/>
              <a:t>-  They are typically real 	world relationships</a:t>
            </a:r>
            <a:endParaRPr lang="en-US" sz="3200" b="1" dirty="0" smtClean="0">
              <a:solidFill>
                <a:srgbClr val="FF0000"/>
              </a:solidFill>
            </a:endParaRPr>
          </a:p>
        </p:txBody>
      </p:sp>
    </p:spTree>
    <p:extLst>
      <p:ext uri="{BB962C8B-B14F-4D97-AF65-F5344CB8AC3E}">
        <p14:creationId xmlns:p14="http://schemas.microsoft.com/office/powerpoint/2010/main" val="1748569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03.jpg"/>
          <p:cNvPicPr/>
          <p:nvPr/>
        </p:nvPicPr>
        <p:blipFill>
          <a:blip r:embed="rId2"/>
          <a:srcRect/>
          <a:stretch>
            <a:fillRect/>
          </a:stretch>
        </p:blipFill>
        <p:spPr>
          <a:xfrm>
            <a:off x="685800" y="-38100"/>
            <a:ext cx="7543800" cy="5657850"/>
          </a:xfrm>
          <a:prstGeom prst="rect">
            <a:avLst/>
          </a:prstGeom>
          <a:ln/>
        </p:spPr>
      </p:pic>
    </p:spTree>
    <p:extLst>
      <p:ext uri="{BB962C8B-B14F-4D97-AF65-F5344CB8AC3E}">
        <p14:creationId xmlns:p14="http://schemas.microsoft.com/office/powerpoint/2010/main" val="3077753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
            <a:ext cx="8382000" cy="4876799"/>
          </a:xfrm>
        </p:spPr>
        <p:txBody>
          <a:bodyPr>
            <a:normAutofit/>
          </a:bodyPr>
          <a:lstStyle/>
          <a:p>
            <a:pPr algn="l"/>
            <a:r>
              <a:rPr lang="en-US" sz="6667" b="1" dirty="0" smtClean="0">
                <a:solidFill>
                  <a:srgbClr val="FF0000"/>
                </a:solidFill>
              </a:rPr>
              <a:t>Activity: </a:t>
            </a:r>
            <a:r>
              <a:rPr lang="en-US" sz="6667" b="1" dirty="0" smtClean="0"/>
              <a:t>Study Guides</a:t>
            </a:r>
            <a:br>
              <a:rPr lang="en-US" sz="6667" b="1" dirty="0" smtClean="0"/>
            </a:br>
            <a:endParaRPr lang="en-US" sz="3200" b="1" dirty="0" smtClean="0">
              <a:solidFill>
                <a:srgbClr val="FF0000"/>
              </a:solidFill>
            </a:endParaRPr>
          </a:p>
        </p:txBody>
      </p:sp>
    </p:spTree>
    <p:extLst>
      <p:ext uri="{BB962C8B-B14F-4D97-AF65-F5344CB8AC3E}">
        <p14:creationId xmlns:p14="http://schemas.microsoft.com/office/powerpoint/2010/main" val="3604659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3029</TotalTime>
  <Words>32</Words>
  <Application>Microsoft Office PowerPoint</Application>
  <PresentationFormat>On-screen Show (16:10)</PresentationFormat>
  <Paragraphs>16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Exam Study Guide: Unit 1:  Intro to MIS 1.1. The modern organization is a system and set of processes  1.1.2. Evolution of organizational systems from start-up to global enterprise 1.2 What's in it for you? 1.2.1. Systems and your career in business 1.2.2. Your digital identity 1.3. Ethics of analysis and use of systems, data, and information Unit 2:  Systems Analysis 2.1. Analyzing organizations as systems and processes 2.1.1. Process decomposition: swimlane diagrams 2.1.2. Data modeling: entity relationship diagrams 2.2. Systems architecture: devices, network, data, apps 2.2.1. Visualizing architecture: conceptual diagramming 2.2.2. How the Internet works SWIMLANE/ERD</vt:lpstr>
      <vt:lpstr>Mini-Case Tips:   1.  Read the case  2.  CAREFULLY read the questions.  Make sure you understand what you are being asked to do. 3.  GO BACK AND REREAD THE CASE.    -  Discern what information is relevant to your task  -  Dissect it to find the answers/evidence in the text  -  Consider using colored highlighters  4.  Construct a swimlane diagram and ERD on your own 5.  Compare it to the diagrams provided to answer each question. </vt:lpstr>
      <vt:lpstr>Mini-Case Tips: Swimlane  1.  Read the case  2.  Identify the Process.  Give it a TITLE 3.  Identify all of the actors - create your lanes 4.  Follow the process in the narrative  (Look for VERBS)   -  What initiates it  -  What happens first?  Next?... 5.  Make sure you identify ACTIONS and DECISIONS  -  What alternate paths are possible with each  decision? 6. What closes the process?</vt:lpstr>
      <vt:lpstr>Mini-Case Tips: ACTIVITY</vt:lpstr>
      <vt:lpstr>PowerPoint Presentation</vt:lpstr>
      <vt:lpstr>Mini-Case Tips: ERD 1.  Read the case   -  What information do you need? 2.  Identify all of the ENTITIES   (Look for NOUNS) 3.  What information describes the Entities?  These are ATTRIBUTES. 4.  What RELATIONSHIPS exist between entities  -  These are in the narrative.    -  They are typically real  world relationships</vt:lpstr>
      <vt:lpstr>PowerPoint Presentation</vt:lpstr>
      <vt:lpstr>Activity: Study Guides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Windows User</cp:lastModifiedBy>
  <cp:revision>93</cp:revision>
  <cp:lastPrinted>2016-02-09T17:57:23Z</cp:lastPrinted>
  <dcterms:created xsi:type="dcterms:W3CDTF">2015-03-16T11:37:14Z</dcterms:created>
  <dcterms:modified xsi:type="dcterms:W3CDTF">2016-02-11T20:23:24Z</dcterms:modified>
</cp:coreProperties>
</file>