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7"/>
  </p:notesMasterIdLst>
  <p:handoutMasterIdLst>
    <p:handoutMasterId r:id="rId38"/>
  </p:handoutMasterIdLst>
  <p:sldIdLst>
    <p:sldId id="256" r:id="rId2"/>
    <p:sldId id="342" r:id="rId3"/>
    <p:sldId id="343" r:id="rId4"/>
    <p:sldId id="345" r:id="rId5"/>
    <p:sldId id="291" r:id="rId6"/>
    <p:sldId id="336" r:id="rId7"/>
    <p:sldId id="337" r:id="rId8"/>
    <p:sldId id="338" r:id="rId9"/>
    <p:sldId id="346" r:id="rId10"/>
    <p:sldId id="347" r:id="rId11"/>
    <p:sldId id="348" r:id="rId12"/>
    <p:sldId id="350" r:id="rId13"/>
    <p:sldId id="344" r:id="rId14"/>
    <p:sldId id="349" r:id="rId15"/>
    <p:sldId id="306" r:id="rId16"/>
    <p:sldId id="318" r:id="rId17"/>
    <p:sldId id="319" r:id="rId18"/>
    <p:sldId id="316" r:id="rId19"/>
    <p:sldId id="334" r:id="rId20"/>
    <p:sldId id="339" r:id="rId21"/>
    <p:sldId id="340" r:id="rId22"/>
    <p:sldId id="341" r:id="rId23"/>
    <p:sldId id="324" r:id="rId24"/>
    <p:sldId id="325" r:id="rId25"/>
    <p:sldId id="326" r:id="rId26"/>
    <p:sldId id="327" r:id="rId27"/>
    <p:sldId id="328" r:id="rId28"/>
    <p:sldId id="329" r:id="rId29"/>
    <p:sldId id="330" r:id="rId30"/>
    <p:sldId id="331" r:id="rId31"/>
    <p:sldId id="332" r:id="rId32"/>
    <p:sldId id="351" r:id="rId33"/>
    <p:sldId id="333" r:id="rId34"/>
    <p:sldId id="335" r:id="rId35"/>
    <p:sldId id="322" r:id="rId36"/>
  </p:sldIdLst>
  <p:sldSz cx="9144000" cy="5715000" type="screen16x1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98" autoAdjust="0"/>
    <p:restoredTop sz="94591" autoAdjust="0"/>
  </p:normalViewPr>
  <p:slideViewPr>
    <p:cSldViewPr>
      <p:cViewPr varScale="1">
        <p:scale>
          <a:sx n="131" d="100"/>
          <a:sy n="131" d="100"/>
        </p:scale>
        <p:origin x="1296" y="126"/>
      </p:cViewPr>
      <p:guideLst>
        <p:guide orient="horz" pos="180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9D7990-6712-0942-B5F6-485CD2CA1C89}" type="datetimeFigureOut">
              <a:rPr lang="en-US" smtClean="0"/>
              <a:t>2/5/2016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993BF0A-0B80-F245-9EC7-8AED2FDFEABF}" type="slidenum">
              <a:rPr lang="en-US" smtClean="0"/>
              <a:t>‹#›</a:t>
            </a:fld>
            <a:endParaRPr lang="en-US"/>
          </a:p>
        </p:txBody>
      </p:sp>
    </p:spTree>
    <p:extLst>
      <p:ext uri="{BB962C8B-B14F-4D97-AF65-F5344CB8AC3E}">
        <p14:creationId xmlns:p14="http://schemas.microsoft.com/office/powerpoint/2010/main" val="2701410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75087B-1079-CD49-95C1-7B6E1A931DE5}" type="datetimeFigureOut">
              <a:rPr lang="en-US" smtClean="0"/>
              <a:pPr/>
              <a:t>2/5/2016</a:t>
            </a:fld>
            <a:endParaRPr lang="en-US"/>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1</a:t>
            </a:fld>
            <a:endParaRPr lang="en-US"/>
          </a:p>
        </p:txBody>
      </p:sp>
    </p:spTree>
    <p:extLst>
      <p:ext uri="{BB962C8B-B14F-4D97-AF65-F5344CB8AC3E}">
        <p14:creationId xmlns:p14="http://schemas.microsoft.com/office/powerpoint/2010/main" val="4229959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10</a:t>
            </a:fld>
            <a:endParaRPr lang="en-US"/>
          </a:p>
        </p:txBody>
      </p:sp>
    </p:spTree>
    <p:extLst>
      <p:ext uri="{BB962C8B-B14F-4D97-AF65-F5344CB8AC3E}">
        <p14:creationId xmlns:p14="http://schemas.microsoft.com/office/powerpoint/2010/main" val="3472322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11</a:t>
            </a:fld>
            <a:endParaRPr lang="en-US"/>
          </a:p>
        </p:txBody>
      </p:sp>
    </p:spTree>
    <p:extLst>
      <p:ext uri="{BB962C8B-B14F-4D97-AF65-F5344CB8AC3E}">
        <p14:creationId xmlns:p14="http://schemas.microsoft.com/office/powerpoint/2010/main" val="3783717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contrast the simplicity of the model with the definition from the text</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12</a:t>
            </a:fld>
            <a:endParaRPr lang="en-US"/>
          </a:p>
        </p:txBody>
      </p:sp>
    </p:spTree>
    <p:extLst>
      <p:ext uri="{BB962C8B-B14F-4D97-AF65-F5344CB8AC3E}">
        <p14:creationId xmlns:p14="http://schemas.microsoft.com/office/powerpoint/2010/main" val="144265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13</a:t>
            </a:fld>
            <a:endParaRPr lang="en-US"/>
          </a:p>
        </p:txBody>
      </p:sp>
    </p:spTree>
    <p:extLst>
      <p:ext uri="{BB962C8B-B14F-4D97-AF65-F5344CB8AC3E}">
        <p14:creationId xmlns:p14="http://schemas.microsoft.com/office/powerpoint/2010/main" val="74298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14</a:t>
            </a:fld>
            <a:endParaRPr lang="en-US"/>
          </a:p>
        </p:txBody>
      </p:sp>
    </p:spTree>
    <p:extLst>
      <p:ext uri="{BB962C8B-B14F-4D97-AF65-F5344CB8AC3E}">
        <p14:creationId xmlns:p14="http://schemas.microsoft.com/office/powerpoint/2010/main" val="1978232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15</a:t>
            </a:fld>
            <a:endParaRPr lang="en-US"/>
          </a:p>
        </p:txBody>
      </p:sp>
    </p:spTree>
    <p:extLst>
      <p:ext uri="{BB962C8B-B14F-4D97-AF65-F5344CB8AC3E}">
        <p14:creationId xmlns:p14="http://schemas.microsoft.com/office/powerpoint/2010/main" val="3269271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16</a:t>
            </a:fld>
            <a:endParaRPr lang="en-US"/>
          </a:p>
        </p:txBody>
      </p:sp>
    </p:spTree>
    <p:extLst>
      <p:ext uri="{BB962C8B-B14F-4D97-AF65-F5344CB8AC3E}">
        <p14:creationId xmlns:p14="http://schemas.microsoft.com/office/powerpoint/2010/main" val="1858382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17</a:t>
            </a:fld>
            <a:endParaRPr lang="en-US"/>
          </a:p>
        </p:txBody>
      </p:sp>
    </p:spTree>
    <p:extLst>
      <p:ext uri="{BB962C8B-B14F-4D97-AF65-F5344CB8AC3E}">
        <p14:creationId xmlns:p14="http://schemas.microsoft.com/office/powerpoint/2010/main" val="2896772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18</a:t>
            </a:fld>
            <a:endParaRPr lang="en-US"/>
          </a:p>
        </p:txBody>
      </p:sp>
    </p:spTree>
    <p:extLst>
      <p:ext uri="{BB962C8B-B14F-4D97-AF65-F5344CB8AC3E}">
        <p14:creationId xmlns:p14="http://schemas.microsoft.com/office/powerpoint/2010/main" val="261210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19</a:t>
            </a:fld>
            <a:endParaRPr lang="en-US"/>
          </a:p>
        </p:txBody>
      </p:sp>
    </p:spTree>
    <p:extLst>
      <p:ext uri="{BB962C8B-B14F-4D97-AF65-F5344CB8AC3E}">
        <p14:creationId xmlns:p14="http://schemas.microsoft.com/office/powerpoint/2010/main" val="233056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2</a:t>
            </a:fld>
            <a:endParaRPr lang="en-US"/>
          </a:p>
        </p:txBody>
      </p:sp>
    </p:spTree>
    <p:extLst>
      <p:ext uri="{BB962C8B-B14F-4D97-AF65-F5344CB8AC3E}">
        <p14:creationId xmlns:p14="http://schemas.microsoft.com/office/powerpoint/2010/main" val="3577733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20</a:t>
            </a:fld>
            <a:endParaRPr lang="en-US"/>
          </a:p>
        </p:txBody>
      </p:sp>
    </p:spTree>
    <p:extLst>
      <p:ext uri="{BB962C8B-B14F-4D97-AF65-F5344CB8AC3E}">
        <p14:creationId xmlns:p14="http://schemas.microsoft.com/office/powerpoint/2010/main" val="2300504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21</a:t>
            </a:fld>
            <a:endParaRPr lang="en-US"/>
          </a:p>
        </p:txBody>
      </p:sp>
    </p:spTree>
    <p:extLst>
      <p:ext uri="{BB962C8B-B14F-4D97-AF65-F5344CB8AC3E}">
        <p14:creationId xmlns:p14="http://schemas.microsoft.com/office/powerpoint/2010/main" val="4244796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22</a:t>
            </a:fld>
            <a:endParaRPr lang="en-US"/>
          </a:p>
        </p:txBody>
      </p:sp>
    </p:spTree>
    <p:extLst>
      <p:ext uri="{BB962C8B-B14F-4D97-AF65-F5344CB8AC3E}">
        <p14:creationId xmlns:p14="http://schemas.microsoft.com/office/powerpoint/2010/main" val="2155753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32</a:t>
            </a:fld>
            <a:endParaRPr lang="en-US"/>
          </a:p>
        </p:txBody>
      </p:sp>
    </p:spTree>
    <p:extLst>
      <p:ext uri="{BB962C8B-B14F-4D97-AF65-F5344CB8AC3E}">
        <p14:creationId xmlns:p14="http://schemas.microsoft.com/office/powerpoint/2010/main" val="1123814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33</a:t>
            </a:fld>
            <a:endParaRPr lang="en-US"/>
          </a:p>
        </p:txBody>
      </p:sp>
    </p:spTree>
    <p:extLst>
      <p:ext uri="{BB962C8B-B14F-4D97-AF65-F5344CB8AC3E}">
        <p14:creationId xmlns:p14="http://schemas.microsoft.com/office/powerpoint/2010/main" val="3489238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34</a:t>
            </a:fld>
            <a:endParaRPr lang="en-US"/>
          </a:p>
        </p:txBody>
      </p:sp>
    </p:spTree>
    <p:extLst>
      <p:ext uri="{BB962C8B-B14F-4D97-AF65-F5344CB8AC3E}">
        <p14:creationId xmlns:p14="http://schemas.microsoft.com/office/powerpoint/2010/main" val="3779736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2372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3</a:t>
            </a:fld>
            <a:endParaRPr lang="en-US"/>
          </a:p>
        </p:txBody>
      </p:sp>
    </p:spTree>
    <p:extLst>
      <p:ext uri="{BB962C8B-B14F-4D97-AF65-F5344CB8AC3E}">
        <p14:creationId xmlns:p14="http://schemas.microsoft.com/office/powerpoint/2010/main" val="3172819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4</a:t>
            </a:fld>
            <a:endParaRPr lang="en-US"/>
          </a:p>
        </p:txBody>
      </p:sp>
    </p:spTree>
    <p:extLst>
      <p:ext uri="{BB962C8B-B14F-4D97-AF65-F5344CB8AC3E}">
        <p14:creationId xmlns:p14="http://schemas.microsoft.com/office/powerpoint/2010/main" val="307043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5</a:t>
            </a:fld>
            <a:endParaRPr lang="en-US"/>
          </a:p>
        </p:txBody>
      </p:sp>
    </p:spTree>
    <p:extLst>
      <p:ext uri="{BB962C8B-B14F-4D97-AF65-F5344CB8AC3E}">
        <p14:creationId xmlns:p14="http://schemas.microsoft.com/office/powerpoint/2010/main" val="123557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6</a:t>
            </a:fld>
            <a:endParaRPr lang="en-US"/>
          </a:p>
        </p:txBody>
      </p:sp>
    </p:spTree>
    <p:extLst>
      <p:ext uri="{BB962C8B-B14F-4D97-AF65-F5344CB8AC3E}">
        <p14:creationId xmlns:p14="http://schemas.microsoft.com/office/powerpoint/2010/main" val="2904614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7</a:t>
            </a:fld>
            <a:endParaRPr lang="en-US"/>
          </a:p>
        </p:txBody>
      </p:sp>
    </p:spTree>
    <p:extLst>
      <p:ext uri="{BB962C8B-B14F-4D97-AF65-F5344CB8AC3E}">
        <p14:creationId xmlns:p14="http://schemas.microsoft.com/office/powerpoint/2010/main" val="188424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8</a:t>
            </a:fld>
            <a:endParaRPr lang="en-US"/>
          </a:p>
        </p:txBody>
      </p:sp>
    </p:spTree>
    <p:extLst>
      <p:ext uri="{BB962C8B-B14F-4D97-AF65-F5344CB8AC3E}">
        <p14:creationId xmlns:p14="http://schemas.microsoft.com/office/powerpoint/2010/main" val="2255987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9</a:t>
            </a:fld>
            <a:endParaRPr lang="en-US"/>
          </a:p>
        </p:txBody>
      </p:sp>
    </p:spTree>
    <p:extLst>
      <p:ext uri="{BB962C8B-B14F-4D97-AF65-F5344CB8AC3E}">
        <p14:creationId xmlns:p14="http://schemas.microsoft.com/office/powerpoint/2010/main" val="308129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7D6F30-B90C-4B8B-A9EC-5A92029B9428}" type="datetimeFigureOut">
              <a:rPr lang="en-US" smtClean="0"/>
              <a:pPr/>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7D6F30-B90C-4B8B-A9EC-5A92029B9428}" type="datetimeFigureOut">
              <a:rPr lang="en-US" smtClean="0"/>
              <a:pPr/>
              <a:t>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7D6F30-B90C-4B8B-A9EC-5A92029B9428}" type="datetimeFigureOut">
              <a:rPr lang="en-US" smtClean="0"/>
              <a:pPr/>
              <a:t>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EA7D6F30-B90C-4B8B-A9EC-5A92029B9428}" type="datetimeFigureOut">
              <a:rPr lang="en-US" smtClean="0"/>
              <a:pPr/>
              <a:t>2/5/2016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8D53A5C-B3A1-4E2F-B4D5-E63C5F0DD6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C3sr7_0FyP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WwyJGzZmBe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helloitsliam.com/2014/12/20/how-the-internet-works-infographi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Concept_ma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map.ihmc.us/docs/conceptmap.ph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ysflow.com/wp-content/uploads/2013/07/InvestigativeArchitecture_Conceptual_Diagram.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667" b="1" dirty="0" smtClean="0">
                <a:solidFill>
                  <a:srgbClr val="FF0000"/>
                </a:solidFill>
              </a:rPr>
              <a:t>Information Systems in Organizations</a:t>
            </a: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2.2 Systems Architecture: Devices, Network, Data and Apps</a:t>
            </a:r>
            <a:endParaRPr lang="en-US" dirty="0">
              <a:solidFill>
                <a:srgbClr val="000000"/>
              </a:solidFill>
            </a:endParaRPr>
          </a:p>
        </p:txBody>
      </p:sp>
    </p:spTree>
    <p:extLst>
      <p:ext uri="{BB962C8B-B14F-4D97-AF65-F5344CB8AC3E}">
        <p14:creationId xmlns:p14="http://schemas.microsoft.com/office/powerpoint/2010/main" val="273658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a:t>
            </a:r>
            <a:endParaRPr lang="en-US" dirty="0"/>
          </a:p>
        </p:txBody>
      </p:sp>
      <p:sp>
        <p:nvSpPr>
          <p:cNvPr id="3" name="Content Placeholder 2"/>
          <p:cNvSpPr>
            <a:spLocks noGrp="1"/>
          </p:cNvSpPr>
          <p:nvPr>
            <p:ph idx="1"/>
          </p:nvPr>
        </p:nvSpPr>
        <p:spPr/>
        <p:txBody>
          <a:bodyPr/>
          <a:lstStyle/>
          <a:p>
            <a:r>
              <a:rPr lang="en-US" dirty="0" smtClean="0"/>
              <a:t>This is very much what we were doing with ERDs and </a:t>
            </a:r>
            <a:r>
              <a:rPr lang="en-US" dirty="0" err="1" smtClean="0"/>
              <a:t>swimlanes</a:t>
            </a:r>
            <a:endParaRPr lang="en-US" dirty="0" smtClean="0"/>
          </a:p>
          <a:p>
            <a:r>
              <a:rPr lang="en-US" dirty="0" smtClean="0"/>
              <a:t>However, these diagrams</a:t>
            </a:r>
            <a:br>
              <a:rPr lang="en-US" dirty="0" smtClean="0"/>
            </a:br>
            <a:r>
              <a:rPr lang="en-US" dirty="0" smtClean="0"/>
              <a:t>do not allow us to model</a:t>
            </a:r>
            <a:br>
              <a:rPr lang="en-US" dirty="0" smtClean="0"/>
            </a:br>
            <a:r>
              <a:rPr lang="en-US" dirty="0" smtClean="0"/>
              <a:t>the entirety of the</a:t>
            </a:r>
            <a:br>
              <a:rPr lang="en-US" dirty="0" smtClean="0"/>
            </a:br>
            <a:r>
              <a:rPr lang="en-US" dirty="0" smtClean="0"/>
              <a:t>organization</a:t>
            </a:r>
          </a:p>
          <a:p>
            <a:r>
              <a:rPr lang="en-US" dirty="0" smtClean="0"/>
              <a:t>This may be one of our goals</a:t>
            </a:r>
            <a:endParaRPr lang="en-US" dirty="0"/>
          </a:p>
        </p:txBody>
      </p:sp>
      <p:pic>
        <p:nvPicPr>
          <p:cNvPr id="3074" name="Picture 2" descr="https://static.daniweb.com/attachments/2/E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095500"/>
            <a:ext cx="3515591" cy="209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432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would we want to do this?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Identify waste in the organization</a:t>
            </a:r>
          </a:p>
          <a:p>
            <a:pPr lvl="1"/>
            <a:r>
              <a:rPr lang="en-US" dirty="0"/>
              <a:t>Opportunities to replicate the use of resources</a:t>
            </a:r>
          </a:p>
          <a:p>
            <a:r>
              <a:rPr lang="en-US" dirty="0" smtClean="0"/>
              <a:t>Documentation</a:t>
            </a:r>
          </a:p>
          <a:p>
            <a:pPr lvl="1"/>
            <a:r>
              <a:rPr lang="en-US" dirty="0" smtClean="0"/>
              <a:t>Always a good thing</a:t>
            </a:r>
          </a:p>
          <a:p>
            <a:r>
              <a:rPr lang="en-US" dirty="0" smtClean="0"/>
              <a:t>Identify synergies</a:t>
            </a:r>
          </a:p>
          <a:p>
            <a:pPr lvl="1"/>
            <a:r>
              <a:rPr lang="en-US" dirty="0" smtClean="0"/>
              <a:t>Where has the company</a:t>
            </a:r>
            <a:br>
              <a:rPr lang="en-US" dirty="0" smtClean="0"/>
            </a:br>
            <a:r>
              <a:rPr lang="en-US" dirty="0" smtClean="0"/>
              <a:t>not realized potential</a:t>
            </a:r>
          </a:p>
          <a:p>
            <a:r>
              <a:rPr lang="en-US" dirty="0" smtClean="0"/>
              <a:t>Sales and Communication</a:t>
            </a:r>
          </a:p>
          <a:p>
            <a:endParaRPr lang="en-US" dirty="0" smtClean="0"/>
          </a:p>
          <a:p>
            <a:endParaRPr lang="en-US" dirty="0"/>
          </a:p>
        </p:txBody>
      </p:sp>
      <p:pic>
        <p:nvPicPr>
          <p:cNvPr id="4098" name="Picture 2" descr="http://iharvest.ca/wp-content/uploads/2014/10/why-god-why-kitt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52700"/>
            <a:ext cx="3233138" cy="227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36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in Point (Trading Platforms)</a:t>
            </a:r>
            <a:endParaRPr lang="en-US" dirty="0"/>
          </a:p>
        </p:txBody>
      </p:sp>
      <p:sp>
        <p:nvSpPr>
          <p:cNvPr id="3" name="Content Placeholder 2"/>
          <p:cNvSpPr>
            <a:spLocks noGrp="1"/>
          </p:cNvSpPr>
          <p:nvPr>
            <p:ph idx="1"/>
          </p:nvPr>
        </p:nvSpPr>
        <p:spPr/>
        <p:txBody>
          <a:bodyPr>
            <a:normAutofit/>
          </a:bodyPr>
          <a:lstStyle/>
          <a:p>
            <a:r>
              <a:rPr lang="en-US" sz="1100" dirty="0"/>
              <a:t>Electronic trading systems are typically proprietary software (</a:t>
            </a:r>
            <a:r>
              <a:rPr lang="en-US" sz="1100" dirty="0" err="1"/>
              <a:t>etrading</a:t>
            </a:r>
            <a:r>
              <a:rPr lang="en-US" sz="1100" dirty="0"/>
              <a:t> platforms or electronic trading platforms), running on COTS hardware and operating systems, often using common underlying protocols, such as TCP/IP.</a:t>
            </a:r>
          </a:p>
          <a:p>
            <a:r>
              <a:rPr lang="en-US" sz="1100" dirty="0" smtClean="0"/>
              <a:t>Exchanges </a:t>
            </a:r>
            <a:r>
              <a:rPr lang="en-US" sz="1100" dirty="0"/>
              <a:t>typically develop their own systems (sometimes referred to as matching engines), although sometimes an exchange will use another exchange's technology (e.g. e-</a:t>
            </a:r>
            <a:r>
              <a:rPr lang="en-US" sz="1100" dirty="0" err="1"/>
              <a:t>cbot</a:t>
            </a:r>
            <a:r>
              <a:rPr lang="en-US" sz="1100" dirty="0"/>
              <a:t>, the Chicago Board of Trade's electronic trading platform, uses LIFFE's Connect system), and some newer electronic exchanges use 3rd-party specialist software providers (e.g. the Budapest stock exchange and the Moscow Interbank Currency Exchange use automated trading system originally written and implemented by FMSC, an Australian technology company that was acquired by Computershare, and whose intellectual property rights are now owned by OMX).</a:t>
            </a:r>
          </a:p>
          <a:p>
            <a:r>
              <a:rPr lang="en-US" sz="1100" dirty="0" smtClean="0"/>
              <a:t>Exchanges </a:t>
            </a:r>
            <a:r>
              <a:rPr lang="en-US" sz="1100" dirty="0"/>
              <a:t>and ECNs generally offer two methods of accessing their systems –</a:t>
            </a:r>
          </a:p>
          <a:p>
            <a:pPr lvl="1"/>
            <a:r>
              <a:rPr lang="en-US" sz="1000" dirty="0" smtClean="0"/>
              <a:t>an </a:t>
            </a:r>
            <a:r>
              <a:rPr lang="en-US" sz="1000" dirty="0"/>
              <a:t>exchange-provided GUI, which the trader runs on his or her desktop and connects directly to the exchange/ECN, and</a:t>
            </a:r>
          </a:p>
          <a:p>
            <a:pPr lvl="1"/>
            <a:r>
              <a:rPr lang="en-US" sz="1000" dirty="0"/>
              <a:t>an API which allows dealers to plug their own in-house systems directly into the exchange/ECN's.</a:t>
            </a:r>
          </a:p>
          <a:p>
            <a:r>
              <a:rPr lang="en-US" sz="1100" dirty="0"/>
              <a:t>From an infrastructure point of view, most exchanges will provide "gateways" which sit on a company's network, acting in a manner similar to a proxy, connecting back to the exchange's central system.</a:t>
            </a:r>
          </a:p>
          <a:p>
            <a:r>
              <a:rPr lang="en-US" sz="1100" dirty="0" smtClean="0"/>
              <a:t>ECNs </a:t>
            </a:r>
            <a:r>
              <a:rPr lang="en-US" sz="1100" dirty="0"/>
              <a:t>will generally forego the gateway/proxy, and their GUI or the API will connect directly to a central system, across a leased line.</a:t>
            </a:r>
          </a:p>
          <a:p>
            <a:r>
              <a:rPr lang="en-US" sz="1100" dirty="0" smtClean="0"/>
              <a:t>Many </a:t>
            </a:r>
            <a:r>
              <a:rPr lang="en-US" sz="1100" dirty="0"/>
              <a:t>brokers develop their own systems, although there are some third-party solutions providers specializing in this area. Like ECNs, brokers will often offer both a GUI and an API (although it's likely that a slightly smaller proportion of brokers offer an API, as compared with ECNs), and connectivity is typically direct to the broker's systems, rather than through a gateway.</a:t>
            </a:r>
          </a:p>
          <a:p>
            <a:r>
              <a:rPr lang="en-US" sz="1100" dirty="0" smtClean="0"/>
              <a:t>Investment </a:t>
            </a:r>
            <a:r>
              <a:rPr lang="en-US" sz="1100" dirty="0"/>
              <a:t>banks and other dealers have far more complex technology requirements, as they have to interface with multiple exchanges, brokers and multi-dealer platforms, as well as their own pricing, P&amp;L, trade processing and position-keeping systems. Some banks will develop their own electronic trading systems in-house, but this can be costly, especially when they need to connect to many exchanges, ECNs and brokers. There are a number of companies offering solutions in this area.</a:t>
            </a:r>
          </a:p>
        </p:txBody>
      </p:sp>
      <p:pic>
        <p:nvPicPr>
          <p:cNvPr id="5122" name="Picture 2" descr="http://2q87f42xdurt1xbez53fujam.wpengine.netdna-cdn.com/wp-content/uploads/2013/11/Equities-OMS-Trading-Platform_Architecture-Requirem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28700"/>
            <a:ext cx="7867650" cy="476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71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How would we do something like this (In theory)?</a:t>
            </a:r>
            <a:endParaRPr lang="en-US" sz="2800" dirty="0"/>
          </a:p>
        </p:txBody>
      </p:sp>
      <p:sp>
        <p:nvSpPr>
          <p:cNvPr id="3" name="Content Placeholder 2"/>
          <p:cNvSpPr>
            <a:spLocks noGrp="1"/>
          </p:cNvSpPr>
          <p:nvPr>
            <p:ph idx="1"/>
          </p:nvPr>
        </p:nvSpPr>
        <p:spPr/>
        <p:txBody>
          <a:bodyPr/>
          <a:lstStyle/>
          <a:p>
            <a:endParaRPr lang="en-US" dirty="0"/>
          </a:p>
        </p:txBody>
      </p:sp>
      <p:pic>
        <p:nvPicPr>
          <p:cNvPr id="1026" name="Picture 2" descr="http://cmap.ihmc.us/docs/img/CmapAboutCmaps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257300"/>
            <a:ext cx="6961702"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695700" y="2453616"/>
            <a:ext cx="1752600" cy="34182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Propositional</a:t>
            </a:r>
            <a:endParaRPr lang="en-US" dirty="0"/>
          </a:p>
        </p:txBody>
      </p:sp>
      <p:sp>
        <p:nvSpPr>
          <p:cNvPr id="6" name="Right Arrow 5"/>
          <p:cNvSpPr/>
          <p:nvPr/>
        </p:nvSpPr>
        <p:spPr>
          <a:xfrm rot="5400000">
            <a:off x="-1483265" y="3012535"/>
            <a:ext cx="3880930" cy="533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Hierarchical</a:t>
            </a:r>
            <a:endParaRPr lang="en-US" dirty="0"/>
          </a:p>
        </p:txBody>
      </p:sp>
      <p:sp>
        <p:nvSpPr>
          <p:cNvPr id="7" name="Right Arrow 6"/>
          <p:cNvSpPr/>
          <p:nvPr/>
        </p:nvSpPr>
        <p:spPr>
          <a:xfrm>
            <a:off x="2973296" y="1535174"/>
            <a:ext cx="1752600" cy="34182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Propositional</a:t>
            </a:r>
            <a:endParaRPr lang="en-US" dirty="0"/>
          </a:p>
        </p:txBody>
      </p:sp>
      <p:sp>
        <p:nvSpPr>
          <p:cNvPr id="8" name="Right Arrow 7"/>
          <p:cNvSpPr/>
          <p:nvPr/>
        </p:nvSpPr>
        <p:spPr>
          <a:xfrm>
            <a:off x="1066800" y="3050426"/>
            <a:ext cx="1752600" cy="34182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Propositional</a:t>
            </a:r>
            <a:endParaRPr lang="en-US" dirty="0"/>
          </a:p>
        </p:txBody>
      </p:sp>
      <p:sp>
        <p:nvSpPr>
          <p:cNvPr id="9" name="Right Arrow 8"/>
          <p:cNvSpPr/>
          <p:nvPr/>
        </p:nvSpPr>
        <p:spPr>
          <a:xfrm>
            <a:off x="914400" y="2325853"/>
            <a:ext cx="1752600" cy="34182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Propositional</a:t>
            </a:r>
            <a:endParaRPr lang="en-US" dirty="0"/>
          </a:p>
        </p:txBody>
      </p:sp>
      <p:sp>
        <p:nvSpPr>
          <p:cNvPr id="5" name="Oval 4"/>
          <p:cNvSpPr/>
          <p:nvPr/>
        </p:nvSpPr>
        <p:spPr>
          <a:xfrm>
            <a:off x="4114800" y="1104900"/>
            <a:ext cx="1676400" cy="533400"/>
          </a:xfrm>
          <a:prstGeom prst="ellipse">
            <a:avLst/>
          </a:prstGeom>
          <a:noFill/>
          <a:ln w="57150"/>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TextBox 9"/>
          <p:cNvSpPr txBox="1"/>
          <p:nvPr/>
        </p:nvSpPr>
        <p:spPr>
          <a:xfrm>
            <a:off x="5562600" y="931380"/>
            <a:ext cx="1982696" cy="369332"/>
          </a:xfrm>
          <a:prstGeom prst="rect">
            <a:avLst/>
          </a:prstGeom>
          <a:noFill/>
        </p:spPr>
        <p:txBody>
          <a:bodyPr wrap="square" rtlCol="0">
            <a:spAutoFit/>
          </a:bodyPr>
          <a:lstStyle/>
          <a:p>
            <a:r>
              <a:rPr lang="en-US" dirty="0" smtClean="0"/>
              <a:t>Focus Question</a:t>
            </a:r>
            <a:endParaRPr lang="en-US" dirty="0"/>
          </a:p>
        </p:txBody>
      </p:sp>
      <p:sp>
        <p:nvSpPr>
          <p:cNvPr id="11" name="Left-Right Arrow 10"/>
          <p:cNvSpPr/>
          <p:nvPr/>
        </p:nvSpPr>
        <p:spPr>
          <a:xfrm>
            <a:off x="1600200" y="5257271"/>
            <a:ext cx="6477000" cy="424487"/>
          </a:xfrm>
          <a:prstGeom prst="lef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Cross Linked</a:t>
            </a:r>
            <a:endParaRPr lang="en-US" dirty="0"/>
          </a:p>
        </p:txBody>
      </p:sp>
    </p:spTree>
    <p:extLst>
      <p:ext uri="{BB962C8B-B14F-4D97-AF65-F5344CB8AC3E}">
        <p14:creationId xmlns:p14="http://schemas.microsoft.com/office/powerpoint/2010/main" val="28557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5" grpId="0" animBg="1"/>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How would we do something like this (In </a:t>
            </a:r>
            <a:r>
              <a:rPr lang="en-US" sz="2800" dirty="0" smtClean="0"/>
              <a:t>practice)?</a:t>
            </a:r>
            <a:endParaRPr lang="en-US" sz="2800" dirty="0"/>
          </a:p>
        </p:txBody>
      </p:sp>
      <p:sp>
        <p:nvSpPr>
          <p:cNvPr id="3" name="Content Placeholder 2"/>
          <p:cNvSpPr>
            <a:spLocks noGrp="1"/>
          </p:cNvSpPr>
          <p:nvPr>
            <p:ph idx="1"/>
          </p:nvPr>
        </p:nvSpPr>
        <p:spPr/>
        <p:txBody>
          <a:bodyPr/>
          <a:lstStyle/>
          <a:p>
            <a:endParaRPr lang="en-US"/>
          </a:p>
        </p:txBody>
      </p:sp>
      <p:pic>
        <p:nvPicPr>
          <p:cNvPr id="6148" name="Picture 4" descr="http://2.bp.blogspot.com/-QwQnmpxAvAo/UHz4EKjiw6I/AAAAAAAADiE/XOdbCZxogq0/s1600/SRM+T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387" y="1181365"/>
            <a:ext cx="5991225"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861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0"/>
            <a:ext cx="9525" cy="21469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7862888"/>
            <a:ext cx="9525" cy="214407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
            <a:ext cx="9143999" cy="57476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615540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32934"/>
            <a:ext cx="7848599" cy="5720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0" y="3009900"/>
            <a:ext cx="457200" cy="261610"/>
          </a:xfrm>
          <a:prstGeom prst="rect">
            <a:avLst/>
          </a:prstGeom>
          <a:noFill/>
        </p:spPr>
        <p:txBody>
          <a:bodyPr wrap="square" rtlCol="0">
            <a:spAutoFit/>
          </a:bodyPr>
          <a:lstStyle/>
          <a:p>
            <a:r>
              <a:rPr lang="en-US" sz="1100" dirty="0" smtClean="0"/>
              <a:t>have</a:t>
            </a:r>
            <a:endParaRPr lang="en-US" sz="1100" dirty="0"/>
          </a:p>
        </p:txBody>
      </p:sp>
    </p:spTree>
    <p:extLst>
      <p:ext uri="{BB962C8B-B14F-4D97-AF65-F5344CB8AC3E}">
        <p14:creationId xmlns:p14="http://schemas.microsoft.com/office/powerpoint/2010/main" val="3976809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410276"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304800" y="1610023"/>
            <a:ext cx="6019800" cy="2923877"/>
          </a:xfrm>
          <a:prstGeom prst="rect">
            <a:avLst/>
          </a:prstGeom>
          <a:noFill/>
        </p:spPr>
        <p:txBody>
          <a:bodyPr wrap="square" rtlCol="0">
            <a:spAutoFit/>
          </a:bodyPr>
          <a:lstStyle/>
          <a:p>
            <a:r>
              <a:rPr lang="en-US" sz="4000" dirty="0" smtClean="0"/>
              <a:t>Let’s create a conceptual diagram …</a:t>
            </a:r>
          </a:p>
          <a:p>
            <a:endParaRPr lang="en-US" sz="4000" dirty="0"/>
          </a:p>
          <a:p>
            <a:pPr marL="457200" indent="-457200">
              <a:buFont typeface="Arial" panose="020B0604020202020204" pitchFamily="34" charset="0"/>
              <a:buChar char="•"/>
            </a:pPr>
            <a:r>
              <a:rPr lang="en-US" sz="3200" dirty="0" smtClean="0"/>
              <a:t>Worksheet “System Analysis : Conceptual Architect Diagram”</a:t>
            </a:r>
            <a:endParaRPr lang="en-US" sz="3200" dirty="0"/>
          </a:p>
        </p:txBody>
      </p:sp>
    </p:spTree>
    <p:extLst>
      <p:ext uri="{BB962C8B-B14F-4D97-AF65-F5344CB8AC3E}">
        <p14:creationId xmlns:p14="http://schemas.microsoft.com/office/powerpoint/2010/main" val="394228403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p:cNvSpPr>
            <a:spLocks noGrp="1"/>
          </p:cNvSpPr>
          <p:nvPr>
            <p:ph type="title"/>
          </p:nvPr>
        </p:nvSpPr>
        <p:spPr>
          <a:xfrm>
            <a:off x="0" y="126456"/>
            <a:ext cx="9144000" cy="429088"/>
          </a:xfrm>
        </p:spPr>
        <p:txBody>
          <a:bodyPr>
            <a:normAutofit fontScale="90000"/>
          </a:bodyPr>
          <a:lstStyle/>
          <a:p>
            <a:r>
              <a:rPr lang="en-US" dirty="0" smtClean="0"/>
              <a:t>Example Conceptual Architecture Diagram</a:t>
            </a:r>
            <a:endParaRPr lang="en-US" dirty="0"/>
          </a:p>
        </p:txBody>
      </p:sp>
      <p:sp>
        <p:nvSpPr>
          <p:cNvPr id="2" name="Slide Number Placeholder 1"/>
          <p:cNvSpPr>
            <a:spLocks noGrp="1"/>
          </p:cNvSpPr>
          <p:nvPr>
            <p:ph type="sldNum" sz="quarter" idx="12"/>
          </p:nvPr>
        </p:nvSpPr>
        <p:spPr/>
        <p:txBody>
          <a:bodyPr/>
          <a:lstStyle/>
          <a:p>
            <a:fld id="{F0FAE603-1F90-B241-B3C8-35C47692136C}" type="slidenum">
              <a:rPr lang="en-US" smtClean="0"/>
              <a:t>18</a:t>
            </a:fld>
            <a:endParaRPr lang="en-US"/>
          </a:p>
        </p:txBody>
      </p:sp>
      <p:sp>
        <p:nvSpPr>
          <p:cNvPr id="3" name="TextBox 2"/>
          <p:cNvSpPr txBox="1"/>
          <p:nvPr/>
        </p:nvSpPr>
        <p:spPr>
          <a:xfrm>
            <a:off x="587375" y="794502"/>
            <a:ext cx="717790" cy="369332"/>
          </a:xfrm>
          <a:prstGeom prst="rect">
            <a:avLst/>
          </a:prstGeom>
          <a:noFill/>
        </p:spPr>
        <p:txBody>
          <a:bodyPr wrap="none" rtlCol="0">
            <a:spAutoFit/>
          </a:bodyPr>
          <a:lstStyle/>
          <a:p>
            <a:r>
              <a:rPr lang="en-US" b="1" dirty="0" smtClean="0"/>
              <a:t>Users</a:t>
            </a:r>
            <a:endParaRPr lang="en-US" b="1" dirty="0"/>
          </a:p>
        </p:txBody>
      </p:sp>
      <p:sp>
        <p:nvSpPr>
          <p:cNvPr id="4" name="TextBox 3"/>
          <p:cNvSpPr txBox="1"/>
          <p:nvPr/>
        </p:nvSpPr>
        <p:spPr>
          <a:xfrm>
            <a:off x="2690614" y="794502"/>
            <a:ext cx="1048146" cy="369332"/>
          </a:xfrm>
          <a:prstGeom prst="rect">
            <a:avLst/>
          </a:prstGeom>
          <a:noFill/>
        </p:spPr>
        <p:txBody>
          <a:bodyPr wrap="none" rtlCol="0">
            <a:spAutoFit/>
          </a:bodyPr>
          <a:lstStyle/>
          <a:p>
            <a:r>
              <a:rPr lang="en-US" b="1" dirty="0" smtClean="0"/>
              <a:t>Interface</a:t>
            </a:r>
            <a:endParaRPr lang="en-US" b="1" dirty="0"/>
          </a:p>
        </p:txBody>
      </p:sp>
      <p:sp>
        <p:nvSpPr>
          <p:cNvPr id="5" name="TextBox 4"/>
          <p:cNvSpPr txBox="1"/>
          <p:nvPr/>
        </p:nvSpPr>
        <p:spPr>
          <a:xfrm>
            <a:off x="4949802" y="794502"/>
            <a:ext cx="1120820" cy="369332"/>
          </a:xfrm>
          <a:prstGeom prst="rect">
            <a:avLst/>
          </a:prstGeom>
          <a:noFill/>
        </p:spPr>
        <p:txBody>
          <a:bodyPr wrap="none" rtlCol="0">
            <a:spAutoFit/>
          </a:bodyPr>
          <a:lstStyle/>
          <a:p>
            <a:r>
              <a:rPr lang="en-US" b="1" dirty="0" smtClean="0"/>
              <a:t>Processes</a:t>
            </a:r>
            <a:endParaRPr lang="en-US" b="1" dirty="0"/>
          </a:p>
        </p:txBody>
      </p:sp>
      <p:sp>
        <p:nvSpPr>
          <p:cNvPr id="6" name="TextBox 5"/>
          <p:cNvSpPr txBox="1"/>
          <p:nvPr/>
        </p:nvSpPr>
        <p:spPr>
          <a:xfrm>
            <a:off x="7226091" y="794502"/>
            <a:ext cx="1159292" cy="369332"/>
          </a:xfrm>
          <a:prstGeom prst="rect">
            <a:avLst/>
          </a:prstGeom>
          <a:noFill/>
        </p:spPr>
        <p:txBody>
          <a:bodyPr wrap="none" rtlCol="0">
            <a:spAutoFit/>
          </a:bodyPr>
          <a:lstStyle/>
          <a:p>
            <a:r>
              <a:rPr lang="en-US" b="1" dirty="0" smtClean="0"/>
              <a:t>Resources</a:t>
            </a:r>
            <a:endParaRPr lang="en-US" b="1" dirty="0"/>
          </a:p>
        </p:txBody>
      </p:sp>
      <p:sp>
        <p:nvSpPr>
          <p:cNvPr id="9" name="Rectangle 8"/>
          <p:cNvSpPr/>
          <p:nvPr/>
        </p:nvSpPr>
        <p:spPr>
          <a:xfrm>
            <a:off x="2143126" y="1098021"/>
            <a:ext cx="2143125" cy="41989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a:t>
            </a:r>
            <a:endParaRPr lang="en-US" dirty="0"/>
          </a:p>
        </p:txBody>
      </p:sp>
      <p:sp>
        <p:nvSpPr>
          <p:cNvPr id="10" name="Rectangle 9"/>
          <p:cNvSpPr/>
          <p:nvPr/>
        </p:nvSpPr>
        <p:spPr>
          <a:xfrm>
            <a:off x="4438651" y="1098021"/>
            <a:ext cx="2143125" cy="419893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734176" y="1098021"/>
            <a:ext cx="2143125" cy="4198938"/>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rbso_0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6" y="1098021"/>
            <a:ext cx="550291" cy="1186592"/>
          </a:xfrm>
          <a:prstGeom prst="rect">
            <a:avLst/>
          </a:prstGeom>
        </p:spPr>
      </p:pic>
      <p:pic>
        <p:nvPicPr>
          <p:cNvPr id="13" name="Picture 12" descr="bu00371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57591" y="2741098"/>
            <a:ext cx="591173" cy="1227415"/>
          </a:xfrm>
          <a:prstGeom prst="rect">
            <a:avLst/>
          </a:prstGeom>
        </p:spPr>
      </p:pic>
      <p:pic>
        <p:nvPicPr>
          <p:cNvPr id="14" name="Picture 13" descr="200387787-0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370" y="4286532"/>
            <a:ext cx="575424" cy="1013868"/>
          </a:xfrm>
          <a:prstGeom prst="rect">
            <a:avLst/>
          </a:prstGeom>
        </p:spPr>
      </p:pic>
      <p:sp>
        <p:nvSpPr>
          <p:cNvPr id="15" name="TextBox 14"/>
          <p:cNvSpPr txBox="1"/>
          <p:nvPr/>
        </p:nvSpPr>
        <p:spPr>
          <a:xfrm>
            <a:off x="822911" y="4468683"/>
            <a:ext cx="1018227" cy="369332"/>
          </a:xfrm>
          <a:prstGeom prst="rect">
            <a:avLst/>
          </a:prstGeom>
          <a:noFill/>
        </p:spPr>
        <p:txBody>
          <a:bodyPr wrap="none" rtlCol="0">
            <a:spAutoFit/>
          </a:bodyPr>
          <a:lstStyle/>
          <a:p>
            <a:pPr algn="ctr"/>
            <a:r>
              <a:rPr lang="en-US" dirty="0" smtClean="0"/>
              <a:t>Students</a:t>
            </a:r>
            <a:endParaRPr lang="en-US" dirty="0"/>
          </a:p>
        </p:txBody>
      </p:sp>
      <p:sp>
        <p:nvSpPr>
          <p:cNvPr id="16" name="TextBox 15"/>
          <p:cNvSpPr txBox="1"/>
          <p:nvPr/>
        </p:nvSpPr>
        <p:spPr>
          <a:xfrm>
            <a:off x="794932" y="3263095"/>
            <a:ext cx="1074182" cy="369332"/>
          </a:xfrm>
          <a:prstGeom prst="rect">
            <a:avLst/>
          </a:prstGeom>
          <a:noFill/>
        </p:spPr>
        <p:txBody>
          <a:bodyPr wrap="none" rtlCol="0">
            <a:spAutoFit/>
          </a:bodyPr>
          <a:lstStyle/>
          <a:p>
            <a:pPr algn="ctr"/>
            <a:r>
              <a:rPr lang="en-US" dirty="0" smtClean="0"/>
              <a:t>Professor</a:t>
            </a:r>
            <a:endParaRPr lang="en-US" dirty="0"/>
          </a:p>
        </p:txBody>
      </p:sp>
      <p:sp>
        <p:nvSpPr>
          <p:cNvPr id="17" name="TextBox 16"/>
          <p:cNvSpPr txBox="1"/>
          <p:nvPr/>
        </p:nvSpPr>
        <p:spPr>
          <a:xfrm>
            <a:off x="587376" y="1500000"/>
            <a:ext cx="1489297" cy="646331"/>
          </a:xfrm>
          <a:prstGeom prst="rect">
            <a:avLst/>
          </a:prstGeom>
          <a:noFill/>
        </p:spPr>
        <p:txBody>
          <a:bodyPr wrap="none" rtlCol="0">
            <a:spAutoFit/>
          </a:bodyPr>
          <a:lstStyle/>
          <a:p>
            <a:pPr algn="ctr"/>
            <a:r>
              <a:rPr lang="en-US" dirty="0" smtClean="0"/>
              <a:t>System </a:t>
            </a:r>
            <a:br>
              <a:rPr lang="en-US" dirty="0" smtClean="0"/>
            </a:br>
            <a:r>
              <a:rPr lang="en-US" dirty="0" smtClean="0"/>
              <a:t>Administrator</a:t>
            </a:r>
            <a:endParaRPr lang="en-US" dirty="0"/>
          </a:p>
        </p:txBody>
      </p:sp>
      <p:sp>
        <p:nvSpPr>
          <p:cNvPr id="18" name="TextBox 17"/>
          <p:cNvSpPr txBox="1"/>
          <p:nvPr/>
        </p:nvSpPr>
        <p:spPr>
          <a:xfrm>
            <a:off x="2143126" y="5328709"/>
            <a:ext cx="2453091" cy="276999"/>
          </a:xfrm>
          <a:prstGeom prst="rect">
            <a:avLst/>
          </a:prstGeom>
          <a:noFill/>
        </p:spPr>
        <p:txBody>
          <a:bodyPr wrap="none" rtlCol="0">
            <a:spAutoFit/>
          </a:bodyPr>
          <a:lstStyle/>
          <a:p>
            <a:r>
              <a:rPr lang="en-US" sz="1200" dirty="0"/>
              <a:t>Clipart from: https://</a:t>
            </a:r>
            <a:r>
              <a:rPr lang="en-US" sz="1200" dirty="0" err="1"/>
              <a:t>openclipart.org</a:t>
            </a:r>
            <a:endParaRPr lang="en-US" sz="1200" dirty="0"/>
          </a:p>
        </p:txBody>
      </p:sp>
      <p:pic>
        <p:nvPicPr>
          <p:cNvPr id="19" name="Picture 18" descr="modern-mobil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9569" y="4099043"/>
            <a:ext cx="571500" cy="730250"/>
          </a:xfrm>
          <a:prstGeom prst="rect">
            <a:avLst/>
          </a:prstGeom>
        </p:spPr>
      </p:pic>
      <p:pic>
        <p:nvPicPr>
          <p:cNvPr id="20" name="Picture 19" descr="laptop-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9219" y="3024970"/>
            <a:ext cx="1092200" cy="476250"/>
          </a:xfrm>
          <a:prstGeom prst="rect">
            <a:avLst/>
          </a:prstGeom>
        </p:spPr>
      </p:pic>
      <p:pic>
        <p:nvPicPr>
          <p:cNvPr id="21" name="Picture 20" descr="Desktop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3819" y="1420054"/>
            <a:ext cx="1143000" cy="698500"/>
          </a:xfrm>
          <a:prstGeom prst="rect">
            <a:avLst/>
          </a:prstGeom>
        </p:spPr>
      </p:pic>
      <p:pic>
        <p:nvPicPr>
          <p:cNvPr id="23" name="Picture 22" descr="DataBase-serve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6937" y="1377721"/>
            <a:ext cx="1117600" cy="740833"/>
          </a:xfrm>
          <a:prstGeom prst="rect">
            <a:avLst/>
          </a:prstGeom>
        </p:spPr>
      </p:pic>
      <p:pic>
        <p:nvPicPr>
          <p:cNvPr id="24" name="Picture 23" descr="bdd.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4237" y="3368877"/>
            <a:ext cx="1143000" cy="825500"/>
          </a:xfrm>
          <a:prstGeom prst="rect">
            <a:avLst/>
          </a:prstGeom>
        </p:spPr>
      </p:pic>
      <p:pic>
        <p:nvPicPr>
          <p:cNvPr id="26" name="Picture 25" descr="ic-export-impor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72062" y="4194377"/>
            <a:ext cx="876300" cy="582083"/>
          </a:xfrm>
          <a:prstGeom prst="rect">
            <a:avLst/>
          </a:prstGeom>
        </p:spPr>
      </p:pic>
      <p:pic>
        <p:nvPicPr>
          <p:cNvPr id="27" name="Picture 26" descr="export-3.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46662" y="1377721"/>
            <a:ext cx="927100" cy="804333"/>
          </a:xfrm>
          <a:prstGeom prst="rect">
            <a:avLst/>
          </a:prstGeom>
        </p:spPr>
      </p:pic>
      <p:pic>
        <p:nvPicPr>
          <p:cNvPr id="28" name="Picture 27" descr="export-2.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33962" y="2935012"/>
            <a:ext cx="952500" cy="656167"/>
          </a:xfrm>
          <a:prstGeom prst="rect">
            <a:avLst/>
          </a:prstGeom>
        </p:spPr>
      </p:pic>
      <p:cxnSp>
        <p:nvCxnSpPr>
          <p:cNvPr id="30" name="Straight Connector 29"/>
          <p:cNvCxnSpPr>
            <a:stCxn id="21" idx="3"/>
            <a:endCxn id="27" idx="1"/>
          </p:cNvCxnSpPr>
          <p:nvPr/>
        </p:nvCxnSpPr>
        <p:spPr>
          <a:xfrm>
            <a:off x="3716820" y="1769304"/>
            <a:ext cx="1329843" cy="105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0" idx="3"/>
            <a:endCxn id="28" idx="1"/>
          </p:cNvCxnSpPr>
          <p:nvPr/>
        </p:nvCxnSpPr>
        <p:spPr>
          <a:xfrm>
            <a:off x="3691420" y="3263095"/>
            <a:ext cx="134254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986463" y="1779888"/>
            <a:ext cx="1260475" cy="105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endCxn id="24" idx="1"/>
          </p:cNvCxnSpPr>
          <p:nvPr/>
        </p:nvCxnSpPr>
        <p:spPr>
          <a:xfrm>
            <a:off x="6070623" y="3263095"/>
            <a:ext cx="1163615" cy="5185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6" idx="3"/>
            <a:endCxn id="24" idx="1"/>
          </p:cNvCxnSpPr>
          <p:nvPr/>
        </p:nvCxnSpPr>
        <p:spPr>
          <a:xfrm flipV="1">
            <a:off x="5948363" y="3781627"/>
            <a:ext cx="1285875" cy="7037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19" idx="3"/>
            <a:endCxn id="26" idx="1"/>
          </p:cNvCxnSpPr>
          <p:nvPr/>
        </p:nvCxnSpPr>
        <p:spPr>
          <a:xfrm>
            <a:off x="3431070" y="4464168"/>
            <a:ext cx="1640993" cy="212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endCxn id="24" idx="0"/>
          </p:cNvCxnSpPr>
          <p:nvPr/>
        </p:nvCxnSpPr>
        <p:spPr>
          <a:xfrm>
            <a:off x="5986463" y="1779888"/>
            <a:ext cx="1819275" cy="15889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666783" y="2130724"/>
            <a:ext cx="957075" cy="369332"/>
          </a:xfrm>
          <a:prstGeom prst="rect">
            <a:avLst/>
          </a:prstGeom>
          <a:noFill/>
        </p:spPr>
        <p:txBody>
          <a:bodyPr wrap="none" rtlCol="0">
            <a:spAutoFit/>
          </a:bodyPr>
          <a:lstStyle/>
          <a:p>
            <a:r>
              <a:rPr lang="en-US" dirty="0" smtClean="0"/>
              <a:t>Desktop</a:t>
            </a:r>
            <a:endParaRPr lang="en-US" dirty="0"/>
          </a:p>
        </p:txBody>
      </p:sp>
      <p:sp>
        <p:nvSpPr>
          <p:cNvPr id="51" name="TextBox 50"/>
          <p:cNvSpPr txBox="1"/>
          <p:nvPr/>
        </p:nvSpPr>
        <p:spPr>
          <a:xfrm>
            <a:off x="2832243" y="3501220"/>
            <a:ext cx="626155" cy="369332"/>
          </a:xfrm>
          <a:prstGeom prst="rect">
            <a:avLst/>
          </a:prstGeom>
          <a:noFill/>
        </p:spPr>
        <p:txBody>
          <a:bodyPr wrap="none" rtlCol="0">
            <a:spAutoFit/>
          </a:bodyPr>
          <a:lstStyle/>
          <a:p>
            <a:r>
              <a:rPr lang="en-US" dirty="0" smtClean="0"/>
              <a:t>Web</a:t>
            </a:r>
            <a:endParaRPr lang="en-US" dirty="0"/>
          </a:p>
        </p:txBody>
      </p:sp>
      <p:sp>
        <p:nvSpPr>
          <p:cNvPr id="52" name="TextBox 51"/>
          <p:cNvSpPr txBox="1"/>
          <p:nvPr/>
        </p:nvSpPr>
        <p:spPr>
          <a:xfrm>
            <a:off x="2539643" y="4871716"/>
            <a:ext cx="1211352" cy="369332"/>
          </a:xfrm>
          <a:prstGeom prst="rect">
            <a:avLst/>
          </a:prstGeom>
          <a:noFill/>
        </p:spPr>
        <p:txBody>
          <a:bodyPr wrap="none" rtlCol="0">
            <a:spAutoFit/>
          </a:bodyPr>
          <a:lstStyle/>
          <a:p>
            <a:r>
              <a:rPr lang="en-US" dirty="0" smtClean="0"/>
              <a:t>Phone App</a:t>
            </a:r>
            <a:endParaRPr lang="en-US" dirty="0"/>
          </a:p>
        </p:txBody>
      </p:sp>
      <p:sp>
        <p:nvSpPr>
          <p:cNvPr id="53" name="TextBox 52"/>
          <p:cNvSpPr txBox="1"/>
          <p:nvPr/>
        </p:nvSpPr>
        <p:spPr>
          <a:xfrm>
            <a:off x="4808295" y="2257725"/>
            <a:ext cx="1372867" cy="646331"/>
          </a:xfrm>
          <a:prstGeom prst="rect">
            <a:avLst/>
          </a:prstGeom>
          <a:noFill/>
        </p:spPr>
        <p:txBody>
          <a:bodyPr wrap="none" rtlCol="0">
            <a:spAutoFit/>
          </a:bodyPr>
          <a:lstStyle/>
          <a:p>
            <a:pPr algn="ctr"/>
            <a:r>
              <a:rPr lang="en-US" dirty="0" smtClean="0"/>
              <a:t>Import From </a:t>
            </a:r>
            <a:br>
              <a:rPr lang="en-US" dirty="0" smtClean="0"/>
            </a:br>
            <a:r>
              <a:rPr lang="en-US" dirty="0" smtClean="0"/>
              <a:t>Publishers</a:t>
            </a:r>
            <a:endParaRPr lang="en-US" dirty="0"/>
          </a:p>
        </p:txBody>
      </p:sp>
      <p:sp>
        <p:nvSpPr>
          <p:cNvPr id="54" name="TextBox 53"/>
          <p:cNvSpPr txBox="1"/>
          <p:nvPr/>
        </p:nvSpPr>
        <p:spPr>
          <a:xfrm>
            <a:off x="4835121" y="3660736"/>
            <a:ext cx="1503724" cy="369332"/>
          </a:xfrm>
          <a:prstGeom prst="rect">
            <a:avLst/>
          </a:prstGeom>
          <a:noFill/>
        </p:spPr>
        <p:txBody>
          <a:bodyPr wrap="none" rtlCol="0">
            <a:spAutoFit/>
          </a:bodyPr>
          <a:lstStyle/>
          <a:p>
            <a:pPr algn="ctr"/>
            <a:r>
              <a:rPr lang="en-US" dirty="0" smtClean="0"/>
              <a:t>Define Course</a:t>
            </a:r>
            <a:endParaRPr lang="en-US" dirty="0"/>
          </a:p>
        </p:txBody>
      </p:sp>
      <p:sp>
        <p:nvSpPr>
          <p:cNvPr id="55" name="TextBox 54"/>
          <p:cNvSpPr txBox="1"/>
          <p:nvPr/>
        </p:nvSpPr>
        <p:spPr>
          <a:xfrm>
            <a:off x="4692878" y="4863614"/>
            <a:ext cx="1570788" cy="369332"/>
          </a:xfrm>
          <a:prstGeom prst="rect">
            <a:avLst/>
          </a:prstGeom>
          <a:noFill/>
        </p:spPr>
        <p:txBody>
          <a:bodyPr wrap="none" rtlCol="0">
            <a:spAutoFit/>
          </a:bodyPr>
          <a:lstStyle/>
          <a:p>
            <a:r>
              <a:rPr lang="en-US" dirty="0" smtClean="0"/>
              <a:t>Use Study Aids</a:t>
            </a:r>
            <a:endParaRPr lang="en-US" dirty="0"/>
          </a:p>
        </p:txBody>
      </p:sp>
      <p:sp>
        <p:nvSpPr>
          <p:cNvPr id="56" name="TextBox 55"/>
          <p:cNvSpPr txBox="1"/>
          <p:nvPr/>
        </p:nvSpPr>
        <p:spPr>
          <a:xfrm>
            <a:off x="7274676" y="4284781"/>
            <a:ext cx="1062122" cy="923330"/>
          </a:xfrm>
          <a:prstGeom prst="rect">
            <a:avLst/>
          </a:prstGeom>
          <a:noFill/>
        </p:spPr>
        <p:txBody>
          <a:bodyPr wrap="none" rtlCol="0">
            <a:spAutoFit/>
          </a:bodyPr>
          <a:lstStyle/>
          <a:p>
            <a:pPr algn="ctr"/>
            <a:r>
              <a:rPr lang="en-US" dirty="0" smtClean="0"/>
              <a:t>Course</a:t>
            </a:r>
            <a:br>
              <a:rPr lang="en-US" dirty="0" smtClean="0"/>
            </a:br>
            <a:r>
              <a:rPr lang="en-US" dirty="0" smtClean="0"/>
              <a:t>Content</a:t>
            </a:r>
            <a:br>
              <a:rPr lang="en-US" dirty="0" smtClean="0"/>
            </a:br>
            <a:r>
              <a:rPr lang="en-US" dirty="0" smtClean="0"/>
              <a:t>Database</a:t>
            </a:r>
            <a:endParaRPr lang="en-US" dirty="0"/>
          </a:p>
        </p:txBody>
      </p:sp>
      <p:sp>
        <p:nvSpPr>
          <p:cNvPr id="57" name="TextBox 56"/>
          <p:cNvSpPr txBox="1"/>
          <p:nvPr/>
        </p:nvSpPr>
        <p:spPr>
          <a:xfrm>
            <a:off x="7276254" y="2155783"/>
            <a:ext cx="1058966" cy="646331"/>
          </a:xfrm>
          <a:prstGeom prst="rect">
            <a:avLst/>
          </a:prstGeom>
          <a:noFill/>
        </p:spPr>
        <p:txBody>
          <a:bodyPr wrap="none" rtlCol="0">
            <a:spAutoFit/>
          </a:bodyPr>
          <a:lstStyle/>
          <a:p>
            <a:pPr algn="ctr"/>
            <a:r>
              <a:rPr lang="en-US" dirty="0" smtClean="0"/>
              <a:t>Textbook </a:t>
            </a:r>
            <a:br>
              <a:rPr lang="en-US" dirty="0" smtClean="0"/>
            </a:br>
            <a:r>
              <a:rPr lang="en-US" dirty="0" smtClean="0"/>
              <a:t>Content</a:t>
            </a:r>
            <a:endParaRPr lang="en-US" dirty="0"/>
          </a:p>
        </p:txBody>
      </p:sp>
    </p:spTree>
    <p:extLst>
      <p:ext uri="{BB962C8B-B14F-4D97-AF65-F5344CB8AC3E}">
        <p14:creationId xmlns:p14="http://schemas.microsoft.com/office/powerpoint/2010/main" val="2022994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408237"/>
            <a:ext cx="7772400" cy="1135063"/>
          </a:xfrm>
        </p:spPr>
        <p:txBody>
          <a:bodyPr>
            <a:normAutofit fontScale="90000"/>
          </a:bodyPr>
          <a:lstStyle/>
          <a:p>
            <a:r>
              <a:rPr lang="en-US" dirty="0" smtClean="0"/>
              <a:t>Conceptual </a:t>
            </a:r>
            <a:r>
              <a:rPr lang="en-US" dirty="0"/>
              <a:t>Architectural Diagram</a:t>
            </a:r>
          </a:p>
        </p:txBody>
      </p:sp>
      <p:sp>
        <p:nvSpPr>
          <p:cNvPr id="3" name="Text Placeholder 2"/>
          <p:cNvSpPr>
            <a:spLocks noGrp="1"/>
          </p:cNvSpPr>
          <p:nvPr>
            <p:ph type="body" idx="1"/>
          </p:nvPr>
        </p:nvSpPr>
        <p:spPr>
          <a:xfrm>
            <a:off x="533400" y="-190500"/>
            <a:ext cx="7772400" cy="1250156"/>
          </a:xfrm>
        </p:spPr>
        <p:txBody>
          <a:bodyPr>
            <a:normAutofit/>
          </a:bodyPr>
          <a:lstStyle/>
          <a:p>
            <a:r>
              <a:rPr lang="en-US" sz="6000" dirty="0" smtClean="0">
                <a:solidFill>
                  <a:srgbClr val="FF0000"/>
                </a:solidFill>
              </a:rPr>
              <a:t>In-Class Activity…</a:t>
            </a:r>
            <a:endParaRPr lang="en-US" sz="3200" dirty="0">
              <a:solidFill>
                <a:srgbClr val="FF0000"/>
              </a:solidFill>
            </a:endParaRPr>
          </a:p>
        </p:txBody>
      </p:sp>
    </p:spTree>
    <p:extLst>
      <p:ext uri="{BB962C8B-B14F-4D97-AF65-F5344CB8AC3E}">
        <p14:creationId xmlns:p14="http://schemas.microsoft.com/office/powerpoint/2010/main" val="1632989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Next week is exam number one</a:t>
            </a:r>
          </a:p>
          <a:p>
            <a:pPr lvl="1"/>
            <a:r>
              <a:rPr lang="en-US" dirty="0" smtClean="0"/>
              <a:t>The exam is 50 minutes</a:t>
            </a:r>
          </a:p>
          <a:p>
            <a:pPr lvl="1"/>
            <a:r>
              <a:rPr lang="en-US" dirty="0" smtClean="0"/>
              <a:t>There are two sections. </a:t>
            </a:r>
          </a:p>
          <a:p>
            <a:pPr lvl="2"/>
            <a:r>
              <a:rPr lang="en-US" dirty="0" err="1" smtClean="0"/>
              <a:t>Swimlanes</a:t>
            </a:r>
            <a:r>
              <a:rPr lang="en-US" dirty="0" smtClean="0"/>
              <a:t> / ERDs</a:t>
            </a:r>
          </a:p>
          <a:p>
            <a:pPr lvl="2"/>
            <a:r>
              <a:rPr lang="en-US" dirty="0" smtClean="0"/>
              <a:t>Traditional MC</a:t>
            </a:r>
          </a:p>
          <a:p>
            <a:r>
              <a:rPr lang="en-US" dirty="0"/>
              <a:t>Samantha </a:t>
            </a:r>
            <a:r>
              <a:rPr lang="en-US" dirty="0" err="1" smtClean="0"/>
              <a:t>Talarico</a:t>
            </a:r>
            <a:r>
              <a:rPr lang="en-US" dirty="0" smtClean="0"/>
              <a:t> and Sean Walsh are holding a study session</a:t>
            </a:r>
          </a:p>
          <a:p>
            <a:pPr lvl="1"/>
            <a:r>
              <a:rPr lang="en-US" dirty="0"/>
              <a:t>Alter </a:t>
            </a:r>
            <a:r>
              <a:rPr lang="en-US" dirty="0" smtClean="0"/>
              <a:t>748, Feb. </a:t>
            </a:r>
            <a:r>
              <a:rPr lang="en-US" dirty="0"/>
              <a:t>9th, </a:t>
            </a:r>
            <a:r>
              <a:rPr lang="en-US" dirty="0" smtClean="0"/>
              <a:t>3:00-4:00PM</a:t>
            </a:r>
            <a:endParaRPr lang="en-US" dirty="0"/>
          </a:p>
        </p:txBody>
      </p:sp>
    </p:spTree>
    <p:extLst>
      <p:ext uri="{BB962C8B-B14F-4D97-AF65-F5344CB8AC3E}">
        <p14:creationId xmlns:p14="http://schemas.microsoft.com/office/powerpoint/2010/main" val="3088557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2552435"/>
          </a:xfrm>
        </p:spPr>
        <p:txBody>
          <a:bodyPr>
            <a:normAutofit/>
          </a:bodyPr>
          <a:lstStyle/>
          <a:p>
            <a:r>
              <a:rPr lang="en-US" dirty="0" smtClean="0"/>
              <a:t>Build Your Own Study Guide</a:t>
            </a:r>
            <a:br>
              <a:rPr lang="en-US" dirty="0" smtClean="0"/>
            </a:br>
            <a:r>
              <a:rPr lang="en-US" u="sng" dirty="0">
                <a:hlinkClick r:id="rId3"/>
              </a:rPr>
              <a:t>How does the internet work? - James May's Q&amp;A</a:t>
            </a:r>
            <a:r>
              <a:rPr lang="en-US" dirty="0"/>
              <a:t> </a:t>
            </a:r>
          </a:p>
        </p:txBody>
      </p:sp>
      <p:sp>
        <p:nvSpPr>
          <p:cNvPr id="3" name="Content Placeholder 2"/>
          <p:cNvSpPr>
            <a:spLocks noGrp="1"/>
          </p:cNvSpPr>
          <p:nvPr>
            <p:ph idx="1"/>
          </p:nvPr>
        </p:nvSpPr>
        <p:spPr>
          <a:xfrm>
            <a:off x="457200" y="3086100"/>
            <a:ext cx="8686800" cy="2019036"/>
          </a:xfrm>
        </p:spPr>
        <p:txBody>
          <a:bodyPr/>
          <a:lstStyle/>
          <a:p>
            <a:r>
              <a:rPr lang="en-US" dirty="0" smtClean="0"/>
              <a:t>What are 3 key points from this reading?</a:t>
            </a:r>
          </a:p>
          <a:p>
            <a:r>
              <a:rPr lang="en-US" dirty="0" smtClean="0"/>
              <a:t>What are 3 important details from this reading?</a:t>
            </a:r>
            <a:endParaRPr lang="en-US" dirty="0"/>
          </a:p>
        </p:txBody>
      </p:sp>
      <p:sp>
        <p:nvSpPr>
          <p:cNvPr id="4" name="TextBox 3"/>
          <p:cNvSpPr txBox="1"/>
          <p:nvPr/>
        </p:nvSpPr>
        <p:spPr>
          <a:xfrm>
            <a:off x="2667000" y="5225271"/>
            <a:ext cx="3979294" cy="369332"/>
          </a:xfrm>
          <a:prstGeom prst="rect">
            <a:avLst/>
          </a:prstGeom>
          <a:noFill/>
        </p:spPr>
        <p:txBody>
          <a:bodyPr wrap="none" rtlCol="0">
            <a:spAutoFit/>
          </a:bodyPr>
          <a:lstStyle/>
          <a:p>
            <a:r>
              <a:rPr lang="en-US" dirty="0" smtClean="0">
                <a:solidFill>
                  <a:srgbClr val="FF0000"/>
                </a:solidFill>
              </a:rPr>
              <a:t>Students will be called upon at random</a:t>
            </a:r>
            <a:endParaRPr lang="en-US" dirty="0">
              <a:solidFill>
                <a:srgbClr val="FF0000"/>
              </a:solidFill>
            </a:endParaRPr>
          </a:p>
        </p:txBody>
      </p:sp>
    </p:spTree>
    <p:extLst>
      <p:ext uri="{BB962C8B-B14F-4D97-AF65-F5344CB8AC3E}">
        <p14:creationId xmlns:p14="http://schemas.microsoft.com/office/powerpoint/2010/main" val="1902704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2552435"/>
          </a:xfrm>
        </p:spPr>
        <p:txBody>
          <a:bodyPr>
            <a:normAutofit/>
          </a:bodyPr>
          <a:lstStyle/>
          <a:p>
            <a:r>
              <a:rPr lang="en-US" dirty="0" smtClean="0"/>
              <a:t>Build Your Own Study Guide</a:t>
            </a:r>
            <a:br>
              <a:rPr lang="en-US" dirty="0" smtClean="0"/>
            </a:br>
            <a:r>
              <a:rPr lang="en-US" u="sng" dirty="0">
                <a:hlinkClick r:id="rId3"/>
              </a:rPr>
              <a:t>There and Back Again: A Packet's Tale - How does the Internet work?</a:t>
            </a:r>
            <a:r>
              <a:rPr lang="en-US" dirty="0"/>
              <a:t> </a:t>
            </a:r>
          </a:p>
        </p:txBody>
      </p:sp>
      <p:sp>
        <p:nvSpPr>
          <p:cNvPr id="3" name="Content Placeholder 2"/>
          <p:cNvSpPr>
            <a:spLocks noGrp="1"/>
          </p:cNvSpPr>
          <p:nvPr>
            <p:ph idx="1"/>
          </p:nvPr>
        </p:nvSpPr>
        <p:spPr>
          <a:xfrm>
            <a:off x="457200" y="3086100"/>
            <a:ext cx="8686800" cy="2019036"/>
          </a:xfrm>
        </p:spPr>
        <p:txBody>
          <a:bodyPr/>
          <a:lstStyle/>
          <a:p>
            <a:r>
              <a:rPr lang="en-US" dirty="0" smtClean="0"/>
              <a:t>What are 3 key points from this reading?</a:t>
            </a:r>
          </a:p>
          <a:p>
            <a:r>
              <a:rPr lang="en-US" dirty="0" smtClean="0"/>
              <a:t>What are 3 important details from this reading?</a:t>
            </a:r>
            <a:endParaRPr lang="en-US" dirty="0"/>
          </a:p>
        </p:txBody>
      </p:sp>
      <p:sp>
        <p:nvSpPr>
          <p:cNvPr id="4" name="TextBox 3"/>
          <p:cNvSpPr txBox="1"/>
          <p:nvPr/>
        </p:nvSpPr>
        <p:spPr>
          <a:xfrm>
            <a:off x="2667000" y="5225271"/>
            <a:ext cx="3979294" cy="369332"/>
          </a:xfrm>
          <a:prstGeom prst="rect">
            <a:avLst/>
          </a:prstGeom>
          <a:noFill/>
        </p:spPr>
        <p:txBody>
          <a:bodyPr wrap="none" rtlCol="0">
            <a:spAutoFit/>
          </a:bodyPr>
          <a:lstStyle/>
          <a:p>
            <a:r>
              <a:rPr lang="en-US" dirty="0" smtClean="0">
                <a:solidFill>
                  <a:srgbClr val="FF0000"/>
                </a:solidFill>
              </a:rPr>
              <a:t>Students will be called upon at random</a:t>
            </a:r>
            <a:endParaRPr lang="en-US" dirty="0">
              <a:solidFill>
                <a:srgbClr val="FF0000"/>
              </a:solidFill>
            </a:endParaRPr>
          </a:p>
        </p:txBody>
      </p:sp>
    </p:spTree>
    <p:extLst>
      <p:ext uri="{BB962C8B-B14F-4D97-AF65-F5344CB8AC3E}">
        <p14:creationId xmlns:p14="http://schemas.microsoft.com/office/powerpoint/2010/main" val="1234403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2552435"/>
          </a:xfrm>
        </p:spPr>
        <p:txBody>
          <a:bodyPr>
            <a:normAutofit/>
          </a:bodyPr>
          <a:lstStyle/>
          <a:p>
            <a:r>
              <a:rPr lang="en-US" dirty="0" smtClean="0"/>
              <a:t>Build Your Own Study Guide</a:t>
            </a:r>
            <a:br>
              <a:rPr lang="en-US" dirty="0" smtClean="0"/>
            </a:br>
            <a:r>
              <a:rPr lang="en-US" u="sng" dirty="0">
                <a:hlinkClick r:id="rId3"/>
              </a:rPr>
              <a:t>How the Internet Works</a:t>
            </a:r>
            <a:r>
              <a:rPr lang="en-US" dirty="0"/>
              <a:t> </a:t>
            </a:r>
          </a:p>
        </p:txBody>
      </p:sp>
      <p:sp>
        <p:nvSpPr>
          <p:cNvPr id="3" name="Content Placeholder 2"/>
          <p:cNvSpPr>
            <a:spLocks noGrp="1"/>
          </p:cNvSpPr>
          <p:nvPr>
            <p:ph idx="1"/>
          </p:nvPr>
        </p:nvSpPr>
        <p:spPr>
          <a:xfrm>
            <a:off x="457200" y="3086100"/>
            <a:ext cx="8686800" cy="2019036"/>
          </a:xfrm>
        </p:spPr>
        <p:txBody>
          <a:bodyPr/>
          <a:lstStyle/>
          <a:p>
            <a:r>
              <a:rPr lang="en-US" dirty="0" smtClean="0"/>
              <a:t>What are 3 key points from this reading?</a:t>
            </a:r>
          </a:p>
          <a:p>
            <a:r>
              <a:rPr lang="en-US" dirty="0" smtClean="0"/>
              <a:t>What are 3 important details from this reading?</a:t>
            </a:r>
            <a:endParaRPr lang="en-US" dirty="0"/>
          </a:p>
        </p:txBody>
      </p:sp>
      <p:sp>
        <p:nvSpPr>
          <p:cNvPr id="4" name="TextBox 3"/>
          <p:cNvSpPr txBox="1"/>
          <p:nvPr/>
        </p:nvSpPr>
        <p:spPr>
          <a:xfrm>
            <a:off x="2667000" y="5225271"/>
            <a:ext cx="3979294" cy="369332"/>
          </a:xfrm>
          <a:prstGeom prst="rect">
            <a:avLst/>
          </a:prstGeom>
          <a:noFill/>
        </p:spPr>
        <p:txBody>
          <a:bodyPr wrap="none" rtlCol="0">
            <a:spAutoFit/>
          </a:bodyPr>
          <a:lstStyle/>
          <a:p>
            <a:r>
              <a:rPr lang="en-US" dirty="0" smtClean="0">
                <a:solidFill>
                  <a:srgbClr val="FF0000"/>
                </a:solidFill>
              </a:rPr>
              <a:t>Students will be called upon at random</a:t>
            </a:r>
            <a:endParaRPr lang="en-US" dirty="0">
              <a:solidFill>
                <a:srgbClr val="FF0000"/>
              </a:solidFill>
            </a:endParaRPr>
          </a:p>
        </p:txBody>
      </p:sp>
    </p:spTree>
    <p:extLst>
      <p:ext uri="{BB962C8B-B14F-4D97-AF65-F5344CB8AC3E}">
        <p14:creationId xmlns:p14="http://schemas.microsoft.com/office/powerpoint/2010/main" val="948355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524" y="2483135"/>
            <a:ext cx="5846952" cy="748730"/>
          </a:xfrm>
          <a:prstGeom prst="rect">
            <a:avLst/>
          </a:prstGeom>
        </p:spPr>
      </p:pic>
      <p:sp>
        <p:nvSpPr>
          <p:cNvPr id="3" name="TextBox 2"/>
          <p:cNvSpPr txBox="1"/>
          <p:nvPr/>
        </p:nvSpPr>
        <p:spPr>
          <a:xfrm>
            <a:off x="1384806" y="4859737"/>
            <a:ext cx="6428555" cy="300082"/>
          </a:xfrm>
          <a:prstGeom prst="rect">
            <a:avLst/>
          </a:prstGeom>
          <a:noFill/>
        </p:spPr>
        <p:txBody>
          <a:bodyPr wrap="none" rtlCol="0">
            <a:spAutoFit/>
          </a:bodyPr>
          <a:lstStyle/>
          <a:p>
            <a:r>
              <a:rPr lang="en-US" sz="1350" dirty="0"/>
              <a:t>Source: https://www.helloitsliam.com/2014/12/20/how-the-internet-works-infographic/</a:t>
            </a:r>
          </a:p>
        </p:txBody>
      </p:sp>
    </p:spTree>
    <p:extLst>
      <p:ext uri="{BB962C8B-B14F-4D97-AF65-F5344CB8AC3E}">
        <p14:creationId xmlns:p14="http://schemas.microsoft.com/office/powerpoint/2010/main" val="358071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351" y="446494"/>
            <a:ext cx="3406436" cy="4938188"/>
          </a:xfrm>
          <a:prstGeom prst="rect">
            <a:avLst/>
          </a:prstGeom>
        </p:spPr>
      </p:pic>
      <p:sp>
        <p:nvSpPr>
          <p:cNvPr id="3" name="TextBox 2"/>
          <p:cNvSpPr txBox="1"/>
          <p:nvPr/>
        </p:nvSpPr>
        <p:spPr>
          <a:xfrm>
            <a:off x="5684834" y="1842217"/>
            <a:ext cx="2765415" cy="2377574"/>
          </a:xfrm>
          <a:prstGeom prst="rect">
            <a:avLst/>
          </a:prstGeom>
          <a:noFill/>
        </p:spPr>
        <p:txBody>
          <a:bodyPr wrap="square" rtlCol="0">
            <a:spAutoFit/>
          </a:bodyPr>
          <a:lstStyle/>
          <a:p>
            <a:r>
              <a:rPr lang="en-US" sz="1350" dirty="0"/>
              <a:t>When you type in a URL, like </a:t>
            </a:r>
            <a:r>
              <a:rPr lang="en-US" sz="1350" u="sng" dirty="0">
                <a:solidFill>
                  <a:srgbClr val="0070C0"/>
                </a:solidFill>
              </a:rPr>
              <a:t>community.mis.temple.edu/schedule</a:t>
            </a:r>
            <a:r>
              <a:rPr lang="en-US" sz="1350" dirty="0">
                <a:solidFill>
                  <a:srgbClr val="0070C0"/>
                </a:solidFill>
              </a:rPr>
              <a:t> </a:t>
            </a:r>
            <a:r>
              <a:rPr lang="en-US" sz="1350" dirty="0"/>
              <a:t>– what you’re actually saying is “I want to use </a:t>
            </a:r>
            <a:r>
              <a:rPr lang="en-US" sz="1350" b="1" dirty="0">
                <a:solidFill>
                  <a:srgbClr val="FF0000"/>
                </a:solidFill>
              </a:rPr>
              <a:t>HTTP</a:t>
            </a:r>
            <a:r>
              <a:rPr lang="en-US" sz="1350" dirty="0"/>
              <a:t> to access the </a:t>
            </a:r>
            <a:r>
              <a:rPr lang="en-US" sz="1350" dirty="0">
                <a:solidFill>
                  <a:srgbClr val="FF0000"/>
                </a:solidFill>
              </a:rPr>
              <a:t>world wide web </a:t>
            </a:r>
            <a:r>
              <a:rPr lang="en-US" sz="1350" dirty="0"/>
              <a:t>and find a set of </a:t>
            </a:r>
            <a:r>
              <a:rPr lang="en-US" sz="1350" dirty="0">
                <a:solidFill>
                  <a:srgbClr val="FF0000"/>
                </a:solidFill>
              </a:rPr>
              <a:t>domains</a:t>
            </a:r>
            <a:r>
              <a:rPr lang="en-US" sz="1350" dirty="0"/>
              <a:t> called </a:t>
            </a:r>
            <a:r>
              <a:rPr lang="en-US" sz="1350" dirty="0" err="1"/>
              <a:t>community.mis.temple</a:t>
            </a:r>
            <a:r>
              <a:rPr lang="en-US" sz="1350" dirty="0"/>
              <a:t> which are part of a </a:t>
            </a:r>
            <a:r>
              <a:rPr lang="en-US" sz="1350" dirty="0">
                <a:solidFill>
                  <a:srgbClr val="FF0000"/>
                </a:solidFill>
              </a:rPr>
              <a:t>top-level domain</a:t>
            </a:r>
            <a:r>
              <a:rPr lang="en-US" sz="1350" dirty="0"/>
              <a:t> called .</a:t>
            </a:r>
            <a:r>
              <a:rPr lang="en-US" sz="1350" dirty="0" err="1"/>
              <a:t>edu</a:t>
            </a:r>
            <a:r>
              <a:rPr lang="en-US" sz="1350" dirty="0"/>
              <a:t> and once inside that domain I want to locate a particular </a:t>
            </a:r>
            <a:r>
              <a:rPr lang="en-US" sz="1350" dirty="0">
                <a:solidFill>
                  <a:srgbClr val="FF0000"/>
                </a:solidFill>
              </a:rPr>
              <a:t>file </a:t>
            </a:r>
            <a:r>
              <a:rPr lang="en-US" sz="1350" dirty="0"/>
              <a:t>or page called schedule.</a:t>
            </a:r>
          </a:p>
        </p:txBody>
      </p:sp>
    </p:spTree>
    <p:extLst>
      <p:ext uri="{BB962C8B-B14F-4D97-AF65-F5344CB8AC3E}">
        <p14:creationId xmlns:p14="http://schemas.microsoft.com/office/powerpoint/2010/main" val="2389351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350" y="688470"/>
            <a:ext cx="4795301" cy="4338061"/>
          </a:xfrm>
          <a:prstGeom prst="rect">
            <a:avLst/>
          </a:prstGeom>
        </p:spPr>
      </p:pic>
    </p:spTree>
    <p:extLst>
      <p:ext uri="{BB962C8B-B14F-4D97-AF65-F5344CB8AC3E}">
        <p14:creationId xmlns:p14="http://schemas.microsoft.com/office/powerpoint/2010/main" val="254133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496" y="694185"/>
            <a:ext cx="4761008" cy="4326630"/>
          </a:xfrm>
          <a:prstGeom prst="rect">
            <a:avLst/>
          </a:prstGeom>
        </p:spPr>
      </p:pic>
    </p:spTree>
    <p:extLst>
      <p:ext uri="{BB962C8B-B14F-4D97-AF65-F5344CB8AC3E}">
        <p14:creationId xmlns:p14="http://schemas.microsoft.com/office/powerpoint/2010/main" val="2555610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233" y="717047"/>
            <a:ext cx="4549535" cy="4280906"/>
          </a:xfrm>
          <a:prstGeom prst="rect">
            <a:avLst/>
          </a:prstGeom>
        </p:spPr>
      </p:pic>
    </p:spTree>
    <p:extLst>
      <p:ext uri="{BB962C8B-B14F-4D97-AF65-F5344CB8AC3E}">
        <p14:creationId xmlns:p14="http://schemas.microsoft.com/office/powerpoint/2010/main" val="986173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350" y="765629"/>
            <a:ext cx="4795301" cy="4183742"/>
          </a:xfrm>
          <a:prstGeom prst="rect">
            <a:avLst/>
          </a:prstGeom>
        </p:spPr>
      </p:pic>
    </p:spTree>
    <p:extLst>
      <p:ext uri="{BB962C8B-B14F-4D97-AF65-F5344CB8AC3E}">
        <p14:creationId xmlns:p14="http://schemas.microsoft.com/office/powerpoint/2010/main" val="3346316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4434"/>
            <a:ext cx="9144000" cy="4106133"/>
          </a:xfrm>
          <a:prstGeom prst="rect">
            <a:avLst/>
          </a:prstGeom>
        </p:spPr>
      </p:pic>
    </p:spTree>
    <p:extLst>
      <p:ext uri="{BB962C8B-B14F-4D97-AF65-F5344CB8AC3E}">
        <p14:creationId xmlns:p14="http://schemas.microsoft.com/office/powerpoint/2010/main" val="4063526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a:t>
            </a:r>
            <a:endParaRPr lang="en-US" dirty="0"/>
          </a:p>
        </p:txBody>
      </p:sp>
      <p:sp>
        <p:nvSpPr>
          <p:cNvPr id="3" name="Content Placeholder 2"/>
          <p:cNvSpPr>
            <a:spLocks noGrp="1"/>
          </p:cNvSpPr>
          <p:nvPr>
            <p:ph idx="1"/>
          </p:nvPr>
        </p:nvSpPr>
        <p:spPr/>
        <p:txBody>
          <a:bodyPr/>
          <a:lstStyle/>
          <a:p>
            <a:endParaRPr lang="en-US" dirty="0"/>
          </a:p>
        </p:txBody>
      </p:sp>
      <p:pic>
        <p:nvPicPr>
          <p:cNvPr id="4" name="Picture 10" descr="http://cdn.ttgtmedia.com/visuals/searchBusinessAnalytics/data_visualization/businessanalytics_article_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6741" y="1409700"/>
            <a:ext cx="3504771" cy="11682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programmedevelopment.com/public/uploads/images/business_binder_pc_1600_cl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5538" y="1306638"/>
            <a:ext cx="1482727" cy="17573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heelockglobalcauses.org/wp-content/uploads/2013/06/globaliza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306638"/>
            <a:ext cx="1655019" cy="1643986"/>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2193871" y="1943100"/>
            <a:ext cx="685800" cy="2775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6552591" y="1861931"/>
            <a:ext cx="685800" cy="2775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5400000">
            <a:off x="7584001" y="3180468"/>
            <a:ext cx="685800" cy="2775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http://www.siue.edu/~dbock/cmis565/module11-tables_clusters_files/image0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1512" y="3759922"/>
            <a:ext cx="2426319" cy="17192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rmypictorialcenter.com/images/Title-64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879" y="469435"/>
            <a:ext cx="6096000" cy="494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4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1000"/>
                                        <p:tgtEl>
                                          <p:spTgt spid="2050"/>
                                        </p:tgtEl>
                                      </p:cBhvr>
                                    </p:animEffect>
                                    <p:anim calcmode="lin" valueType="num">
                                      <p:cBhvr>
                                        <p:cTn id="37" dur="1000" fill="hold"/>
                                        <p:tgtEl>
                                          <p:spTgt spid="2050"/>
                                        </p:tgtEl>
                                        <p:attrNameLst>
                                          <p:attrName>ppt_x</p:attrName>
                                        </p:attrNameLst>
                                      </p:cBhvr>
                                      <p:tavLst>
                                        <p:tav tm="0">
                                          <p:val>
                                            <p:strVal val="#ppt_x"/>
                                          </p:val>
                                        </p:tav>
                                        <p:tav tm="100000">
                                          <p:val>
                                            <p:strVal val="#ppt_x"/>
                                          </p:val>
                                        </p:tav>
                                      </p:tavLst>
                                    </p:anim>
                                    <p:anim calcmode="lin" valueType="num">
                                      <p:cBhvr>
                                        <p:cTn id="3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fade">
                                      <p:cBhvr>
                                        <p:cTn id="43" dur="1000"/>
                                        <p:tgtEl>
                                          <p:spTgt spid="2052"/>
                                        </p:tgtEl>
                                      </p:cBhvr>
                                    </p:animEffect>
                                    <p:anim calcmode="lin" valueType="num">
                                      <p:cBhvr>
                                        <p:cTn id="44" dur="1000" fill="hold"/>
                                        <p:tgtEl>
                                          <p:spTgt spid="2052"/>
                                        </p:tgtEl>
                                        <p:attrNameLst>
                                          <p:attrName>ppt_x</p:attrName>
                                        </p:attrNameLst>
                                      </p:cBhvr>
                                      <p:tavLst>
                                        <p:tav tm="0">
                                          <p:val>
                                            <p:strVal val="#ppt_x"/>
                                          </p:val>
                                        </p:tav>
                                        <p:tav tm="100000">
                                          <p:val>
                                            <p:strVal val="#ppt_x"/>
                                          </p:val>
                                        </p:tav>
                                      </p:tavLst>
                                    </p:anim>
                                    <p:anim calcmode="lin" valueType="num">
                                      <p:cBhvr>
                                        <p:cTn id="4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664" y="645604"/>
            <a:ext cx="4526672" cy="4423793"/>
          </a:xfrm>
          <a:prstGeom prst="rect">
            <a:avLst/>
          </a:prstGeom>
        </p:spPr>
      </p:pic>
    </p:spTree>
    <p:extLst>
      <p:ext uri="{BB962C8B-B14F-4D97-AF65-F5344CB8AC3E}">
        <p14:creationId xmlns:p14="http://schemas.microsoft.com/office/powerpoint/2010/main" val="8931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889" y="837073"/>
            <a:ext cx="5098222" cy="4040855"/>
          </a:xfrm>
          <a:prstGeom prst="rect">
            <a:avLst/>
          </a:prstGeom>
        </p:spPr>
      </p:pic>
    </p:spTree>
    <p:extLst>
      <p:ext uri="{BB962C8B-B14F-4D97-AF65-F5344CB8AC3E}">
        <p14:creationId xmlns:p14="http://schemas.microsoft.com/office/powerpoint/2010/main" val="4014741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the Internet works</a:t>
            </a:r>
            <a:endParaRPr lang="en-US" sz="3600" dirty="0"/>
          </a:p>
        </p:txBody>
      </p:sp>
      <p:sp>
        <p:nvSpPr>
          <p:cNvPr id="3" name="Content Placeholder 2"/>
          <p:cNvSpPr>
            <a:spLocks noGrp="1"/>
          </p:cNvSpPr>
          <p:nvPr>
            <p:ph idx="1"/>
          </p:nvPr>
        </p:nvSpPr>
        <p:spPr/>
        <p:txBody>
          <a:bodyPr>
            <a:normAutofit fontScale="70000" lnSpcReduction="20000"/>
          </a:bodyPr>
          <a:lstStyle/>
          <a:p>
            <a:r>
              <a:rPr lang="en-US" dirty="0" smtClean="0"/>
              <a:t>When you go places on the Internet you are retrieving files that are on computers</a:t>
            </a:r>
          </a:p>
          <a:p>
            <a:r>
              <a:rPr lang="en-US" dirty="0" smtClean="0"/>
              <a:t>You get these files by requesting them from your ISP (Internet Service Provider)</a:t>
            </a:r>
          </a:p>
          <a:p>
            <a:r>
              <a:rPr lang="en-US" dirty="0" smtClean="0"/>
              <a:t>The ISP looks up the location of the file in the DNS (Domain Name Server)</a:t>
            </a:r>
          </a:p>
          <a:p>
            <a:r>
              <a:rPr lang="en-US" dirty="0" smtClean="0"/>
              <a:t>It then asks for the data, e.g. file, you requested</a:t>
            </a:r>
          </a:p>
          <a:p>
            <a:r>
              <a:rPr lang="en-US" dirty="0" smtClean="0"/>
              <a:t>If you have permission, the other computer chops the data into little pieces called packets and sends them</a:t>
            </a:r>
          </a:p>
          <a:p>
            <a:r>
              <a:rPr lang="en-US" dirty="0" smtClean="0"/>
              <a:t>It knows where to send them because your IP address was on the request for the file</a:t>
            </a:r>
          </a:p>
          <a:p>
            <a:r>
              <a:rPr lang="en-US" dirty="0" smtClean="0"/>
              <a:t>When all the data comes back, it is reconstructed </a:t>
            </a:r>
            <a:r>
              <a:rPr lang="en-US" smtClean="0"/>
              <a:t>and inspected</a:t>
            </a:r>
            <a:endParaRPr lang="en-US" dirty="0"/>
          </a:p>
        </p:txBody>
      </p:sp>
    </p:spTree>
    <p:extLst>
      <p:ext uri="{BB962C8B-B14F-4D97-AF65-F5344CB8AC3E}">
        <p14:creationId xmlns:p14="http://schemas.microsoft.com/office/powerpoint/2010/main" val="3344433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85750"/>
            <a:ext cx="6858000" cy="5143500"/>
          </a:xfrm>
          <a:prstGeom prst="rect">
            <a:avLst/>
          </a:prstGeom>
        </p:spPr>
      </p:pic>
      <p:sp>
        <p:nvSpPr>
          <p:cNvPr id="3" name="TextBox 2"/>
          <p:cNvSpPr txBox="1"/>
          <p:nvPr/>
        </p:nvSpPr>
        <p:spPr>
          <a:xfrm>
            <a:off x="103366" y="1057008"/>
            <a:ext cx="2182634" cy="3624069"/>
          </a:xfrm>
          <a:prstGeom prst="rect">
            <a:avLst/>
          </a:prstGeom>
          <a:noFill/>
        </p:spPr>
        <p:txBody>
          <a:bodyPr wrap="square" rtlCol="0">
            <a:spAutoFit/>
          </a:bodyPr>
          <a:lstStyle/>
          <a:p>
            <a:r>
              <a:rPr lang="en-US" sz="1350" dirty="0"/>
              <a:t>Your teacher’s third grade sketch:</a:t>
            </a:r>
          </a:p>
          <a:p>
            <a:endParaRPr lang="en-US" sz="1350" dirty="0"/>
          </a:p>
          <a:p>
            <a:r>
              <a:rPr lang="en-US" sz="1350" dirty="0"/>
              <a:t>This is a simplified view of what happens when you make a request for web site. </a:t>
            </a:r>
          </a:p>
          <a:p>
            <a:endParaRPr lang="en-US" sz="1350" dirty="0"/>
          </a:p>
          <a:p>
            <a:r>
              <a:rPr lang="en-US" sz="1350" dirty="0"/>
              <a:t>In reality, there is a lot more going on. There are multiple layers of firewall, for example. A request might go from a router to a modem to the ISP. A request might be routed through a proxy server. There are many permutations, but this is the general idea. </a:t>
            </a:r>
          </a:p>
        </p:txBody>
      </p:sp>
    </p:spTree>
    <p:extLst>
      <p:ext uri="{BB962C8B-B14F-4D97-AF65-F5344CB8AC3E}">
        <p14:creationId xmlns:p14="http://schemas.microsoft.com/office/powerpoint/2010/main" val="989751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408237"/>
            <a:ext cx="7772400" cy="1135063"/>
          </a:xfrm>
        </p:spPr>
        <p:txBody>
          <a:bodyPr>
            <a:normAutofit/>
          </a:bodyPr>
          <a:lstStyle/>
          <a:p>
            <a:r>
              <a:rPr lang="en-US" dirty="0"/>
              <a:t>Digital Identity Management</a:t>
            </a:r>
          </a:p>
        </p:txBody>
      </p:sp>
      <p:sp>
        <p:nvSpPr>
          <p:cNvPr id="3" name="Text Placeholder 2"/>
          <p:cNvSpPr>
            <a:spLocks noGrp="1"/>
          </p:cNvSpPr>
          <p:nvPr>
            <p:ph type="body" idx="1"/>
          </p:nvPr>
        </p:nvSpPr>
        <p:spPr>
          <a:xfrm>
            <a:off x="533400" y="-190500"/>
            <a:ext cx="7772400" cy="1250156"/>
          </a:xfrm>
        </p:spPr>
        <p:txBody>
          <a:bodyPr>
            <a:normAutofit/>
          </a:bodyPr>
          <a:lstStyle/>
          <a:p>
            <a:r>
              <a:rPr lang="en-US" sz="6000" dirty="0" smtClean="0">
                <a:solidFill>
                  <a:srgbClr val="FF0000"/>
                </a:solidFill>
              </a:rPr>
              <a:t>In-Class Activity…</a:t>
            </a:r>
            <a:endParaRPr lang="en-US" sz="3200" dirty="0">
              <a:solidFill>
                <a:srgbClr val="FF0000"/>
              </a:solidFill>
            </a:endParaRPr>
          </a:p>
        </p:txBody>
      </p:sp>
    </p:spTree>
    <p:extLst>
      <p:ext uri="{BB962C8B-B14F-4D97-AF65-F5344CB8AC3E}">
        <p14:creationId xmlns:p14="http://schemas.microsoft.com/office/powerpoint/2010/main" val="2284807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endParaRPr lang="en-US" dirty="0"/>
          </a:p>
        </p:txBody>
      </p:sp>
      <p:sp>
        <p:nvSpPr>
          <p:cNvPr id="3" name="Content Placeholder 2"/>
          <p:cNvSpPr>
            <a:spLocks noGrp="1"/>
          </p:cNvSpPr>
          <p:nvPr>
            <p:ph idx="1"/>
          </p:nvPr>
        </p:nvSpPr>
        <p:spPr>
          <a:xfrm>
            <a:off x="457200" y="1485900"/>
            <a:ext cx="8229600" cy="3200400"/>
          </a:xfrm>
        </p:spPr>
        <p:txBody>
          <a:bodyPr>
            <a:normAutofit/>
          </a:bodyPr>
          <a:lstStyle/>
          <a:p>
            <a:r>
              <a:rPr lang="en-US" dirty="0" smtClean="0"/>
              <a:t>Learn IT # 2 is due 2/19. Email your document to the </a:t>
            </a:r>
            <a:r>
              <a:rPr lang="en-US" dirty="0" err="1" smtClean="0"/>
              <a:t>OWLbox</a:t>
            </a:r>
            <a:r>
              <a:rPr lang="en-US" dirty="0" smtClean="0"/>
              <a:t> email on the LearnIT2 page</a:t>
            </a:r>
          </a:p>
          <a:p>
            <a:r>
              <a:rPr lang="en-US" dirty="0" smtClean="0">
                <a:solidFill>
                  <a:srgbClr val="FF0000"/>
                </a:solidFill>
              </a:rPr>
              <a:t>Midterm # 1 &amp; Review : </a:t>
            </a:r>
            <a:r>
              <a:rPr lang="en-US" dirty="0" smtClean="0"/>
              <a:t>covers Unit 1 and Unit 2 via </a:t>
            </a:r>
            <a:r>
              <a:rPr lang="en-US" dirty="0" err="1"/>
              <a:t>E</a:t>
            </a:r>
            <a:r>
              <a:rPr lang="en-US" dirty="0" err="1" smtClean="0"/>
              <a:t>xamity</a:t>
            </a:r>
            <a:r>
              <a:rPr lang="en-US" dirty="0" smtClean="0"/>
              <a:t> &amp; Blackboard</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0FAE603-1F90-B241-B3C8-35C47692136C}" type="slidenum">
              <a:rPr lang="en-US" smtClean="0"/>
              <a:pPr/>
              <a:t>35</a:t>
            </a:fld>
            <a:endParaRPr lang="en-US" dirty="0"/>
          </a:p>
        </p:txBody>
      </p:sp>
    </p:spTree>
    <p:extLst>
      <p:ext uri="{BB962C8B-B14F-4D97-AF65-F5344CB8AC3E}">
        <p14:creationId xmlns:p14="http://schemas.microsoft.com/office/powerpoint/2010/main" val="3751942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Dive deeper into diagramming</a:t>
            </a:r>
          </a:p>
          <a:p>
            <a:pPr lvl="1"/>
            <a:r>
              <a:rPr lang="en-US" dirty="0" smtClean="0"/>
              <a:t>Specifically focus on how we can diagram at a higher level</a:t>
            </a:r>
          </a:p>
          <a:p>
            <a:r>
              <a:rPr lang="en-US" dirty="0" smtClean="0"/>
              <a:t>We will also do some general technical background (how the internet works)</a:t>
            </a:r>
            <a:endParaRPr lang="en-US" dirty="0"/>
          </a:p>
        </p:txBody>
      </p:sp>
    </p:spTree>
    <p:extLst>
      <p:ext uri="{BB962C8B-B14F-4D97-AF65-F5344CB8AC3E}">
        <p14:creationId xmlns:p14="http://schemas.microsoft.com/office/powerpoint/2010/main" val="283007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606814"/>
            <a:ext cx="7924800" cy="707886"/>
          </a:xfrm>
          <a:prstGeom prst="rect">
            <a:avLst/>
          </a:prstGeom>
          <a:noFill/>
        </p:spPr>
        <p:txBody>
          <a:bodyPr wrap="square" rtlCol="0">
            <a:spAutoFit/>
          </a:bodyPr>
          <a:lstStyle/>
          <a:p>
            <a:r>
              <a:rPr lang="en-US" sz="4000" dirty="0" smtClean="0"/>
              <a:t>What is “conceptual diagraming”?</a:t>
            </a:r>
            <a:endParaRPr lang="en-US" sz="4000" dirty="0"/>
          </a:p>
        </p:txBody>
      </p:sp>
      <p:sp>
        <p:nvSpPr>
          <p:cNvPr id="2" name="TextBox 1"/>
          <p:cNvSpPr txBox="1"/>
          <p:nvPr/>
        </p:nvSpPr>
        <p:spPr>
          <a:xfrm>
            <a:off x="762000" y="647700"/>
            <a:ext cx="4114800" cy="369332"/>
          </a:xfrm>
          <a:prstGeom prst="rect">
            <a:avLst/>
          </a:prstGeom>
          <a:noFill/>
        </p:spPr>
        <p:txBody>
          <a:bodyPr wrap="square" rtlCol="0">
            <a:spAutoFit/>
          </a:bodyPr>
          <a:lstStyle/>
          <a:p>
            <a:r>
              <a:rPr lang="en-US" dirty="0" smtClean="0"/>
              <a:t>Sell the idea</a:t>
            </a:r>
            <a:endParaRPr lang="en-US" dirty="0"/>
          </a:p>
        </p:txBody>
      </p:sp>
      <p:sp>
        <p:nvSpPr>
          <p:cNvPr id="4" name="TextBox 3"/>
          <p:cNvSpPr txBox="1"/>
          <p:nvPr/>
        </p:nvSpPr>
        <p:spPr>
          <a:xfrm>
            <a:off x="1676400" y="4610100"/>
            <a:ext cx="2161489" cy="369332"/>
          </a:xfrm>
          <a:prstGeom prst="rect">
            <a:avLst/>
          </a:prstGeom>
          <a:noFill/>
        </p:spPr>
        <p:txBody>
          <a:bodyPr wrap="none" rtlCol="0">
            <a:spAutoFit/>
          </a:bodyPr>
          <a:lstStyle/>
          <a:p>
            <a:r>
              <a:rPr lang="en-US" dirty="0" smtClean="0"/>
              <a:t>Informal/Lightweight</a:t>
            </a:r>
            <a:endParaRPr lang="en-US" dirty="0"/>
          </a:p>
        </p:txBody>
      </p:sp>
      <p:sp>
        <p:nvSpPr>
          <p:cNvPr id="5" name="TextBox 4"/>
          <p:cNvSpPr txBox="1"/>
          <p:nvPr/>
        </p:nvSpPr>
        <p:spPr>
          <a:xfrm>
            <a:off x="3352800" y="1790700"/>
            <a:ext cx="1660839" cy="369332"/>
          </a:xfrm>
          <a:prstGeom prst="rect">
            <a:avLst/>
          </a:prstGeom>
          <a:noFill/>
        </p:spPr>
        <p:txBody>
          <a:bodyPr wrap="none" rtlCol="0">
            <a:spAutoFit/>
          </a:bodyPr>
          <a:lstStyle/>
          <a:p>
            <a:r>
              <a:rPr lang="en-US" dirty="0" smtClean="0"/>
              <a:t>Marketing View</a:t>
            </a:r>
            <a:endParaRPr lang="en-US" dirty="0"/>
          </a:p>
        </p:txBody>
      </p:sp>
      <p:sp>
        <p:nvSpPr>
          <p:cNvPr id="6" name="TextBox 5"/>
          <p:cNvSpPr txBox="1"/>
          <p:nvPr/>
        </p:nvSpPr>
        <p:spPr>
          <a:xfrm>
            <a:off x="4648200" y="4000500"/>
            <a:ext cx="2009396" cy="369332"/>
          </a:xfrm>
          <a:prstGeom prst="rect">
            <a:avLst/>
          </a:prstGeom>
          <a:noFill/>
        </p:spPr>
        <p:txBody>
          <a:bodyPr wrap="none" rtlCol="0">
            <a:spAutoFit/>
          </a:bodyPr>
          <a:lstStyle/>
          <a:p>
            <a:r>
              <a:rPr lang="en-US" dirty="0" smtClean="0"/>
              <a:t>Guide the Architect</a:t>
            </a:r>
            <a:endParaRPr lang="en-US" dirty="0"/>
          </a:p>
        </p:txBody>
      </p:sp>
      <p:sp>
        <p:nvSpPr>
          <p:cNvPr id="7" name="TextBox 6"/>
          <p:cNvSpPr txBox="1"/>
          <p:nvPr/>
        </p:nvSpPr>
        <p:spPr>
          <a:xfrm>
            <a:off x="1676400" y="1485900"/>
            <a:ext cx="1430713" cy="369332"/>
          </a:xfrm>
          <a:prstGeom prst="rect">
            <a:avLst/>
          </a:prstGeom>
          <a:noFill/>
        </p:spPr>
        <p:txBody>
          <a:bodyPr wrap="none" rtlCol="0">
            <a:spAutoFit/>
          </a:bodyPr>
          <a:lstStyle/>
          <a:p>
            <a:r>
              <a:rPr lang="en-US" dirty="0" smtClean="0"/>
              <a:t>Refined Later</a:t>
            </a:r>
            <a:endParaRPr lang="en-US" dirty="0"/>
          </a:p>
        </p:txBody>
      </p:sp>
      <p:sp>
        <p:nvSpPr>
          <p:cNvPr id="8" name="TextBox 7"/>
          <p:cNvSpPr txBox="1"/>
          <p:nvPr/>
        </p:nvSpPr>
        <p:spPr>
          <a:xfrm>
            <a:off x="1219200" y="3695700"/>
            <a:ext cx="1887913" cy="369332"/>
          </a:xfrm>
          <a:prstGeom prst="rect">
            <a:avLst/>
          </a:prstGeom>
          <a:noFill/>
        </p:spPr>
        <p:txBody>
          <a:bodyPr wrap="square" rtlCol="0">
            <a:spAutoFit/>
          </a:bodyPr>
          <a:lstStyle/>
          <a:p>
            <a:r>
              <a:rPr lang="en-US" dirty="0" smtClean="0"/>
              <a:t>Big Picture</a:t>
            </a:r>
            <a:endParaRPr lang="en-US" dirty="0"/>
          </a:p>
        </p:txBody>
      </p:sp>
      <p:sp>
        <p:nvSpPr>
          <p:cNvPr id="10" name="TextBox 3"/>
          <p:cNvSpPr txBox="1">
            <a:spLocks noChangeArrowheads="1"/>
          </p:cNvSpPr>
          <p:nvPr/>
        </p:nvSpPr>
        <p:spPr bwMode="auto">
          <a:xfrm>
            <a:off x="5562600" y="-2513167"/>
            <a:ext cx="3276079" cy="10095067"/>
          </a:xfrm>
          <a:prstGeom prst="rect">
            <a:avLst/>
          </a:prstGeom>
          <a:noFill/>
          <a:ln w="9525">
            <a:noFill/>
            <a:miter lim="800000"/>
            <a:headEnd/>
            <a:tailEnd/>
          </a:ln>
        </p:spPr>
        <p:txBody>
          <a:bodyPr lIns="91435" tIns="45718" rIns="91435" bIns="45718">
            <a:prstTxWarp prst="textNoShape">
              <a:avLst/>
            </a:prstTxWarp>
            <a:spAutoFit/>
          </a:bodyPr>
          <a:lstStyle/>
          <a:p>
            <a:r>
              <a:rPr lang="en-US" sz="65000" dirty="0">
                <a:solidFill>
                  <a:srgbClr val="FF0000"/>
                </a:solidFill>
                <a:latin typeface="Helvetica" charset="0"/>
              </a:rPr>
              <a:t>?</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2552435"/>
          </a:xfrm>
        </p:spPr>
        <p:txBody>
          <a:bodyPr>
            <a:normAutofit/>
          </a:bodyPr>
          <a:lstStyle/>
          <a:p>
            <a:r>
              <a:rPr lang="en-US" dirty="0" smtClean="0"/>
              <a:t>Build Your Own Study Guide</a:t>
            </a:r>
            <a:br>
              <a:rPr lang="en-US" dirty="0" smtClean="0"/>
            </a:br>
            <a:r>
              <a:rPr lang="en-US" u="sng" dirty="0">
                <a:hlinkClick r:id="rId3"/>
              </a:rPr>
              <a:t>Concept map</a:t>
            </a:r>
            <a:r>
              <a:rPr lang="en-US" dirty="0"/>
              <a:t> </a:t>
            </a:r>
          </a:p>
        </p:txBody>
      </p:sp>
      <p:sp>
        <p:nvSpPr>
          <p:cNvPr id="3" name="Content Placeholder 2"/>
          <p:cNvSpPr>
            <a:spLocks noGrp="1"/>
          </p:cNvSpPr>
          <p:nvPr>
            <p:ph idx="1"/>
          </p:nvPr>
        </p:nvSpPr>
        <p:spPr>
          <a:xfrm>
            <a:off x="457200" y="3086100"/>
            <a:ext cx="8686800" cy="2019036"/>
          </a:xfrm>
        </p:spPr>
        <p:txBody>
          <a:bodyPr/>
          <a:lstStyle/>
          <a:p>
            <a:r>
              <a:rPr lang="en-US" dirty="0" smtClean="0"/>
              <a:t>What are 3 key points from this reading?</a:t>
            </a:r>
          </a:p>
          <a:p>
            <a:r>
              <a:rPr lang="en-US" dirty="0" smtClean="0"/>
              <a:t>What are 3 important details from this reading?</a:t>
            </a:r>
            <a:endParaRPr lang="en-US" dirty="0"/>
          </a:p>
        </p:txBody>
      </p:sp>
      <p:sp>
        <p:nvSpPr>
          <p:cNvPr id="4" name="TextBox 3"/>
          <p:cNvSpPr txBox="1"/>
          <p:nvPr/>
        </p:nvSpPr>
        <p:spPr>
          <a:xfrm>
            <a:off x="2667000" y="5225271"/>
            <a:ext cx="3979294" cy="369332"/>
          </a:xfrm>
          <a:prstGeom prst="rect">
            <a:avLst/>
          </a:prstGeom>
          <a:noFill/>
        </p:spPr>
        <p:txBody>
          <a:bodyPr wrap="none" rtlCol="0">
            <a:spAutoFit/>
          </a:bodyPr>
          <a:lstStyle/>
          <a:p>
            <a:r>
              <a:rPr lang="en-US" dirty="0" smtClean="0">
                <a:solidFill>
                  <a:srgbClr val="FF0000"/>
                </a:solidFill>
              </a:rPr>
              <a:t>Students will be called upon at random</a:t>
            </a:r>
            <a:endParaRPr lang="en-US" dirty="0">
              <a:solidFill>
                <a:srgbClr val="FF0000"/>
              </a:solidFill>
            </a:endParaRPr>
          </a:p>
        </p:txBody>
      </p:sp>
    </p:spTree>
    <p:extLst>
      <p:ext uri="{BB962C8B-B14F-4D97-AF65-F5344CB8AC3E}">
        <p14:creationId xmlns:p14="http://schemas.microsoft.com/office/powerpoint/2010/main" val="573626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2552435"/>
          </a:xfrm>
        </p:spPr>
        <p:txBody>
          <a:bodyPr>
            <a:normAutofit/>
          </a:bodyPr>
          <a:lstStyle/>
          <a:p>
            <a:r>
              <a:rPr lang="en-US" dirty="0" smtClean="0"/>
              <a:t>Build Your Own Study Guide</a:t>
            </a:r>
            <a:br>
              <a:rPr lang="en-US" dirty="0" smtClean="0"/>
            </a:br>
            <a:r>
              <a:rPr lang="en-US" u="sng" dirty="0">
                <a:hlinkClick r:id="rId3"/>
              </a:rPr>
              <a:t>What is a Concept Map?</a:t>
            </a:r>
            <a:r>
              <a:rPr lang="en-US" dirty="0"/>
              <a:t> </a:t>
            </a:r>
          </a:p>
        </p:txBody>
      </p:sp>
      <p:sp>
        <p:nvSpPr>
          <p:cNvPr id="3" name="Content Placeholder 2"/>
          <p:cNvSpPr>
            <a:spLocks noGrp="1"/>
          </p:cNvSpPr>
          <p:nvPr>
            <p:ph idx="1"/>
          </p:nvPr>
        </p:nvSpPr>
        <p:spPr>
          <a:xfrm>
            <a:off x="457200" y="3086100"/>
            <a:ext cx="8686800" cy="2019036"/>
          </a:xfrm>
        </p:spPr>
        <p:txBody>
          <a:bodyPr/>
          <a:lstStyle/>
          <a:p>
            <a:r>
              <a:rPr lang="en-US" dirty="0" smtClean="0"/>
              <a:t>What are 3 key points from this reading?</a:t>
            </a:r>
          </a:p>
          <a:p>
            <a:r>
              <a:rPr lang="en-US" dirty="0" smtClean="0"/>
              <a:t>What are 3 important details from this reading?</a:t>
            </a:r>
            <a:endParaRPr lang="en-US" dirty="0"/>
          </a:p>
        </p:txBody>
      </p:sp>
      <p:sp>
        <p:nvSpPr>
          <p:cNvPr id="4" name="TextBox 3"/>
          <p:cNvSpPr txBox="1"/>
          <p:nvPr/>
        </p:nvSpPr>
        <p:spPr>
          <a:xfrm>
            <a:off x="2667000" y="5225271"/>
            <a:ext cx="3979294" cy="369332"/>
          </a:xfrm>
          <a:prstGeom prst="rect">
            <a:avLst/>
          </a:prstGeom>
          <a:noFill/>
        </p:spPr>
        <p:txBody>
          <a:bodyPr wrap="none" rtlCol="0">
            <a:spAutoFit/>
          </a:bodyPr>
          <a:lstStyle/>
          <a:p>
            <a:r>
              <a:rPr lang="en-US" dirty="0" smtClean="0">
                <a:solidFill>
                  <a:srgbClr val="FF0000"/>
                </a:solidFill>
              </a:rPr>
              <a:t>Students will be called upon at random</a:t>
            </a:r>
            <a:endParaRPr lang="en-US" dirty="0">
              <a:solidFill>
                <a:srgbClr val="FF0000"/>
              </a:solidFill>
            </a:endParaRPr>
          </a:p>
        </p:txBody>
      </p:sp>
    </p:spTree>
    <p:extLst>
      <p:ext uri="{BB962C8B-B14F-4D97-AF65-F5344CB8AC3E}">
        <p14:creationId xmlns:p14="http://schemas.microsoft.com/office/powerpoint/2010/main" val="407910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2552435"/>
          </a:xfrm>
        </p:spPr>
        <p:txBody>
          <a:bodyPr>
            <a:normAutofit/>
          </a:bodyPr>
          <a:lstStyle/>
          <a:p>
            <a:r>
              <a:rPr lang="en-US" dirty="0" smtClean="0"/>
              <a:t>Build Your Own Study Guide</a:t>
            </a:r>
            <a:br>
              <a:rPr lang="en-US" dirty="0" smtClean="0"/>
            </a:br>
            <a:r>
              <a:rPr lang="en-US" u="sng" dirty="0">
                <a:hlinkClick r:id="rId3"/>
              </a:rPr>
              <a:t>Investigative Architecture: The Conceptual Diagram</a:t>
            </a:r>
            <a:r>
              <a:rPr lang="en-US" dirty="0"/>
              <a:t> </a:t>
            </a:r>
          </a:p>
        </p:txBody>
      </p:sp>
      <p:sp>
        <p:nvSpPr>
          <p:cNvPr id="3" name="Content Placeholder 2"/>
          <p:cNvSpPr>
            <a:spLocks noGrp="1"/>
          </p:cNvSpPr>
          <p:nvPr>
            <p:ph idx="1"/>
          </p:nvPr>
        </p:nvSpPr>
        <p:spPr>
          <a:xfrm>
            <a:off x="457200" y="3086100"/>
            <a:ext cx="8686800" cy="2019036"/>
          </a:xfrm>
        </p:spPr>
        <p:txBody>
          <a:bodyPr/>
          <a:lstStyle/>
          <a:p>
            <a:r>
              <a:rPr lang="en-US" dirty="0" smtClean="0"/>
              <a:t>What are 3 key points from this reading?</a:t>
            </a:r>
          </a:p>
          <a:p>
            <a:r>
              <a:rPr lang="en-US" dirty="0" smtClean="0"/>
              <a:t>What are 3 important details from this reading?</a:t>
            </a:r>
            <a:endParaRPr lang="en-US" dirty="0"/>
          </a:p>
        </p:txBody>
      </p:sp>
      <p:sp>
        <p:nvSpPr>
          <p:cNvPr id="4" name="TextBox 3"/>
          <p:cNvSpPr txBox="1"/>
          <p:nvPr/>
        </p:nvSpPr>
        <p:spPr>
          <a:xfrm>
            <a:off x="2667000" y="5225271"/>
            <a:ext cx="3979294" cy="369332"/>
          </a:xfrm>
          <a:prstGeom prst="rect">
            <a:avLst/>
          </a:prstGeom>
          <a:noFill/>
        </p:spPr>
        <p:txBody>
          <a:bodyPr wrap="none" rtlCol="0">
            <a:spAutoFit/>
          </a:bodyPr>
          <a:lstStyle/>
          <a:p>
            <a:r>
              <a:rPr lang="en-US" dirty="0" smtClean="0">
                <a:solidFill>
                  <a:srgbClr val="FF0000"/>
                </a:solidFill>
              </a:rPr>
              <a:t>Students will be called upon at random</a:t>
            </a:r>
            <a:endParaRPr lang="en-US" dirty="0">
              <a:solidFill>
                <a:srgbClr val="FF0000"/>
              </a:solidFill>
            </a:endParaRPr>
          </a:p>
        </p:txBody>
      </p:sp>
    </p:spTree>
    <p:extLst>
      <p:ext uri="{BB962C8B-B14F-4D97-AF65-F5344CB8AC3E}">
        <p14:creationId xmlns:p14="http://schemas.microsoft.com/office/powerpoint/2010/main" val="3542677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Defined</a:t>
            </a:r>
            <a:endParaRPr lang="en-US" dirty="0"/>
          </a:p>
        </p:txBody>
      </p:sp>
      <p:sp>
        <p:nvSpPr>
          <p:cNvPr id="3" name="Content Placeholder 2"/>
          <p:cNvSpPr>
            <a:spLocks noGrp="1"/>
          </p:cNvSpPr>
          <p:nvPr>
            <p:ph idx="1"/>
          </p:nvPr>
        </p:nvSpPr>
        <p:spPr/>
        <p:txBody>
          <a:bodyPr>
            <a:normAutofit/>
          </a:bodyPr>
          <a:lstStyle/>
          <a:p>
            <a:pPr lvl="0"/>
            <a:r>
              <a:rPr lang="en-US" dirty="0"/>
              <a:t>Diagram that depicts suggested relationships between concepts. </a:t>
            </a:r>
            <a:endParaRPr lang="en-US" dirty="0" smtClean="0"/>
          </a:p>
          <a:p>
            <a:pPr lvl="1"/>
            <a:r>
              <a:rPr lang="en-US" dirty="0" smtClean="0"/>
              <a:t>It’s </a:t>
            </a:r>
            <a:r>
              <a:rPr lang="en-US" dirty="0"/>
              <a:t>a map of visualized relationships</a:t>
            </a:r>
          </a:p>
          <a:p>
            <a:pPr lvl="0"/>
            <a:r>
              <a:rPr lang="en-US" dirty="0"/>
              <a:t>Goal is to </a:t>
            </a:r>
            <a:r>
              <a:rPr lang="en-US" dirty="0" smtClean="0"/>
              <a:t>explain </a:t>
            </a:r>
            <a:r>
              <a:rPr lang="en-US" dirty="0"/>
              <a:t>the connections between individual contexts in order to show the whole</a:t>
            </a:r>
          </a:p>
          <a:p>
            <a:pPr lvl="0"/>
            <a:r>
              <a:rPr lang="en-US" dirty="0"/>
              <a:t>In software this is often done with UML to model structure, activity, or interaction</a:t>
            </a:r>
          </a:p>
          <a:p>
            <a:endParaRPr lang="en-US" dirty="0"/>
          </a:p>
        </p:txBody>
      </p:sp>
    </p:spTree>
    <p:extLst>
      <p:ext uri="{BB962C8B-B14F-4D97-AF65-F5344CB8AC3E}">
        <p14:creationId xmlns:p14="http://schemas.microsoft.com/office/powerpoint/2010/main" val="337715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Aspect.thmx</Template>
  <TotalTime>2679</TotalTime>
  <Words>1203</Words>
  <Application>Microsoft Office PowerPoint</Application>
  <PresentationFormat>On-screen Show (16:10)</PresentationFormat>
  <Paragraphs>155</Paragraphs>
  <Slides>35</Slides>
  <Notes>26</Notes>
  <HiddenSlides>9</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Helvetica</vt:lpstr>
      <vt:lpstr>Office Theme</vt:lpstr>
      <vt:lpstr>Information Systems in Organizations  2.2 Systems Architecture: Devices, Network, Data and Apps</vt:lpstr>
      <vt:lpstr>Administrative</vt:lpstr>
      <vt:lpstr>Where are We?</vt:lpstr>
      <vt:lpstr>Agenda</vt:lpstr>
      <vt:lpstr>PowerPoint Presentation</vt:lpstr>
      <vt:lpstr>Build Your Own Study Guide Concept map </vt:lpstr>
      <vt:lpstr>Build Your Own Study Guide What is a Concept Map? </vt:lpstr>
      <vt:lpstr>Build Your Own Study Guide Investigative Architecture: The Conceptual Diagram </vt:lpstr>
      <vt:lpstr>Defined</vt:lpstr>
      <vt:lpstr>Recall</vt:lpstr>
      <vt:lpstr>Why would we want to do this?</vt:lpstr>
      <vt:lpstr>Case in Point (Trading Platforms)</vt:lpstr>
      <vt:lpstr>How would we do something like this (In theory)?</vt:lpstr>
      <vt:lpstr>How would we do something like this (In practice)?</vt:lpstr>
      <vt:lpstr>PowerPoint Presentation</vt:lpstr>
      <vt:lpstr>PowerPoint Presentation</vt:lpstr>
      <vt:lpstr>PowerPoint Presentation</vt:lpstr>
      <vt:lpstr>Example Conceptual Architecture Diagram</vt:lpstr>
      <vt:lpstr>Conceptual Architectural Diagram</vt:lpstr>
      <vt:lpstr>Build Your Own Study Guide How does the internet work? - James May's Q&amp;A </vt:lpstr>
      <vt:lpstr>Build Your Own Study Guide There and Back Again: A Packet's Tale - How does the Internet work? </vt:lpstr>
      <vt:lpstr>Build Your Own Study Guide How the Internet Works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the Internet works</vt:lpstr>
      <vt:lpstr>PowerPoint Presentation</vt:lpstr>
      <vt:lpstr>Digital Identity Management</vt:lpstr>
      <vt:lpstr>Next week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Windows User</cp:lastModifiedBy>
  <cp:revision>90</cp:revision>
  <cp:lastPrinted>2016-02-05T16:50:14Z</cp:lastPrinted>
  <dcterms:created xsi:type="dcterms:W3CDTF">2015-03-16T11:37:14Z</dcterms:created>
  <dcterms:modified xsi:type="dcterms:W3CDTF">2016-02-05T17:51:34Z</dcterms:modified>
</cp:coreProperties>
</file>