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89" r:id="rId3"/>
    <p:sldId id="290" r:id="rId4"/>
    <p:sldId id="291" r:id="rId5"/>
    <p:sldId id="305" r:id="rId6"/>
    <p:sldId id="306" r:id="rId7"/>
    <p:sldId id="292" r:id="rId8"/>
    <p:sldId id="295" r:id="rId9"/>
    <p:sldId id="296" r:id="rId10"/>
    <p:sldId id="297" r:id="rId11"/>
    <p:sldId id="298" r:id="rId12"/>
    <p:sldId id="300" r:id="rId13"/>
    <p:sldId id="304" r:id="rId14"/>
    <p:sldId id="301" r:id="rId15"/>
    <p:sldId id="302" r:id="rId16"/>
    <p:sldId id="303" r:id="rId17"/>
  </p:sldIdLst>
  <p:sldSz cx="9144000" cy="5715000" type="screen16x1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8" autoAdjust="0"/>
    <p:restoredTop sz="95509" autoAdjust="0"/>
  </p:normalViewPr>
  <p:slideViewPr>
    <p:cSldViewPr>
      <p:cViewPr varScale="1">
        <p:scale>
          <a:sx n="188" d="100"/>
          <a:sy n="188" d="100"/>
        </p:scale>
        <p:origin x="1344" y="15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75087B-1079-CD49-95C1-7B6E1A931DE5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B968C2-4BBA-F54B-BF8D-578F58770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4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http://www.tcf.ua.edu/AZ/ITHistoryOutline.htm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the best 10 positions</a:t>
            </a:r>
            <a:r>
              <a:rPr lang="en-US" baseline="0" dirty="0" smtClean="0"/>
              <a:t> in America, information systems professions rank 7 and 8, Information Technology Consultants and Database Administrators. In fact, the related profession of Software Developer ranks as number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9D51-80C0-44B3-A279-206886E200E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5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31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2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EA103-84B0-4438-8BC0-4475477B80EF}" type="slidenum">
              <a:rPr lang="en-US"/>
              <a:pPr/>
              <a:t>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965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9085C-2C31-45D9-99A5-D73B5524B84A}" type="slidenum">
              <a:rPr lang="en-US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766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5FA98-E5D0-480D-8EF3-3A7F593BDBF9}" type="slidenum">
              <a:rPr lang="en-US"/>
              <a:pPr/>
              <a:t>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5371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E864B-3E91-4D4B-A920-18E84A639B41}" type="slidenum">
              <a:rPr lang="en-US"/>
              <a:pPr/>
              <a:t>10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/>
              <a:t>Automate: Create a system to process airline reservation</a:t>
            </a:r>
          </a:p>
          <a:p>
            <a:pPr eaLnBrk="1" hangingPunct="1"/>
            <a:r>
              <a:rPr lang="en-US" sz="1400"/>
              <a:t>Transform: Increase the speed of making an airline reservation by reducing the number of people involved</a:t>
            </a:r>
          </a:p>
          <a:p>
            <a:pPr eaLnBrk="1" hangingPunct="1"/>
            <a:r>
              <a:rPr lang="en-US" sz="1400"/>
              <a:t>Manage: Analyze the cost and time it will take to integrate the systems of a newly acquired company (e.g., Usair and AmericaWest)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9516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9966B-F841-4CCC-A156-0B650773ADF2}" type="slidenum">
              <a:rPr lang="en-US"/>
              <a:pPr/>
              <a:t>11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92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01CEF-E4A1-4082-AAAA-6F0CF06130D5}" type="slidenum">
              <a:rPr lang="en-US"/>
              <a:pPr/>
              <a:t>12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300">
                <a:solidFill>
                  <a:srgbClr val="000000"/>
                </a:solidFill>
              </a:rPr>
              <a:t>Systems Analyst/Designer – </a:t>
            </a:r>
            <a:r>
              <a:rPr lang="en-US" sz="1300" i="1">
                <a:solidFill>
                  <a:srgbClr val="FF0000"/>
                </a:solidFill>
              </a:rPr>
              <a:t>Redesign Company Intranet</a:t>
            </a:r>
          </a:p>
          <a:p>
            <a:pPr eaLnBrk="1" hangingPunct="1"/>
            <a:r>
              <a:rPr lang="en-US" sz="1300">
                <a:solidFill>
                  <a:srgbClr val="000000"/>
                </a:solidFill>
              </a:rPr>
              <a:t>Database Administrator  - </a:t>
            </a:r>
            <a:r>
              <a:rPr lang="en-US" sz="1300" i="1">
                <a:solidFill>
                  <a:srgbClr val="FF0000"/>
                </a:solidFill>
              </a:rPr>
              <a:t>Design, Implement, Upgrade, Company DB</a:t>
            </a:r>
            <a:r>
              <a:rPr lang="en-US" sz="1300">
                <a:solidFill>
                  <a:srgbClr val="000000"/>
                </a:solidFill>
              </a:rPr>
              <a:t>            </a:t>
            </a:r>
          </a:p>
          <a:p>
            <a:pPr eaLnBrk="1" hangingPunct="1"/>
            <a:r>
              <a:rPr lang="en-US" sz="1300">
                <a:solidFill>
                  <a:srgbClr val="000000"/>
                </a:solidFill>
              </a:rPr>
              <a:t>Information Systems Manager – </a:t>
            </a:r>
            <a:r>
              <a:rPr lang="en-US" sz="1300" i="1">
                <a:solidFill>
                  <a:srgbClr val="FF0000"/>
                </a:solidFill>
              </a:rPr>
              <a:t>Over sees a new or existing project  </a:t>
            </a:r>
          </a:p>
          <a:p>
            <a:pPr eaLnBrk="1" hangingPunct="1"/>
            <a:r>
              <a:rPr lang="en-US" sz="1300">
                <a:solidFill>
                  <a:srgbClr val="000000"/>
                </a:solidFill>
              </a:rPr>
              <a:t>MIS Consultant – </a:t>
            </a:r>
            <a:r>
              <a:rPr lang="en-US" sz="1300" i="1">
                <a:solidFill>
                  <a:srgbClr val="FF0000"/>
                </a:solidFill>
              </a:rPr>
              <a:t>Advise companies on newest technologies available</a:t>
            </a:r>
          </a:p>
          <a:p>
            <a:pPr eaLnBrk="1" hangingPunct="1"/>
            <a:r>
              <a:rPr lang="en-US" sz="1300">
                <a:solidFill>
                  <a:srgbClr val="000000"/>
                </a:solidFill>
              </a:rPr>
              <a:t>Network Specialist-</a:t>
            </a:r>
            <a:r>
              <a:rPr lang="en-US" sz="1300" i="1">
                <a:solidFill>
                  <a:srgbClr val="FF0000"/>
                </a:solidFill>
              </a:rPr>
              <a:t>Monitor and update companies Network </a:t>
            </a:r>
          </a:p>
          <a:p>
            <a:pPr eaLnBrk="1" hangingPunct="1"/>
            <a:r>
              <a:rPr lang="en-US" sz="1300">
                <a:solidFill>
                  <a:srgbClr val="000000"/>
                </a:solidFill>
              </a:rPr>
              <a:t>Software Designer-</a:t>
            </a:r>
            <a:r>
              <a:rPr lang="en-US" sz="1300" i="1">
                <a:solidFill>
                  <a:srgbClr val="FF0000"/>
                </a:solidFill>
              </a:rPr>
              <a:t>Develop programs for Playstation &amp; pc applications</a:t>
            </a:r>
          </a:p>
          <a:p>
            <a:pPr eaLnBrk="1" hangingPunct="1"/>
            <a:r>
              <a:rPr lang="en-US" sz="1300">
                <a:solidFill>
                  <a:srgbClr val="000000"/>
                </a:solidFill>
              </a:rPr>
              <a:t>Web Developer- </a:t>
            </a:r>
            <a:r>
              <a:rPr lang="en-US" sz="1300" i="1">
                <a:solidFill>
                  <a:srgbClr val="FF0000"/>
                </a:solidFill>
              </a:rPr>
              <a:t>Design, manage and run web applications</a:t>
            </a:r>
          </a:p>
          <a:p>
            <a:pPr eaLnBrk="1" hangingPunct="1"/>
            <a:r>
              <a:rPr lang="en-US" sz="1300">
                <a:solidFill>
                  <a:srgbClr val="000000"/>
                </a:solidFill>
              </a:rPr>
              <a:t>Analyst/Programmer – </a:t>
            </a:r>
            <a:r>
              <a:rPr lang="en-US" sz="1300" i="1">
                <a:solidFill>
                  <a:srgbClr val="FF0000"/>
                </a:solidFill>
              </a:rPr>
              <a:t>Program in C#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043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D6F30-B90C-4B8B-A9EC-5A92029B942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53A5C-B3A1-4E2F-B4D5-E63C5F0D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67" b="1" dirty="0" smtClean="0">
                <a:solidFill>
                  <a:srgbClr val="FF0000"/>
                </a:solidFill>
              </a:rPr>
              <a:t>Information Systems in Organizations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1.1 The Modern Organization is a system and set of processes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"/>
            <a:ext cx="8458200" cy="59398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What does an MIS professional do?</a:t>
            </a:r>
          </a:p>
        </p:txBody>
      </p:sp>
      <p:pic>
        <p:nvPicPr>
          <p:cNvPr id="2150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2175" y="1778000"/>
            <a:ext cx="2590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994054" y="800100"/>
            <a:ext cx="4711546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Identify the technology needed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to automate routine tasks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5336089" y="2465917"/>
            <a:ext cx="3198311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Create systems that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transform how a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business operates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457200" y="4619637"/>
            <a:ext cx="4136069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Manage the systems for an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965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Isn’t it just computer science?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94" y="1341438"/>
            <a:ext cx="5465727" cy="523220"/>
          </a:xfr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smtClean="0"/>
              <a:t>Computer science is product-driven</a:t>
            </a:r>
          </a:p>
        </p:txBody>
      </p:sp>
      <p:pic>
        <p:nvPicPr>
          <p:cNvPr id="22532" name="Picture 7" descr="core2xe_du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1" y="1905001"/>
            <a:ext cx="1262063" cy="105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bd06929_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3619500"/>
            <a:ext cx="5356225" cy="128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497878" y="3111501"/>
            <a:ext cx="3918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MIS is solution-driven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06376" y="4945063"/>
            <a:ext cx="8537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Example: Create systems to deliver products to customers</a:t>
            </a:r>
          </a:p>
        </p:txBody>
      </p:sp>
    </p:spTree>
    <p:extLst>
      <p:ext uri="{BB962C8B-B14F-4D97-AF65-F5344CB8AC3E}">
        <p14:creationId xmlns:p14="http://schemas.microsoft.com/office/powerpoint/2010/main" val="25397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MIS Career Paths</a:t>
            </a:r>
          </a:p>
        </p:txBody>
      </p:sp>
      <p:sp>
        <p:nvSpPr>
          <p:cNvPr id="24579" name="Rectangle 18"/>
          <p:cNvSpPr>
            <a:spLocks noChangeArrowheads="1"/>
          </p:cNvSpPr>
          <p:nvPr/>
        </p:nvSpPr>
        <p:spPr bwMode="auto">
          <a:xfrm>
            <a:off x="4419600" y="3553480"/>
            <a:ext cx="2901179" cy="52322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latin typeface="Arial" charset="0"/>
                <a:cs typeface="Times New Roman" pitchFamily="18" charset="0"/>
              </a:rPr>
              <a:t>Business </a:t>
            </a:r>
            <a:r>
              <a:rPr lang="en-US" sz="2800" dirty="0">
                <a:latin typeface="Arial" charset="0"/>
                <a:cs typeface="Times New Roman" pitchFamily="18" charset="0"/>
              </a:rPr>
              <a:t>Analyst</a:t>
            </a:r>
          </a:p>
        </p:txBody>
      </p:sp>
      <p:sp>
        <p:nvSpPr>
          <p:cNvPr id="24580" name="Rectangle 19"/>
          <p:cNvSpPr>
            <a:spLocks noChangeArrowheads="1"/>
          </p:cNvSpPr>
          <p:nvPr/>
        </p:nvSpPr>
        <p:spPr bwMode="auto">
          <a:xfrm>
            <a:off x="457200" y="2095500"/>
            <a:ext cx="2506071" cy="40011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Arial" charset="0"/>
                <a:cs typeface="Times New Roman" pitchFamily="18" charset="0"/>
              </a:rPr>
              <a:t>Programmer Analyst</a:t>
            </a:r>
          </a:p>
        </p:txBody>
      </p:sp>
      <p:sp>
        <p:nvSpPr>
          <p:cNvPr id="24581" name="Rectangle 20"/>
          <p:cNvSpPr>
            <a:spLocks noChangeArrowheads="1"/>
          </p:cNvSpPr>
          <p:nvPr/>
        </p:nvSpPr>
        <p:spPr bwMode="auto">
          <a:xfrm>
            <a:off x="5486400" y="2171700"/>
            <a:ext cx="1657826" cy="4616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Arial" charset="0"/>
                <a:cs typeface="Times New Roman" pitchFamily="18" charset="0"/>
              </a:rPr>
              <a:t>Consultant</a:t>
            </a:r>
          </a:p>
        </p:txBody>
      </p:sp>
      <p:sp>
        <p:nvSpPr>
          <p:cNvPr id="24582" name="Rectangle 21"/>
          <p:cNvSpPr>
            <a:spLocks noChangeArrowheads="1"/>
          </p:cNvSpPr>
          <p:nvPr/>
        </p:nvSpPr>
        <p:spPr bwMode="auto">
          <a:xfrm>
            <a:off x="1066801" y="2705100"/>
            <a:ext cx="2906565" cy="40011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Arial" charset="0"/>
                <a:cs typeface="Times New Roman" pitchFamily="18" charset="0"/>
              </a:rPr>
              <a:t>Application programmer</a:t>
            </a:r>
          </a:p>
        </p:txBody>
      </p:sp>
      <p:sp>
        <p:nvSpPr>
          <p:cNvPr id="24583" name="Rectangle 22"/>
          <p:cNvSpPr>
            <a:spLocks noChangeArrowheads="1"/>
          </p:cNvSpPr>
          <p:nvPr/>
        </p:nvSpPr>
        <p:spPr bwMode="auto">
          <a:xfrm>
            <a:off x="228600" y="3390900"/>
            <a:ext cx="2444900" cy="46166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Arial" charset="0"/>
                <a:cs typeface="Times New Roman" pitchFamily="18" charset="0"/>
              </a:rPr>
              <a:t>Project Manager</a:t>
            </a:r>
          </a:p>
        </p:txBody>
      </p:sp>
      <p:sp>
        <p:nvSpPr>
          <p:cNvPr id="24584" name="Rectangle 23"/>
          <p:cNvSpPr>
            <a:spLocks noChangeArrowheads="1"/>
          </p:cNvSpPr>
          <p:nvPr/>
        </p:nvSpPr>
        <p:spPr bwMode="auto">
          <a:xfrm>
            <a:off x="6324600" y="2924970"/>
            <a:ext cx="2292872" cy="40011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Arial" charset="0"/>
                <a:cs typeface="Times New Roman" pitchFamily="18" charset="0"/>
              </a:rPr>
              <a:t>Data Administrator</a:t>
            </a:r>
          </a:p>
        </p:txBody>
      </p:sp>
      <p:sp>
        <p:nvSpPr>
          <p:cNvPr id="24585" name="Rectangle 25"/>
          <p:cNvSpPr>
            <a:spLocks noChangeArrowheads="1"/>
          </p:cNvSpPr>
          <p:nvPr/>
        </p:nvSpPr>
        <p:spPr bwMode="auto">
          <a:xfrm>
            <a:off x="3429001" y="1562100"/>
            <a:ext cx="2180853" cy="40011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Arial" charset="0"/>
                <a:cs typeface="Times New Roman" pitchFamily="18" charset="0"/>
              </a:rPr>
              <a:t>Technical support</a:t>
            </a:r>
          </a:p>
        </p:txBody>
      </p:sp>
      <p:sp>
        <p:nvSpPr>
          <p:cNvPr id="24586" name="Rectangle 26"/>
          <p:cNvSpPr>
            <a:spLocks noChangeArrowheads="1"/>
          </p:cNvSpPr>
          <p:nvPr/>
        </p:nvSpPr>
        <p:spPr bwMode="auto">
          <a:xfrm>
            <a:off x="5638800" y="4224635"/>
            <a:ext cx="2719014" cy="4616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Arial" charset="0"/>
                <a:cs typeface="Times New Roman" pitchFamily="18" charset="0"/>
              </a:rPr>
              <a:t>Software Designer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228600" y="5215235"/>
            <a:ext cx="8686800" cy="461665"/>
          </a:xfrm>
          <a:prstGeom prst="rect">
            <a:avLst/>
          </a:prstGeom>
          <a:solidFill>
            <a:srgbClr val="3399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Fox MIS Students 100% </a:t>
            </a:r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Placement</a:t>
            </a:r>
            <a:endParaRPr lang="en-US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588" name="Rectangle 28"/>
          <p:cNvSpPr>
            <a:spLocks noChangeArrowheads="1"/>
          </p:cNvSpPr>
          <p:nvPr/>
        </p:nvSpPr>
        <p:spPr bwMode="auto">
          <a:xfrm>
            <a:off x="533400" y="1390590"/>
            <a:ext cx="639919" cy="40011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Arial" charset="0"/>
                <a:cs typeface="Times New Roman" pitchFamily="18" charset="0"/>
              </a:rPr>
              <a:t>CIO</a:t>
            </a:r>
          </a:p>
        </p:txBody>
      </p:sp>
      <p:sp>
        <p:nvSpPr>
          <p:cNvPr id="24589" name="Rectangle 29"/>
          <p:cNvSpPr>
            <a:spLocks noChangeArrowheads="1"/>
          </p:cNvSpPr>
          <p:nvPr/>
        </p:nvSpPr>
        <p:spPr bwMode="auto">
          <a:xfrm>
            <a:off x="2438401" y="4131470"/>
            <a:ext cx="721864" cy="40011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Arial" charset="0"/>
                <a:cs typeface="Times New Roman" pitchFamily="18" charset="0"/>
              </a:rPr>
              <a:t>CTO</a:t>
            </a:r>
          </a:p>
        </p:txBody>
      </p:sp>
      <p:pic>
        <p:nvPicPr>
          <p:cNvPr id="24590" name="Picture 31" descr="MCj038324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27000"/>
            <a:ext cx="1828800" cy="13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Rectangle 24"/>
          <p:cNvSpPr>
            <a:spLocks noChangeArrowheads="1"/>
          </p:cNvSpPr>
          <p:nvPr/>
        </p:nvSpPr>
        <p:spPr bwMode="auto">
          <a:xfrm>
            <a:off x="6858000" y="1714500"/>
            <a:ext cx="2018566" cy="3693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Times New Roman" pitchFamily="18" charset="0"/>
              </a:rPr>
              <a:t>Systems Architect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09574" y="4620280"/>
            <a:ext cx="2202270" cy="52322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latin typeface="Arial" charset="0"/>
                <a:cs typeface="Times New Roman" pitchFamily="18" charset="0"/>
              </a:rPr>
              <a:t>Data Analyst</a:t>
            </a:r>
            <a:endParaRPr lang="en-US" sz="2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371600" y="1104900"/>
            <a:ext cx="2375009" cy="4616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latin typeface="Arial" charset="0"/>
                <a:cs typeface="Times New Roman" pitchFamily="18" charset="0"/>
              </a:rPr>
              <a:t>Security Analyst</a:t>
            </a:r>
            <a:endParaRPr lang="en-US" sz="240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Positions Rank Among the </a:t>
            </a:r>
            <a:br>
              <a:rPr lang="en-US" dirty="0" smtClean="0"/>
            </a:br>
            <a:r>
              <a:rPr lang="en-US" dirty="0" smtClean="0"/>
              <a:t>Best </a:t>
            </a:r>
            <a:r>
              <a:rPr lang="en-US" dirty="0"/>
              <a:t>Jobs in America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1206500" y="1524000"/>
          <a:ext cx="6858000" cy="414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8000"/>
                <a:gridCol w="2095500"/>
                <a:gridCol w="2540000"/>
                <a:gridCol w="1714500"/>
              </a:tblGrid>
              <a:tr h="40640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Rank</a:t>
                      </a:r>
                      <a:endParaRPr lang="en-US" sz="12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Career</a:t>
                      </a:r>
                      <a:endParaRPr lang="en-US" sz="12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Job Growth (10-year forecast)</a:t>
                      </a:r>
                      <a:endParaRPr lang="en-US" sz="12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Median Pay</a:t>
                      </a:r>
                      <a:endParaRPr lang="en-US" sz="12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 anchor="b"/>
                </a:tc>
              </a:tr>
              <a:tr h="355600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1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Software developer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32%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$82,400</a:t>
                      </a:r>
                      <a:endParaRPr lang="en-US" sz="10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</a:tr>
              <a:tr h="355600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Physical therapist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30%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$75,900</a:t>
                      </a:r>
                      <a:endParaRPr lang="en-US" sz="10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</a:tr>
              <a:tr h="355600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3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Financial adviser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30%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$93,900</a:t>
                      </a:r>
                      <a:endParaRPr lang="en-US" sz="10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</a:tr>
              <a:tr h="355600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4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Civil engineer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24%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$74,700</a:t>
                      </a:r>
                      <a:endParaRPr lang="en-US" sz="10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</a:tr>
              <a:tr h="355600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5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Marketing specialist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28%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$52,200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</a:tr>
              <a:tr h="355600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6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Management consultant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24%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$111,000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7</a:t>
                      </a:r>
                      <a:endParaRPr lang="en-US" sz="12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IT consultant</a:t>
                      </a:r>
                      <a:endParaRPr lang="en-US" sz="12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20%</a:t>
                      </a:r>
                      <a:endParaRPr lang="en-US" sz="12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$96,500</a:t>
                      </a:r>
                      <a:endParaRPr lang="en-US" sz="12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8</a:t>
                      </a:r>
                      <a:endParaRPr lang="en-US" sz="12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Database administrator</a:t>
                      </a:r>
                      <a:endParaRPr lang="en-US" sz="12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20%</a:t>
                      </a:r>
                      <a:endParaRPr lang="en-US" sz="12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$86,600</a:t>
                      </a:r>
                      <a:endParaRPr lang="en-US" sz="12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</a:tr>
              <a:tr h="355600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9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Financial analyst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20%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$62,600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</a:tr>
              <a:tr h="355600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10</a:t>
                      </a:r>
                      <a:endParaRPr lang="en-US" sz="10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Environmental engineer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31%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$81,200</a:t>
                      </a:r>
                      <a:endParaRPr lang="en-US" sz="10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2808" marR="328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69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TextBox 3"/>
          <p:cNvSpPr txBox="1">
            <a:spLocks noChangeArrowheads="1"/>
          </p:cNvSpPr>
          <p:nvPr/>
        </p:nvSpPr>
        <p:spPr bwMode="auto">
          <a:xfrm>
            <a:off x="5410276" y="-2666814"/>
            <a:ext cx="3276079" cy="1240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80000" dirty="0">
                <a:solidFill>
                  <a:srgbClr val="FF0000"/>
                </a:solidFill>
                <a:latin typeface="Helvetica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476500"/>
            <a:ext cx="7162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Who wants to work for a startup?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8763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Founders?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41805" y="4610100"/>
            <a:ext cx="2492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Who’s footing the bills?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390900"/>
            <a:ext cx="495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for the product or service?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508" y="1421368"/>
            <a:ext cx="405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Risks/rewards of joining an early startup?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372100"/>
            <a:ext cx="391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 you want to work for a startup?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5018" y="1964277"/>
            <a:ext cx="165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Compensation?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229100"/>
            <a:ext cx="14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red flags?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190500"/>
            <a:ext cx="195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Corporate culture?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81400" y="4076700"/>
            <a:ext cx="346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hours?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876300"/>
            <a:ext cx="16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Hiring process?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08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15377"/>
            <a:ext cx="7772400" cy="574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1: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03225" lvl="0" indent="-403225">
              <a:lnSpc>
                <a:spcPct val="130000"/>
              </a:lnSpc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 Introduction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 information systems in organizations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13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1.1 The </a:t>
            </a:r>
            <a:r>
              <a:rPr lang="en-US" dirty="0">
                <a:solidFill>
                  <a:srgbClr val="FF0000"/>
                </a:solidFill>
              </a:rPr>
              <a:t>modern organization is a system and set of processes</a:t>
            </a:r>
            <a:endParaRPr lang="en-US" sz="2400" dirty="0">
              <a:solidFill>
                <a:srgbClr val="FF0000"/>
              </a:solidFill>
            </a:endParaRPr>
          </a:p>
          <a:p>
            <a:pPr marL="914400" lvl="2" indent="0">
              <a:lnSpc>
                <a:spcPct val="13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1.1.1 What </a:t>
            </a:r>
            <a:r>
              <a:rPr lang="en-US" dirty="0">
                <a:solidFill>
                  <a:srgbClr val="FF0000"/>
                </a:solidFill>
              </a:rPr>
              <a:t>is IT, IS, and MIS?</a:t>
            </a:r>
            <a:endParaRPr lang="en-US" sz="2000" dirty="0">
              <a:solidFill>
                <a:srgbClr val="FF0000"/>
              </a:solidFill>
            </a:endParaRPr>
          </a:p>
          <a:p>
            <a:pPr marL="1549400" lvl="2" indent="-635000">
              <a:lnSpc>
                <a:spcPct val="13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1.1.2 Evolution </a:t>
            </a:r>
            <a:r>
              <a:rPr lang="en-US" dirty="0">
                <a:solidFill>
                  <a:srgbClr val="FF0000"/>
                </a:solidFill>
              </a:rPr>
              <a:t>of organizational systems from start-up to global enterprise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30000"/>
              </a:lnSpc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1.2 What’s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 it for you?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2" indent="0">
              <a:lnSpc>
                <a:spcPct val="130000"/>
              </a:lnSpc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1.2.1 Systems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and your career in business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2" indent="0">
              <a:lnSpc>
                <a:spcPct val="130000"/>
              </a:lnSpc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1.2.2 Your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digital identity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976313" lvl="1" indent="-519113">
              <a:lnSpc>
                <a:spcPct val="130000"/>
              </a:lnSpc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1.3 Ethics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of analysis and use of systems, data, and information 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E603-1F90-B241-B3C8-35C4769213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Topics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Unit 1: 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Unit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Systems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Unit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3: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Organizational Systems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Unit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4: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Consumer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Systems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E603-1F90-B241-B3C8-35C4769213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1: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03225" lvl="0" indent="-403225">
              <a:lnSpc>
                <a:spcPct val="130000"/>
              </a:lnSpc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 Introduction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 information systems in organizations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13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1.1 The </a:t>
            </a:r>
            <a:r>
              <a:rPr lang="en-US" dirty="0">
                <a:solidFill>
                  <a:srgbClr val="FF0000"/>
                </a:solidFill>
              </a:rPr>
              <a:t>modern organization is a system and set of processes</a:t>
            </a:r>
            <a:endParaRPr lang="en-US" sz="2400" dirty="0">
              <a:solidFill>
                <a:srgbClr val="FF0000"/>
              </a:solidFill>
            </a:endParaRPr>
          </a:p>
          <a:p>
            <a:pPr marL="914400" lvl="2" indent="0">
              <a:lnSpc>
                <a:spcPct val="13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1.1.1 What </a:t>
            </a:r>
            <a:r>
              <a:rPr lang="en-US" dirty="0">
                <a:solidFill>
                  <a:srgbClr val="FF0000"/>
                </a:solidFill>
              </a:rPr>
              <a:t>is IT, IS, and MIS?</a:t>
            </a:r>
            <a:endParaRPr lang="en-US" sz="2000" dirty="0">
              <a:solidFill>
                <a:srgbClr val="FF0000"/>
              </a:solidFill>
            </a:endParaRPr>
          </a:p>
          <a:p>
            <a:pPr marL="1549400" lvl="2" indent="-635000">
              <a:lnSpc>
                <a:spcPct val="13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1.1.2 Evolution </a:t>
            </a:r>
            <a:r>
              <a:rPr lang="en-US" dirty="0">
                <a:solidFill>
                  <a:srgbClr val="FF0000"/>
                </a:solidFill>
              </a:rPr>
              <a:t>of organizational systems from start-up to global enterprise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30000"/>
              </a:lnSpc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1.2 What’s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 it for you?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2" indent="0">
              <a:lnSpc>
                <a:spcPct val="130000"/>
              </a:lnSpc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1.2.1 Systems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and your career in business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2" indent="0">
              <a:lnSpc>
                <a:spcPct val="130000"/>
              </a:lnSpc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1.2.2 Your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digital identity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976313" lvl="1" indent="-519113">
              <a:lnSpc>
                <a:spcPct val="130000"/>
              </a:lnSpc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1.3 Ethics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of analysis and use of systems, data, and information 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E603-1F90-B241-B3C8-35C4769213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TextBox 3"/>
          <p:cNvSpPr txBox="1">
            <a:spLocks noChangeArrowheads="1"/>
          </p:cNvSpPr>
          <p:nvPr/>
        </p:nvSpPr>
        <p:spPr bwMode="auto">
          <a:xfrm>
            <a:off x="5410276" y="-2666814"/>
            <a:ext cx="3276079" cy="1240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80000" dirty="0">
                <a:solidFill>
                  <a:srgbClr val="FF0000"/>
                </a:solidFill>
                <a:latin typeface="Helvetica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2476500"/>
            <a:ext cx="327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MIS?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8763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an MIS System?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4610100"/>
            <a:ext cx="213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works in MIS?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3909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is MIS different from Computer Science?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15610" y="1421368"/>
            <a:ext cx="25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MIS people do?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372100"/>
            <a:ext cx="447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type of programming do you do in MIS?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5018" y="1964277"/>
            <a:ext cx="481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salary ranges for MIS professionals?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229100"/>
            <a:ext cx="421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prospects for women in MIS?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190500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current demand for MIS workers?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79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Defintions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IT: all computer based information systems used by organizations and their underlying technologies</a:t>
            </a:r>
          </a:p>
          <a:p>
            <a:r>
              <a:rPr lang="en-US" dirty="0" smtClean="0"/>
              <a:t>IS: the interrelated components that collect, manipulate &amp; disseminate data and info &amp; provide feedback to meet an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0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8441" t="14479" r="19818" b="53834"/>
          <a:stretch/>
        </p:blipFill>
        <p:spPr>
          <a:xfrm>
            <a:off x="762000" y="-38100"/>
            <a:ext cx="7162800" cy="56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MIS?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Using information technology (IT) to </a:t>
            </a:r>
            <a:br>
              <a:rPr lang="en-US" smtClean="0"/>
            </a:br>
            <a:r>
              <a:rPr lang="en-US" smtClean="0"/>
              <a:t>solve business problems</a:t>
            </a:r>
          </a:p>
        </p:txBody>
      </p:sp>
      <p:pic>
        <p:nvPicPr>
          <p:cNvPr id="15364" name="Picture 5" descr="MCj025118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048000"/>
            <a:ext cx="2514600" cy="180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MCj041226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794000"/>
            <a:ext cx="3048000" cy="226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4267200" y="37465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importance of MIS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87500"/>
            <a:ext cx="4648200" cy="16510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en-US" smtClean="0"/>
              <a:t>	</a:t>
            </a:r>
            <a:r>
              <a:rPr lang="en-US" b="1" smtClean="0"/>
              <a:t>Information technology drives all businesses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70000"/>
            <a:ext cx="3657600" cy="200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57200" y="4381500"/>
            <a:ext cx="8153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People who understand how information technology can improve business have a competitive edge</a:t>
            </a:r>
            <a:endParaRPr lang="en-US" sz="2400" b="1" i="1">
              <a:latin typeface="Arial" charset="0"/>
            </a:endParaRP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5029200" y="3369469"/>
            <a:ext cx="3330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b="1">
                <a:latin typeface="Arial" charset="0"/>
              </a:rPr>
              <a:t>Example: Customer Account</a:t>
            </a:r>
          </a:p>
        </p:txBody>
      </p:sp>
    </p:spTree>
    <p:extLst>
      <p:ext uri="{BB962C8B-B14F-4D97-AF65-F5344CB8AC3E}">
        <p14:creationId xmlns:p14="http://schemas.microsoft.com/office/powerpoint/2010/main" val="40836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Role of MIS</a:t>
            </a:r>
          </a:p>
        </p:txBody>
      </p:sp>
      <p:pic>
        <p:nvPicPr>
          <p:cNvPr id="19459" name="Picture 5" descr="MCj031062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4" y="1333500"/>
            <a:ext cx="11255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MCj039632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4550" y="1397000"/>
            <a:ext cx="1219200" cy="100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MCj0396222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1" y="1587501"/>
            <a:ext cx="900113" cy="77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MCBD19902_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460500"/>
            <a:ext cx="1295400" cy="107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150315" y="2546615"/>
            <a:ext cx="18758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Arial" charset="0"/>
              </a:rPr>
              <a:t>Accounting</a:t>
            </a: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2061047" y="2546615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Arial" charset="0"/>
              </a:rPr>
              <a:t>Finance</a:t>
            </a: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3891577" y="2546615"/>
            <a:ext cx="989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Arial" charset="0"/>
              </a:rPr>
              <a:t>Sales</a:t>
            </a:r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5105400" y="254000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rial" charset="0"/>
              </a:rPr>
              <a:t>Human Resources</a:t>
            </a:r>
          </a:p>
        </p:txBody>
      </p:sp>
      <p:pic>
        <p:nvPicPr>
          <p:cNvPr id="19467" name="Picture 21" descr="MCBD20041_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2138" y="1460500"/>
            <a:ext cx="2049462" cy="111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22"/>
          <p:cNvSpPr txBox="1">
            <a:spLocks noChangeArrowheads="1"/>
          </p:cNvSpPr>
          <p:nvPr/>
        </p:nvSpPr>
        <p:spPr bwMode="auto">
          <a:xfrm>
            <a:off x="7218198" y="2610115"/>
            <a:ext cx="1806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Arial" charset="0"/>
              </a:rPr>
              <a:t>Production</a:t>
            </a:r>
          </a:p>
        </p:txBody>
      </p:sp>
      <p:pic>
        <p:nvPicPr>
          <p:cNvPr id="19469" name="Picture 25" descr="MCj0290933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1" y="3556000"/>
            <a:ext cx="695325" cy="96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AutoShape 26"/>
          <p:cNvSpPr>
            <a:spLocks/>
          </p:cNvSpPr>
          <p:nvPr/>
        </p:nvSpPr>
        <p:spPr bwMode="auto">
          <a:xfrm rot="-5400000">
            <a:off x="4559300" y="-723900"/>
            <a:ext cx="254000" cy="8305800"/>
          </a:xfrm>
          <a:prstGeom prst="leftBrace">
            <a:avLst>
              <a:gd name="adj1" fmla="val 227083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27"/>
          <p:cNvSpPr txBox="1">
            <a:spLocks noChangeArrowheads="1"/>
          </p:cNvSpPr>
          <p:nvPr/>
        </p:nvSpPr>
        <p:spPr bwMode="auto">
          <a:xfrm>
            <a:off x="228600" y="3543300"/>
            <a:ext cx="6324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MIS is the “glue” that ties businesses together…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…and uses the technology that makes business work.</a:t>
            </a:r>
          </a:p>
        </p:txBody>
      </p:sp>
      <p:pic>
        <p:nvPicPr>
          <p:cNvPr id="19472" name="Picture 29" descr="MCj0383952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59600" y="4635500"/>
            <a:ext cx="965200" cy="89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2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981</TotalTime>
  <Words>725</Words>
  <Application>Microsoft Office PowerPoint</Application>
  <PresentationFormat>On-screen Show (16:10)</PresentationFormat>
  <Paragraphs>160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SimSun</vt:lpstr>
      <vt:lpstr>Arial</vt:lpstr>
      <vt:lpstr>Calibri</vt:lpstr>
      <vt:lpstr>Helvetica</vt:lpstr>
      <vt:lpstr>Times New Roman</vt:lpstr>
      <vt:lpstr>Wingdings</vt:lpstr>
      <vt:lpstr>Office Theme</vt:lpstr>
      <vt:lpstr>Information Systems in Organizations  1.1 The Modern Organization is a system and set of processes</vt:lpstr>
      <vt:lpstr>Course Topics Overview</vt:lpstr>
      <vt:lpstr>Unit 1: Introduction</vt:lpstr>
      <vt:lpstr>PowerPoint Presentation</vt:lpstr>
      <vt:lpstr>Some Defintions </vt:lpstr>
      <vt:lpstr>PowerPoint Presentation</vt:lpstr>
      <vt:lpstr>What is MIS?</vt:lpstr>
      <vt:lpstr>The importance of MIS</vt:lpstr>
      <vt:lpstr>The Role of MIS</vt:lpstr>
      <vt:lpstr>What does an MIS professional do?</vt:lpstr>
      <vt:lpstr>Isn’t it just computer science?</vt:lpstr>
      <vt:lpstr>MIS Career Paths</vt:lpstr>
      <vt:lpstr>IS Positions Rank Among the  Best Jobs in America</vt:lpstr>
      <vt:lpstr>PowerPoint Presentation</vt:lpstr>
      <vt:lpstr>PowerPoint Presentation</vt:lpstr>
      <vt:lpstr>Unit 1: Introduction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Thinking and Managing Complexity</dc:title>
  <dc:creator>David</dc:creator>
  <cp:lastModifiedBy>Microsoft account</cp:lastModifiedBy>
  <cp:revision>50</cp:revision>
  <cp:lastPrinted>2015-08-26T13:28:29Z</cp:lastPrinted>
  <dcterms:created xsi:type="dcterms:W3CDTF">2015-03-16T11:37:14Z</dcterms:created>
  <dcterms:modified xsi:type="dcterms:W3CDTF">2015-08-26T13:36:57Z</dcterms:modified>
</cp:coreProperties>
</file>