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89" r:id="rId3"/>
    <p:sldId id="319" r:id="rId4"/>
    <p:sldId id="323" r:id="rId5"/>
    <p:sldId id="324" r:id="rId6"/>
    <p:sldId id="325" r:id="rId7"/>
    <p:sldId id="291" r:id="rId8"/>
    <p:sldId id="322" r:id="rId9"/>
    <p:sldId id="321" r:id="rId10"/>
    <p:sldId id="320" r:id="rId11"/>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74067" autoAdjust="0"/>
  </p:normalViewPr>
  <p:slideViewPr>
    <p:cSldViewPr>
      <p:cViewPr varScale="1">
        <p:scale>
          <a:sx n="103" d="100"/>
          <a:sy n="103" d="100"/>
        </p:scale>
        <p:origin x="2106" y="96"/>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jp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FD52F-BF1E-4135-8A46-42A3EFFBCB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823B730-1AA3-4D19-B287-434CA5B74488}">
      <dgm:prSet phldrT="[Text]"/>
      <dgm:spPr/>
      <dgm:t>
        <a:bodyPr/>
        <a:lstStyle/>
        <a:p>
          <a:r>
            <a:rPr lang="en-US" dirty="0" smtClean="0"/>
            <a:t>Big Data</a:t>
          </a:r>
          <a:endParaRPr lang="en-US" dirty="0"/>
        </a:p>
      </dgm:t>
    </dgm:pt>
    <dgm:pt modelId="{A9B19156-0563-4A75-844F-FE9E4ABF53EF}" type="parTrans" cxnId="{3B8C2D39-67F4-442A-8F60-642B086078DB}">
      <dgm:prSet/>
      <dgm:spPr/>
      <dgm:t>
        <a:bodyPr/>
        <a:lstStyle/>
        <a:p>
          <a:endParaRPr lang="en-US"/>
        </a:p>
      </dgm:t>
    </dgm:pt>
    <dgm:pt modelId="{8A1A038D-D520-4C27-A480-8726505CD85A}" type="sibTrans" cxnId="{3B8C2D39-67F4-442A-8F60-642B086078DB}">
      <dgm:prSet/>
      <dgm:spPr/>
      <dgm:t>
        <a:bodyPr/>
        <a:lstStyle/>
        <a:p>
          <a:endParaRPr lang="en-US"/>
        </a:p>
      </dgm:t>
    </dgm:pt>
    <dgm:pt modelId="{0D672D76-E009-49FF-B54F-85623CA0D045}">
      <dgm:prSet phldrT="[Text]"/>
      <dgm:spPr/>
      <dgm:t>
        <a:bodyPr/>
        <a:lstStyle/>
        <a:p>
          <a:r>
            <a:rPr lang="en-US" dirty="0" smtClean="0"/>
            <a:t>Robotics</a:t>
          </a:r>
          <a:endParaRPr lang="en-US" dirty="0"/>
        </a:p>
      </dgm:t>
    </dgm:pt>
    <dgm:pt modelId="{BFD47278-78B1-421D-A8D3-FD86B2E21996}" type="parTrans" cxnId="{11D62316-7B06-43D3-8461-2B52E474CC33}">
      <dgm:prSet/>
      <dgm:spPr/>
      <dgm:t>
        <a:bodyPr/>
        <a:lstStyle/>
        <a:p>
          <a:endParaRPr lang="en-US"/>
        </a:p>
      </dgm:t>
    </dgm:pt>
    <dgm:pt modelId="{44C009AA-F129-4A4B-B302-480F25493440}" type="sibTrans" cxnId="{11D62316-7B06-43D3-8461-2B52E474CC33}">
      <dgm:prSet/>
      <dgm:spPr/>
      <dgm:t>
        <a:bodyPr/>
        <a:lstStyle/>
        <a:p>
          <a:endParaRPr lang="en-US"/>
        </a:p>
      </dgm:t>
    </dgm:pt>
    <dgm:pt modelId="{9A0B7BD9-70B6-4290-922C-C1F3216A9207}">
      <dgm:prSet phldrT="[Text]"/>
      <dgm:spPr/>
      <dgm:t>
        <a:bodyPr/>
        <a:lstStyle/>
        <a:p>
          <a:r>
            <a:rPr lang="en-US" dirty="0" smtClean="0"/>
            <a:t>Digital Health</a:t>
          </a:r>
          <a:endParaRPr lang="en-US" dirty="0"/>
        </a:p>
      </dgm:t>
    </dgm:pt>
    <dgm:pt modelId="{602D40A1-C7F8-4B28-AEF5-B115F446B058}" type="parTrans" cxnId="{DA5DDBBF-A6E2-49A1-A2F3-2D02049740CF}">
      <dgm:prSet/>
      <dgm:spPr/>
      <dgm:t>
        <a:bodyPr/>
        <a:lstStyle/>
        <a:p>
          <a:endParaRPr lang="en-US"/>
        </a:p>
      </dgm:t>
    </dgm:pt>
    <dgm:pt modelId="{6246518A-9FCF-46D7-A16D-A4CE0E81DFE5}" type="sibTrans" cxnId="{DA5DDBBF-A6E2-49A1-A2F3-2D02049740CF}">
      <dgm:prSet/>
      <dgm:spPr/>
      <dgm:t>
        <a:bodyPr/>
        <a:lstStyle/>
        <a:p>
          <a:endParaRPr lang="en-US"/>
        </a:p>
      </dgm:t>
    </dgm:pt>
    <dgm:pt modelId="{6104A6D0-21FD-4676-9679-DA75A3653E31}">
      <dgm:prSet phldrT="[Text]"/>
      <dgm:spPr/>
      <dgm:t>
        <a:bodyPr/>
        <a:lstStyle/>
        <a:p>
          <a:r>
            <a:rPr lang="en-US" dirty="0" smtClean="0"/>
            <a:t>Entertainment</a:t>
          </a:r>
          <a:endParaRPr lang="en-US" dirty="0"/>
        </a:p>
      </dgm:t>
    </dgm:pt>
    <dgm:pt modelId="{A6E8718D-DD86-4F47-8BFF-819290BA3226}" type="parTrans" cxnId="{99AC4E66-118A-48BC-8B80-12CB5BAE3BC7}">
      <dgm:prSet/>
      <dgm:spPr/>
      <dgm:t>
        <a:bodyPr/>
        <a:lstStyle/>
        <a:p>
          <a:endParaRPr lang="en-US"/>
        </a:p>
      </dgm:t>
    </dgm:pt>
    <dgm:pt modelId="{A7D9DD2D-94DB-4087-B1F4-A3CD6CBF7920}" type="sibTrans" cxnId="{99AC4E66-118A-48BC-8B80-12CB5BAE3BC7}">
      <dgm:prSet/>
      <dgm:spPr/>
      <dgm:t>
        <a:bodyPr/>
        <a:lstStyle/>
        <a:p>
          <a:endParaRPr lang="en-US"/>
        </a:p>
      </dgm:t>
    </dgm:pt>
    <dgm:pt modelId="{9E58FBE9-779D-48FE-BEF3-ED9F98532F29}">
      <dgm:prSet phldrT="[Text]"/>
      <dgm:spPr/>
      <dgm:t>
        <a:bodyPr/>
        <a:lstStyle/>
        <a:p>
          <a:r>
            <a:rPr lang="en-US" dirty="0" smtClean="0"/>
            <a:t>Business Models</a:t>
          </a:r>
          <a:endParaRPr lang="en-US" dirty="0"/>
        </a:p>
      </dgm:t>
    </dgm:pt>
    <dgm:pt modelId="{9B296923-0E20-473E-B767-B517D4470777}" type="parTrans" cxnId="{DEF6E678-E01C-4A3E-9905-BAD59A18C481}">
      <dgm:prSet/>
      <dgm:spPr/>
      <dgm:t>
        <a:bodyPr/>
        <a:lstStyle/>
        <a:p>
          <a:endParaRPr lang="en-US"/>
        </a:p>
      </dgm:t>
    </dgm:pt>
    <dgm:pt modelId="{2FC4E959-CE02-4429-8C76-208D524C7D50}" type="sibTrans" cxnId="{DEF6E678-E01C-4A3E-9905-BAD59A18C481}">
      <dgm:prSet/>
      <dgm:spPr/>
      <dgm:t>
        <a:bodyPr/>
        <a:lstStyle/>
        <a:p>
          <a:endParaRPr lang="en-US"/>
        </a:p>
      </dgm:t>
    </dgm:pt>
    <dgm:pt modelId="{CA8A7FB6-EAAC-42B3-9667-3115B6C955C2}" type="pres">
      <dgm:prSet presAssocID="{6B4FD52F-BF1E-4135-8A46-42A3EFFBCB7E}" presName="diagram" presStyleCnt="0">
        <dgm:presLayoutVars>
          <dgm:dir/>
          <dgm:resizeHandles val="exact"/>
        </dgm:presLayoutVars>
      </dgm:prSet>
      <dgm:spPr/>
    </dgm:pt>
    <dgm:pt modelId="{98D40288-451F-4AF0-85B5-361DDEF30B88}" type="pres">
      <dgm:prSet presAssocID="{0823B730-1AA3-4D19-B287-434CA5B74488}" presName="node" presStyleLbl="node1" presStyleIdx="0" presStyleCnt="5">
        <dgm:presLayoutVars>
          <dgm:bulletEnabled val="1"/>
        </dgm:presLayoutVars>
      </dgm:prSet>
      <dgm:spPr/>
    </dgm:pt>
    <dgm:pt modelId="{612D9F59-CB67-4964-BAF8-B5EE6EF5EEFD}" type="pres">
      <dgm:prSet presAssocID="{8A1A038D-D520-4C27-A480-8726505CD85A}" presName="sibTrans" presStyleCnt="0"/>
      <dgm:spPr/>
    </dgm:pt>
    <dgm:pt modelId="{EB6FD5B4-522B-4745-9B06-BE75F6D8684B}" type="pres">
      <dgm:prSet presAssocID="{0D672D76-E009-49FF-B54F-85623CA0D045}" presName="node" presStyleLbl="node1" presStyleIdx="1" presStyleCnt="5">
        <dgm:presLayoutVars>
          <dgm:bulletEnabled val="1"/>
        </dgm:presLayoutVars>
      </dgm:prSet>
      <dgm:spPr/>
    </dgm:pt>
    <dgm:pt modelId="{866FF451-1700-4613-85F7-2AD098765278}" type="pres">
      <dgm:prSet presAssocID="{44C009AA-F129-4A4B-B302-480F25493440}" presName="sibTrans" presStyleCnt="0"/>
      <dgm:spPr/>
    </dgm:pt>
    <dgm:pt modelId="{5675DE28-64BD-4C88-8B18-65D4C06EF8A5}" type="pres">
      <dgm:prSet presAssocID="{9A0B7BD9-70B6-4290-922C-C1F3216A9207}" presName="node" presStyleLbl="node1" presStyleIdx="2" presStyleCnt="5">
        <dgm:presLayoutVars>
          <dgm:bulletEnabled val="1"/>
        </dgm:presLayoutVars>
      </dgm:prSet>
      <dgm:spPr/>
    </dgm:pt>
    <dgm:pt modelId="{B1BAF6E4-D7AF-45C4-A1FE-6EC66DF04B50}" type="pres">
      <dgm:prSet presAssocID="{6246518A-9FCF-46D7-A16D-A4CE0E81DFE5}" presName="sibTrans" presStyleCnt="0"/>
      <dgm:spPr/>
    </dgm:pt>
    <dgm:pt modelId="{2837F388-F001-4543-832C-038AA9B936C2}" type="pres">
      <dgm:prSet presAssocID="{6104A6D0-21FD-4676-9679-DA75A3653E31}" presName="node" presStyleLbl="node1" presStyleIdx="3" presStyleCnt="5">
        <dgm:presLayoutVars>
          <dgm:bulletEnabled val="1"/>
        </dgm:presLayoutVars>
      </dgm:prSet>
      <dgm:spPr/>
    </dgm:pt>
    <dgm:pt modelId="{9342FC69-AFBF-4211-811E-6F4E1CA763B5}" type="pres">
      <dgm:prSet presAssocID="{A7D9DD2D-94DB-4087-B1F4-A3CD6CBF7920}" presName="sibTrans" presStyleCnt="0"/>
      <dgm:spPr/>
    </dgm:pt>
    <dgm:pt modelId="{6A836DB9-CAA5-49CD-BE05-60C522CE2073}" type="pres">
      <dgm:prSet presAssocID="{9E58FBE9-779D-48FE-BEF3-ED9F98532F29}" presName="node" presStyleLbl="node1" presStyleIdx="4" presStyleCnt="5">
        <dgm:presLayoutVars>
          <dgm:bulletEnabled val="1"/>
        </dgm:presLayoutVars>
      </dgm:prSet>
      <dgm:spPr/>
    </dgm:pt>
  </dgm:ptLst>
  <dgm:cxnLst>
    <dgm:cxn modelId="{565027C4-5213-4C3B-8AA6-3751DD7BE411}" type="presOf" srcId="{6104A6D0-21FD-4676-9679-DA75A3653E31}" destId="{2837F388-F001-4543-832C-038AA9B936C2}" srcOrd="0" destOrd="0" presId="urn:microsoft.com/office/officeart/2005/8/layout/default"/>
    <dgm:cxn modelId="{DA5DDBBF-A6E2-49A1-A2F3-2D02049740CF}" srcId="{6B4FD52F-BF1E-4135-8A46-42A3EFFBCB7E}" destId="{9A0B7BD9-70B6-4290-922C-C1F3216A9207}" srcOrd="2" destOrd="0" parTransId="{602D40A1-C7F8-4B28-AEF5-B115F446B058}" sibTransId="{6246518A-9FCF-46D7-A16D-A4CE0E81DFE5}"/>
    <dgm:cxn modelId="{2A51050C-9D41-4B2A-92F6-7CE2B6D0183D}" type="presOf" srcId="{9A0B7BD9-70B6-4290-922C-C1F3216A9207}" destId="{5675DE28-64BD-4C88-8B18-65D4C06EF8A5}" srcOrd="0" destOrd="0" presId="urn:microsoft.com/office/officeart/2005/8/layout/default"/>
    <dgm:cxn modelId="{D8650E53-90AE-425F-956E-A8B72DE23981}" type="presOf" srcId="{6B4FD52F-BF1E-4135-8A46-42A3EFFBCB7E}" destId="{CA8A7FB6-EAAC-42B3-9667-3115B6C955C2}" srcOrd="0" destOrd="0" presId="urn:microsoft.com/office/officeart/2005/8/layout/default"/>
    <dgm:cxn modelId="{EBB6C66C-3AA4-4A6B-9AC5-716805F5F3CE}" type="presOf" srcId="{0823B730-1AA3-4D19-B287-434CA5B74488}" destId="{98D40288-451F-4AF0-85B5-361DDEF30B88}" srcOrd="0" destOrd="0" presId="urn:microsoft.com/office/officeart/2005/8/layout/default"/>
    <dgm:cxn modelId="{3B8C2D39-67F4-442A-8F60-642B086078DB}" srcId="{6B4FD52F-BF1E-4135-8A46-42A3EFFBCB7E}" destId="{0823B730-1AA3-4D19-B287-434CA5B74488}" srcOrd="0" destOrd="0" parTransId="{A9B19156-0563-4A75-844F-FE9E4ABF53EF}" sibTransId="{8A1A038D-D520-4C27-A480-8726505CD85A}"/>
    <dgm:cxn modelId="{DEF6E678-E01C-4A3E-9905-BAD59A18C481}" srcId="{6B4FD52F-BF1E-4135-8A46-42A3EFFBCB7E}" destId="{9E58FBE9-779D-48FE-BEF3-ED9F98532F29}" srcOrd="4" destOrd="0" parTransId="{9B296923-0E20-473E-B767-B517D4470777}" sibTransId="{2FC4E959-CE02-4429-8C76-208D524C7D50}"/>
    <dgm:cxn modelId="{1C321810-1664-4682-9721-E726ABCDEAD8}" type="presOf" srcId="{9E58FBE9-779D-48FE-BEF3-ED9F98532F29}" destId="{6A836DB9-CAA5-49CD-BE05-60C522CE2073}" srcOrd="0" destOrd="0" presId="urn:microsoft.com/office/officeart/2005/8/layout/default"/>
    <dgm:cxn modelId="{A6C6B262-D43F-421A-A7B6-6F3CE738AFB1}" type="presOf" srcId="{0D672D76-E009-49FF-B54F-85623CA0D045}" destId="{EB6FD5B4-522B-4745-9B06-BE75F6D8684B}" srcOrd="0" destOrd="0" presId="urn:microsoft.com/office/officeart/2005/8/layout/default"/>
    <dgm:cxn modelId="{99AC4E66-118A-48BC-8B80-12CB5BAE3BC7}" srcId="{6B4FD52F-BF1E-4135-8A46-42A3EFFBCB7E}" destId="{6104A6D0-21FD-4676-9679-DA75A3653E31}" srcOrd="3" destOrd="0" parTransId="{A6E8718D-DD86-4F47-8BFF-819290BA3226}" sibTransId="{A7D9DD2D-94DB-4087-B1F4-A3CD6CBF7920}"/>
    <dgm:cxn modelId="{11D62316-7B06-43D3-8461-2B52E474CC33}" srcId="{6B4FD52F-BF1E-4135-8A46-42A3EFFBCB7E}" destId="{0D672D76-E009-49FF-B54F-85623CA0D045}" srcOrd="1" destOrd="0" parTransId="{BFD47278-78B1-421D-A8D3-FD86B2E21996}" sibTransId="{44C009AA-F129-4A4B-B302-480F25493440}"/>
    <dgm:cxn modelId="{A3FC820C-C019-4DE7-B569-6D4BCFCEF7F1}" type="presParOf" srcId="{CA8A7FB6-EAAC-42B3-9667-3115B6C955C2}" destId="{98D40288-451F-4AF0-85B5-361DDEF30B88}" srcOrd="0" destOrd="0" presId="urn:microsoft.com/office/officeart/2005/8/layout/default"/>
    <dgm:cxn modelId="{C013901C-695F-4AB9-96DC-9ED0687929ED}" type="presParOf" srcId="{CA8A7FB6-EAAC-42B3-9667-3115B6C955C2}" destId="{612D9F59-CB67-4964-BAF8-B5EE6EF5EEFD}" srcOrd="1" destOrd="0" presId="urn:microsoft.com/office/officeart/2005/8/layout/default"/>
    <dgm:cxn modelId="{3EF86FA0-BC44-43B6-A40A-4F4994C99BA1}" type="presParOf" srcId="{CA8A7FB6-EAAC-42B3-9667-3115B6C955C2}" destId="{EB6FD5B4-522B-4745-9B06-BE75F6D8684B}" srcOrd="2" destOrd="0" presId="urn:microsoft.com/office/officeart/2005/8/layout/default"/>
    <dgm:cxn modelId="{492C90CA-C650-4C66-81BD-52CBC616EC45}" type="presParOf" srcId="{CA8A7FB6-EAAC-42B3-9667-3115B6C955C2}" destId="{866FF451-1700-4613-85F7-2AD098765278}" srcOrd="3" destOrd="0" presId="urn:microsoft.com/office/officeart/2005/8/layout/default"/>
    <dgm:cxn modelId="{D227D001-6950-4CE3-888A-A98AE62BFF2C}" type="presParOf" srcId="{CA8A7FB6-EAAC-42B3-9667-3115B6C955C2}" destId="{5675DE28-64BD-4C88-8B18-65D4C06EF8A5}" srcOrd="4" destOrd="0" presId="urn:microsoft.com/office/officeart/2005/8/layout/default"/>
    <dgm:cxn modelId="{6317DCEA-E5C0-4D37-AF2B-56A36E7B1AFB}" type="presParOf" srcId="{CA8A7FB6-EAAC-42B3-9667-3115B6C955C2}" destId="{B1BAF6E4-D7AF-45C4-A1FE-6EC66DF04B50}" srcOrd="5" destOrd="0" presId="urn:microsoft.com/office/officeart/2005/8/layout/default"/>
    <dgm:cxn modelId="{86EEB7B8-CA44-4787-A529-C6466E140306}" type="presParOf" srcId="{CA8A7FB6-EAAC-42B3-9667-3115B6C955C2}" destId="{2837F388-F001-4543-832C-038AA9B936C2}" srcOrd="6" destOrd="0" presId="urn:microsoft.com/office/officeart/2005/8/layout/default"/>
    <dgm:cxn modelId="{8ADC1BAA-77AB-4CBD-8D59-BCE8EB345326}" type="presParOf" srcId="{CA8A7FB6-EAAC-42B3-9667-3115B6C955C2}" destId="{9342FC69-AFBF-4211-811E-6F4E1CA763B5}" srcOrd="7" destOrd="0" presId="urn:microsoft.com/office/officeart/2005/8/layout/default"/>
    <dgm:cxn modelId="{44406EFF-B14C-474A-9EBC-F0FAFF60D7E4}" type="presParOf" srcId="{CA8A7FB6-EAAC-42B3-9667-3115B6C955C2}" destId="{6A836DB9-CAA5-49CD-BE05-60C522CE207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70B749-68C9-4DAB-B92D-9A20F7F2ED38}"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27308AE5-A485-4907-9DEA-C7A43497DDCB}">
      <dgm:prSet phldrT="[Text]"/>
      <dgm:spPr/>
      <dgm:t>
        <a:bodyPr/>
        <a:lstStyle/>
        <a:p>
          <a:r>
            <a:rPr lang="en-US" dirty="0" smtClean="0"/>
            <a:t>Scale</a:t>
          </a:r>
          <a:endParaRPr lang="en-US" dirty="0"/>
        </a:p>
      </dgm:t>
    </dgm:pt>
    <dgm:pt modelId="{F23C2A2D-8D48-4667-B546-2BBE14811100}" type="parTrans" cxnId="{79297E4A-0B4F-43E7-A67D-BC880648E153}">
      <dgm:prSet/>
      <dgm:spPr/>
      <dgm:t>
        <a:bodyPr/>
        <a:lstStyle/>
        <a:p>
          <a:endParaRPr lang="en-US"/>
        </a:p>
      </dgm:t>
    </dgm:pt>
    <dgm:pt modelId="{90DFFF90-BF90-44C7-8E1B-61810DFE80A7}" type="sibTrans" cxnId="{79297E4A-0B4F-43E7-A67D-BC880648E153}">
      <dgm:prSet/>
      <dgm:spPr/>
      <dgm:t>
        <a:bodyPr/>
        <a:lstStyle/>
        <a:p>
          <a:endParaRPr lang="en-US"/>
        </a:p>
      </dgm:t>
    </dgm:pt>
    <dgm:pt modelId="{3FCDC848-B62A-471E-88DB-ACF69603F209}">
      <dgm:prSet phldrT="[Text]"/>
      <dgm:spPr/>
      <dgm:t>
        <a:bodyPr/>
        <a:lstStyle/>
        <a:p>
          <a:r>
            <a:rPr lang="en-US" dirty="0" smtClean="0"/>
            <a:t>Core business with same tangible assets</a:t>
          </a:r>
          <a:endParaRPr lang="en-US" dirty="0"/>
        </a:p>
      </dgm:t>
    </dgm:pt>
    <dgm:pt modelId="{B3024F76-160D-4D91-B9EF-45925E19A9E0}" type="parTrans" cxnId="{1D116272-733F-46D2-A5FA-539B2B91E47D}">
      <dgm:prSet/>
      <dgm:spPr/>
      <dgm:t>
        <a:bodyPr/>
        <a:lstStyle/>
        <a:p>
          <a:endParaRPr lang="en-US"/>
        </a:p>
      </dgm:t>
    </dgm:pt>
    <dgm:pt modelId="{6F06D2C0-7BBA-43A3-83EE-793D3CB21386}" type="sibTrans" cxnId="{1D116272-733F-46D2-A5FA-539B2B91E47D}">
      <dgm:prSet/>
      <dgm:spPr/>
      <dgm:t>
        <a:bodyPr/>
        <a:lstStyle/>
        <a:p>
          <a:endParaRPr lang="en-US"/>
        </a:p>
      </dgm:t>
    </dgm:pt>
    <dgm:pt modelId="{FAD4FC1B-0E15-429A-A2E4-6473C11927F8}">
      <dgm:prSet phldrT="[Text]"/>
      <dgm:spPr/>
      <dgm:t>
        <a:bodyPr/>
        <a:lstStyle/>
        <a:p>
          <a:r>
            <a:rPr lang="en-US" dirty="0" smtClean="0"/>
            <a:t>Network Effects</a:t>
          </a:r>
          <a:endParaRPr lang="en-US" dirty="0"/>
        </a:p>
      </dgm:t>
    </dgm:pt>
    <dgm:pt modelId="{28060C08-DFC5-47D0-8878-FB93E4E325A1}" type="parTrans" cxnId="{6EA95B87-FFEC-4563-A449-CF5970C085A8}">
      <dgm:prSet/>
      <dgm:spPr/>
      <dgm:t>
        <a:bodyPr/>
        <a:lstStyle/>
        <a:p>
          <a:endParaRPr lang="en-US"/>
        </a:p>
      </dgm:t>
    </dgm:pt>
    <dgm:pt modelId="{97673988-537B-4F41-A8AC-9DE2A7A165F4}" type="sibTrans" cxnId="{6EA95B87-FFEC-4563-A449-CF5970C085A8}">
      <dgm:prSet/>
      <dgm:spPr/>
      <dgm:t>
        <a:bodyPr/>
        <a:lstStyle/>
        <a:p>
          <a:endParaRPr lang="en-US"/>
        </a:p>
      </dgm:t>
    </dgm:pt>
    <dgm:pt modelId="{4968C65D-C051-4933-85BF-CA9C4F4ABCD1}">
      <dgm:prSet phldrT="[Text]"/>
      <dgm:spPr/>
      <dgm:t>
        <a:bodyPr/>
        <a:lstStyle/>
        <a:p>
          <a:r>
            <a:rPr lang="en-US" dirty="0" smtClean="0"/>
            <a:t>Technology is becoming easier to sell</a:t>
          </a:r>
          <a:endParaRPr lang="en-US" dirty="0"/>
        </a:p>
      </dgm:t>
    </dgm:pt>
    <dgm:pt modelId="{D83E029B-934A-471F-B4EF-E00602F1B8F4}" type="parTrans" cxnId="{A15D69AA-E40E-4924-B7D9-D02D4A8F3DF0}">
      <dgm:prSet/>
      <dgm:spPr/>
      <dgm:t>
        <a:bodyPr/>
        <a:lstStyle/>
        <a:p>
          <a:endParaRPr lang="en-US"/>
        </a:p>
      </dgm:t>
    </dgm:pt>
    <dgm:pt modelId="{101A3210-F58C-448D-AE18-18AE8E190FB7}" type="sibTrans" cxnId="{A15D69AA-E40E-4924-B7D9-D02D4A8F3DF0}">
      <dgm:prSet/>
      <dgm:spPr/>
      <dgm:t>
        <a:bodyPr/>
        <a:lstStyle/>
        <a:p>
          <a:endParaRPr lang="en-US"/>
        </a:p>
      </dgm:t>
    </dgm:pt>
    <dgm:pt modelId="{1615FC89-EBBD-48D2-9534-2050B2EE98B5}">
      <dgm:prSet phldrT="[Text]"/>
      <dgm:spPr/>
      <dgm:t>
        <a:bodyPr/>
        <a:lstStyle/>
        <a:p>
          <a:r>
            <a:rPr lang="en-US" dirty="0" smtClean="0"/>
            <a:t>Diffusion Cycles</a:t>
          </a:r>
          <a:endParaRPr lang="en-US" dirty="0"/>
        </a:p>
      </dgm:t>
    </dgm:pt>
    <dgm:pt modelId="{68EB625B-7DC9-44D4-BCDE-963F6BFFAF3E}" type="parTrans" cxnId="{1D7789C3-E3DB-4E3F-B974-7DCB26D87013}">
      <dgm:prSet/>
      <dgm:spPr/>
      <dgm:t>
        <a:bodyPr/>
        <a:lstStyle/>
        <a:p>
          <a:endParaRPr lang="en-US"/>
        </a:p>
      </dgm:t>
    </dgm:pt>
    <dgm:pt modelId="{10D598BB-C933-4D58-8D29-5F13AFA15571}" type="sibTrans" cxnId="{1D7789C3-E3DB-4E3F-B974-7DCB26D87013}">
      <dgm:prSet/>
      <dgm:spPr/>
      <dgm:t>
        <a:bodyPr/>
        <a:lstStyle/>
        <a:p>
          <a:endParaRPr lang="en-US"/>
        </a:p>
      </dgm:t>
    </dgm:pt>
    <dgm:pt modelId="{1E462447-70BF-41D7-BE9D-D750DBDD72AB}">
      <dgm:prSet phldrT="[Text]"/>
      <dgm:spPr/>
      <dgm:t>
        <a:bodyPr/>
        <a:lstStyle/>
        <a:p>
          <a:r>
            <a:rPr lang="en-US" dirty="0" smtClean="0"/>
            <a:t>Compressing – increasing returns to scale</a:t>
          </a:r>
          <a:endParaRPr lang="en-US" dirty="0"/>
        </a:p>
      </dgm:t>
    </dgm:pt>
    <dgm:pt modelId="{E4233269-1076-4AF0-A104-0A69FD5CBA3B}" type="parTrans" cxnId="{890F8BF6-8875-44D5-A698-29FD36E76820}">
      <dgm:prSet/>
      <dgm:spPr/>
      <dgm:t>
        <a:bodyPr/>
        <a:lstStyle/>
        <a:p>
          <a:endParaRPr lang="en-US"/>
        </a:p>
      </dgm:t>
    </dgm:pt>
    <dgm:pt modelId="{5B7D6C30-C49C-4B65-8C08-6B501F959995}" type="sibTrans" cxnId="{890F8BF6-8875-44D5-A698-29FD36E76820}">
      <dgm:prSet/>
      <dgm:spPr/>
      <dgm:t>
        <a:bodyPr/>
        <a:lstStyle/>
        <a:p>
          <a:endParaRPr lang="en-US"/>
        </a:p>
      </dgm:t>
    </dgm:pt>
    <dgm:pt modelId="{604A9BF1-B1E3-49BA-8689-8F042FD3CB5B}">
      <dgm:prSet phldrT="[Text]"/>
      <dgm:spPr/>
      <dgm:t>
        <a:bodyPr/>
        <a:lstStyle/>
        <a:p>
          <a:r>
            <a:rPr lang="en-US" dirty="0" smtClean="0"/>
            <a:t>Services</a:t>
          </a:r>
          <a:endParaRPr lang="en-US" dirty="0"/>
        </a:p>
      </dgm:t>
    </dgm:pt>
    <dgm:pt modelId="{CBB1872C-AF5C-4EFA-B520-3F4967D73710}" type="parTrans" cxnId="{A7DBBAB0-EA69-41E9-A6F0-E15858D4A0EB}">
      <dgm:prSet/>
      <dgm:spPr/>
      <dgm:t>
        <a:bodyPr/>
        <a:lstStyle/>
        <a:p>
          <a:endParaRPr lang="en-US"/>
        </a:p>
      </dgm:t>
    </dgm:pt>
    <dgm:pt modelId="{2A915651-7658-4F98-AACA-8FA90786CA72}" type="sibTrans" cxnId="{A7DBBAB0-EA69-41E9-A6F0-E15858D4A0EB}">
      <dgm:prSet/>
      <dgm:spPr/>
      <dgm:t>
        <a:bodyPr/>
        <a:lstStyle/>
        <a:p>
          <a:endParaRPr lang="en-US"/>
        </a:p>
      </dgm:t>
    </dgm:pt>
    <dgm:pt modelId="{B330B345-E457-4F7C-81CA-8A848784FE89}">
      <dgm:prSet phldrT="[Text]"/>
      <dgm:spPr/>
      <dgm:t>
        <a:bodyPr/>
        <a:lstStyle/>
        <a:p>
          <a:r>
            <a:rPr lang="en-US" dirty="0" smtClean="0"/>
            <a:t>More services, less hardware requirements –cloud, apps</a:t>
          </a:r>
          <a:endParaRPr lang="en-US" dirty="0"/>
        </a:p>
      </dgm:t>
    </dgm:pt>
    <dgm:pt modelId="{38D8121B-BC4C-4E7F-B20D-E176B7BEACF7}" type="parTrans" cxnId="{51E16B1C-2E98-4D9F-8387-D3B95FC8ED7F}">
      <dgm:prSet/>
      <dgm:spPr/>
      <dgm:t>
        <a:bodyPr/>
        <a:lstStyle/>
        <a:p>
          <a:endParaRPr lang="en-US"/>
        </a:p>
      </dgm:t>
    </dgm:pt>
    <dgm:pt modelId="{10E5B10A-D4B9-49BB-86F4-27E165B64022}" type="sibTrans" cxnId="{51E16B1C-2E98-4D9F-8387-D3B95FC8ED7F}">
      <dgm:prSet/>
      <dgm:spPr/>
      <dgm:t>
        <a:bodyPr/>
        <a:lstStyle/>
        <a:p>
          <a:endParaRPr lang="en-US"/>
        </a:p>
      </dgm:t>
    </dgm:pt>
    <dgm:pt modelId="{19CBD961-29F1-48D9-9D78-DBB153BEDFBD}">
      <dgm:prSet phldrT="[Text]"/>
      <dgm:spPr/>
      <dgm:t>
        <a:bodyPr/>
        <a:lstStyle/>
        <a:p>
          <a:r>
            <a:rPr lang="en-US" dirty="0" smtClean="0"/>
            <a:t>Multi-sided platforms</a:t>
          </a:r>
          <a:endParaRPr lang="en-US" dirty="0"/>
        </a:p>
      </dgm:t>
    </dgm:pt>
    <dgm:pt modelId="{3FBD81A8-746E-4525-BFA4-28CBA943DBEE}" type="parTrans" cxnId="{BF24BE8D-E921-4801-A4B3-9EC33B5AB0B9}">
      <dgm:prSet/>
      <dgm:spPr/>
      <dgm:t>
        <a:bodyPr/>
        <a:lstStyle/>
        <a:p>
          <a:endParaRPr lang="en-US"/>
        </a:p>
      </dgm:t>
    </dgm:pt>
    <dgm:pt modelId="{40F76C42-8C2E-4254-A583-48E26528083D}" type="sibTrans" cxnId="{BF24BE8D-E921-4801-A4B3-9EC33B5AB0B9}">
      <dgm:prSet/>
      <dgm:spPr/>
      <dgm:t>
        <a:bodyPr/>
        <a:lstStyle/>
        <a:p>
          <a:endParaRPr lang="en-US"/>
        </a:p>
      </dgm:t>
    </dgm:pt>
    <dgm:pt modelId="{32283BBD-0086-49DB-9A6C-8971A6E2C54B}">
      <dgm:prSet phldrT="[Text]"/>
      <dgm:spPr/>
      <dgm:t>
        <a:bodyPr/>
        <a:lstStyle/>
        <a:p>
          <a:r>
            <a:rPr lang="en-US" dirty="0" smtClean="0"/>
            <a:t>Network benefits</a:t>
          </a:r>
          <a:endParaRPr lang="en-US" dirty="0"/>
        </a:p>
      </dgm:t>
    </dgm:pt>
    <dgm:pt modelId="{EE3687EC-6CAD-4411-8F4D-4789BCB1AB7C}" type="parTrans" cxnId="{BCEADB79-6BB4-4343-99F2-64062EA1D45A}">
      <dgm:prSet/>
      <dgm:spPr/>
      <dgm:t>
        <a:bodyPr/>
        <a:lstStyle/>
        <a:p>
          <a:endParaRPr lang="en-US"/>
        </a:p>
      </dgm:t>
    </dgm:pt>
    <dgm:pt modelId="{46C60EF7-7B93-4960-A88D-A00C81E97A17}" type="sibTrans" cxnId="{BCEADB79-6BB4-4343-99F2-64062EA1D45A}">
      <dgm:prSet/>
      <dgm:spPr/>
      <dgm:t>
        <a:bodyPr/>
        <a:lstStyle/>
        <a:p>
          <a:endParaRPr lang="en-US"/>
        </a:p>
      </dgm:t>
    </dgm:pt>
    <dgm:pt modelId="{D2279208-9E2F-4051-A4D0-BE1C72019159}" type="pres">
      <dgm:prSet presAssocID="{1F70B749-68C9-4DAB-B92D-9A20F7F2ED38}" presName="composite" presStyleCnt="0">
        <dgm:presLayoutVars>
          <dgm:chMax val="5"/>
          <dgm:dir/>
          <dgm:animLvl val="ctr"/>
          <dgm:resizeHandles val="exact"/>
        </dgm:presLayoutVars>
      </dgm:prSet>
      <dgm:spPr/>
    </dgm:pt>
    <dgm:pt modelId="{B1CC0426-9723-4BB2-B0DE-BC3F995005FB}" type="pres">
      <dgm:prSet presAssocID="{1F70B749-68C9-4DAB-B92D-9A20F7F2ED38}" presName="cycle" presStyleCnt="0"/>
      <dgm:spPr/>
    </dgm:pt>
    <dgm:pt modelId="{7E490CE2-C00F-4A1C-8E9A-30743154AE84}" type="pres">
      <dgm:prSet presAssocID="{1F70B749-68C9-4DAB-B92D-9A20F7F2ED38}" presName="centerShape" presStyleCnt="0"/>
      <dgm:spPr/>
    </dgm:pt>
    <dgm:pt modelId="{F1C68F0B-AA6C-4C16-9BC7-57A5CE5B468B}" type="pres">
      <dgm:prSet presAssocID="{1F70B749-68C9-4DAB-B92D-9A20F7F2ED38}" presName="connSite" presStyleLbl="node1" presStyleIdx="0" presStyleCnt="6"/>
      <dgm:spPr/>
    </dgm:pt>
    <dgm:pt modelId="{D31981BB-A521-4812-95C1-9CC494A5BD10}" type="pres">
      <dgm:prSet presAssocID="{1F70B749-68C9-4DAB-B92D-9A20F7F2ED38}" presName="visible" presStyleLbl="node1" presStyleIdx="0" presStyleCnt="6" custLinFactNeighborX="-3462" custLinFactNeighborY="2060"/>
      <dgm:spPr>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dgm:spPr>
    </dgm:pt>
    <dgm:pt modelId="{968C2407-20C6-45EE-BD17-667D82977842}" type="pres">
      <dgm:prSet presAssocID="{F23C2A2D-8D48-4667-B546-2BBE14811100}" presName="Name25" presStyleLbl="parChTrans1D1" presStyleIdx="0" presStyleCnt="5"/>
      <dgm:spPr/>
    </dgm:pt>
    <dgm:pt modelId="{527A93B8-6893-462E-BEB4-85E3AD200AF5}" type="pres">
      <dgm:prSet presAssocID="{27308AE5-A485-4907-9DEA-C7A43497DDCB}" presName="node" presStyleCnt="0"/>
      <dgm:spPr/>
    </dgm:pt>
    <dgm:pt modelId="{66C15B2E-B7EA-460F-8713-91768DE7D3DA}" type="pres">
      <dgm:prSet presAssocID="{27308AE5-A485-4907-9DEA-C7A43497DDCB}" presName="parentNode" presStyleLbl="node1" presStyleIdx="1" presStyleCnt="6">
        <dgm:presLayoutVars>
          <dgm:chMax val="1"/>
          <dgm:bulletEnabled val="1"/>
        </dgm:presLayoutVars>
      </dgm:prSet>
      <dgm:spPr/>
    </dgm:pt>
    <dgm:pt modelId="{EE821A14-8959-4619-B30B-0023FD8DC52D}" type="pres">
      <dgm:prSet presAssocID="{27308AE5-A485-4907-9DEA-C7A43497DDCB}" presName="childNode" presStyleLbl="revTx" presStyleIdx="0" presStyleCnt="5">
        <dgm:presLayoutVars>
          <dgm:bulletEnabled val="1"/>
        </dgm:presLayoutVars>
      </dgm:prSet>
      <dgm:spPr/>
      <dgm:t>
        <a:bodyPr/>
        <a:lstStyle/>
        <a:p>
          <a:endParaRPr lang="en-US"/>
        </a:p>
      </dgm:t>
    </dgm:pt>
    <dgm:pt modelId="{9865E82D-8B51-4EAB-9533-EBDAAE2DA5C7}" type="pres">
      <dgm:prSet presAssocID="{28060C08-DFC5-47D0-8878-FB93E4E325A1}" presName="Name25" presStyleLbl="parChTrans1D1" presStyleIdx="1" presStyleCnt="5"/>
      <dgm:spPr/>
    </dgm:pt>
    <dgm:pt modelId="{139D9F6F-386A-4CB0-BE23-738355E34A90}" type="pres">
      <dgm:prSet presAssocID="{FAD4FC1B-0E15-429A-A2E4-6473C11927F8}" presName="node" presStyleCnt="0"/>
      <dgm:spPr/>
    </dgm:pt>
    <dgm:pt modelId="{1D3D2524-2819-46EB-91A0-214E0B16EED8}" type="pres">
      <dgm:prSet presAssocID="{FAD4FC1B-0E15-429A-A2E4-6473C11927F8}" presName="parentNode" presStyleLbl="node1" presStyleIdx="2" presStyleCnt="6">
        <dgm:presLayoutVars>
          <dgm:chMax val="1"/>
          <dgm:bulletEnabled val="1"/>
        </dgm:presLayoutVars>
      </dgm:prSet>
      <dgm:spPr/>
    </dgm:pt>
    <dgm:pt modelId="{83C71D76-54A8-4EF0-9EBD-7F4735E9B1B7}" type="pres">
      <dgm:prSet presAssocID="{FAD4FC1B-0E15-429A-A2E4-6473C11927F8}" presName="childNode" presStyleLbl="revTx" presStyleIdx="1" presStyleCnt="5">
        <dgm:presLayoutVars>
          <dgm:bulletEnabled val="1"/>
        </dgm:presLayoutVars>
      </dgm:prSet>
      <dgm:spPr/>
      <dgm:t>
        <a:bodyPr/>
        <a:lstStyle/>
        <a:p>
          <a:endParaRPr lang="en-US"/>
        </a:p>
      </dgm:t>
    </dgm:pt>
    <dgm:pt modelId="{0DD50BEB-42F6-4274-B66E-56EE757442E5}" type="pres">
      <dgm:prSet presAssocID="{68EB625B-7DC9-44D4-BCDE-963F6BFFAF3E}" presName="Name25" presStyleLbl="parChTrans1D1" presStyleIdx="2" presStyleCnt="5"/>
      <dgm:spPr/>
    </dgm:pt>
    <dgm:pt modelId="{2C981638-5509-4FD0-A88F-BD0295D5F65D}" type="pres">
      <dgm:prSet presAssocID="{1615FC89-EBBD-48D2-9534-2050B2EE98B5}" presName="node" presStyleCnt="0"/>
      <dgm:spPr/>
    </dgm:pt>
    <dgm:pt modelId="{56C4903B-5DDF-429A-B1EE-A1E4441F4052}" type="pres">
      <dgm:prSet presAssocID="{1615FC89-EBBD-48D2-9534-2050B2EE98B5}" presName="parentNode" presStyleLbl="node1" presStyleIdx="3" presStyleCnt="6">
        <dgm:presLayoutVars>
          <dgm:chMax val="1"/>
          <dgm:bulletEnabled val="1"/>
        </dgm:presLayoutVars>
      </dgm:prSet>
      <dgm:spPr/>
    </dgm:pt>
    <dgm:pt modelId="{46765D36-8443-4301-A316-E27AF7A3AB3B}" type="pres">
      <dgm:prSet presAssocID="{1615FC89-EBBD-48D2-9534-2050B2EE98B5}" presName="childNode" presStyleLbl="revTx" presStyleIdx="2" presStyleCnt="5">
        <dgm:presLayoutVars>
          <dgm:bulletEnabled val="1"/>
        </dgm:presLayoutVars>
      </dgm:prSet>
      <dgm:spPr/>
      <dgm:t>
        <a:bodyPr/>
        <a:lstStyle/>
        <a:p>
          <a:endParaRPr lang="en-US"/>
        </a:p>
      </dgm:t>
    </dgm:pt>
    <dgm:pt modelId="{950AFE4F-A8CC-4125-9B0C-55CD56F74CA3}" type="pres">
      <dgm:prSet presAssocID="{CBB1872C-AF5C-4EFA-B520-3F4967D73710}" presName="Name25" presStyleLbl="parChTrans1D1" presStyleIdx="3" presStyleCnt="5"/>
      <dgm:spPr/>
    </dgm:pt>
    <dgm:pt modelId="{7D626D20-3318-4E88-B28E-4314CFC688DB}" type="pres">
      <dgm:prSet presAssocID="{604A9BF1-B1E3-49BA-8689-8F042FD3CB5B}" presName="node" presStyleCnt="0"/>
      <dgm:spPr/>
    </dgm:pt>
    <dgm:pt modelId="{F6D9DB2B-BFB8-4EBC-A705-C499D5DBDFD2}" type="pres">
      <dgm:prSet presAssocID="{604A9BF1-B1E3-49BA-8689-8F042FD3CB5B}" presName="parentNode" presStyleLbl="node1" presStyleIdx="4" presStyleCnt="6">
        <dgm:presLayoutVars>
          <dgm:chMax val="1"/>
          <dgm:bulletEnabled val="1"/>
        </dgm:presLayoutVars>
      </dgm:prSet>
      <dgm:spPr/>
    </dgm:pt>
    <dgm:pt modelId="{FBE0A76C-1C2E-46C8-87CD-A48204284F09}" type="pres">
      <dgm:prSet presAssocID="{604A9BF1-B1E3-49BA-8689-8F042FD3CB5B}" presName="childNode" presStyleLbl="revTx" presStyleIdx="3" presStyleCnt="5">
        <dgm:presLayoutVars>
          <dgm:bulletEnabled val="1"/>
        </dgm:presLayoutVars>
      </dgm:prSet>
      <dgm:spPr/>
      <dgm:t>
        <a:bodyPr/>
        <a:lstStyle/>
        <a:p>
          <a:endParaRPr lang="en-US"/>
        </a:p>
      </dgm:t>
    </dgm:pt>
    <dgm:pt modelId="{A97A49E5-FE97-42E5-A5D1-F8A5BB06BF1B}" type="pres">
      <dgm:prSet presAssocID="{3FBD81A8-746E-4525-BFA4-28CBA943DBEE}" presName="Name25" presStyleLbl="parChTrans1D1" presStyleIdx="4" presStyleCnt="5"/>
      <dgm:spPr/>
    </dgm:pt>
    <dgm:pt modelId="{FE09FBF7-7DA6-40FD-9A3A-DE3291721781}" type="pres">
      <dgm:prSet presAssocID="{19CBD961-29F1-48D9-9D78-DBB153BEDFBD}" presName="node" presStyleCnt="0"/>
      <dgm:spPr/>
    </dgm:pt>
    <dgm:pt modelId="{457723FF-C7E7-423F-A3BB-6BAA74B400E9}" type="pres">
      <dgm:prSet presAssocID="{19CBD961-29F1-48D9-9D78-DBB153BEDFBD}" presName="parentNode" presStyleLbl="node1" presStyleIdx="5" presStyleCnt="6">
        <dgm:presLayoutVars>
          <dgm:chMax val="1"/>
          <dgm:bulletEnabled val="1"/>
        </dgm:presLayoutVars>
      </dgm:prSet>
      <dgm:spPr/>
      <dgm:t>
        <a:bodyPr/>
        <a:lstStyle/>
        <a:p>
          <a:endParaRPr lang="en-US"/>
        </a:p>
      </dgm:t>
    </dgm:pt>
    <dgm:pt modelId="{8EFDEDB0-1ABB-4613-A44F-958C8074493B}" type="pres">
      <dgm:prSet presAssocID="{19CBD961-29F1-48D9-9D78-DBB153BEDFBD}" presName="childNode" presStyleLbl="revTx" presStyleIdx="4" presStyleCnt="5">
        <dgm:presLayoutVars>
          <dgm:bulletEnabled val="1"/>
        </dgm:presLayoutVars>
      </dgm:prSet>
      <dgm:spPr/>
      <dgm:t>
        <a:bodyPr/>
        <a:lstStyle/>
        <a:p>
          <a:endParaRPr lang="en-US"/>
        </a:p>
      </dgm:t>
    </dgm:pt>
  </dgm:ptLst>
  <dgm:cxnLst>
    <dgm:cxn modelId="{6EA95B87-FFEC-4563-A449-CF5970C085A8}" srcId="{1F70B749-68C9-4DAB-B92D-9A20F7F2ED38}" destId="{FAD4FC1B-0E15-429A-A2E4-6473C11927F8}" srcOrd="1" destOrd="0" parTransId="{28060C08-DFC5-47D0-8878-FB93E4E325A1}" sibTransId="{97673988-537B-4F41-A8AC-9DE2A7A165F4}"/>
    <dgm:cxn modelId="{239C1550-B259-4933-815E-BB0C33C3F320}" type="presOf" srcId="{32283BBD-0086-49DB-9A6C-8971A6E2C54B}" destId="{8EFDEDB0-1ABB-4613-A44F-958C8074493B}" srcOrd="0" destOrd="0" presId="urn:microsoft.com/office/officeart/2005/8/layout/radial2"/>
    <dgm:cxn modelId="{ED367DB3-3E65-4AE7-ADD4-9F9F51383694}" type="presOf" srcId="{3FBD81A8-746E-4525-BFA4-28CBA943DBEE}" destId="{A97A49E5-FE97-42E5-A5D1-F8A5BB06BF1B}" srcOrd="0" destOrd="0" presId="urn:microsoft.com/office/officeart/2005/8/layout/radial2"/>
    <dgm:cxn modelId="{890F8BF6-8875-44D5-A698-29FD36E76820}" srcId="{1615FC89-EBBD-48D2-9534-2050B2EE98B5}" destId="{1E462447-70BF-41D7-BE9D-D750DBDD72AB}" srcOrd="0" destOrd="0" parTransId="{E4233269-1076-4AF0-A104-0A69FD5CBA3B}" sibTransId="{5B7D6C30-C49C-4B65-8C08-6B501F959995}"/>
    <dgm:cxn modelId="{9725DB80-3592-48CA-AB1D-AB6457735169}" type="presOf" srcId="{3FCDC848-B62A-471E-88DB-ACF69603F209}" destId="{EE821A14-8959-4619-B30B-0023FD8DC52D}" srcOrd="0" destOrd="0" presId="urn:microsoft.com/office/officeart/2005/8/layout/radial2"/>
    <dgm:cxn modelId="{0EBA5B44-AEFE-41CA-8F6F-40DA388E0991}" type="presOf" srcId="{4968C65D-C051-4933-85BF-CA9C4F4ABCD1}" destId="{83C71D76-54A8-4EF0-9EBD-7F4735E9B1B7}" srcOrd="0" destOrd="0" presId="urn:microsoft.com/office/officeart/2005/8/layout/radial2"/>
    <dgm:cxn modelId="{1D116272-733F-46D2-A5FA-539B2B91E47D}" srcId="{27308AE5-A485-4907-9DEA-C7A43497DDCB}" destId="{3FCDC848-B62A-471E-88DB-ACF69603F209}" srcOrd="0" destOrd="0" parTransId="{B3024F76-160D-4D91-B9EF-45925E19A9E0}" sibTransId="{6F06D2C0-7BBA-43A3-83EE-793D3CB21386}"/>
    <dgm:cxn modelId="{567DC6D0-862C-46E1-A2B4-63EAE77F38A4}" type="presOf" srcId="{1E462447-70BF-41D7-BE9D-D750DBDD72AB}" destId="{46765D36-8443-4301-A316-E27AF7A3AB3B}" srcOrd="0" destOrd="0" presId="urn:microsoft.com/office/officeart/2005/8/layout/radial2"/>
    <dgm:cxn modelId="{CF32CD03-9759-4ADB-AF12-C1B1FC5AE6D9}" type="presOf" srcId="{CBB1872C-AF5C-4EFA-B520-3F4967D73710}" destId="{950AFE4F-A8CC-4125-9B0C-55CD56F74CA3}" srcOrd="0" destOrd="0" presId="urn:microsoft.com/office/officeart/2005/8/layout/radial2"/>
    <dgm:cxn modelId="{A15D69AA-E40E-4924-B7D9-D02D4A8F3DF0}" srcId="{FAD4FC1B-0E15-429A-A2E4-6473C11927F8}" destId="{4968C65D-C051-4933-85BF-CA9C4F4ABCD1}" srcOrd="0" destOrd="0" parTransId="{D83E029B-934A-471F-B4EF-E00602F1B8F4}" sibTransId="{101A3210-F58C-448D-AE18-18AE8E190FB7}"/>
    <dgm:cxn modelId="{1D7789C3-E3DB-4E3F-B974-7DCB26D87013}" srcId="{1F70B749-68C9-4DAB-B92D-9A20F7F2ED38}" destId="{1615FC89-EBBD-48D2-9534-2050B2EE98B5}" srcOrd="2" destOrd="0" parTransId="{68EB625B-7DC9-44D4-BCDE-963F6BFFAF3E}" sibTransId="{10D598BB-C933-4D58-8D29-5F13AFA15571}"/>
    <dgm:cxn modelId="{CAE34BF7-AFB9-4719-B19F-DE2D0580C207}" type="presOf" srcId="{F23C2A2D-8D48-4667-B546-2BBE14811100}" destId="{968C2407-20C6-45EE-BD17-667D82977842}" srcOrd="0" destOrd="0" presId="urn:microsoft.com/office/officeart/2005/8/layout/radial2"/>
    <dgm:cxn modelId="{FD2AA817-3906-474E-B692-E8EA9E7158DA}" type="presOf" srcId="{FAD4FC1B-0E15-429A-A2E4-6473C11927F8}" destId="{1D3D2524-2819-46EB-91A0-214E0B16EED8}" srcOrd="0" destOrd="0" presId="urn:microsoft.com/office/officeart/2005/8/layout/radial2"/>
    <dgm:cxn modelId="{BF24BE8D-E921-4801-A4B3-9EC33B5AB0B9}" srcId="{1F70B749-68C9-4DAB-B92D-9A20F7F2ED38}" destId="{19CBD961-29F1-48D9-9D78-DBB153BEDFBD}" srcOrd="4" destOrd="0" parTransId="{3FBD81A8-746E-4525-BFA4-28CBA943DBEE}" sibTransId="{40F76C42-8C2E-4254-A583-48E26528083D}"/>
    <dgm:cxn modelId="{90F3B85C-6852-44D3-9107-6539AA94698C}" type="presOf" srcId="{B330B345-E457-4F7C-81CA-8A848784FE89}" destId="{FBE0A76C-1C2E-46C8-87CD-A48204284F09}" srcOrd="0" destOrd="0" presId="urn:microsoft.com/office/officeart/2005/8/layout/radial2"/>
    <dgm:cxn modelId="{C95089E1-E912-4995-A758-4C94A4EEBAC7}" type="presOf" srcId="{27308AE5-A485-4907-9DEA-C7A43497DDCB}" destId="{66C15B2E-B7EA-460F-8713-91768DE7D3DA}" srcOrd="0" destOrd="0" presId="urn:microsoft.com/office/officeart/2005/8/layout/radial2"/>
    <dgm:cxn modelId="{99D04BFB-1DDA-4A66-AEE3-6C456E3C1FB7}" type="presOf" srcId="{604A9BF1-B1E3-49BA-8689-8F042FD3CB5B}" destId="{F6D9DB2B-BFB8-4EBC-A705-C499D5DBDFD2}" srcOrd="0" destOrd="0" presId="urn:microsoft.com/office/officeart/2005/8/layout/radial2"/>
    <dgm:cxn modelId="{50380D52-978A-41E4-8B25-EE7CB9381ACE}" type="presOf" srcId="{28060C08-DFC5-47D0-8878-FB93E4E325A1}" destId="{9865E82D-8B51-4EAB-9533-EBDAAE2DA5C7}" srcOrd="0" destOrd="0" presId="urn:microsoft.com/office/officeart/2005/8/layout/radial2"/>
    <dgm:cxn modelId="{E8EB935B-7A4F-4E0E-B17A-1DAD4997EBE2}" type="presOf" srcId="{19CBD961-29F1-48D9-9D78-DBB153BEDFBD}" destId="{457723FF-C7E7-423F-A3BB-6BAA74B400E9}" srcOrd="0" destOrd="0" presId="urn:microsoft.com/office/officeart/2005/8/layout/radial2"/>
    <dgm:cxn modelId="{6137C0D0-28D3-4EEB-AF68-025917A13EE3}" type="presOf" srcId="{1615FC89-EBBD-48D2-9534-2050B2EE98B5}" destId="{56C4903B-5DDF-429A-B1EE-A1E4441F4052}" srcOrd="0" destOrd="0" presId="urn:microsoft.com/office/officeart/2005/8/layout/radial2"/>
    <dgm:cxn modelId="{98EF0AB0-9B9B-4DBE-8E7A-F8782557EB39}" type="presOf" srcId="{1F70B749-68C9-4DAB-B92D-9A20F7F2ED38}" destId="{D2279208-9E2F-4051-A4D0-BE1C72019159}" srcOrd="0" destOrd="0" presId="urn:microsoft.com/office/officeart/2005/8/layout/radial2"/>
    <dgm:cxn modelId="{BCEADB79-6BB4-4343-99F2-64062EA1D45A}" srcId="{19CBD961-29F1-48D9-9D78-DBB153BEDFBD}" destId="{32283BBD-0086-49DB-9A6C-8971A6E2C54B}" srcOrd="0" destOrd="0" parTransId="{EE3687EC-6CAD-4411-8F4D-4789BCB1AB7C}" sibTransId="{46C60EF7-7B93-4960-A88D-A00C81E97A17}"/>
    <dgm:cxn modelId="{A7DBBAB0-EA69-41E9-A6F0-E15858D4A0EB}" srcId="{1F70B749-68C9-4DAB-B92D-9A20F7F2ED38}" destId="{604A9BF1-B1E3-49BA-8689-8F042FD3CB5B}" srcOrd="3" destOrd="0" parTransId="{CBB1872C-AF5C-4EFA-B520-3F4967D73710}" sibTransId="{2A915651-7658-4F98-AACA-8FA90786CA72}"/>
    <dgm:cxn modelId="{51E16B1C-2E98-4D9F-8387-D3B95FC8ED7F}" srcId="{604A9BF1-B1E3-49BA-8689-8F042FD3CB5B}" destId="{B330B345-E457-4F7C-81CA-8A848784FE89}" srcOrd="0" destOrd="0" parTransId="{38D8121B-BC4C-4E7F-B20D-E176B7BEACF7}" sibTransId="{10E5B10A-D4B9-49BB-86F4-27E165B64022}"/>
    <dgm:cxn modelId="{79297E4A-0B4F-43E7-A67D-BC880648E153}" srcId="{1F70B749-68C9-4DAB-B92D-9A20F7F2ED38}" destId="{27308AE5-A485-4907-9DEA-C7A43497DDCB}" srcOrd="0" destOrd="0" parTransId="{F23C2A2D-8D48-4667-B546-2BBE14811100}" sibTransId="{90DFFF90-BF90-44C7-8E1B-61810DFE80A7}"/>
    <dgm:cxn modelId="{5A691C90-3785-4E03-A45B-E8BE6A778527}" type="presOf" srcId="{68EB625B-7DC9-44D4-BCDE-963F6BFFAF3E}" destId="{0DD50BEB-42F6-4274-B66E-56EE757442E5}" srcOrd="0" destOrd="0" presId="urn:microsoft.com/office/officeart/2005/8/layout/radial2"/>
    <dgm:cxn modelId="{8AB60CF8-2B43-4D81-ADAD-EBA3A378DD0D}" type="presParOf" srcId="{D2279208-9E2F-4051-A4D0-BE1C72019159}" destId="{B1CC0426-9723-4BB2-B0DE-BC3F995005FB}" srcOrd="0" destOrd="0" presId="urn:microsoft.com/office/officeart/2005/8/layout/radial2"/>
    <dgm:cxn modelId="{59770208-AB62-4066-85F1-B3D6976A1AB3}" type="presParOf" srcId="{B1CC0426-9723-4BB2-B0DE-BC3F995005FB}" destId="{7E490CE2-C00F-4A1C-8E9A-30743154AE84}" srcOrd="0" destOrd="0" presId="urn:microsoft.com/office/officeart/2005/8/layout/radial2"/>
    <dgm:cxn modelId="{CDFD7C8C-1157-4DCE-B955-9725757A2599}" type="presParOf" srcId="{7E490CE2-C00F-4A1C-8E9A-30743154AE84}" destId="{F1C68F0B-AA6C-4C16-9BC7-57A5CE5B468B}" srcOrd="0" destOrd="0" presId="urn:microsoft.com/office/officeart/2005/8/layout/radial2"/>
    <dgm:cxn modelId="{BDA0FFFC-28C1-4505-BBA2-7F979326755D}" type="presParOf" srcId="{7E490CE2-C00F-4A1C-8E9A-30743154AE84}" destId="{D31981BB-A521-4812-95C1-9CC494A5BD10}" srcOrd="1" destOrd="0" presId="urn:microsoft.com/office/officeart/2005/8/layout/radial2"/>
    <dgm:cxn modelId="{24F3B387-50B7-4087-82FC-FE8456502CCA}" type="presParOf" srcId="{B1CC0426-9723-4BB2-B0DE-BC3F995005FB}" destId="{968C2407-20C6-45EE-BD17-667D82977842}" srcOrd="1" destOrd="0" presId="urn:microsoft.com/office/officeart/2005/8/layout/radial2"/>
    <dgm:cxn modelId="{A6BD6D93-A09B-4970-B82F-893C15649A8D}" type="presParOf" srcId="{B1CC0426-9723-4BB2-B0DE-BC3F995005FB}" destId="{527A93B8-6893-462E-BEB4-85E3AD200AF5}" srcOrd="2" destOrd="0" presId="urn:microsoft.com/office/officeart/2005/8/layout/radial2"/>
    <dgm:cxn modelId="{EA6E586A-52FC-47AE-8918-D45FB8A8A505}" type="presParOf" srcId="{527A93B8-6893-462E-BEB4-85E3AD200AF5}" destId="{66C15B2E-B7EA-460F-8713-91768DE7D3DA}" srcOrd="0" destOrd="0" presId="urn:microsoft.com/office/officeart/2005/8/layout/radial2"/>
    <dgm:cxn modelId="{8066AF48-2142-4A43-B73D-991601C29A53}" type="presParOf" srcId="{527A93B8-6893-462E-BEB4-85E3AD200AF5}" destId="{EE821A14-8959-4619-B30B-0023FD8DC52D}" srcOrd="1" destOrd="0" presId="urn:microsoft.com/office/officeart/2005/8/layout/radial2"/>
    <dgm:cxn modelId="{97804F9B-6255-4312-89CB-E7D671DDED6C}" type="presParOf" srcId="{B1CC0426-9723-4BB2-B0DE-BC3F995005FB}" destId="{9865E82D-8B51-4EAB-9533-EBDAAE2DA5C7}" srcOrd="3" destOrd="0" presId="urn:microsoft.com/office/officeart/2005/8/layout/radial2"/>
    <dgm:cxn modelId="{2B8B9619-0F9F-4241-BC1F-00977D70ACC1}" type="presParOf" srcId="{B1CC0426-9723-4BB2-B0DE-BC3F995005FB}" destId="{139D9F6F-386A-4CB0-BE23-738355E34A90}" srcOrd="4" destOrd="0" presId="urn:microsoft.com/office/officeart/2005/8/layout/radial2"/>
    <dgm:cxn modelId="{B2862D6E-AEB7-4A09-89B5-90A8ABDEC053}" type="presParOf" srcId="{139D9F6F-386A-4CB0-BE23-738355E34A90}" destId="{1D3D2524-2819-46EB-91A0-214E0B16EED8}" srcOrd="0" destOrd="0" presId="urn:microsoft.com/office/officeart/2005/8/layout/radial2"/>
    <dgm:cxn modelId="{DF8E0E97-705F-48F8-94CD-D4FC9D0D8AC0}" type="presParOf" srcId="{139D9F6F-386A-4CB0-BE23-738355E34A90}" destId="{83C71D76-54A8-4EF0-9EBD-7F4735E9B1B7}" srcOrd="1" destOrd="0" presId="urn:microsoft.com/office/officeart/2005/8/layout/radial2"/>
    <dgm:cxn modelId="{6DCC711E-7359-459D-8D75-22C44A74E7EE}" type="presParOf" srcId="{B1CC0426-9723-4BB2-B0DE-BC3F995005FB}" destId="{0DD50BEB-42F6-4274-B66E-56EE757442E5}" srcOrd="5" destOrd="0" presId="urn:microsoft.com/office/officeart/2005/8/layout/radial2"/>
    <dgm:cxn modelId="{8C1BC46D-427A-4201-AE33-6CC7B9D0FA59}" type="presParOf" srcId="{B1CC0426-9723-4BB2-B0DE-BC3F995005FB}" destId="{2C981638-5509-4FD0-A88F-BD0295D5F65D}" srcOrd="6" destOrd="0" presId="urn:microsoft.com/office/officeart/2005/8/layout/radial2"/>
    <dgm:cxn modelId="{C8B17C8A-5DB8-4C0E-9B24-38A2A4DBED03}" type="presParOf" srcId="{2C981638-5509-4FD0-A88F-BD0295D5F65D}" destId="{56C4903B-5DDF-429A-B1EE-A1E4441F4052}" srcOrd="0" destOrd="0" presId="urn:microsoft.com/office/officeart/2005/8/layout/radial2"/>
    <dgm:cxn modelId="{8B9FE6EC-6545-4599-8111-747E03C09E4A}" type="presParOf" srcId="{2C981638-5509-4FD0-A88F-BD0295D5F65D}" destId="{46765D36-8443-4301-A316-E27AF7A3AB3B}" srcOrd="1" destOrd="0" presId="urn:microsoft.com/office/officeart/2005/8/layout/radial2"/>
    <dgm:cxn modelId="{A334F110-3571-46E7-BFC3-9297F261E0D7}" type="presParOf" srcId="{B1CC0426-9723-4BB2-B0DE-BC3F995005FB}" destId="{950AFE4F-A8CC-4125-9B0C-55CD56F74CA3}" srcOrd="7" destOrd="0" presId="urn:microsoft.com/office/officeart/2005/8/layout/radial2"/>
    <dgm:cxn modelId="{1D283F04-41D0-49B4-940E-51EB5A45BC1A}" type="presParOf" srcId="{B1CC0426-9723-4BB2-B0DE-BC3F995005FB}" destId="{7D626D20-3318-4E88-B28E-4314CFC688DB}" srcOrd="8" destOrd="0" presId="urn:microsoft.com/office/officeart/2005/8/layout/radial2"/>
    <dgm:cxn modelId="{766A246A-003F-4AD3-A394-E3B664EA3068}" type="presParOf" srcId="{7D626D20-3318-4E88-B28E-4314CFC688DB}" destId="{F6D9DB2B-BFB8-4EBC-A705-C499D5DBDFD2}" srcOrd="0" destOrd="0" presId="urn:microsoft.com/office/officeart/2005/8/layout/radial2"/>
    <dgm:cxn modelId="{A7C96DC9-A07F-4E84-BBE5-E4B1EF4370EA}" type="presParOf" srcId="{7D626D20-3318-4E88-B28E-4314CFC688DB}" destId="{FBE0A76C-1C2E-46C8-87CD-A48204284F09}" srcOrd="1" destOrd="0" presId="urn:microsoft.com/office/officeart/2005/8/layout/radial2"/>
    <dgm:cxn modelId="{197F9E62-51D1-4371-B26A-C7D138C06A21}" type="presParOf" srcId="{B1CC0426-9723-4BB2-B0DE-BC3F995005FB}" destId="{A97A49E5-FE97-42E5-A5D1-F8A5BB06BF1B}" srcOrd="9" destOrd="0" presId="urn:microsoft.com/office/officeart/2005/8/layout/radial2"/>
    <dgm:cxn modelId="{F53BD9AA-ABE1-4E21-9986-A476FBE3C418}" type="presParOf" srcId="{B1CC0426-9723-4BB2-B0DE-BC3F995005FB}" destId="{FE09FBF7-7DA6-40FD-9A3A-DE3291721781}" srcOrd="10" destOrd="0" presId="urn:microsoft.com/office/officeart/2005/8/layout/radial2"/>
    <dgm:cxn modelId="{B1C2AC36-0FAE-4137-9948-24667A77DE3F}" type="presParOf" srcId="{FE09FBF7-7DA6-40FD-9A3A-DE3291721781}" destId="{457723FF-C7E7-423F-A3BB-6BAA74B400E9}" srcOrd="0" destOrd="0" presId="urn:microsoft.com/office/officeart/2005/8/layout/radial2"/>
    <dgm:cxn modelId="{400C63AE-EEE9-44CF-BB47-E774524EFFD6}" type="presParOf" srcId="{FE09FBF7-7DA6-40FD-9A3A-DE3291721781}" destId="{8EFDEDB0-1ABB-4613-A44F-958C8074493B}"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40288-451F-4AF0-85B5-361DDEF30B88}">
      <dsp:nvSpPr>
        <dsp:cNvPr id="0" name=""/>
        <dsp:cNvSpPr/>
      </dsp:nvSpPr>
      <dsp:spPr>
        <a:xfrm>
          <a:off x="0" y="21431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Big Data</a:t>
          </a:r>
          <a:endParaRPr lang="en-US" sz="3100" kern="1200" dirty="0"/>
        </a:p>
      </dsp:txBody>
      <dsp:txXfrm>
        <a:off x="0" y="214312"/>
        <a:ext cx="2571749" cy="1543050"/>
      </dsp:txXfrm>
    </dsp:sp>
    <dsp:sp modelId="{EB6FD5B4-522B-4745-9B06-BE75F6D8684B}">
      <dsp:nvSpPr>
        <dsp:cNvPr id="0" name=""/>
        <dsp:cNvSpPr/>
      </dsp:nvSpPr>
      <dsp:spPr>
        <a:xfrm>
          <a:off x="2828925" y="21431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Robotics</a:t>
          </a:r>
          <a:endParaRPr lang="en-US" sz="3100" kern="1200" dirty="0"/>
        </a:p>
      </dsp:txBody>
      <dsp:txXfrm>
        <a:off x="2828925" y="214312"/>
        <a:ext cx="2571749" cy="1543050"/>
      </dsp:txXfrm>
    </dsp:sp>
    <dsp:sp modelId="{5675DE28-64BD-4C88-8B18-65D4C06EF8A5}">
      <dsp:nvSpPr>
        <dsp:cNvPr id="0" name=""/>
        <dsp:cNvSpPr/>
      </dsp:nvSpPr>
      <dsp:spPr>
        <a:xfrm>
          <a:off x="5657849" y="214312"/>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Digital Health</a:t>
          </a:r>
          <a:endParaRPr lang="en-US" sz="3100" kern="1200" dirty="0"/>
        </a:p>
      </dsp:txBody>
      <dsp:txXfrm>
        <a:off x="5657849" y="214312"/>
        <a:ext cx="2571749" cy="1543050"/>
      </dsp:txXfrm>
    </dsp:sp>
    <dsp:sp modelId="{2837F388-F001-4543-832C-038AA9B936C2}">
      <dsp:nvSpPr>
        <dsp:cNvPr id="0" name=""/>
        <dsp:cNvSpPr/>
      </dsp:nvSpPr>
      <dsp:spPr>
        <a:xfrm>
          <a:off x="1414462" y="201453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Entertainment</a:t>
          </a:r>
          <a:endParaRPr lang="en-US" sz="3100" kern="1200" dirty="0"/>
        </a:p>
      </dsp:txBody>
      <dsp:txXfrm>
        <a:off x="1414462" y="2014537"/>
        <a:ext cx="2571749" cy="1543050"/>
      </dsp:txXfrm>
    </dsp:sp>
    <dsp:sp modelId="{6A836DB9-CAA5-49CD-BE05-60C522CE2073}">
      <dsp:nvSpPr>
        <dsp:cNvPr id="0" name=""/>
        <dsp:cNvSpPr/>
      </dsp:nvSpPr>
      <dsp:spPr>
        <a:xfrm>
          <a:off x="4243387" y="2014537"/>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Business Models</a:t>
          </a:r>
          <a:endParaRPr lang="en-US" sz="3100" kern="1200" dirty="0"/>
        </a:p>
      </dsp:txBody>
      <dsp:txXfrm>
        <a:off x="4243387" y="2014537"/>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A49E5-FE97-42E5-A5D1-F8A5BB06BF1B}">
      <dsp:nvSpPr>
        <dsp:cNvPr id="0" name=""/>
        <dsp:cNvSpPr/>
      </dsp:nvSpPr>
      <dsp:spPr>
        <a:xfrm rot="3370568">
          <a:off x="3550163" y="3834928"/>
          <a:ext cx="1563444" cy="25708"/>
        </a:xfrm>
        <a:custGeom>
          <a:avLst/>
          <a:gdLst/>
          <a:ahLst/>
          <a:cxnLst/>
          <a:rect l="0" t="0" r="0" b="0"/>
          <a:pathLst>
            <a:path>
              <a:moveTo>
                <a:pt x="0" y="12854"/>
              </a:moveTo>
              <a:lnTo>
                <a:pt x="1563444" y="12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AFE4F-A8CC-4125-9B0C-55CD56F74CA3}">
      <dsp:nvSpPr>
        <dsp:cNvPr id="0" name=""/>
        <dsp:cNvSpPr/>
      </dsp:nvSpPr>
      <dsp:spPr>
        <a:xfrm rot="1739605">
          <a:off x="3984157" y="3288629"/>
          <a:ext cx="1402997" cy="25708"/>
        </a:xfrm>
        <a:custGeom>
          <a:avLst/>
          <a:gdLst/>
          <a:ahLst/>
          <a:cxnLst/>
          <a:rect l="0" t="0" r="0" b="0"/>
          <a:pathLst>
            <a:path>
              <a:moveTo>
                <a:pt x="0" y="12854"/>
              </a:moveTo>
              <a:lnTo>
                <a:pt x="1402997" y="12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D50BEB-42F6-4274-B66E-56EE757442E5}">
      <dsp:nvSpPr>
        <dsp:cNvPr id="0" name=""/>
        <dsp:cNvSpPr/>
      </dsp:nvSpPr>
      <dsp:spPr>
        <a:xfrm>
          <a:off x="4072072" y="2654145"/>
          <a:ext cx="1407841" cy="25708"/>
        </a:xfrm>
        <a:custGeom>
          <a:avLst/>
          <a:gdLst/>
          <a:ahLst/>
          <a:cxnLst/>
          <a:rect l="0" t="0" r="0" b="0"/>
          <a:pathLst>
            <a:path>
              <a:moveTo>
                <a:pt x="0" y="12854"/>
              </a:moveTo>
              <a:lnTo>
                <a:pt x="1407841" y="12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65E82D-8B51-4EAB-9533-EBDAAE2DA5C7}">
      <dsp:nvSpPr>
        <dsp:cNvPr id="0" name=""/>
        <dsp:cNvSpPr/>
      </dsp:nvSpPr>
      <dsp:spPr>
        <a:xfrm rot="19860395">
          <a:off x="3984157" y="2019662"/>
          <a:ext cx="1402997" cy="25708"/>
        </a:xfrm>
        <a:custGeom>
          <a:avLst/>
          <a:gdLst/>
          <a:ahLst/>
          <a:cxnLst/>
          <a:rect l="0" t="0" r="0" b="0"/>
          <a:pathLst>
            <a:path>
              <a:moveTo>
                <a:pt x="0" y="12854"/>
              </a:moveTo>
              <a:lnTo>
                <a:pt x="1402997" y="12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8C2407-20C6-45EE-BD17-667D82977842}">
      <dsp:nvSpPr>
        <dsp:cNvPr id="0" name=""/>
        <dsp:cNvSpPr/>
      </dsp:nvSpPr>
      <dsp:spPr>
        <a:xfrm rot="18229432">
          <a:off x="3550163" y="1473363"/>
          <a:ext cx="1563444" cy="25708"/>
        </a:xfrm>
        <a:custGeom>
          <a:avLst/>
          <a:gdLst/>
          <a:ahLst/>
          <a:cxnLst/>
          <a:rect l="0" t="0" r="0" b="0"/>
          <a:pathLst>
            <a:path>
              <a:moveTo>
                <a:pt x="0" y="12854"/>
              </a:moveTo>
              <a:lnTo>
                <a:pt x="1563444" y="128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981BB-A521-4812-95C1-9CC494A5BD10}">
      <dsp:nvSpPr>
        <dsp:cNvPr id="0" name=""/>
        <dsp:cNvSpPr/>
      </dsp:nvSpPr>
      <dsp:spPr>
        <a:xfrm>
          <a:off x="2729054" y="1939181"/>
          <a:ext cx="1518186" cy="151818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C15B2E-B7EA-460F-8713-91768DE7D3DA}">
      <dsp:nvSpPr>
        <dsp:cNvPr id="0" name=""/>
        <dsp:cNvSpPr/>
      </dsp:nvSpPr>
      <dsp:spPr>
        <a:xfrm>
          <a:off x="4565094" y="2972"/>
          <a:ext cx="910911" cy="91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Scale</a:t>
          </a:r>
          <a:endParaRPr lang="en-US" sz="1200" kern="1200" dirty="0"/>
        </a:p>
      </dsp:txBody>
      <dsp:txXfrm>
        <a:off x="4698494" y="136372"/>
        <a:ext cx="644111" cy="644111"/>
      </dsp:txXfrm>
    </dsp:sp>
    <dsp:sp modelId="{EE821A14-8959-4619-B30B-0023FD8DC52D}">
      <dsp:nvSpPr>
        <dsp:cNvPr id="0" name=""/>
        <dsp:cNvSpPr/>
      </dsp:nvSpPr>
      <dsp:spPr>
        <a:xfrm>
          <a:off x="5567097" y="2972"/>
          <a:ext cx="1366367" cy="91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Core business with same tangible assets</a:t>
          </a:r>
          <a:endParaRPr lang="en-US" sz="1500" kern="1200" dirty="0"/>
        </a:p>
      </dsp:txBody>
      <dsp:txXfrm>
        <a:off x="5567097" y="2972"/>
        <a:ext cx="1366367" cy="910911"/>
      </dsp:txXfrm>
    </dsp:sp>
    <dsp:sp modelId="{1D3D2524-2819-46EB-91A0-214E0B16EED8}">
      <dsp:nvSpPr>
        <dsp:cNvPr id="0" name=""/>
        <dsp:cNvSpPr/>
      </dsp:nvSpPr>
      <dsp:spPr>
        <a:xfrm>
          <a:off x="5242160" y="1016273"/>
          <a:ext cx="910911" cy="91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Network Effects</a:t>
          </a:r>
          <a:endParaRPr lang="en-US" sz="1200" kern="1200" dirty="0"/>
        </a:p>
      </dsp:txBody>
      <dsp:txXfrm>
        <a:off x="5375560" y="1149673"/>
        <a:ext cx="644111" cy="644111"/>
      </dsp:txXfrm>
    </dsp:sp>
    <dsp:sp modelId="{83C71D76-54A8-4EF0-9EBD-7F4735E9B1B7}">
      <dsp:nvSpPr>
        <dsp:cNvPr id="0" name=""/>
        <dsp:cNvSpPr/>
      </dsp:nvSpPr>
      <dsp:spPr>
        <a:xfrm>
          <a:off x="6244163" y="1016273"/>
          <a:ext cx="1366367" cy="91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Technology is becoming easier to sell</a:t>
          </a:r>
          <a:endParaRPr lang="en-US" sz="1500" kern="1200" dirty="0"/>
        </a:p>
      </dsp:txBody>
      <dsp:txXfrm>
        <a:off x="6244163" y="1016273"/>
        <a:ext cx="1366367" cy="910911"/>
      </dsp:txXfrm>
    </dsp:sp>
    <dsp:sp modelId="{56C4903B-5DDF-429A-B1EE-A1E4441F4052}">
      <dsp:nvSpPr>
        <dsp:cNvPr id="0" name=""/>
        <dsp:cNvSpPr/>
      </dsp:nvSpPr>
      <dsp:spPr>
        <a:xfrm>
          <a:off x="5479914" y="2211544"/>
          <a:ext cx="910911" cy="91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Diffusion Cycles</a:t>
          </a:r>
          <a:endParaRPr lang="en-US" sz="1200" kern="1200" dirty="0"/>
        </a:p>
      </dsp:txBody>
      <dsp:txXfrm>
        <a:off x="5613314" y="2344944"/>
        <a:ext cx="644111" cy="644111"/>
      </dsp:txXfrm>
    </dsp:sp>
    <dsp:sp modelId="{46765D36-8443-4301-A316-E27AF7A3AB3B}">
      <dsp:nvSpPr>
        <dsp:cNvPr id="0" name=""/>
        <dsp:cNvSpPr/>
      </dsp:nvSpPr>
      <dsp:spPr>
        <a:xfrm>
          <a:off x="6481917" y="2211544"/>
          <a:ext cx="1366367" cy="91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Compressing – increasing returns to scale</a:t>
          </a:r>
          <a:endParaRPr lang="en-US" sz="1500" kern="1200" dirty="0"/>
        </a:p>
      </dsp:txBody>
      <dsp:txXfrm>
        <a:off x="6481917" y="2211544"/>
        <a:ext cx="1366367" cy="910911"/>
      </dsp:txXfrm>
    </dsp:sp>
    <dsp:sp modelId="{F6D9DB2B-BFB8-4EBC-A705-C499D5DBDFD2}">
      <dsp:nvSpPr>
        <dsp:cNvPr id="0" name=""/>
        <dsp:cNvSpPr/>
      </dsp:nvSpPr>
      <dsp:spPr>
        <a:xfrm>
          <a:off x="5242160" y="3406814"/>
          <a:ext cx="910911" cy="91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Services</a:t>
          </a:r>
          <a:endParaRPr lang="en-US" sz="1200" kern="1200" dirty="0"/>
        </a:p>
      </dsp:txBody>
      <dsp:txXfrm>
        <a:off x="5375560" y="3540214"/>
        <a:ext cx="644111" cy="644111"/>
      </dsp:txXfrm>
    </dsp:sp>
    <dsp:sp modelId="{FBE0A76C-1C2E-46C8-87CD-A48204284F09}">
      <dsp:nvSpPr>
        <dsp:cNvPr id="0" name=""/>
        <dsp:cNvSpPr/>
      </dsp:nvSpPr>
      <dsp:spPr>
        <a:xfrm>
          <a:off x="6244163" y="3406814"/>
          <a:ext cx="1366367" cy="91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More services, less hardware requirements –cloud, apps</a:t>
          </a:r>
          <a:endParaRPr lang="en-US" sz="1500" kern="1200" dirty="0"/>
        </a:p>
      </dsp:txBody>
      <dsp:txXfrm>
        <a:off x="6244163" y="3406814"/>
        <a:ext cx="1366367" cy="910911"/>
      </dsp:txXfrm>
    </dsp:sp>
    <dsp:sp modelId="{457723FF-C7E7-423F-A3BB-6BAA74B400E9}">
      <dsp:nvSpPr>
        <dsp:cNvPr id="0" name=""/>
        <dsp:cNvSpPr/>
      </dsp:nvSpPr>
      <dsp:spPr>
        <a:xfrm>
          <a:off x="4565094" y="4420115"/>
          <a:ext cx="910911" cy="9109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Multi-sided platforms</a:t>
          </a:r>
          <a:endParaRPr lang="en-US" sz="1200" kern="1200" dirty="0"/>
        </a:p>
      </dsp:txBody>
      <dsp:txXfrm>
        <a:off x="4698494" y="4553515"/>
        <a:ext cx="644111" cy="644111"/>
      </dsp:txXfrm>
    </dsp:sp>
    <dsp:sp modelId="{8EFDEDB0-1ABB-4613-A44F-958C8074493B}">
      <dsp:nvSpPr>
        <dsp:cNvPr id="0" name=""/>
        <dsp:cNvSpPr/>
      </dsp:nvSpPr>
      <dsp:spPr>
        <a:xfrm>
          <a:off x="5567097" y="4420115"/>
          <a:ext cx="1366367" cy="91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Network benefits</a:t>
          </a:r>
          <a:endParaRPr lang="en-US" sz="1500" kern="1200" dirty="0"/>
        </a:p>
      </dsp:txBody>
      <dsp:txXfrm>
        <a:off x="5567097" y="4420115"/>
        <a:ext cx="1366367" cy="91091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875087B-1079-CD49-95C1-7B6E1A931DE5}" type="datetimeFigureOut">
              <a:rPr lang="en-US" smtClean="0"/>
              <a:pPr/>
              <a:t>11/17/2015</a:t>
            </a:fld>
            <a:endParaRPr lang="en-US"/>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1</a:t>
            </a:fld>
            <a:endParaRPr lang="en-US"/>
          </a:p>
        </p:txBody>
      </p:sp>
    </p:spTree>
    <p:extLst>
      <p:ext uri="{BB962C8B-B14F-4D97-AF65-F5344CB8AC3E}">
        <p14:creationId xmlns:p14="http://schemas.microsoft.com/office/powerpoint/2010/main" val="514544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10</a:t>
            </a:fld>
            <a:endParaRPr lang="en-US"/>
          </a:p>
        </p:txBody>
      </p:sp>
    </p:spTree>
    <p:extLst>
      <p:ext uri="{BB962C8B-B14F-4D97-AF65-F5344CB8AC3E}">
        <p14:creationId xmlns:p14="http://schemas.microsoft.com/office/powerpoint/2010/main" val="180772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2</a:t>
            </a:fld>
            <a:endParaRPr lang="en-US"/>
          </a:p>
        </p:txBody>
      </p:sp>
    </p:spTree>
    <p:extLst>
      <p:ext uri="{BB962C8B-B14F-4D97-AF65-F5344CB8AC3E}">
        <p14:creationId xmlns:p14="http://schemas.microsoft.com/office/powerpoint/2010/main" val="352805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3</a:t>
            </a:fld>
            <a:endParaRPr lang="en-US"/>
          </a:p>
        </p:txBody>
      </p:sp>
    </p:spTree>
    <p:extLst>
      <p:ext uri="{BB962C8B-B14F-4D97-AF65-F5344CB8AC3E}">
        <p14:creationId xmlns:p14="http://schemas.microsoft.com/office/powerpoint/2010/main" val="541101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4</a:t>
            </a:fld>
            <a:endParaRPr lang="en-US"/>
          </a:p>
        </p:txBody>
      </p:sp>
    </p:spTree>
    <p:extLst>
      <p:ext uri="{BB962C8B-B14F-4D97-AF65-F5344CB8AC3E}">
        <p14:creationId xmlns:p14="http://schemas.microsoft.com/office/powerpoint/2010/main" val="530933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5</a:t>
            </a:fld>
            <a:endParaRPr lang="en-US"/>
          </a:p>
        </p:txBody>
      </p:sp>
    </p:spTree>
    <p:extLst>
      <p:ext uri="{BB962C8B-B14F-4D97-AF65-F5344CB8AC3E}">
        <p14:creationId xmlns:p14="http://schemas.microsoft.com/office/powerpoint/2010/main" val="2212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6</a:t>
            </a:fld>
            <a:endParaRPr lang="en-US"/>
          </a:p>
        </p:txBody>
      </p:sp>
    </p:spTree>
    <p:extLst>
      <p:ext uri="{BB962C8B-B14F-4D97-AF65-F5344CB8AC3E}">
        <p14:creationId xmlns:p14="http://schemas.microsoft.com/office/powerpoint/2010/main" val="228763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have just read a few articles about the latest new technologies and the disruption they cause.  Break students into small groups of 2-3 and get them talking about new technologies.  Have them pick the 2-3 that they think will be the most disruptive and explain.</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7</a:t>
            </a:fld>
            <a:endParaRPr lang="en-US"/>
          </a:p>
        </p:txBody>
      </p:sp>
    </p:spTree>
    <p:extLst>
      <p:ext uri="{BB962C8B-B14F-4D97-AF65-F5344CB8AC3E}">
        <p14:creationId xmlns:p14="http://schemas.microsoft.com/office/powerpoint/2010/main" val="1605420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Identity Management assignment is now due.  Using the same small groups, get them talking within teams about the things they learned from completing the assignment.  After they’ve had a few minutes to talk in their groups, get them talking as a class about what they learned.</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8</a:t>
            </a:fld>
            <a:endParaRPr lang="en-US"/>
          </a:p>
        </p:txBody>
      </p:sp>
    </p:spTree>
    <p:extLst>
      <p:ext uri="{BB962C8B-B14F-4D97-AF65-F5344CB8AC3E}">
        <p14:creationId xmlns:p14="http://schemas.microsoft.com/office/powerpoint/2010/main" val="263768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read</a:t>
            </a:r>
            <a:r>
              <a:rPr lang="en-US" baseline="0" dirty="0" smtClean="0"/>
              <a:t> a few articles about Identity Management.  Working in their same teams get them talking about what they read and how students will change their individual online behavior based on what they learned.  After the teams have had a few minutes to talk, discuss this as </a:t>
            </a:r>
            <a:r>
              <a:rPr lang="en-US" baseline="0" smtClean="0"/>
              <a:t>a class.</a:t>
            </a:r>
            <a:endParaRPr lang="en-US"/>
          </a:p>
        </p:txBody>
      </p:sp>
      <p:sp>
        <p:nvSpPr>
          <p:cNvPr id="4" name="Slide Number Placeholder 3"/>
          <p:cNvSpPr>
            <a:spLocks noGrp="1"/>
          </p:cNvSpPr>
          <p:nvPr>
            <p:ph type="sldNum" sz="quarter" idx="10"/>
          </p:nvPr>
        </p:nvSpPr>
        <p:spPr/>
        <p:txBody>
          <a:bodyPr/>
          <a:lstStyle/>
          <a:p>
            <a:fld id="{27B968C2-4BBA-F54B-BF8D-578F58770B7E}" type="slidenum">
              <a:rPr lang="en-US" smtClean="0"/>
              <a:pPr/>
              <a:t>9</a:t>
            </a:fld>
            <a:endParaRPr lang="en-US"/>
          </a:p>
        </p:txBody>
      </p:sp>
    </p:spTree>
    <p:extLst>
      <p:ext uri="{BB962C8B-B14F-4D97-AF65-F5344CB8AC3E}">
        <p14:creationId xmlns:p14="http://schemas.microsoft.com/office/powerpoint/2010/main" val="26439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11/17/2015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079"/>
            <a:ext cx="7772400" cy="1225021"/>
          </a:xfrm>
        </p:spPr>
        <p:txBody>
          <a:bodyPr>
            <a:normAutofit fontScale="90000"/>
          </a:bodyPr>
          <a:lstStyle/>
          <a:p>
            <a:r>
              <a:rPr lang="en-US" sz="6667" b="1" dirty="0" smtClean="0">
                <a:solidFill>
                  <a:srgbClr val="FF0000"/>
                </a:solidFill>
              </a:rPr>
              <a:t>Information Systems in Organizations</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a:t>4.3. New innovations: future trends in consumer </a:t>
            </a:r>
            <a:r>
              <a:rPr lang="en-US" dirty="0" smtClean="0"/>
              <a:t>systems</a:t>
            </a:r>
            <a:br>
              <a:rPr lang="en-US" dirty="0" smtClean="0"/>
            </a:br>
            <a:r>
              <a:rPr lang="en-US" dirty="0"/>
              <a:t>4.3.1. Impact on individuals: Digital identity </a:t>
            </a:r>
            <a:r>
              <a:rPr lang="en-US" dirty="0" smtClean="0"/>
              <a:t>management</a:t>
            </a:r>
            <a:endParaRPr lang="en-US"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Unit 4 – Consumer </a:t>
            </a:r>
            <a:r>
              <a:rPr lang="en-US" dirty="0" smtClean="0"/>
              <a:t>Systems</a:t>
            </a:r>
            <a:br>
              <a:rPr lang="en-US" dirty="0" smtClean="0"/>
            </a:br>
            <a:r>
              <a:rPr lang="en-US" sz="3100" dirty="0" smtClean="0"/>
              <a:t>What does digital life look like today?</a:t>
            </a:r>
            <a:endParaRPr lang="en-US" dirty="0"/>
          </a:p>
        </p:txBody>
      </p:sp>
      <p:sp>
        <p:nvSpPr>
          <p:cNvPr id="3" name="Content Placeholder 2"/>
          <p:cNvSpPr>
            <a:spLocks noGrp="1"/>
          </p:cNvSpPr>
          <p:nvPr>
            <p:ph idx="1"/>
          </p:nvPr>
        </p:nvSpPr>
        <p:spPr>
          <a:xfrm>
            <a:off x="457200" y="1409700"/>
            <a:ext cx="8305800" cy="4191000"/>
          </a:xfrm>
        </p:spPr>
        <p:txBody>
          <a:bodyPr>
            <a:normAutofit fontScale="77500" lnSpcReduction="20000"/>
          </a:bodyPr>
          <a:lstStyle/>
          <a:p>
            <a:pPr marL="0" indent="0">
              <a:buNone/>
            </a:pPr>
            <a:r>
              <a:rPr lang="en-US" dirty="0" smtClean="0">
                <a:solidFill>
                  <a:schemeClr val="bg1">
                    <a:lumMod val="75000"/>
                  </a:schemeClr>
                </a:solidFill>
              </a:rPr>
              <a:t>4.1</a:t>
            </a:r>
            <a:r>
              <a:rPr lang="en-US" dirty="0">
                <a:solidFill>
                  <a:schemeClr val="bg1">
                    <a:lumMod val="75000"/>
                  </a:schemeClr>
                </a:solidFill>
              </a:rPr>
              <a:t>. Types of consumer </a:t>
            </a:r>
            <a:r>
              <a:rPr lang="en-US" dirty="0" smtClean="0">
                <a:solidFill>
                  <a:schemeClr val="bg1">
                    <a:lumMod val="75000"/>
                  </a:schemeClr>
                </a:solidFill>
              </a:rPr>
              <a:t>systems</a:t>
            </a:r>
            <a:endParaRPr lang="en-US" dirty="0">
              <a:solidFill>
                <a:schemeClr val="bg1">
                  <a:lumMod val="75000"/>
                </a:schemeClr>
              </a:solidFill>
            </a:endParaRPr>
          </a:p>
          <a:p>
            <a:pPr marL="400050" lvl="1" indent="0">
              <a:buNone/>
            </a:pPr>
            <a:r>
              <a:rPr lang="en-US" dirty="0">
                <a:solidFill>
                  <a:schemeClr val="bg1">
                    <a:lumMod val="75000"/>
                  </a:schemeClr>
                </a:solidFill>
              </a:rPr>
              <a:t>4.1.1. Gaming and entertainment (e.g., Xbox, fantasy leagues, </a:t>
            </a:r>
            <a:r>
              <a:rPr lang="en-US" dirty="0" err="1">
                <a:solidFill>
                  <a:schemeClr val="bg1">
                    <a:lumMod val="75000"/>
                  </a:schemeClr>
                </a:solidFill>
              </a:rPr>
              <a:t>Roku</a:t>
            </a:r>
            <a:r>
              <a:rPr lang="en-US" dirty="0" smtClean="0">
                <a:solidFill>
                  <a:schemeClr val="bg1">
                    <a:lumMod val="75000"/>
                  </a:schemeClr>
                </a:solidFill>
              </a:rPr>
              <a:t>)</a:t>
            </a:r>
            <a:endParaRPr lang="en-US" dirty="0">
              <a:solidFill>
                <a:schemeClr val="bg1">
                  <a:lumMod val="75000"/>
                </a:schemeClr>
              </a:solidFill>
            </a:endParaRPr>
          </a:p>
          <a:p>
            <a:pPr marL="400050" lvl="1" indent="0">
              <a:buNone/>
            </a:pPr>
            <a:r>
              <a:rPr lang="en-US" dirty="0">
                <a:solidFill>
                  <a:schemeClr val="bg1">
                    <a:lumMod val="75000"/>
                  </a:schemeClr>
                </a:solidFill>
              </a:rPr>
              <a:t>4.1.2. Mobile (Smartphones</a:t>
            </a:r>
            <a:r>
              <a:rPr lang="en-US" dirty="0" smtClean="0">
                <a:solidFill>
                  <a:schemeClr val="bg1">
                    <a:lumMod val="75000"/>
                  </a:schemeClr>
                </a:solidFill>
              </a:rPr>
              <a:t>)</a:t>
            </a:r>
            <a:endParaRPr lang="en-US" dirty="0">
              <a:solidFill>
                <a:schemeClr val="bg1">
                  <a:lumMod val="75000"/>
                </a:schemeClr>
              </a:solidFill>
            </a:endParaRPr>
          </a:p>
          <a:p>
            <a:pPr marL="400050" lvl="1" indent="0">
              <a:buNone/>
            </a:pPr>
            <a:r>
              <a:rPr lang="en-US" dirty="0">
                <a:solidFill>
                  <a:schemeClr val="bg1">
                    <a:lumMod val="75000"/>
                  </a:schemeClr>
                </a:solidFill>
              </a:rPr>
              <a:t>4.1.3. Devices and </a:t>
            </a:r>
            <a:r>
              <a:rPr lang="en-US" dirty="0" err="1">
                <a:solidFill>
                  <a:schemeClr val="bg1">
                    <a:lumMod val="75000"/>
                  </a:schemeClr>
                </a:solidFill>
              </a:rPr>
              <a:t>wearables</a:t>
            </a:r>
            <a:r>
              <a:rPr lang="en-US" dirty="0">
                <a:solidFill>
                  <a:schemeClr val="bg1">
                    <a:lumMod val="75000"/>
                  </a:schemeClr>
                </a:solidFill>
              </a:rPr>
              <a:t> (e.g., </a:t>
            </a:r>
            <a:r>
              <a:rPr lang="en-US" dirty="0" err="1">
                <a:solidFill>
                  <a:schemeClr val="bg1">
                    <a:lumMod val="75000"/>
                  </a:schemeClr>
                </a:solidFill>
              </a:rPr>
              <a:t>Fitbit</a:t>
            </a:r>
            <a:r>
              <a:rPr lang="en-US" dirty="0">
                <a:solidFill>
                  <a:schemeClr val="bg1">
                    <a:lumMod val="75000"/>
                  </a:schemeClr>
                </a:solidFill>
              </a:rPr>
              <a:t>, Apple Watch</a:t>
            </a:r>
            <a:r>
              <a:rPr lang="en-US" dirty="0" smtClean="0">
                <a:solidFill>
                  <a:schemeClr val="bg1">
                    <a:lumMod val="75000"/>
                  </a:schemeClr>
                </a:solidFill>
              </a:rPr>
              <a:t>)</a:t>
            </a:r>
          </a:p>
          <a:p>
            <a:pPr marL="400050" lvl="1" indent="0">
              <a:buNone/>
            </a:pPr>
            <a:endParaRPr lang="en-US" dirty="0">
              <a:solidFill>
                <a:schemeClr val="bg1">
                  <a:lumMod val="75000"/>
                </a:schemeClr>
              </a:solidFill>
            </a:endParaRPr>
          </a:p>
          <a:p>
            <a:pPr marL="0" indent="0">
              <a:buNone/>
            </a:pPr>
            <a:r>
              <a:rPr lang="en-US" dirty="0">
                <a:solidFill>
                  <a:schemeClr val="bg1">
                    <a:lumMod val="75000"/>
                  </a:schemeClr>
                </a:solidFill>
              </a:rPr>
              <a:t>4.2. The power of consumer </a:t>
            </a:r>
            <a:r>
              <a:rPr lang="en-US" dirty="0" smtClean="0">
                <a:solidFill>
                  <a:schemeClr val="bg1">
                    <a:lumMod val="75000"/>
                  </a:schemeClr>
                </a:solidFill>
              </a:rPr>
              <a:t>systems</a:t>
            </a:r>
            <a:endParaRPr lang="en-US" dirty="0">
              <a:solidFill>
                <a:schemeClr val="bg1">
                  <a:lumMod val="75000"/>
                </a:schemeClr>
              </a:solidFill>
            </a:endParaRPr>
          </a:p>
          <a:p>
            <a:pPr marL="400050" lvl="1" indent="0">
              <a:buNone/>
            </a:pPr>
            <a:r>
              <a:rPr lang="en-US" dirty="0">
                <a:solidFill>
                  <a:schemeClr val="bg1">
                    <a:lumMod val="75000"/>
                  </a:schemeClr>
                </a:solidFill>
              </a:rPr>
              <a:t>4.2.1. Social networks: the multiplicative value of </a:t>
            </a:r>
            <a:r>
              <a:rPr lang="en-US" dirty="0" smtClean="0">
                <a:solidFill>
                  <a:schemeClr val="bg1">
                    <a:lumMod val="75000"/>
                  </a:schemeClr>
                </a:solidFill>
              </a:rPr>
              <a:t>networks</a:t>
            </a:r>
            <a:endParaRPr lang="en-US" dirty="0">
              <a:solidFill>
                <a:schemeClr val="bg1">
                  <a:lumMod val="75000"/>
                </a:schemeClr>
              </a:solidFill>
            </a:endParaRPr>
          </a:p>
          <a:p>
            <a:pPr marL="400050" lvl="1" indent="0">
              <a:buNone/>
            </a:pPr>
            <a:r>
              <a:rPr lang="en-US" dirty="0">
                <a:solidFill>
                  <a:schemeClr val="bg1">
                    <a:lumMod val="75000"/>
                  </a:schemeClr>
                </a:solidFill>
              </a:rPr>
              <a:t>4.2.2. Platforms: the generative power of two-sided network </a:t>
            </a:r>
            <a:r>
              <a:rPr lang="en-US" dirty="0" smtClean="0">
                <a:solidFill>
                  <a:schemeClr val="bg1">
                    <a:lumMod val="75000"/>
                  </a:schemeClr>
                </a:solidFill>
              </a:rPr>
              <a:t>effects</a:t>
            </a:r>
          </a:p>
          <a:p>
            <a:pPr marL="400050" lvl="1" indent="0">
              <a:buNone/>
            </a:pPr>
            <a:endParaRPr lang="en-US" dirty="0">
              <a:solidFill>
                <a:schemeClr val="bg1">
                  <a:lumMod val="75000"/>
                </a:schemeClr>
              </a:solidFill>
            </a:endParaRPr>
          </a:p>
          <a:p>
            <a:pPr marL="0" indent="0">
              <a:buNone/>
            </a:pPr>
            <a:r>
              <a:rPr lang="en-US" dirty="0">
                <a:solidFill>
                  <a:srgbClr val="FF0000"/>
                </a:solidFill>
              </a:rPr>
              <a:t>4.3. New innovations: future trends in consumer </a:t>
            </a:r>
            <a:r>
              <a:rPr lang="en-US" dirty="0" smtClean="0">
                <a:solidFill>
                  <a:srgbClr val="FF0000"/>
                </a:solidFill>
              </a:rPr>
              <a:t>systems</a:t>
            </a:r>
            <a:endParaRPr lang="en-US" dirty="0">
              <a:solidFill>
                <a:srgbClr val="FF0000"/>
              </a:solidFill>
            </a:endParaRPr>
          </a:p>
          <a:p>
            <a:pPr marL="400050" lvl="1" indent="0">
              <a:buNone/>
            </a:pPr>
            <a:r>
              <a:rPr lang="en-US" dirty="0">
                <a:solidFill>
                  <a:srgbClr val="FF0000"/>
                </a:solidFill>
              </a:rPr>
              <a:t>4.3.1. Impact on individuals: Digital identity </a:t>
            </a:r>
            <a:r>
              <a:rPr lang="en-US" dirty="0" smtClean="0">
                <a:solidFill>
                  <a:srgbClr val="FF0000"/>
                </a:solidFill>
              </a:rPr>
              <a:t>management</a:t>
            </a:r>
            <a:endParaRPr lang="en-US" dirty="0">
              <a:solidFill>
                <a:srgbClr val="FF0000"/>
              </a:solidFill>
            </a:endParaRPr>
          </a:p>
          <a:p>
            <a:pPr marL="400050" lvl="1" indent="0">
              <a:buNone/>
            </a:pPr>
            <a:r>
              <a:rPr lang="en-US" dirty="0">
                <a:solidFill>
                  <a:schemeClr val="bg1">
                    <a:lumMod val="75000"/>
                  </a:schemeClr>
                </a:solidFill>
              </a:rPr>
              <a:t>4.3.2. Impact on organizations (innovation) and society (revolution)</a:t>
            </a:r>
          </a:p>
        </p:txBody>
      </p:sp>
      <p:sp>
        <p:nvSpPr>
          <p:cNvPr id="4" name="Slide Number Placeholder 3"/>
          <p:cNvSpPr>
            <a:spLocks noGrp="1"/>
          </p:cNvSpPr>
          <p:nvPr>
            <p:ph type="sldNum" sz="quarter" idx="12"/>
          </p:nvPr>
        </p:nvSpPr>
        <p:spPr/>
        <p:txBody>
          <a:bodyPr/>
          <a:lstStyle/>
          <a:p>
            <a:fld id="{F0FAE603-1F90-B241-B3C8-35C47692136C}" type="slidenum">
              <a:rPr lang="en-US" smtClean="0"/>
              <a:t>10</a:t>
            </a:fld>
            <a:endParaRPr lang="en-US"/>
          </a:p>
        </p:txBody>
      </p:sp>
    </p:spTree>
    <p:extLst>
      <p:ext uri="{BB962C8B-B14F-4D97-AF65-F5344CB8AC3E}">
        <p14:creationId xmlns:p14="http://schemas.microsoft.com/office/powerpoint/2010/main" val="1420716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 Overview</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Unit 1: Introduction</a:t>
            </a:r>
          </a:p>
          <a:p>
            <a:r>
              <a:rPr lang="en-US" dirty="0">
                <a:solidFill>
                  <a:schemeClr val="bg1">
                    <a:lumMod val="75000"/>
                  </a:schemeClr>
                </a:solidFill>
              </a:rPr>
              <a:t>Unit </a:t>
            </a:r>
            <a:r>
              <a:rPr lang="en-US" dirty="0" smtClean="0">
                <a:solidFill>
                  <a:schemeClr val="bg1">
                    <a:lumMod val="75000"/>
                  </a:schemeClr>
                </a:solidFill>
              </a:rPr>
              <a:t>2: </a:t>
            </a:r>
            <a:r>
              <a:rPr lang="en-US" dirty="0">
                <a:solidFill>
                  <a:schemeClr val="bg1">
                    <a:lumMod val="75000"/>
                  </a:schemeClr>
                </a:solidFill>
              </a:rPr>
              <a:t>Systems </a:t>
            </a:r>
            <a:r>
              <a:rPr lang="en-US" dirty="0" smtClean="0">
                <a:solidFill>
                  <a:schemeClr val="bg1">
                    <a:lumMod val="75000"/>
                  </a:schemeClr>
                </a:solidFill>
              </a:rPr>
              <a:t>Analysis</a:t>
            </a:r>
          </a:p>
          <a:p>
            <a:r>
              <a:rPr lang="en-US" dirty="0">
                <a:solidFill>
                  <a:schemeClr val="bg1">
                    <a:lumMod val="75000"/>
                  </a:schemeClr>
                </a:solidFill>
              </a:rPr>
              <a:t>Unit </a:t>
            </a:r>
            <a:r>
              <a:rPr lang="en-US" dirty="0" smtClean="0">
                <a:solidFill>
                  <a:schemeClr val="bg1">
                    <a:lumMod val="75000"/>
                  </a:schemeClr>
                </a:solidFill>
              </a:rPr>
              <a:t>3: </a:t>
            </a:r>
            <a:r>
              <a:rPr lang="en-US" dirty="0">
                <a:solidFill>
                  <a:schemeClr val="bg1">
                    <a:lumMod val="75000"/>
                  </a:schemeClr>
                </a:solidFill>
              </a:rPr>
              <a:t>Organizational Systems</a:t>
            </a:r>
            <a:endParaRPr lang="en-US" dirty="0" smtClean="0">
              <a:solidFill>
                <a:schemeClr val="bg1">
                  <a:lumMod val="75000"/>
                </a:schemeClr>
              </a:solidFill>
            </a:endParaRPr>
          </a:p>
          <a:p>
            <a:r>
              <a:rPr lang="en-US" dirty="0">
                <a:solidFill>
                  <a:srgbClr val="FF0000"/>
                </a:solidFill>
              </a:rPr>
              <a:t>Unit </a:t>
            </a:r>
            <a:r>
              <a:rPr lang="en-US" dirty="0" smtClean="0">
                <a:solidFill>
                  <a:srgbClr val="FF0000"/>
                </a:solidFill>
              </a:rPr>
              <a:t>4: </a:t>
            </a:r>
            <a:r>
              <a:rPr lang="en-US" dirty="0">
                <a:solidFill>
                  <a:srgbClr val="FF0000"/>
                </a:solidFill>
              </a:rPr>
              <a:t>Consumer </a:t>
            </a:r>
            <a:r>
              <a:rPr lang="en-US" dirty="0" smtClean="0">
                <a:solidFill>
                  <a:srgbClr val="FF0000"/>
                </a:solidFill>
              </a:rPr>
              <a:t>Systems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a:t>
            </a:fld>
            <a:endParaRPr lang="en-US"/>
          </a:p>
        </p:txBody>
      </p:sp>
    </p:spTree>
    <p:extLst>
      <p:ext uri="{BB962C8B-B14F-4D97-AF65-F5344CB8AC3E}">
        <p14:creationId xmlns:p14="http://schemas.microsoft.com/office/powerpoint/2010/main" val="243873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Unit 4 – Consumer </a:t>
            </a:r>
            <a:r>
              <a:rPr lang="en-US" dirty="0" smtClean="0"/>
              <a:t>Systems</a:t>
            </a:r>
            <a:br>
              <a:rPr lang="en-US" dirty="0" smtClean="0"/>
            </a:br>
            <a:r>
              <a:rPr lang="en-US" sz="3100" dirty="0" smtClean="0"/>
              <a:t>What does digital life look like today?</a:t>
            </a:r>
            <a:endParaRPr lang="en-US" dirty="0"/>
          </a:p>
        </p:txBody>
      </p:sp>
      <p:sp>
        <p:nvSpPr>
          <p:cNvPr id="3" name="Content Placeholder 2"/>
          <p:cNvSpPr>
            <a:spLocks noGrp="1"/>
          </p:cNvSpPr>
          <p:nvPr>
            <p:ph idx="1"/>
          </p:nvPr>
        </p:nvSpPr>
        <p:spPr>
          <a:xfrm>
            <a:off x="457200" y="1409700"/>
            <a:ext cx="8305800" cy="4191000"/>
          </a:xfrm>
        </p:spPr>
        <p:txBody>
          <a:bodyPr>
            <a:normAutofit fontScale="77500" lnSpcReduction="20000"/>
          </a:bodyPr>
          <a:lstStyle/>
          <a:p>
            <a:pPr marL="0" indent="0">
              <a:buNone/>
            </a:pPr>
            <a:r>
              <a:rPr lang="en-US" dirty="0" smtClean="0">
                <a:solidFill>
                  <a:schemeClr val="bg1">
                    <a:lumMod val="75000"/>
                  </a:schemeClr>
                </a:solidFill>
              </a:rPr>
              <a:t>4.1</a:t>
            </a:r>
            <a:r>
              <a:rPr lang="en-US" dirty="0">
                <a:solidFill>
                  <a:schemeClr val="bg1">
                    <a:lumMod val="75000"/>
                  </a:schemeClr>
                </a:solidFill>
              </a:rPr>
              <a:t>. Types of consumer </a:t>
            </a:r>
            <a:r>
              <a:rPr lang="en-US" dirty="0" smtClean="0">
                <a:solidFill>
                  <a:schemeClr val="bg1">
                    <a:lumMod val="75000"/>
                  </a:schemeClr>
                </a:solidFill>
              </a:rPr>
              <a:t>systems</a:t>
            </a:r>
            <a:endParaRPr lang="en-US" dirty="0">
              <a:solidFill>
                <a:schemeClr val="bg1">
                  <a:lumMod val="75000"/>
                </a:schemeClr>
              </a:solidFill>
            </a:endParaRPr>
          </a:p>
          <a:p>
            <a:pPr marL="400050" lvl="1" indent="0">
              <a:buNone/>
            </a:pPr>
            <a:r>
              <a:rPr lang="en-US" dirty="0">
                <a:solidFill>
                  <a:schemeClr val="bg1">
                    <a:lumMod val="75000"/>
                  </a:schemeClr>
                </a:solidFill>
              </a:rPr>
              <a:t>4.1.1. Gaming and entertainment (e.g., Xbox, fantasy leagues, </a:t>
            </a:r>
            <a:r>
              <a:rPr lang="en-US" dirty="0" err="1">
                <a:solidFill>
                  <a:schemeClr val="bg1">
                    <a:lumMod val="75000"/>
                  </a:schemeClr>
                </a:solidFill>
              </a:rPr>
              <a:t>Roku</a:t>
            </a:r>
            <a:r>
              <a:rPr lang="en-US" dirty="0" smtClean="0">
                <a:solidFill>
                  <a:schemeClr val="bg1">
                    <a:lumMod val="75000"/>
                  </a:schemeClr>
                </a:solidFill>
              </a:rPr>
              <a:t>)</a:t>
            </a:r>
            <a:endParaRPr lang="en-US" dirty="0">
              <a:solidFill>
                <a:schemeClr val="bg1">
                  <a:lumMod val="75000"/>
                </a:schemeClr>
              </a:solidFill>
            </a:endParaRPr>
          </a:p>
          <a:p>
            <a:pPr marL="400050" lvl="1" indent="0">
              <a:buNone/>
            </a:pPr>
            <a:r>
              <a:rPr lang="en-US" dirty="0">
                <a:solidFill>
                  <a:schemeClr val="bg1">
                    <a:lumMod val="75000"/>
                  </a:schemeClr>
                </a:solidFill>
              </a:rPr>
              <a:t>4.1.2. Mobile (Smartphones</a:t>
            </a:r>
            <a:r>
              <a:rPr lang="en-US" dirty="0" smtClean="0">
                <a:solidFill>
                  <a:schemeClr val="bg1">
                    <a:lumMod val="75000"/>
                  </a:schemeClr>
                </a:solidFill>
              </a:rPr>
              <a:t>)</a:t>
            </a:r>
            <a:endParaRPr lang="en-US" dirty="0">
              <a:solidFill>
                <a:schemeClr val="bg1">
                  <a:lumMod val="75000"/>
                </a:schemeClr>
              </a:solidFill>
            </a:endParaRPr>
          </a:p>
          <a:p>
            <a:pPr marL="400050" lvl="1" indent="0">
              <a:buNone/>
            </a:pPr>
            <a:r>
              <a:rPr lang="en-US" dirty="0">
                <a:solidFill>
                  <a:schemeClr val="bg1">
                    <a:lumMod val="75000"/>
                  </a:schemeClr>
                </a:solidFill>
              </a:rPr>
              <a:t>4.1.3. Devices and </a:t>
            </a:r>
            <a:r>
              <a:rPr lang="en-US" dirty="0" err="1">
                <a:solidFill>
                  <a:schemeClr val="bg1">
                    <a:lumMod val="75000"/>
                  </a:schemeClr>
                </a:solidFill>
              </a:rPr>
              <a:t>wearables</a:t>
            </a:r>
            <a:r>
              <a:rPr lang="en-US" dirty="0">
                <a:solidFill>
                  <a:schemeClr val="bg1">
                    <a:lumMod val="75000"/>
                  </a:schemeClr>
                </a:solidFill>
              </a:rPr>
              <a:t> (e.g., </a:t>
            </a:r>
            <a:r>
              <a:rPr lang="en-US" dirty="0" err="1">
                <a:solidFill>
                  <a:schemeClr val="bg1">
                    <a:lumMod val="75000"/>
                  </a:schemeClr>
                </a:solidFill>
              </a:rPr>
              <a:t>Fitbit</a:t>
            </a:r>
            <a:r>
              <a:rPr lang="en-US" dirty="0">
                <a:solidFill>
                  <a:schemeClr val="bg1">
                    <a:lumMod val="75000"/>
                  </a:schemeClr>
                </a:solidFill>
              </a:rPr>
              <a:t>, Apple Watch</a:t>
            </a:r>
            <a:r>
              <a:rPr lang="en-US" dirty="0" smtClean="0">
                <a:solidFill>
                  <a:schemeClr val="bg1">
                    <a:lumMod val="75000"/>
                  </a:schemeClr>
                </a:solidFill>
              </a:rPr>
              <a:t>)</a:t>
            </a:r>
          </a:p>
          <a:p>
            <a:pPr marL="400050" lvl="1" indent="0">
              <a:buNone/>
            </a:pPr>
            <a:endParaRPr lang="en-US" dirty="0">
              <a:solidFill>
                <a:schemeClr val="bg1">
                  <a:lumMod val="75000"/>
                </a:schemeClr>
              </a:solidFill>
            </a:endParaRPr>
          </a:p>
          <a:p>
            <a:pPr marL="0" indent="0">
              <a:buNone/>
            </a:pPr>
            <a:r>
              <a:rPr lang="en-US" dirty="0">
                <a:solidFill>
                  <a:schemeClr val="bg1">
                    <a:lumMod val="75000"/>
                  </a:schemeClr>
                </a:solidFill>
              </a:rPr>
              <a:t>4.2. The power of consumer </a:t>
            </a:r>
            <a:r>
              <a:rPr lang="en-US" dirty="0" smtClean="0">
                <a:solidFill>
                  <a:schemeClr val="bg1">
                    <a:lumMod val="75000"/>
                  </a:schemeClr>
                </a:solidFill>
              </a:rPr>
              <a:t>systems</a:t>
            </a:r>
            <a:endParaRPr lang="en-US" dirty="0">
              <a:solidFill>
                <a:schemeClr val="bg1">
                  <a:lumMod val="75000"/>
                </a:schemeClr>
              </a:solidFill>
            </a:endParaRPr>
          </a:p>
          <a:p>
            <a:pPr marL="400050" lvl="1" indent="0">
              <a:buNone/>
            </a:pPr>
            <a:r>
              <a:rPr lang="en-US" dirty="0">
                <a:solidFill>
                  <a:schemeClr val="bg1">
                    <a:lumMod val="75000"/>
                  </a:schemeClr>
                </a:solidFill>
              </a:rPr>
              <a:t>4.2.1. Social networks: the multiplicative value of </a:t>
            </a:r>
            <a:r>
              <a:rPr lang="en-US" dirty="0" smtClean="0">
                <a:solidFill>
                  <a:schemeClr val="bg1">
                    <a:lumMod val="75000"/>
                  </a:schemeClr>
                </a:solidFill>
              </a:rPr>
              <a:t>networks</a:t>
            </a:r>
            <a:endParaRPr lang="en-US" dirty="0">
              <a:solidFill>
                <a:schemeClr val="bg1">
                  <a:lumMod val="75000"/>
                </a:schemeClr>
              </a:solidFill>
            </a:endParaRPr>
          </a:p>
          <a:p>
            <a:pPr marL="400050" lvl="1" indent="0">
              <a:buNone/>
            </a:pPr>
            <a:r>
              <a:rPr lang="en-US" dirty="0">
                <a:solidFill>
                  <a:schemeClr val="bg1">
                    <a:lumMod val="75000"/>
                  </a:schemeClr>
                </a:solidFill>
              </a:rPr>
              <a:t>4.2.2. Platforms: the generative power of two-sided network </a:t>
            </a:r>
            <a:r>
              <a:rPr lang="en-US" dirty="0" smtClean="0">
                <a:solidFill>
                  <a:schemeClr val="bg1">
                    <a:lumMod val="75000"/>
                  </a:schemeClr>
                </a:solidFill>
              </a:rPr>
              <a:t>effects</a:t>
            </a:r>
          </a:p>
          <a:p>
            <a:pPr marL="400050" lvl="1" indent="0">
              <a:buNone/>
            </a:pPr>
            <a:endParaRPr lang="en-US" dirty="0">
              <a:solidFill>
                <a:schemeClr val="bg1">
                  <a:lumMod val="75000"/>
                </a:schemeClr>
              </a:solidFill>
            </a:endParaRPr>
          </a:p>
          <a:p>
            <a:pPr marL="0" indent="0">
              <a:buNone/>
            </a:pPr>
            <a:r>
              <a:rPr lang="en-US" dirty="0">
                <a:solidFill>
                  <a:srgbClr val="FF0000"/>
                </a:solidFill>
              </a:rPr>
              <a:t>4.3. New innovations: future trends in consumer </a:t>
            </a:r>
            <a:r>
              <a:rPr lang="en-US" dirty="0" smtClean="0">
                <a:solidFill>
                  <a:srgbClr val="FF0000"/>
                </a:solidFill>
              </a:rPr>
              <a:t>systems</a:t>
            </a:r>
            <a:endParaRPr lang="en-US" dirty="0">
              <a:solidFill>
                <a:srgbClr val="FF0000"/>
              </a:solidFill>
            </a:endParaRPr>
          </a:p>
          <a:p>
            <a:pPr marL="400050" lvl="1" indent="0">
              <a:buNone/>
            </a:pPr>
            <a:r>
              <a:rPr lang="en-US" dirty="0">
                <a:solidFill>
                  <a:srgbClr val="FF0000"/>
                </a:solidFill>
              </a:rPr>
              <a:t>4.3.1. Impact on individuals: Digital identity </a:t>
            </a:r>
            <a:r>
              <a:rPr lang="en-US" dirty="0" smtClean="0">
                <a:solidFill>
                  <a:srgbClr val="FF0000"/>
                </a:solidFill>
              </a:rPr>
              <a:t>management</a:t>
            </a:r>
            <a:endParaRPr lang="en-US" dirty="0">
              <a:solidFill>
                <a:srgbClr val="FF0000"/>
              </a:solidFill>
            </a:endParaRPr>
          </a:p>
          <a:p>
            <a:pPr marL="400050" lvl="1" indent="0">
              <a:buNone/>
            </a:pPr>
            <a:r>
              <a:rPr lang="en-US" dirty="0">
                <a:solidFill>
                  <a:schemeClr val="bg1">
                    <a:lumMod val="75000"/>
                  </a:schemeClr>
                </a:solidFill>
              </a:rPr>
              <a:t>4.3.2. Impact on organizations (innovation) and society (revolution)</a:t>
            </a:r>
          </a:p>
        </p:txBody>
      </p:sp>
      <p:sp>
        <p:nvSpPr>
          <p:cNvPr id="4" name="Slide Number Placeholder 3"/>
          <p:cNvSpPr>
            <a:spLocks noGrp="1"/>
          </p:cNvSpPr>
          <p:nvPr>
            <p:ph type="sldNum" sz="quarter" idx="12"/>
          </p:nvPr>
        </p:nvSpPr>
        <p:spPr/>
        <p:txBody>
          <a:bodyPr/>
          <a:lstStyle/>
          <a:p>
            <a:fld id="{F0FAE603-1F90-B241-B3C8-35C47692136C}" type="slidenum">
              <a:rPr lang="en-US" smtClean="0"/>
              <a:t>3</a:t>
            </a:fld>
            <a:endParaRPr lang="en-US"/>
          </a:p>
        </p:txBody>
      </p:sp>
    </p:spTree>
    <p:extLst>
      <p:ext uri="{BB962C8B-B14F-4D97-AF65-F5344CB8AC3E}">
        <p14:creationId xmlns:p14="http://schemas.microsoft.com/office/powerpoint/2010/main" val="386224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Tech Trends to Watch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4797969"/>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45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Models in the Innovation Economy</a:t>
            </a:r>
            <a:endParaRPr lang="en-US" dirty="0"/>
          </a:p>
        </p:txBody>
      </p:sp>
      <p:sp>
        <p:nvSpPr>
          <p:cNvPr id="3" name="Content Placeholder 2"/>
          <p:cNvSpPr>
            <a:spLocks noGrp="1"/>
          </p:cNvSpPr>
          <p:nvPr>
            <p:ph idx="1"/>
          </p:nvPr>
        </p:nvSpPr>
        <p:spPr/>
        <p:txBody>
          <a:bodyPr/>
          <a:lstStyle/>
          <a:p>
            <a:r>
              <a:rPr lang="en-US" dirty="0" smtClean="0"/>
              <a:t>Ability to connect needs with availability</a:t>
            </a:r>
          </a:p>
          <a:p>
            <a:r>
              <a:rPr lang="en-US" dirty="0" smtClean="0"/>
              <a:t>Business models must be reviewed and update – the same old stuff won’t work!</a:t>
            </a:r>
          </a:p>
          <a:p>
            <a:r>
              <a:rPr lang="en-US" dirty="0" smtClean="0"/>
              <a:t>Marketing funnel</a:t>
            </a:r>
          </a:p>
          <a:p>
            <a:pPr marL="0" indent="0">
              <a:buNone/>
            </a:pPr>
            <a:endParaRPr lang="en-US" dirty="0"/>
          </a:p>
        </p:txBody>
      </p:sp>
    </p:spTree>
    <p:extLst>
      <p:ext uri="{BB962C8B-B14F-4D97-AF65-F5344CB8AC3E}">
        <p14:creationId xmlns:p14="http://schemas.microsoft.com/office/powerpoint/2010/main" val="23167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
            <a:ext cx="2667000" cy="1143000"/>
          </a:xfrm>
        </p:spPr>
        <p:txBody>
          <a:bodyPr>
            <a:normAutofit/>
          </a:bodyPr>
          <a:lstStyle/>
          <a:p>
            <a:r>
              <a:rPr lang="en-US" sz="2000" dirty="0" smtClean="0"/>
              <a:t>Disruption in the Digital Era</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2749131"/>
              </p:ext>
            </p:extLst>
          </p:nvPr>
        </p:nvGraphicFramePr>
        <p:xfrm>
          <a:off x="381000" y="266700"/>
          <a:ext cx="106299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306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685800" y="2476500"/>
            <a:ext cx="7010400" cy="1938992"/>
          </a:xfrm>
          <a:prstGeom prst="rect">
            <a:avLst/>
          </a:prstGeom>
          <a:noFill/>
        </p:spPr>
        <p:txBody>
          <a:bodyPr wrap="square" rtlCol="0">
            <a:spAutoFit/>
          </a:bodyPr>
          <a:lstStyle/>
          <a:p>
            <a:r>
              <a:rPr lang="en-US" sz="4000" dirty="0" smtClean="0"/>
              <a:t>Working in groups of 2-3, pick three which will result In the most disruptive innovation?</a:t>
            </a:r>
            <a:endParaRPr lang="en-US" sz="4000" dirty="0"/>
          </a:p>
        </p:txBody>
      </p:sp>
      <p:sp>
        <p:nvSpPr>
          <p:cNvPr id="2" name="TextBox 1"/>
          <p:cNvSpPr txBox="1"/>
          <p:nvPr/>
        </p:nvSpPr>
        <p:spPr>
          <a:xfrm>
            <a:off x="685800" y="342900"/>
            <a:ext cx="1224438" cy="369332"/>
          </a:xfrm>
          <a:prstGeom prst="rect">
            <a:avLst/>
          </a:prstGeom>
          <a:noFill/>
        </p:spPr>
        <p:txBody>
          <a:bodyPr wrap="none" rtlCol="0">
            <a:spAutoFit/>
          </a:bodyPr>
          <a:lstStyle/>
          <a:p>
            <a:r>
              <a:rPr lang="en-US" dirty="0" smtClean="0"/>
              <a:t>3D Printers</a:t>
            </a:r>
            <a:endParaRPr lang="en-US" dirty="0"/>
          </a:p>
        </p:txBody>
      </p:sp>
      <p:sp>
        <p:nvSpPr>
          <p:cNvPr id="4" name="TextBox 3"/>
          <p:cNvSpPr txBox="1"/>
          <p:nvPr/>
        </p:nvSpPr>
        <p:spPr>
          <a:xfrm>
            <a:off x="5410276" y="5219700"/>
            <a:ext cx="1850763" cy="369332"/>
          </a:xfrm>
          <a:prstGeom prst="rect">
            <a:avLst/>
          </a:prstGeom>
          <a:noFill/>
        </p:spPr>
        <p:txBody>
          <a:bodyPr wrap="none" rtlCol="0">
            <a:spAutoFit/>
          </a:bodyPr>
          <a:lstStyle/>
          <a:p>
            <a:r>
              <a:rPr lang="en-US" dirty="0" smtClean="0"/>
              <a:t>Internet of Things</a:t>
            </a:r>
            <a:endParaRPr lang="en-US" dirty="0"/>
          </a:p>
        </p:txBody>
      </p:sp>
      <p:sp>
        <p:nvSpPr>
          <p:cNvPr id="5" name="TextBox 4"/>
          <p:cNvSpPr txBox="1"/>
          <p:nvPr/>
        </p:nvSpPr>
        <p:spPr>
          <a:xfrm>
            <a:off x="4495800" y="1790700"/>
            <a:ext cx="1366208" cy="369332"/>
          </a:xfrm>
          <a:prstGeom prst="rect">
            <a:avLst/>
          </a:prstGeom>
          <a:noFill/>
        </p:spPr>
        <p:txBody>
          <a:bodyPr wrap="none" rtlCol="0">
            <a:spAutoFit/>
          </a:bodyPr>
          <a:lstStyle/>
          <a:p>
            <a:r>
              <a:rPr lang="en-US" dirty="0" smtClean="0"/>
              <a:t>Tech/Privacy</a:t>
            </a:r>
            <a:endParaRPr lang="en-US" dirty="0"/>
          </a:p>
        </p:txBody>
      </p:sp>
      <p:sp>
        <p:nvSpPr>
          <p:cNvPr id="6" name="TextBox 5"/>
          <p:cNvSpPr txBox="1"/>
          <p:nvPr/>
        </p:nvSpPr>
        <p:spPr>
          <a:xfrm>
            <a:off x="304800" y="4393168"/>
            <a:ext cx="2125390" cy="369332"/>
          </a:xfrm>
          <a:prstGeom prst="rect">
            <a:avLst/>
          </a:prstGeom>
          <a:noFill/>
        </p:spPr>
        <p:txBody>
          <a:bodyPr wrap="none" rtlCol="0">
            <a:spAutoFit/>
          </a:bodyPr>
          <a:lstStyle/>
          <a:p>
            <a:r>
              <a:rPr lang="en-US" dirty="0" smtClean="0"/>
              <a:t>Descriptive Analytics</a:t>
            </a:r>
            <a:endParaRPr lang="en-US" dirty="0"/>
          </a:p>
        </p:txBody>
      </p:sp>
      <p:sp>
        <p:nvSpPr>
          <p:cNvPr id="7" name="TextBox 6"/>
          <p:cNvSpPr txBox="1"/>
          <p:nvPr/>
        </p:nvSpPr>
        <p:spPr>
          <a:xfrm>
            <a:off x="4191000" y="527566"/>
            <a:ext cx="2052357" cy="369332"/>
          </a:xfrm>
          <a:prstGeom prst="rect">
            <a:avLst/>
          </a:prstGeom>
          <a:noFill/>
        </p:spPr>
        <p:txBody>
          <a:bodyPr wrap="none" rtlCol="0">
            <a:spAutoFit/>
          </a:bodyPr>
          <a:lstStyle/>
          <a:p>
            <a:r>
              <a:rPr lang="en-US" dirty="0" smtClean="0"/>
              <a:t>Diagnostic Analytics</a:t>
            </a:r>
            <a:endParaRPr lang="en-US" dirty="0"/>
          </a:p>
        </p:txBody>
      </p:sp>
      <p:sp>
        <p:nvSpPr>
          <p:cNvPr id="8" name="TextBox 7"/>
          <p:cNvSpPr txBox="1"/>
          <p:nvPr/>
        </p:nvSpPr>
        <p:spPr>
          <a:xfrm>
            <a:off x="5217178" y="4337566"/>
            <a:ext cx="2009589" cy="369332"/>
          </a:xfrm>
          <a:prstGeom prst="rect">
            <a:avLst/>
          </a:prstGeom>
          <a:noFill/>
        </p:spPr>
        <p:txBody>
          <a:bodyPr wrap="none" rtlCol="0">
            <a:spAutoFit/>
          </a:bodyPr>
          <a:lstStyle/>
          <a:p>
            <a:r>
              <a:rPr lang="en-US" dirty="0" smtClean="0"/>
              <a:t>Predictive Analytics</a:t>
            </a:r>
            <a:endParaRPr lang="en-US" dirty="0"/>
          </a:p>
        </p:txBody>
      </p:sp>
      <p:sp>
        <p:nvSpPr>
          <p:cNvPr id="9" name="TextBox 8"/>
          <p:cNvSpPr txBox="1"/>
          <p:nvPr/>
        </p:nvSpPr>
        <p:spPr>
          <a:xfrm>
            <a:off x="685800" y="1638300"/>
            <a:ext cx="2178481" cy="369332"/>
          </a:xfrm>
          <a:prstGeom prst="rect">
            <a:avLst/>
          </a:prstGeom>
          <a:noFill/>
        </p:spPr>
        <p:txBody>
          <a:bodyPr wrap="none" rtlCol="0">
            <a:spAutoFit/>
          </a:bodyPr>
          <a:lstStyle/>
          <a:p>
            <a:r>
              <a:rPr lang="en-US" dirty="0" smtClean="0"/>
              <a:t>Prescriptive Analytics</a:t>
            </a:r>
            <a:endParaRPr lang="en-US" dirty="0"/>
          </a:p>
        </p:txBody>
      </p:sp>
      <p:sp>
        <p:nvSpPr>
          <p:cNvPr id="10" name="TextBox 9"/>
          <p:cNvSpPr txBox="1"/>
          <p:nvPr/>
        </p:nvSpPr>
        <p:spPr>
          <a:xfrm>
            <a:off x="6888209" y="4762500"/>
            <a:ext cx="960391" cy="369332"/>
          </a:xfrm>
          <a:prstGeom prst="rect">
            <a:avLst/>
          </a:prstGeom>
          <a:noFill/>
        </p:spPr>
        <p:txBody>
          <a:bodyPr wrap="none" rtlCol="0">
            <a:spAutoFit/>
          </a:bodyPr>
          <a:lstStyle/>
          <a:p>
            <a:r>
              <a:rPr lang="en-US" dirty="0" smtClean="0"/>
              <a:t>Big Data</a:t>
            </a:r>
            <a:endParaRPr lang="en-US" dirty="0"/>
          </a:p>
        </p:txBody>
      </p:sp>
      <p:sp>
        <p:nvSpPr>
          <p:cNvPr id="11" name="TextBox 10"/>
          <p:cNvSpPr txBox="1"/>
          <p:nvPr/>
        </p:nvSpPr>
        <p:spPr>
          <a:xfrm>
            <a:off x="3962400" y="1333500"/>
            <a:ext cx="2017540" cy="369332"/>
          </a:xfrm>
          <a:prstGeom prst="rect">
            <a:avLst/>
          </a:prstGeom>
          <a:noFill/>
        </p:spPr>
        <p:txBody>
          <a:bodyPr wrap="none" rtlCol="0">
            <a:spAutoFit/>
          </a:bodyPr>
          <a:lstStyle/>
          <a:p>
            <a:r>
              <a:rPr lang="en-US" dirty="0" smtClean="0"/>
              <a:t>Smarter Computers</a:t>
            </a:r>
            <a:endParaRPr lang="en-US" dirty="0"/>
          </a:p>
        </p:txBody>
      </p:sp>
      <p:sp>
        <p:nvSpPr>
          <p:cNvPr id="12" name="TextBox 11"/>
          <p:cNvSpPr txBox="1"/>
          <p:nvPr/>
        </p:nvSpPr>
        <p:spPr>
          <a:xfrm>
            <a:off x="304800" y="5295900"/>
            <a:ext cx="987835" cy="369332"/>
          </a:xfrm>
          <a:prstGeom prst="rect">
            <a:avLst/>
          </a:prstGeom>
          <a:noFill/>
        </p:spPr>
        <p:txBody>
          <a:bodyPr wrap="none" rtlCol="0">
            <a:spAutoFit/>
          </a:bodyPr>
          <a:lstStyle/>
          <a:p>
            <a:r>
              <a:rPr lang="en-US" dirty="0" smtClean="0"/>
              <a:t>Robotics</a:t>
            </a:r>
            <a:endParaRPr lang="en-US" dirty="0"/>
          </a:p>
        </p:txBody>
      </p:sp>
      <p:sp>
        <p:nvSpPr>
          <p:cNvPr id="13" name="TextBox 12"/>
          <p:cNvSpPr txBox="1"/>
          <p:nvPr/>
        </p:nvSpPr>
        <p:spPr>
          <a:xfrm>
            <a:off x="304800" y="896898"/>
            <a:ext cx="726481" cy="369332"/>
          </a:xfrm>
          <a:prstGeom prst="rect">
            <a:avLst/>
          </a:prstGeom>
          <a:noFill/>
        </p:spPr>
        <p:txBody>
          <a:bodyPr wrap="none" rtlCol="0">
            <a:spAutoFit/>
          </a:bodyPr>
          <a:lstStyle/>
          <a:p>
            <a:r>
              <a:rPr lang="en-US" dirty="0" smtClean="0"/>
              <a:t>Cloud</a:t>
            </a:r>
            <a:endParaRPr lang="en-US" dirty="0"/>
          </a:p>
        </p:txBody>
      </p:sp>
      <p:sp>
        <p:nvSpPr>
          <p:cNvPr id="14" name="TextBox 13"/>
          <p:cNvSpPr txBox="1"/>
          <p:nvPr/>
        </p:nvSpPr>
        <p:spPr>
          <a:xfrm>
            <a:off x="2133600" y="1104900"/>
            <a:ext cx="1941557" cy="369332"/>
          </a:xfrm>
          <a:prstGeom prst="rect">
            <a:avLst/>
          </a:prstGeom>
          <a:noFill/>
        </p:spPr>
        <p:txBody>
          <a:bodyPr wrap="none" rtlCol="0">
            <a:spAutoFit/>
          </a:bodyPr>
          <a:lstStyle/>
          <a:p>
            <a:r>
              <a:rPr lang="en-US" dirty="0" smtClean="0"/>
              <a:t>Thinking Machines</a:t>
            </a:r>
            <a:endParaRPr lang="en-US" dirty="0"/>
          </a:p>
        </p:txBody>
      </p:sp>
      <p:sp>
        <p:nvSpPr>
          <p:cNvPr id="15" name="TextBox 14"/>
          <p:cNvSpPr txBox="1"/>
          <p:nvPr/>
        </p:nvSpPr>
        <p:spPr>
          <a:xfrm>
            <a:off x="3352800" y="4762500"/>
            <a:ext cx="1582549" cy="369332"/>
          </a:xfrm>
          <a:prstGeom prst="rect">
            <a:avLst/>
          </a:prstGeom>
          <a:noFill/>
        </p:spPr>
        <p:txBody>
          <a:bodyPr wrap="none" rtlCol="0">
            <a:spAutoFit/>
          </a:bodyPr>
          <a:lstStyle/>
          <a:p>
            <a:r>
              <a:rPr lang="en-US" dirty="0" smtClean="0"/>
              <a:t>Cloud Robotics</a:t>
            </a:r>
            <a:endParaRPr lang="en-US" dirty="0"/>
          </a:p>
        </p:txBody>
      </p:sp>
      <p:sp>
        <p:nvSpPr>
          <p:cNvPr id="16" name="TextBox 15"/>
          <p:cNvSpPr txBox="1"/>
          <p:nvPr/>
        </p:nvSpPr>
        <p:spPr>
          <a:xfrm>
            <a:off x="2590800" y="114300"/>
            <a:ext cx="2101729" cy="369332"/>
          </a:xfrm>
          <a:prstGeom prst="rect">
            <a:avLst/>
          </a:prstGeom>
          <a:noFill/>
        </p:spPr>
        <p:txBody>
          <a:bodyPr wrap="none" rtlCol="0">
            <a:spAutoFit/>
          </a:bodyPr>
          <a:lstStyle/>
          <a:p>
            <a:r>
              <a:rPr lang="en-US" dirty="0" smtClean="0"/>
              <a:t>Artificial Intelligence</a:t>
            </a:r>
            <a:endParaRPr lang="en-US" dirty="0"/>
          </a:p>
        </p:txBody>
      </p:sp>
      <p:sp>
        <p:nvSpPr>
          <p:cNvPr id="17" name="TextBox 16"/>
          <p:cNvSpPr txBox="1"/>
          <p:nvPr/>
        </p:nvSpPr>
        <p:spPr>
          <a:xfrm>
            <a:off x="2133600" y="2160032"/>
            <a:ext cx="1580369" cy="369332"/>
          </a:xfrm>
          <a:prstGeom prst="rect">
            <a:avLst/>
          </a:prstGeom>
          <a:noFill/>
        </p:spPr>
        <p:txBody>
          <a:bodyPr wrap="none" rtlCol="0">
            <a:spAutoFit/>
          </a:bodyPr>
          <a:lstStyle/>
          <a:p>
            <a:r>
              <a:rPr lang="en-US" dirty="0" smtClean="0"/>
              <a:t>Quantified Self</a:t>
            </a:r>
            <a:endParaRPr lang="en-US" dirty="0"/>
          </a:p>
        </p:txBody>
      </p:sp>
      <p:sp>
        <p:nvSpPr>
          <p:cNvPr id="18" name="TextBox 17"/>
          <p:cNvSpPr txBox="1"/>
          <p:nvPr/>
        </p:nvSpPr>
        <p:spPr>
          <a:xfrm>
            <a:off x="1367495" y="4991100"/>
            <a:ext cx="1228926" cy="369332"/>
          </a:xfrm>
          <a:prstGeom prst="rect">
            <a:avLst/>
          </a:prstGeom>
          <a:noFill/>
        </p:spPr>
        <p:txBody>
          <a:bodyPr wrap="none" rtlCol="0">
            <a:spAutoFit/>
          </a:bodyPr>
          <a:lstStyle/>
          <a:p>
            <a:r>
              <a:rPr lang="en-US" dirty="0" smtClean="0"/>
              <a:t>Ultra HDTV</a:t>
            </a:r>
            <a:endParaRPr lang="en-US" dirty="0"/>
          </a:p>
        </p:txBody>
      </p:sp>
      <p:sp>
        <p:nvSpPr>
          <p:cNvPr id="19" name="TextBox 18"/>
          <p:cNvSpPr txBox="1"/>
          <p:nvPr/>
        </p:nvSpPr>
        <p:spPr>
          <a:xfrm>
            <a:off x="6705600" y="2171700"/>
            <a:ext cx="1498295" cy="369332"/>
          </a:xfrm>
          <a:prstGeom prst="rect">
            <a:avLst/>
          </a:prstGeom>
          <a:noFill/>
        </p:spPr>
        <p:txBody>
          <a:bodyPr wrap="none" rtlCol="0">
            <a:spAutoFit/>
          </a:bodyPr>
          <a:lstStyle/>
          <a:p>
            <a:r>
              <a:rPr lang="en-US" dirty="0" smtClean="0"/>
              <a:t>Virtual Reality</a:t>
            </a:r>
            <a:endParaRPr lang="en-US" dirty="0"/>
          </a:p>
        </p:txBody>
      </p:sp>
    </p:spTree>
    <p:extLst>
      <p:ext uri="{BB962C8B-B14F-4D97-AF65-F5344CB8AC3E}">
        <p14:creationId xmlns:p14="http://schemas.microsoft.com/office/powerpoint/2010/main" val="558279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3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800"/>
                            </p:stCondLst>
                            <p:childTnLst>
                              <p:par>
                                <p:cTn id="10" presetID="2" presetClass="entr" presetSubtype="4" fill="hold" grpId="0" nodeType="afterEffect">
                                  <p:stCondLst>
                                    <p:cond delay="30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600"/>
                            </p:stCondLst>
                            <p:childTnLst>
                              <p:par>
                                <p:cTn id="15" presetID="2" presetClass="entr" presetSubtype="4" fill="hold" grpId="0" nodeType="afterEffect">
                                  <p:stCondLst>
                                    <p:cond delay="30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2400"/>
                            </p:stCondLst>
                            <p:childTnLst>
                              <p:par>
                                <p:cTn id="20" presetID="2" presetClass="entr" presetSubtype="4" fill="hold" grpId="0" nodeType="afterEffect">
                                  <p:stCondLst>
                                    <p:cond delay="3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3200"/>
                            </p:stCondLst>
                            <p:childTnLst>
                              <p:par>
                                <p:cTn id="25" presetID="2" presetClass="entr" presetSubtype="4" fill="hold" grpId="0" nodeType="afterEffect">
                                  <p:stCondLst>
                                    <p:cond delay="3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grpId="0" nodeType="afterEffect">
                                  <p:stCondLst>
                                    <p:cond delay="30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par>
                          <p:cTn id="34" fill="hold">
                            <p:stCondLst>
                              <p:cond delay="4800"/>
                            </p:stCondLst>
                            <p:childTnLst>
                              <p:par>
                                <p:cTn id="35" presetID="2" presetClass="entr" presetSubtype="4" fill="hold" grpId="0" nodeType="afterEffect">
                                  <p:stCondLst>
                                    <p:cond delay="30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5600"/>
                            </p:stCondLst>
                            <p:childTnLst>
                              <p:par>
                                <p:cTn id="40" presetID="2" presetClass="entr" presetSubtype="4" fill="hold" grpId="0" nodeType="afterEffect">
                                  <p:stCondLst>
                                    <p:cond delay="30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par>
                          <p:cTn id="44" fill="hold">
                            <p:stCondLst>
                              <p:cond delay="6400"/>
                            </p:stCondLst>
                            <p:childTnLst>
                              <p:par>
                                <p:cTn id="45" presetID="2" presetClass="entr" presetSubtype="4" fill="hold" grpId="0" nodeType="afterEffect">
                                  <p:stCondLst>
                                    <p:cond delay="30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7200"/>
                            </p:stCondLst>
                            <p:childTnLst>
                              <p:par>
                                <p:cTn id="50" presetID="2" presetClass="entr" presetSubtype="4" fill="hold" grpId="0" nodeType="afterEffect">
                                  <p:stCondLst>
                                    <p:cond delay="30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ppt_x"/>
                                          </p:val>
                                        </p:tav>
                                        <p:tav tm="100000">
                                          <p:val>
                                            <p:strVal val="#ppt_x"/>
                                          </p:val>
                                        </p:tav>
                                      </p:tavLst>
                                    </p:anim>
                                    <p:anim calcmode="lin" valueType="num">
                                      <p:cBhvr additive="base">
                                        <p:cTn id="53" dur="500" fill="hold"/>
                                        <p:tgtEl>
                                          <p:spTgt spid="12"/>
                                        </p:tgtEl>
                                        <p:attrNameLst>
                                          <p:attrName>ppt_y</p:attrName>
                                        </p:attrNameLst>
                                      </p:cBhvr>
                                      <p:tavLst>
                                        <p:tav tm="0">
                                          <p:val>
                                            <p:strVal val="1+#ppt_h/2"/>
                                          </p:val>
                                        </p:tav>
                                        <p:tav tm="100000">
                                          <p:val>
                                            <p:strVal val="#ppt_y"/>
                                          </p:val>
                                        </p:tav>
                                      </p:tavLst>
                                    </p:anim>
                                  </p:childTnLst>
                                </p:cTn>
                              </p:par>
                            </p:childTnLst>
                          </p:cTn>
                        </p:par>
                        <p:par>
                          <p:cTn id="54" fill="hold">
                            <p:stCondLst>
                              <p:cond delay="8000"/>
                            </p:stCondLst>
                            <p:childTnLst>
                              <p:par>
                                <p:cTn id="55" presetID="2" presetClass="entr" presetSubtype="4" fill="hold" grpId="0" nodeType="afterEffect">
                                  <p:stCondLst>
                                    <p:cond delay="30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childTnLst>
                          </p:cTn>
                        </p:par>
                        <p:par>
                          <p:cTn id="59" fill="hold">
                            <p:stCondLst>
                              <p:cond delay="8800"/>
                            </p:stCondLst>
                            <p:childTnLst>
                              <p:par>
                                <p:cTn id="60" presetID="2" presetClass="entr" presetSubtype="4" fill="hold" grpId="0" nodeType="afterEffect">
                                  <p:stCondLst>
                                    <p:cond delay="300"/>
                                  </p:stCondLst>
                                  <p:childTnLst>
                                    <p:set>
                                      <p:cBhvr>
                                        <p:cTn id="61" dur="1" fill="hold">
                                          <p:stCondLst>
                                            <p:cond delay="0"/>
                                          </p:stCondLst>
                                        </p:cTn>
                                        <p:tgtEl>
                                          <p:spTgt spid="8"/>
                                        </p:tgtEl>
                                        <p:attrNameLst>
                                          <p:attrName>style.visibility</p:attrName>
                                        </p:attrNameLst>
                                      </p:cBhvr>
                                      <p:to>
                                        <p:strVal val="visible"/>
                                      </p:to>
                                    </p:set>
                                    <p:anim calcmode="lin" valueType="num">
                                      <p:cBhvr additive="base">
                                        <p:cTn id="62" dur="500" fill="hold"/>
                                        <p:tgtEl>
                                          <p:spTgt spid="8"/>
                                        </p:tgtEl>
                                        <p:attrNameLst>
                                          <p:attrName>ppt_x</p:attrName>
                                        </p:attrNameLst>
                                      </p:cBhvr>
                                      <p:tavLst>
                                        <p:tav tm="0">
                                          <p:val>
                                            <p:strVal val="#ppt_x"/>
                                          </p:val>
                                        </p:tav>
                                        <p:tav tm="100000">
                                          <p:val>
                                            <p:strVal val="#ppt_x"/>
                                          </p:val>
                                        </p:tav>
                                      </p:tavLst>
                                    </p:anim>
                                    <p:anim calcmode="lin" valueType="num">
                                      <p:cBhvr additive="base">
                                        <p:cTn id="63" dur="500" fill="hold"/>
                                        <p:tgtEl>
                                          <p:spTgt spid="8"/>
                                        </p:tgtEl>
                                        <p:attrNameLst>
                                          <p:attrName>ppt_y</p:attrName>
                                        </p:attrNameLst>
                                      </p:cBhvr>
                                      <p:tavLst>
                                        <p:tav tm="0">
                                          <p:val>
                                            <p:strVal val="1+#ppt_h/2"/>
                                          </p:val>
                                        </p:tav>
                                        <p:tav tm="100000">
                                          <p:val>
                                            <p:strVal val="#ppt_y"/>
                                          </p:val>
                                        </p:tav>
                                      </p:tavLst>
                                    </p:anim>
                                  </p:childTnLst>
                                </p:cTn>
                              </p:par>
                            </p:childTnLst>
                          </p:cTn>
                        </p:par>
                        <p:par>
                          <p:cTn id="64" fill="hold">
                            <p:stCondLst>
                              <p:cond delay="9600"/>
                            </p:stCondLst>
                            <p:childTnLst>
                              <p:par>
                                <p:cTn id="65" presetID="2" presetClass="entr" presetSubtype="4" fill="hold" grpId="0" nodeType="afterEffect">
                                  <p:stCondLst>
                                    <p:cond delay="30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par>
                          <p:cTn id="69" fill="hold">
                            <p:stCondLst>
                              <p:cond delay="10400"/>
                            </p:stCondLst>
                            <p:childTnLst>
                              <p:par>
                                <p:cTn id="70" presetID="2" presetClass="entr" presetSubtype="4" fill="hold" grpId="0" nodeType="afterEffect">
                                  <p:stCondLst>
                                    <p:cond delay="300"/>
                                  </p:stCondLst>
                                  <p:childTnLst>
                                    <p:set>
                                      <p:cBhvr>
                                        <p:cTn id="71" dur="1" fill="hold">
                                          <p:stCondLst>
                                            <p:cond delay="0"/>
                                          </p:stCondLst>
                                        </p:cTn>
                                        <p:tgtEl>
                                          <p:spTgt spid="4"/>
                                        </p:tgtEl>
                                        <p:attrNameLst>
                                          <p:attrName>style.visibility</p:attrName>
                                        </p:attrNameLst>
                                      </p:cBhvr>
                                      <p:to>
                                        <p:strVal val="visible"/>
                                      </p:to>
                                    </p:set>
                                    <p:anim calcmode="lin" valueType="num">
                                      <p:cBhvr additive="base">
                                        <p:cTn id="72" dur="500" fill="hold"/>
                                        <p:tgtEl>
                                          <p:spTgt spid="4"/>
                                        </p:tgtEl>
                                        <p:attrNameLst>
                                          <p:attrName>ppt_x</p:attrName>
                                        </p:attrNameLst>
                                      </p:cBhvr>
                                      <p:tavLst>
                                        <p:tav tm="0">
                                          <p:val>
                                            <p:strVal val="#ppt_x"/>
                                          </p:val>
                                        </p:tav>
                                        <p:tav tm="100000">
                                          <p:val>
                                            <p:strVal val="#ppt_x"/>
                                          </p:val>
                                        </p:tav>
                                      </p:tavLst>
                                    </p:anim>
                                    <p:anim calcmode="lin" valueType="num">
                                      <p:cBhvr additive="base">
                                        <p:cTn id="73" dur="500" fill="hold"/>
                                        <p:tgtEl>
                                          <p:spTgt spid="4"/>
                                        </p:tgtEl>
                                        <p:attrNameLst>
                                          <p:attrName>ppt_y</p:attrName>
                                        </p:attrNameLst>
                                      </p:cBhvr>
                                      <p:tavLst>
                                        <p:tav tm="0">
                                          <p:val>
                                            <p:strVal val="1+#ppt_h/2"/>
                                          </p:val>
                                        </p:tav>
                                        <p:tav tm="100000">
                                          <p:val>
                                            <p:strVal val="#ppt_y"/>
                                          </p:val>
                                        </p:tav>
                                      </p:tavLst>
                                    </p:anim>
                                  </p:childTnLst>
                                </p:cTn>
                              </p:par>
                            </p:childTnLst>
                          </p:cTn>
                        </p:par>
                        <p:par>
                          <p:cTn id="74" fill="hold">
                            <p:stCondLst>
                              <p:cond delay="11200"/>
                            </p:stCondLst>
                            <p:childTnLst>
                              <p:par>
                                <p:cTn id="75" presetID="2" presetClass="entr" presetSubtype="4" fill="hold" grpId="0" nodeType="afterEffect">
                                  <p:stCondLst>
                                    <p:cond delay="30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childTnLst>
                          </p:cTn>
                        </p:par>
                        <p:par>
                          <p:cTn id="79" fill="hold">
                            <p:stCondLst>
                              <p:cond delay="12000"/>
                            </p:stCondLst>
                            <p:childTnLst>
                              <p:par>
                                <p:cTn id="80" presetID="2" presetClass="entr" presetSubtype="4" fill="hold" grpId="0" nodeType="afterEffect">
                                  <p:stCondLst>
                                    <p:cond delay="300"/>
                                  </p:stCondLst>
                                  <p:childTnLst>
                                    <p:set>
                                      <p:cBhvr>
                                        <p:cTn id="81" dur="1" fill="hold">
                                          <p:stCondLst>
                                            <p:cond delay="0"/>
                                          </p:stCondLst>
                                        </p:cTn>
                                        <p:tgtEl>
                                          <p:spTgt spid="5"/>
                                        </p:tgtEl>
                                        <p:attrNameLst>
                                          <p:attrName>style.visibility</p:attrName>
                                        </p:attrNameLst>
                                      </p:cBhvr>
                                      <p:to>
                                        <p:strVal val="visible"/>
                                      </p:to>
                                    </p:set>
                                    <p:anim calcmode="lin" valueType="num">
                                      <p:cBhvr additive="base">
                                        <p:cTn id="82" dur="500" fill="hold"/>
                                        <p:tgtEl>
                                          <p:spTgt spid="5"/>
                                        </p:tgtEl>
                                        <p:attrNameLst>
                                          <p:attrName>ppt_x</p:attrName>
                                        </p:attrNameLst>
                                      </p:cBhvr>
                                      <p:tavLst>
                                        <p:tav tm="0">
                                          <p:val>
                                            <p:strVal val="#ppt_x"/>
                                          </p:val>
                                        </p:tav>
                                        <p:tav tm="100000">
                                          <p:val>
                                            <p:strVal val="#ppt_x"/>
                                          </p:val>
                                        </p:tav>
                                      </p:tavLst>
                                    </p:anim>
                                    <p:anim calcmode="lin" valueType="num">
                                      <p:cBhvr additive="base">
                                        <p:cTn id="83" dur="500" fill="hold"/>
                                        <p:tgtEl>
                                          <p:spTgt spid="5"/>
                                        </p:tgtEl>
                                        <p:attrNameLst>
                                          <p:attrName>ppt_y</p:attrName>
                                        </p:attrNameLst>
                                      </p:cBhvr>
                                      <p:tavLst>
                                        <p:tav tm="0">
                                          <p:val>
                                            <p:strVal val="1+#ppt_h/2"/>
                                          </p:val>
                                        </p:tav>
                                        <p:tav tm="100000">
                                          <p:val>
                                            <p:strVal val="#ppt_y"/>
                                          </p:val>
                                        </p:tav>
                                      </p:tavLst>
                                    </p:anim>
                                  </p:childTnLst>
                                </p:cTn>
                              </p:par>
                            </p:childTnLst>
                          </p:cTn>
                        </p:par>
                        <p:par>
                          <p:cTn id="84" fill="hold">
                            <p:stCondLst>
                              <p:cond delay="12800"/>
                            </p:stCondLst>
                            <p:childTnLst>
                              <p:par>
                                <p:cTn id="85" presetID="2" presetClass="entr" presetSubtype="4" fill="hold" grpId="0" nodeType="afterEffect">
                                  <p:stCondLst>
                                    <p:cond delay="300"/>
                                  </p:stCondLst>
                                  <p:childTnLst>
                                    <p:set>
                                      <p:cBhvr>
                                        <p:cTn id="86" dur="1" fill="hold">
                                          <p:stCondLst>
                                            <p:cond delay="0"/>
                                          </p:stCondLst>
                                        </p:cTn>
                                        <p:tgtEl>
                                          <p:spTgt spid="19"/>
                                        </p:tgtEl>
                                        <p:attrNameLst>
                                          <p:attrName>style.visibility</p:attrName>
                                        </p:attrNameLst>
                                      </p:cBhvr>
                                      <p:to>
                                        <p:strVal val="visible"/>
                                      </p:to>
                                    </p:set>
                                    <p:anim calcmode="lin" valueType="num">
                                      <p:cBhvr additive="base">
                                        <p:cTn id="87" dur="500" fill="hold"/>
                                        <p:tgtEl>
                                          <p:spTgt spid="19"/>
                                        </p:tgtEl>
                                        <p:attrNameLst>
                                          <p:attrName>ppt_x</p:attrName>
                                        </p:attrNameLst>
                                      </p:cBhvr>
                                      <p:tavLst>
                                        <p:tav tm="0">
                                          <p:val>
                                            <p:strVal val="#ppt_x"/>
                                          </p:val>
                                        </p:tav>
                                        <p:tav tm="100000">
                                          <p:val>
                                            <p:strVal val="#ppt_x"/>
                                          </p:val>
                                        </p:tav>
                                      </p:tavLst>
                                    </p:anim>
                                    <p:anim calcmode="lin" valueType="num">
                                      <p:cBhvr additive="base">
                                        <p:cTn id="8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685800" y="2476500"/>
            <a:ext cx="7010400" cy="3170099"/>
          </a:xfrm>
          <a:prstGeom prst="rect">
            <a:avLst/>
          </a:prstGeom>
          <a:noFill/>
        </p:spPr>
        <p:txBody>
          <a:bodyPr wrap="square" rtlCol="0">
            <a:spAutoFit/>
          </a:bodyPr>
          <a:lstStyle/>
          <a:p>
            <a:r>
              <a:rPr lang="en-US" sz="4000" dirty="0" smtClean="0"/>
              <a:t>Working in groups of 2-3, what are the 3 most interesting things you learned from completing Learn IT! #5 – Identity Management?</a:t>
            </a:r>
            <a:endParaRPr lang="en-US" sz="4000" dirty="0"/>
          </a:p>
        </p:txBody>
      </p:sp>
    </p:spTree>
    <p:extLst>
      <p:ext uri="{BB962C8B-B14F-4D97-AF65-F5344CB8AC3E}">
        <p14:creationId xmlns:p14="http://schemas.microsoft.com/office/powerpoint/2010/main" val="39876378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685800" y="2476500"/>
            <a:ext cx="7010400" cy="1938992"/>
          </a:xfrm>
          <a:prstGeom prst="rect">
            <a:avLst/>
          </a:prstGeom>
          <a:noFill/>
        </p:spPr>
        <p:txBody>
          <a:bodyPr wrap="square" rtlCol="0">
            <a:spAutoFit/>
          </a:bodyPr>
          <a:lstStyle/>
          <a:p>
            <a:r>
              <a:rPr lang="en-US" sz="4000" dirty="0" smtClean="0"/>
              <a:t>Working in your same teams, what would you change in your online behavior after reading…</a:t>
            </a:r>
            <a:endParaRPr lang="en-US" sz="4000" dirty="0"/>
          </a:p>
        </p:txBody>
      </p:sp>
      <p:sp>
        <p:nvSpPr>
          <p:cNvPr id="2" name="TextBox 1"/>
          <p:cNvSpPr txBox="1"/>
          <p:nvPr/>
        </p:nvSpPr>
        <p:spPr>
          <a:xfrm>
            <a:off x="457200" y="876300"/>
            <a:ext cx="5706242" cy="369332"/>
          </a:xfrm>
          <a:prstGeom prst="rect">
            <a:avLst/>
          </a:prstGeom>
          <a:noFill/>
        </p:spPr>
        <p:txBody>
          <a:bodyPr wrap="none" rtlCol="0">
            <a:spAutoFit/>
          </a:bodyPr>
          <a:lstStyle/>
          <a:p>
            <a:r>
              <a:rPr lang="en-US" dirty="0"/>
              <a:t>How to distinguish between a Phish and a Legitimate Email</a:t>
            </a:r>
          </a:p>
        </p:txBody>
      </p:sp>
      <p:sp>
        <p:nvSpPr>
          <p:cNvPr id="4" name="TextBox 3"/>
          <p:cNvSpPr txBox="1"/>
          <p:nvPr/>
        </p:nvSpPr>
        <p:spPr>
          <a:xfrm>
            <a:off x="152400" y="5143500"/>
            <a:ext cx="3353226" cy="369332"/>
          </a:xfrm>
          <a:prstGeom prst="rect">
            <a:avLst/>
          </a:prstGeom>
          <a:noFill/>
        </p:spPr>
        <p:txBody>
          <a:bodyPr wrap="none" rtlCol="0">
            <a:spAutoFit/>
          </a:bodyPr>
          <a:lstStyle/>
          <a:p>
            <a:r>
              <a:rPr lang="en-US" dirty="0"/>
              <a:t>Phishing scam targets Apple users</a:t>
            </a:r>
          </a:p>
        </p:txBody>
      </p:sp>
      <p:sp>
        <p:nvSpPr>
          <p:cNvPr id="5" name="TextBox 4"/>
          <p:cNvSpPr txBox="1"/>
          <p:nvPr/>
        </p:nvSpPr>
        <p:spPr>
          <a:xfrm>
            <a:off x="0" y="38100"/>
            <a:ext cx="6832896" cy="369332"/>
          </a:xfrm>
          <a:prstGeom prst="rect">
            <a:avLst/>
          </a:prstGeom>
          <a:noFill/>
        </p:spPr>
        <p:txBody>
          <a:bodyPr wrap="none" rtlCol="0">
            <a:spAutoFit/>
          </a:bodyPr>
          <a:lstStyle/>
          <a:p>
            <a:r>
              <a:rPr lang="en-US" dirty="0"/>
              <a:t>‘This is my Instagram:’ Self-editing, fear keep kids glued to social media</a:t>
            </a:r>
          </a:p>
        </p:txBody>
      </p:sp>
      <p:sp>
        <p:nvSpPr>
          <p:cNvPr id="6" name="TextBox 5"/>
          <p:cNvSpPr txBox="1"/>
          <p:nvPr/>
        </p:nvSpPr>
        <p:spPr>
          <a:xfrm>
            <a:off x="3048000" y="4533900"/>
            <a:ext cx="4833631" cy="369332"/>
          </a:xfrm>
          <a:prstGeom prst="rect">
            <a:avLst/>
          </a:prstGeom>
          <a:noFill/>
        </p:spPr>
        <p:txBody>
          <a:bodyPr wrap="none" rtlCol="0">
            <a:spAutoFit/>
          </a:bodyPr>
          <a:lstStyle/>
          <a:p>
            <a:r>
              <a:rPr lang="en-US" dirty="0"/>
              <a:t>Is Shame Necessary? How About Public Shaming?</a:t>
            </a:r>
          </a:p>
        </p:txBody>
      </p:sp>
      <p:sp>
        <p:nvSpPr>
          <p:cNvPr id="7" name="TextBox 6"/>
          <p:cNvSpPr txBox="1"/>
          <p:nvPr/>
        </p:nvSpPr>
        <p:spPr>
          <a:xfrm>
            <a:off x="152400" y="2095500"/>
            <a:ext cx="8412303" cy="369332"/>
          </a:xfrm>
          <a:prstGeom prst="rect">
            <a:avLst/>
          </a:prstGeom>
          <a:noFill/>
        </p:spPr>
        <p:txBody>
          <a:bodyPr wrap="none" rtlCol="0">
            <a:spAutoFit/>
          </a:bodyPr>
          <a:lstStyle/>
          <a:p>
            <a:r>
              <a:rPr lang="en-US" dirty="0"/>
              <a:t>Consumer Identity Management systems step up where traditional ID systems fall down</a:t>
            </a:r>
          </a:p>
        </p:txBody>
      </p:sp>
    </p:spTree>
    <p:extLst>
      <p:ext uri="{BB962C8B-B14F-4D97-AF65-F5344CB8AC3E}">
        <p14:creationId xmlns:p14="http://schemas.microsoft.com/office/powerpoint/2010/main" val="317708866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2253</TotalTime>
  <Words>634</Words>
  <Application>Microsoft Office PowerPoint</Application>
  <PresentationFormat>On-screen Show (16:10)</PresentationFormat>
  <Paragraphs>97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Helvetica</vt:lpstr>
      <vt:lpstr>Office Theme</vt:lpstr>
      <vt:lpstr>Information Systems in Organizations  4.3. New innovations: future trends in consumer systems 4.3.1. Impact on individuals: Digital identity management</vt:lpstr>
      <vt:lpstr>Course Topics Overview</vt:lpstr>
      <vt:lpstr>Unit 4 – Consumer Systems What does digital life look like today?</vt:lpstr>
      <vt:lpstr>5 Tech Trends to Watch</vt:lpstr>
      <vt:lpstr>Business Models in the Innovation Economy</vt:lpstr>
      <vt:lpstr>Disruption in the Digital Era</vt:lpstr>
      <vt:lpstr>PowerPoint Presentation</vt:lpstr>
      <vt:lpstr>PowerPoint Presentation</vt:lpstr>
      <vt:lpstr>PowerPoint Presentation</vt:lpstr>
      <vt:lpstr>Unit 4 – Consumer Systems What does digital life look like 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Amy A. Lavin</cp:lastModifiedBy>
  <cp:revision>71</cp:revision>
  <cp:lastPrinted>2015-11-18T14:27:13Z</cp:lastPrinted>
  <dcterms:created xsi:type="dcterms:W3CDTF">2015-03-16T11:37:14Z</dcterms:created>
  <dcterms:modified xsi:type="dcterms:W3CDTF">2015-11-18T14:39:09Z</dcterms:modified>
</cp:coreProperties>
</file>