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320" r:id="rId2"/>
    <p:sldId id="321" r:id="rId3"/>
    <p:sldId id="311" r:id="rId4"/>
    <p:sldId id="324" r:id="rId5"/>
    <p:sldId id="290" r:id="rId6"/>
    <p:sldId id="305" r:id="rId7"/>
    <p:sldId id="313" r:id="rId8"/>
    <p:sldId id="329" r:id="rId9"/>
    <p:sldId id="330" r:id="rId10"/>
    <p:sldId id="331" r:id="rId11"/>
    <p:sldId id="332" r:id="rId12"/>
    <p:sldId id="318" r:id="rId13"/>
    <p:sldId id="336" r:id="rId14"/>
    <p:sldId id="307" r:id="rId15"/>
    <p:sldId id="310" r:id="rId16"/>
    <p:sldId id="335" r:id="rId17"/>
    <p:sldId id="308" r:id="rId18"/>
    <p:sldId id="319" r:id="rId19"/>
    <p:sldId id="312" r:id="rId20"/>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8" autoAdjust="0"/>
    <p:restoredTop sz="75799" autoAdjust="0"/>
  </p:normalViewPr>
  <p:slideViewPr>
    <p:cSldViewPr>
      <p:cViewPr varScale="1">
        <p:scale>
          <a:sx n="50" d="100"/>
          <a:sy n="50" d="100"/>
        </p:scale>
        <p:origin x="1243" y="3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2991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75749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422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00637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7401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5936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238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86535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7679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45562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9310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521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2038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74922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8332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4209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8306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1/19/2017</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unity.mis.temple.edu/mis2101sec003sp1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r>
              <a:rPr lang="en-US" i="1" dirty="0" smtClean="0">
                <a:solidFill>
                  <a:srgbClr val="000000"/>
                </a:solidFill>
                <a:effectLst>
                  <a:outerShdw blurRad="38100" dist="38100" dir="2700000" algn="tl">
                    <a:srgbClr val="000000">
                      <a:alpha val="43137"/>
                    </a:srgbClr>
                  </a:outerShdw>
                </a:effectLst>
              </a:rPr>
              <a:t>Kapish Vanvaria</a:t>
            </a: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48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grpSp>
        <p:nvGrpSpPr>
          <p:cNvPr id="14" name="Group 13"/>
          <p:cNvGrpSpPr/>
          <p:nvPr/>
        </p:nvGrpSpPr>
        <p:grpSpPr>
          <a:xfrm>
            <a:off x="856887" y="1867685"/>
            <a:ext cx="8159737" cy="2946918"/>
            <a:chOff x="2811847" y="2057400"/>
            <a:chExt cx="3512753" cy="1572687"/>
          </a:xfrm>
        </p:grpSpPr>
        <p:sp>
          <p:nvSpPr>
            <p:cNvPr id="15" name="Freeform 7"/>
            <p:cNvSpPr>
              <a:spLocks/>
            </p:cNvSpPr>
            <p:nvPr/>
          </p:nvSpPr>
          <p:spPr bwMode="auto">
            <a:xfrm flipV="1">
              <a:off x="2811847" y="2289085"/>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1"/>
                </a:gs>
                <a:gs pos="100000">
                  <a:schemeClr val="tx2"/>
                </a:gs>
              </a:gsLst>
              <a:lin ang="0" scaled="0"/>
            </a:gra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4751913" y="2299670"/>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2">
                    <a:lumMod val="75000"/>
                  </a:schemeClr>
                </a:gs>
                <a:gs pos="78000">
                  <a:schemeClr val="accent2">
                    <a:lumMod val="75000"/>
                  </a:schemeClr>
                </a:gs>
                <a:gs pos="100000">
                  <a:schemeClr val="accent2">
                    <a:lumMod val="50000"/>
                  </a:schemeClr>
                </a:gs>
              </a:gsLst>
              <a:lin ang="0" scaled="0"/>
            </a:gra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779553" y="229404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rgbClr val="FFC000"/>
                </a:gs>
                <a:gs pos="100000">
                  <a:schemeClr val="accent6">
                    <a:lumMod val="50000"/>
                  </a:schemeClr>
                </a:gs>
              </a:gsLst>
              <a:lin ang="16200000" scaled="0"/>
            </a:gra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grpSp>
      <p:sp>
        <p:nvSpPr>
          <p:cNvPr id="8" name="TextBox 7"/>
          <p:cNvSpPr txBox="1"/>
          <p:nvPr/>
        </p:nvSpPr>
        <p:spPr>
          <a:xfrm>
            <a:off x="2973911" y="1270654"/>
            <a:ext cx="5886061" cy="323165"/>
          </a:xfrm>
          <a:prstGeom prst="rect">
            <a:avLst/>
          </a:prstGeom>
          <a:noFill/>
        </p:spPr>
        <p:txBody>
          <a:bodyPr wrap="square" rtlCol="0">
            <a:spAutoFit/>
          </a:bodyPr>
          <a:lstStyle/>
          <a:p>
            <a:r>
              <a:rPr lang="en-US" sz="1500" dirty="0"/>
              <a:t>Solving business problems through Active Learning</a:t>
            </a:r>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dirty="0"/>
              <a:t>Wikipedia (and other questionable sources)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4370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3"/>
              </a:rPr>
              <a:t>https://community.mis.temple.edu/mis2101sec003sp17</a:t>
            </a:r>
            <a:r>
              <a:rPr lang="en-US" sz="2400" dirty="0" smtClean="0">
                <a:hlinkClick r:id="rId3"/>
              </a:rPr>
              <a:t>/</a:t>
            </a:r>
            <a:endParaRPr lang="en-US" sz="2400" dirty="0" smtClean="0"/>
          </a:p>
          <a:p>
            <a:endParaRPr lang="en-US" dirty="0"/>
          </a:p>
        </p:txBody>
      </p:sp>
      <p:pic>
        <p:nvPicPr>
          <p:cNvPr id="4" name="Picture 3"/>
          <p:cNvPicPr>
            <a:picLocks noChangeAspect="1"/>
          </p:cNvPicPr>
          <p:nvPr/>
        </p:nvPicPr>
        <p:blipFill>
          <a:blip r:embed="rId4"/>
          <a:stretch>
            <a:fillRect/>
          </a:stretch>
        </p:blipFill>
        <p:spPr>
          <a:xfrm>
            <a:off x="3403600" y="2476500"/>
            <a:ext cx="2895600" cy="2837976"/>
          </a:xfrm>
          <a:prstGeom prst="rect">
            <a:avLst/>
          </a:prstGeom>
        </p:spPr>
      </p:pic>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Support</a:t>
            </a:r>
          </a:p>
        </p:txBody>
      </p:sp>
      <p:sp>
        <p:nvSpPr>
          <p:cNvPr id="3" name="Content Placeholder 2"/>
          <p:cNvSpPr>
            <a:spLocks noGrp="1"/>
          </p:cNvSpPr>
          <p:nvPr>
            <p:ph idx="1"/>
          </p:nvPr>
        </p:nvSpPr>
        <p:spPr>
          <a:effectLst/>
        </p:spPr>
        <p:txBody>
          <a:bodyPr/>
          <a:lstStyle/>
          <a:p>
            <a:r>
              <a:rPr lang="en-US" dirty="0"/>
              <a:t> Diamond Peers</a:t>
            </a:r>
          </a:p>
          <a:p>
            <a:r>
              <a:rPr lang="en-US" dirty="0"/>
              <a:t> Office Hours</a:t>
            </a:r>
          </a:p>
          <a:p>
            <a:r>
              <a:rPr lang="en-US" dirty="0"/>
              <a:t> Email</a:t>
            </a:r>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3" y="2408238"/>
            <a:ext cx="7772400" cy="1135063"/>
          </a:xfrm>
        </p:spPr>
        <p:txBody>
          <a:bodyPr>
            <a:normAutofit/>
          </a:bodyPr>
          <a:lstStyle/>
          <a:p>
            <a:r>
              <a:rPr lang="en-US" dirty="0"/>
              <a:t>Introduction to Information Systems in Organizations</a:t>
            </a:r>
          </a:p>
        </p:txBody>
      </p:sp>
      <p:sp>
        <p:nvSpPr>
          <p:cNvPr id="3" name="Text Placeholder 2"/>
          <p:cNvSpPr>
            <a:spLocks noGrp="1"/>
          </p:cNvSpPr>
          <p:nvPr>
            <p:ph type="body" idx="1"/>
          </p:nvPr>
        </p:nvSpPr>
        <p:spPr>
          <a:xfrm>
            <a:off x="1230313" y="1175400"/>
            <a:ext cx="7772400" cy="1250156"/>
          </a:xfrm>
        </p:spPr>
        <p:txBody>
          <a:bodyPr>
            <a:normAutofit/>
          </a:bodyPr>
          <a:lstStyle/>
          <a:p>
            <a:r>
              <a:rPr lang="en-US" sz="6000" dirty="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 to Unit 1!</a:t>
            </a:r>
          </a:p>
        </p:txBody>
      </p:sp>
    </p:spTree>
    <p:extLst>
      <p:ext uri="{BB962C8B-B14F-4D97-AF65-F5344CB8AC3E}">
        <p14:creationId xmlns:p14="http://schemas.microsoft.com/office/powerpoint/2010/main" val="5927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Intro to instructor</a:t>
            </a:r>
          </a:p>
        </p:txBody>
      </p:sp>
      <p:sp>
        <p:nvSpPr>
          <p:cNvPr id="6147" name="Rectangle 3"/>
          <p:cNvSpPr>
            <a:spLocks noGrp="1" noChangeArrowheads="1"/>
          </p:cNvSpPr>
          <p:nvPr>
            <p:ph idx="1"/>
          </p:nvPr>
        </p:nvSpPr>
        <p:spPr>
          <a:xfrm>
            <a:off x="1117600" y="1270000"/>
            <a:ext cx="7924800" cy="3556000"/>
          </a:xfrm>
          <a:effectLst/>
        </p:spPr>
        <p:txBody>
          <a:bodyPr>
            <a:normAutofit/>
          </a:bodyPr>
          <a:lstStyle/>
          <a:p>
            <a:pPr eaLnBrk="1" hangingPunct="1"/>
            <a:r>
              <a:rPr lang="en-US" dirty="0" smtClean="0"/>
              <a:t>Senior Manager in Ernst &amp; Young’s Advisory practice</a:t>
            </a:r>
          </a:p>
          <a:p>
            <a:pPr eaLnBrk="1" hangingPunct="1"/>
            <a:r>
              <a:rPr lang="en-US" dirty="0" smtClean="0"/>
              <a:t>8+ years experience in Information Technology, Data Analytics and Cybersecurity. </a:t>
            </a:r>
          </a:p>
          <a:p>
            <a:pPr eaLnBrk="1" hangingPunct="1"/>
            <a:r>
              <a:rPr lang="en-US" dirty="0" smtClean="0"/>
              <a:t>Temple Alumni – Accounting and MIS</a:t>
            </a:r>
            <a:endParaRPr lang="en-US" dirty="0"/>
          </a:p>
        </p:txBody>
      </p:sp>
    </p:spTree>
    <p:extLst>
      <p:ext uri="{BB962C8B-B14F-4D97-AF65-F5344CB8AC3E}">
        <p14:creationId xmlns:p14="http://schemas.microsoft.com/office/powerpoint/2010/main" val="19703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still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lstStyle/>
          <a:p>
            <a:r>
              <a:rPr lang="en-US"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1639585434"/>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xmlns="" val="20000"/>
                    </a:ext>
                  </a:extLst>
                </a:gridCol>
                <a:gridCol w="1186962">
                  <a:extLst>
                    <a:ext uri="{9D8B030D-6E8A-4147-A177-3AD203B41FA5}">
                      <a16:colId xmlns:a16="http://schemas.microsoft.com/office/drawing/2014/main" xmlns=""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xmlns=""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10%</a:t>
                      </a:r>
                    </a:p>
                  </a:txBody>
                  <a:tcPr/>
                </a:tc>
                <a:extLst>
                  <a:ext uri="{0D108BD9-81ED-4DB2-BD59-A6C34878D82A}">
                    <a16:rowId xmlns:a16="http://schemas.microsoft.com/office/drawing/2014/main" xmlns=""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xmlns="" val="10002"/>
                  </a:ext>
                </a:extLst>
              </a:tr>
              <a:tr h="401263">
                <a:tc>
                  <a:txBody>
                    <a:bodyPr/>
                    <a:lstStyle/>
                    <a:p>
                      <a:r>
                        <a:rPr lang="en-US" sz="2000" dirty="0"/>
                        <a:t>Midterm Exam #1 </a:t>
                      </a:r>
                    </a:p>
                  </a:txBody>
                  <a:tcPr/>
                </a:tc>
                <a:tc>
                  <a:txBody>
                    <a:bodyPr/>
                    <a:lstStyle/>
                    <a:p>
                      <a:r>
                        <a:rPr lang="en-US" sz="2000" dirty="0"/>
                        <a:t>25%</a:t>
                      </a:r>
                    </a:p>
                  </a:txBody>
                  <a:tcPr/>
                </a:tc>
                <a:extLst>
                  <a:ext uri="{0D108BD9-81ED-4DB2-BD59-A6C34878D82A}">
                    <a16:rowId xmlns:a16="http://schemas.microsoft.com/office/drawing/2014/main" xmlns="" val="10003"/>
                  </a:ext>
                </a:extLst>
              </a:tr>
              <a:tr h="401263">
                <a:tc>
                  <a:txBody>
                    <a:bodyPr/>
                    <a:lstStyle/>
                    <a:p>
                      <a:r>
                        <a:rPr lang="en-US" sz="2000" dirty="0"/>
                        <a:t>Midterm Exam #2</a:t>
                      </a:r>
                    </a:p>
                  </a:txBody>
                  <a:tcPr/>
                </a:tc>
                <a:tc>
                  <a:txBody>
                    <a:bodyPr/>
                    <a:lstStyle/>
                    <a:p>
                      <a:r>
                        <a:rPr lang="en-US" sz="2000" dirty="0"/>
                        <a:t>25%</a:t>
                      </a:r>
                    </a:p>
                  </a:txBody>
                  <a:tcPr/>
                </a:tc>
                <a:extLst>
                  <a:ext uri="{0D108BD9-81ED-4DB2-BD59-A6C34878D82A}">
                    <a16:rowId xmlns:a16="http://schemas.microsoft.com/office/drawing/2014/main" xmlns=""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25%</a:t>
                      </a:r>
                    </a:p>
                  </a:txBody>
                  <a:tcPr/>
                </a:tc>
                <a:extLst>
                  <a:ext uri="{0D108BD9-81ED-4DB2-BD59-A6C34878D82A}">
                    <a16:rowId xmlns:a16="http://schemas.microsoft.com/office/drawing/2014/main" xmlns=""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Required Textbooks!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469231"/>
            <a:ext cx="4040188" cy="3292740"/>
          </a:xfrm>
          <a:effectLst/>
        </p:spPr>
        <p:txBody>
          <a:bodyPr>
            <a:normAutofit/>
          </a:bodyPr>
          <a:lstStyle/>
          <a:p>
            <a:r>
              <a:rPr lang="en-US" sz="1600" dirty="0"/>
              <a:t>How much does the typical textbook cost?</a:t>
            </a:r>
          </a:p>
          <a:p>
            <a:r>
              <a:rPr lang="en-US" sz="1600" dirty="0"/>
              <a:t>No publisher that constantly changes editions so you can’t sell your old textbook</a:t>
            </a:r>
          </a:p>
          <a:p>
            <a:r>
              <a:rPr lang="en-US" sz="16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will hate!</a:t>
            </a:r>
          </a:p>
        </p:txBody>
      </p:sp>
      <p:sp>
        <p:nvSpPr>
          <p:cNvPr id="6" name="Content Placeholder 5"/>
          <p:cNvSpPr>
            <a:spLocks noGrp="1"/>
          </p:cNvSpPr>
          <p:nvPr>
            <p:ph sz="quarter" idx="4"/>
          </p:nvPr>
        </p:nvSpPr>
        <p:spPr>
          <a:xfrm>
            <a:off x="5153027" y="1469231"/>
            <a:ext cx="4041775" cy="3292740"/>
          </a:xfrm>
          <a:effectLst/>
        </p:spPr>
        <p:txBody>
          <a:bodyPr>
            <a:normAutofit/>
          </a:bodyPr>
          <a:lstStyle/>
          <a:p>
            <a:r>
              <a:rPr lang="en-US" sz="1600" dirty="0"/>
              <a:t>Lots of different articles from:</a:t>
            </a:r>
          </a:p>
          <a:p>
            <a:pPr lvl="1"/>
            <a:r>
              <a:rPr lang="en-US" sz="1400" dirty="0"/>
              <a:t>Different authors</a:t>
            </a:r>
          </a:p>
          <a:p>
            <a:pPr lvl="1"/>
            <a:r>
              <a:rPr lang="en-US" sz="1400" dirty="0"/>
              <a:t>Different audiences</a:t>
            </a:r>
          </a:p>
          <a:p>
            <a:pPr lvl="1"/>
            <a:r>
              <a:rPr lang="en-US" sz="1400" dirty="0"/>
              <a:t>Different formats</a:t>
            </a:r>
          </a:p>
          <a:p>
            <a:r>
              <a:rPr lang="en-US" sz="1600" dirty="0"/>
              <a:t>No author, editors &amp; reviewers making the connections for you </a:t>
            </a:r>
          </a:p>
          <a:p>
            <a:pPr lvl="1"/>
            <a:endParaRPr lang="en-US" sz="1600" dirty="0"/>
          </a:p>
        </p:txBody>
      </p:sp>
      <p:sp>
        <p:nvSpPr>
          <p:cNvPr id="7" name="TextBox 6"/>
          <p:cNvSpPr txBox="1"/>
          <p:nvPr/>
        </p:nvSpPr>
        <p:spPr>
          <a:xfrm>
            <a:off x="584200" y="4914900"/>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34201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1"/>
              </a:gs>
              <a:gs pos="100000">
                <a:schemeClr val="tx2"/>
              </a:gs>
            </a:gsLst>
            <a:lin ang="0" scaled="0"/>
          </a:gra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rgbClr val="FFC000"/>
              </a:gs>
              <a:gs pos="100000">
                <a:schemeClr val="accent6">
                  <a:lumMod val="50000"/>
                </a:schemeClr>
              </a:gs>
            </a:gsLst>
            <a:lin ang="16200000" scaled="0"/>
          </a:gradFill>
          <a:ln w="19050">
            <a:solidFill>
              <a:schemeClr val="bg1"/>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2">
                  <a:lumMod val="75000"/>
                </a:schemeClr>
              </a:gs>
              <a:gs pos="78000">
                <a:schemeClr val="accent2">
                  <a:lumMod val="75000"/>
                </a:schemeClr>
              </a:gs>
              <a:gs pos="100000">
                <a:schemeClr val="accent2">
                  <a:lumMod val="50000"/>
                </a:schemeClr>
              </a:gs>
            </a:gsLst>
            <a:lin ang="0" scaled="0"/>
          </a:gra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1260</TotalTime>
  <Words>830</Words>
  <Application>Microsoft Office PowerPoint</Application>
  <PresentationFormat>Custom</PresentationFormat>
  <Paragraphs>154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Calisto MT</vt:lpstr>
      <vt:lpstr>Helvetica</vt:lpstr>
      <vt:lpstr>Trebuchet MS</vt:lpstr>
      <vt:lpstr>Wingdings 2</vt:lpstr>
      <vt:lpstr>MIS2101</vt:lpstr>
      <vt:lpstr>Information Systems in Organizations  Introduction Kapish Vanvaria</vt:lpstr>
      <vt:lpstr>Intro to instructor</vt:lpstr>
      <vt:lpstr>Managing Expectations</vt:lpstr>
      <vt:lpstr>Course Description</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Introduction to Information Systems in Organizations</vt:lpstr>
      <vt:lpstr>On to Unit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Kapish K Vanvaria</cp:lastModifiedBy>
  <cp:revision>98</cp:revision>
  <dcterms:created xsi:type="dcterms:W3CDTF">2015-03-16T11:37:14Z</dcterms:created>
  <dcterms:modified xsi:type="dcterms:W3CDTF">2017-01-19T21:32:29Z</dcterms:modified>
</cp:coreProperties>
</file>