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6" r:id="rId2"/>
    <p:sldId id="284" r:id="rId3"/>
    <p:sldId id="288" r:id="rId4"/>
    <p:sldId id="285" r:id="rId5"/>
    <p:sldId id="286" r:id="rId6"/>
    <p:sldId id="287" r:id="rId7"/>
    <p:sldId id="262" r:id="rId8"/>
    <p:sldId id="289" r:id="rId9"/>
    <p:sldId id="2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109" d="100"/>
          <a:sy n="109" d="100"/>
        </p:scale>
        <p:origin x="17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57"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9-24T23:31:04.685"/>
    </inkml:context>
    <inkml:brush xml:id="br0">
      <inkml:brushProperty name="width" value="0.05292" units="cm"/>
      <inkml:brushProperty name="height" value="0.05292" units="cm"/>
      <inkml:brushProperty name="color" value="#FF0000"/>
    </inkml:brush>
  </inkml:definitions>
  <inkml:trace contextRef="#ctx0" brushRef="#br0">15202 6134 4386 0,'30'52'2451'16,"-6"-24"-1677"-16,-2-1-903 15,-11-1-4902-15</inkml:trace>
  <inkml:trace contextRef="#ctx0" brushRef="#br0" timeOffset="38838.2198">15950 8905 516 0,'-22'43'2838'0,"5"-36"-1032"16,17-7-1677-16,-10 24-3870 16</inkml:trace>
  <inkml:trace contextRef="#ctx0" brushRef="#br0" timeOffset="134850.713">3941 9347 1419 0,'41'-10'3354'0,"-18"10"0"16,-23 0-3354-16,22-14-2580 16,8 15 0-16,-30-1-386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them the legacy systems that support the</a:t>
            </a:r>
            <a:r>
              <a:rPr lang="en-US" baseline="0" dirty="0"/>
              <a:t> O2C process.  Highlight that they are separate systems that really do make each of the individual functional areas more efficient/effective but point out some of the problems with legacy systems.</a:t>
            </a:r>
          </a:p>
          <a:p>
            <a:endParaRPr lang="en-US" dirty="0"/>
          </a:p>
          <a:p>
            <a:r>
              <a:rPr lang="en-US" dirty="0"/>
              <a:t>Problems with legacy systems:</a:t>
            </a:r>
          </a:p>
          <a:p>
            <a:pPr marL="228600" indent="-228600">
              <a:buFont typeface="+mj-lt"/>
              <a:buAutoNum type="arabicPeriod"/>
            </a:pPr>
            <a:r>
              <a:rPr lang="en-US" dirty="0"/>
              <a:t>Standalone systems – Not designed to work with each other.</a:t>
            </a:r>
          </a:p>
          <a:p>
            <a:pPr marL="228600" indent="-228600">
              <a:buFont typeface="+mj-lt"/>
              <a:buAutoNum type="arabicPeriod"/>
            </a:pPr>
            <a:r>
              <a:rPr lang="en-US" dirty="0"/>
              <a:t>Make each functional</a:t>
            </a:r>
            <a:r>
              <a:rPr lang="en-US" baseline="0" dirty="0"/>
              <a:t> area more efficient/effective but not organization as a whole.</a:t>
            </a:r>
            <a:endParaRPr lang="en-US" dirty="0"/>
          </a:p>
          <a:p>
            <a:pPr marL="228600" indent="-228600">
              <a:buFont typeface="+mj-lt"/>
              <a:buAutoNum type="arabicPeriod"/>
            </a:pPr>
            <a:r>
              <a:rPr lang="en-US" dirty="0"/>
              <a:t>Multiple copies of data can make decision making a challenge.</a:t>
            </a:r>
          </a:p>
          <a:p>
            <a:pPr marL="228600" indent="-228600">
              <a:buFont typeface="+mj-lt"/>
              <a:buAutoNum type="arabicPeriod"/>
            </a:pPr>
            <a:r>
              <a:rPr lang="en-US" dirty="0"/>
              <a:t>You must build and support the system</a:t>
            </a:r>
            <a:r>
              <a:rPr lang="en-US" baseline="0" dirty="0"/>
              <a:t> interfaces.</a:t>
            </a:r>
          </a:p>
          <a:p>
            <a:pPr marL="228600" indent="-228600">
              <a:buFont typeface="+mj-lt"/>
              <a:buAutoNum type="arabicPeriod"/>
            </a:pPr>
            <a:r>
              <a:rPr lang="en-US" baseline="0" dirty="0"/>
              <a:t>System interfaces must run like clockwork of chaos ensues.</a:t>
            </a:r>
          </a:p>
          <a:p>
            <a:pPr marL="228600" indent="-228600">
              <a:buFont typeface="+mj-lt"/>
              <a:buAutoNum type="arabicPeriod"/>
            </a:pPr>
            <a:r>
              <a:rPr lang="en-US" baseline="0" dirty="0"/>
              <a:t>Different computing platforms can be a challenge.</a:t>
            </a:r>
          </a:p>
          <a:p>
            <a:pPr marL="228600" indent="-228600">
              <a:buFont typeface="+mj-lt"/>
              <a:buAutoNum type="arabicPeriod"/>
            </a:pPr>
            <a:r>
              <a:rPr lang="en-US" baseline="0" dirty="0"/>
              <a:t>Every system interface can be designed differently.</a:t>
            </a:r>
            <a:endParaRPr lang="en-US" dirty="0"/>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135484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Talk about</a:t>
            </a:r>
            <a:r>
              <a:rPr lang="en-US" baseline="0" dirty="0"/>
              <a:t> the chaos that occurs when we make decisions based on old data like mistakenly accepting an order when the customer has exceeded their credit limit or mistakenly rejecting an order when we think a customer is exceeding their credit limit but just paid their invoices.  Talk about the chaos that occurs when you accept an order but you’re actually out of stock.</a:t>
            </a:r>
          </a:p>
          <a:p>
            <a:endParaRPr lang="en-US" baseline="0" dirty="0"/>
          </a:p>
          <a:p>
            <a:r>
              <a:rPr lang="en-US" baseline="0" dirty="0"/>
              <a:t>What kind of image does your customer get when you can’t even take an order without some sort of chaos?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417903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87076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2/24/2017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Procure to Pay</a:t>
            </a:r>
          </a:p>
        </p:txBody>
      </p:sp>
      <p:sp>
        <p:nvSpPr>
          <p:cNvPr id="3" name="Text Placeholder 2"/>
          <p:cNvSpPr>
            <a:spLocks noGrp="1"/>
          </p:cNvSpPr>
          <p:nvPr>
            <p:ph type="body" idx="1"/>
          </p:nvPr>
        </p:nvSpPr>
        <p:spPr>
          <a:xfrm>
            <a:off x="711200" y="57340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274788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36848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297752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20040"/>
            <a:ext cx="10353763" cy="970450"/>
          </a:xfrm>
        </p:spPr>
        <p:txBody>
          <a:bodyPr>
            <a:normAutofit/>
          </a:bodyPr>
          <a:lstStyle/>
          <a:p>
            <a:r>
              <a:rPr lang="en-US" dirty="0"/>
              <a:t>Legacy Systems</a:t>
            </a:r>
          </a:p>
        </p:txBody>
      </p:sp>
      <p:sp>
        <p:nvSpPr>
          <p:cNvPr id="3" name="TextBox 2"/>
          <p:cNvSpPr txBox="1"/>
          <p:nvPr/>
        </p:nvSpPr>
        <p:spPr>
          <a:xfrm>
            <a:off x="778248" y="1498601"/>
            <a:ext cx="2168152" cy="666786"/>
          </a:xfrm>
          <a:prstGeom prst="rect">
            <a:avLst/>
          </a:prstGeom>
          <a:noFill/>
        </p:spPr>
        <p:txBody>
          <a:bodyPr wrap="square" rtlCol="0">
            <a:spAutoFit/>
          </a:bodyPr>
          <a:lstStyle/>
          <a:p>
            <a:r>
              <a:rPr lang="en-US" sz="3733" dirty="0"/>
              <a:t>Sales</a:t>
            </a:r>
          </a:p>
        </p:txBody>
      </p:sp>
      <p:sp>
        <p:nvSpPr>
          <p:cNvPr id="5" name="TextBox 4"/>
          <p:cNvSpPr txBox="1"/>
          <p:nvPr/>
        </p:nvSpPr>
        <p:spPr>
          <a:xfrm>
            <a:off x="4750677" y="1498602"/>
            <a:ext cx="2752626" cy="666786"/>
          </a:xfrm>
          <a:prstGeom prst="rect">
            <a:avLst/>
          </a:prstGeom>
          <a:noFill/>
        </p:spPr>
        <p:txBody>
          <a:bodyPr wrap="square" rtlCol="0">
            <a:spAutoFit/>
          </a:bodyPr>
          <a:lstStyle/>
          <a:p>
            <a:r>
              <a:rPr lang="en-US" sz="3733" dirty="0"/>
              <a:t>Warehouse</a:t>
            </a:r>
          </a:p>
        </p:txBody>
      </p:sp>
      <p:sp>
        <p:nvSpPr>
          <p:cNvPr id="6" name="TextBox 5"/>
          <p:cNvSpPr txBox="1"/>
          <p:nvPr/>
        </p:nvSpPr>
        <p:spPr>
          <a:xfrm>
            <a:off x="9387841" y="1512175"/>
            <a:ext cx="2600960" cy="666786"/>
          </a:xfrm>
          <a:prstGeom prst="rect">
            <a:avLst/>
          </a:prstGeom>
          <a:noFill/>
        </p:spPr>
        <p:txBody>
          <a:bodyPr wrap="square" rtlCol="0">
            <a:spAutoFit/>
          </a:bodyPr>
          <a:lstStyle/>
          <a:p>
            <a:r>
              <a:rPr lang="en-US" sz="3733" dirty="0"/>
              <a:t>Accounting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98" y="2133600"/>
            <a:ext cx="11181703" cy="403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891680" y="2563320"/>
              <a:ext cx="4323840" cy="1156800"/>
            </p14:xfrm>
          </p:contentPart>
        </mc:Choice>
        <mc:Fallback xmlns="">
          <p:pic>
            <p:nvPicPr>
              <p:cNvPr id="7" name="Ink 6"/>
              <p:cNvPicPr/>
              <p:nvPr/>
            </p:nvPicPr>
            <p:blipFill>
              <a:blip r:embed="rId5"/>
              <a:stretch>
                <a:fillRect/>
              </a:stretch>
            </p:blipFill>
            <p:spPr>
              <a:xfrm>
                <a:off x="1888800" y="2559001"/>
                <a:ext cx="4329240" cy="1163999"/>
              </a:xfrm>
              <a:prstGeom prst="rect">
                <a:avLst/>
              </a:prstGeom>
            </p:spPr>
          </p:pic>
        </mc:Fallback>
      </mc:AlternateContent>
    </p:spTree>
    <p:extLst>
      <p:ext uri="{BB962C8B-B14F-4D97-AF65-F5344CB8AC3E}">
        <p14:creationId xmlns:p14="http://schemas.microsoft.com/office/powerpoint/2010/main" val="420807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26" y="-122525"/>
            <a:ext cx="11618254" cy="7209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792481" y="4800600"/>
            <a:ext cx="5107794" cy="1311128"/>
          </a:xfrm>
          <a:prstGeom prst="rect">
            <a:avLst/>
          </a:prstGeom>
          <a:noFill/>
        </p:spPr>
        <p:txBody>
          <a:bodyPr wrap="square" rtlCol="0">
            <a:spAutoFit/>
          </a:bodyPr>
          <a:lstStyle/>
          <a:p>
            <a:r>
              <a:rPr lang="en-US" sz="2640" b="1" dirty="0">
                <a:solidFill>
                  <a:srgbClr val="7030A0"/>
                </a:solidFill>
              </a:rPr>
              <a:t>What kind of non-value added work is created when inventory data or credit data is old?</a:t>
            </a:r>
          </a:p>
        </p:txBody>
      </p:sp>
      <p:sp>
        <p:nvSpPr>
          <p:cNvPr id="4" name="TextBox 3"/>
          <p:cNvSpPr txBox="1"/>
          <p:nvPr/>
        </p:nvSpPr>
        <p:spPr>
          <a:xfrm>
            <a:off x="6841266" y="1965960"/>
            <a:ext cx="5384800" cy="1311128"/>
          </a:xfrm>
          <a:prstGeom prst="rect">
            <a:avLst/>
          </a:prstGeom>
          <a:noFill/>
        </p:spPr>
        <p:txBody>
          <a:bodyPr wrap="square" rtlCol="0">
            <a:spAutoFit/>
          </a:bodyPr>
          <a:lstStyle/>
          <a:p>
            <a:r>
              <a:rPr lang="en-US" sz="2640" b="1" dirty="0">
                <a:solidFill>
                  <a:srgbClr val="7030A0"/>
                </a:solidFill>
              </a:rPr>
              <a:t>Does your customer view your organization as the “well oiled machine”?</a:t>
            </a:r>
          </a:p>
        </p:txBody>
      </p:sp>
    </p:spTree>
    <p:extLst>
      <p:ext uri="{BB962C8B-B14F-4D97-AF65-F5344CB8AC3E}">
        <p14:creationId xmlns:p14="http://schemas.microsoft.com/office/powerpoint/2010/main" val="36470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45720"/>
            <a:ext cx="10353763" cy="970450"/>
          </a:xfrm>
        </p:spPr>
        <p:txBody>
          <a:bodyPr/>
          <a:lstStyle/>
          <a:p>
            <a:r>
              <a:rPr lang="en-US" dirty="0"/>
              <a:t>Enterprise System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2006601"/>
            <a:ext cx="1689100" cy="3975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641600" y="1105774"/>
            <a:ext cx="7569200" cy="666786"/>
          </a:xfrm>
          <a:prstGeom prst="rect">
            <a:avLst/>
          </a:prstGeom>
          <a:noFill/>
        </p:spPr>
        <p:txBody>
          <a:bodyPr wrap="square" rtlCol="0">
            <a:spAutoFit/>
          </a:bodyPr>
          <a:lstStyle/>
          <a:p>
            <a:r>
              <a:rPr lang="en-US" sz="3733" dirty="0"/>
              <a:t>Sales + Warehouse + Accounting</a:t>
            </a:r>
          </a:p>
        </p:txBody>
      </p:sp>
      <p:sp>
        <p:nvSpPr>
          <p:cNvPr id="3" name="TextBox 2"/>
          <p:cNvSpPr txBox="1"/>
          <p:nvPr/>
        </p:nvSpPr>
        <p:spPr>
          <a:xfrm>
            <a:off x="609600" y="2108200"/>
            <a:ext cx="3352800" cy="830997"/>
          </a:xfrm>
          <a:prstGeom prst="rect">
            <a:avLst/>
          </a:prstGeom>
          <a:noFill/>
        </p:spPr>
        <p:txBody>
          <a:bodyPr wrap="square" rtlCol="0">
            <a:spAutoFit/>
          </a:bodyPr>
          <a:lstStyle/>
          <a:p>
            <a:r>
              <a:rPr lang="en-US" sz="2400" dirty="0"/>
              <a:t>How many copies of data do I have?</a:t>
            </a:r>
          </a:p>
        </p:txBody>
      </p:sp>
      <p:sp>
        <p:nvSpPr>
          <p:cNvPr id="5" name="TextBox 4"/>
          <p:cNvSpPr txBox="1"/>
          <p:nvPr/>
        </p:nvSpPr>
        <p:spPr>
          <a:xfrm>
            <a:off x="304801" y="4343402"/>
            <a:ext cx="4368800" cy="1200329"/>
          </a:xfrm>
          <a:prstGeom prst="rect">
            <a:avLst/>
          </a:prstGeom>
          <a:noFill/>
        </p:spPr>
        <p:txBody>
          <a:bodyPr wrap="square" rtlCol="0">
            <a:spAutoFit/>
          </a:bodyPr>
          <a:lstStyle/>
          <a:p>
            <a:r>
              <a:rPr lang="en-US" sz="2400" dirty="0"/>
              <a:t>How much better is my decision making with a single copy of all data?</a:t>
            </a:r>
          </a:p>
        </p:txBody>
      </p:sp>
      <p:sp>
        <p:nvSpPr>
          <p:cNvPr id="6" name="TextBox 5"/>
          <p:cNvSpPr txBox="1"/>
          <p:nvPr/>
        </p:nvSpPr>
        <p:spPr>
          <a:xfrm>
            <a:off x="7213600" y="2819400"/>
            <a:ext cx="4673600" cy="1200329"/>
          </a:xfrm>
          <a:prstGeom prst="rect">
            <a:avLst/>
          </a:prstGeom>
          <a:noFill/>
        </p:spPr>
        <p:txBody>
          <a:bodyPr wrap="square" rtlCol="0">
            <a:spAutoFit/>
          </a:bodyPr>
          <a:lstStyle/>
          <a:p>
            <a:r>
              <a:rPr lang="en-US" sz="2400" dirty="0"/>
              <a:t>How much non-value added work do I eliminate when inventory and credit data are current?</a:t>
            </a:r>
          </a:p>
        </p:txBody>
      </p:sp>
      <p:sp>
        <p:nvSpPr>
          <p:cNvPr id="7" name="TextBox 6"/>
          <p:cNvSpPr txBox="1"/>
          <p:nvPr/>
        </p:nvSpPr>
        <p:spPr>
          <a:xfrm>
            <a:off x="7416801" y="5562600"/>
            <a:ext cx="4673600" cy="1200329"/>
          </a:xfrm>
          <a:prstGeom prst="rect">
            <a:avLst/>
          </a:prstGeom>
          <a:noFill/>
        </p:spPr>
        <p:txBody>
          <a:bodyPr wrap="square" rtlCol="0">
            <a:spAutoFit/>
          </a:bodyPr>
          <a:lstStyle/>
          <a:p>
            <a:r>
              <a:rPr lang="en-US" sz="2400" dirty="0"/>
              <a:t>How much happier are your customers when they are dealing with the “well oiled machine”?</a:t>
            </a:r>
          </a:p>
        </p:txBody>
      </p:sp>
    </p:spTree>
    <p:extLst>
      <p:ext uri="{BB962C8B-B14F-4D97-AF65-F5344CB8AC3E}">
        <p14:creationId xmlns:p14="http://schemas.microsoft.com/office/powerpoint/2010/main" val="1062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Procure to Pay (P2P)</a:t>
            </a:r>
          </a:p>
        </p:txBody>
      </p:sp>
      <p:sp>
        <p:nvSpPr>
          <p:cNvPr id="3" name="TextBox 2"/>
          <p:cNvSpPr txBox="1"/>
          <p:nvPr/>
        </p:nvSpPr>
        <p:spPr>
          <a:xfrm>
            <a:off x="914400" y="1855304"/>
            <a:ext cx="10353157" cy="5909310"/>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Review a narrative of the P2P process</a:t>
            </a:r>
          </a:p>
          <a:p>
            <a:pPr marL="285750" indent="-285750">
              <a:buFont typeface="Arial" panose="020B0604020202020204" pitchFamily="34" charset="0"/>
              <a:buChar char="•"/>
            </a:pPr>
            <a:r>
              <a:rPr lang="en-US" sz="2400" dirty="0"/>
              <a:t>Construct a swimlane diagram of how this process is currently performed</a:t>
            </a:r>
          </a:p>
          <a:p>
            <a:pPr marL="285750" indent="-285750">
              <a:buFont typeface="Arial" panose="020B0604020202020204" pitchFamily="34" charset="0"/>
              <a:buChar char="•"/>
            </a:pPr>
            <a:r>
              <a:rPr lang="en-US" sz="2400" dirty="0"/>
              <a:t>See how the implementation of an ERP can dramatically simplify this process</a:t>
            </a:r>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ERP systems can simplify business processes, making them much more efficient and much more effective</a:t>
            </a:r>
          </a:p>
          <a:p>
            <a:pPr marL="285750" indent="-285750">
              <a:buFont typeface="Arial" panose="020B0604020202020204" pitchFamily="34" charset="0"/>
              <a:buChar char="•"/>
            </a:pPr>
            <a:r>
              <a:rPr lang="en-US" sz="2400" dirty="0"/>
              <a:t>If your organization is not operating at this level of efficiency and effectiveness but your competitors are, you are at a major competitive disadvantage</a:t>
            </a:r>
          </a:p>
          <a:p>
            <a:pPr marL="285750" indent="-285750">
              <a:buFont typeface="Arial" panose="020B0604020202020204" pitchFamily="34" charset="0"/>
              <a:buChar char="•"/>
            </a:pPr>
            <a:r>
              <a:rPr lang="en-US" sz="2400" dirty="0"/>
              <a:t>It’s all about leveraging technology to gain competitive advantage!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 y="22522"/>
            <a:ext cx="10789920" cy="683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45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 y="45720"/>
            <a:ext cx="10789920" cy="68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668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108</TotalTime>
  <Words>590</Words>
  <Application>Microsoft Office PowerPoint</Application>
  <PresentationFormat>Widescreen</PresentationFormat>
  <Paragraphs>89</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Calisto MT</vt:lpstr>
      <vt:lpstr>Trebuchet MS</vt:lpstr>
      <vt:lpstr>Wingdings 2</vt:lpstr>
      <vt:lpstr>MIS2101</vt:lpstr>
      <vt:lpstr>Procure to Pay</vt:lpstr>
      <vt:lpstr>Roadmap</vt:lpstr>
      <vt:lpstr>Worksheets will not be returned </vt:lpstr>
      <vt:lpstr>Legacy Systems</vt:lpstr>
      <vt:lpstr>PowerPoint Presentation</vt:lpstr>
      <vt:lpstr>Enterprise System</vt:lpstr>
      <vt:lpstr>Procure to Pay (P2P)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20</cp:revision>
  <dcterms:created xsi:type="dcterms:W3CDTF">2017-01-14T02:09:44Z</dcterms:created>
  <dcterms:modified xsi:type="dcterms:W3CDTF">2017-02-24T13:47:34Z</dcterms:modified>
</cp:coreProperties>
</file>