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76" r:id="rId2"/>
    <p:sldId id="284" r:id="rId3"/>
    <p:sldId id="288" r:id="rId4"/>
    <p:sldId id="286" r:id="rId5"/>
    <p:sldId id="287" r:id="rId6"/>
    <p:sldId id="285"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108" d="100"/>
          <a:sy n="108" d="100"/>
        </p:scale>
        <p:origin x="1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rgbClr val="00B050"/>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90197-29E2-4C6E-BCAF-BF302B3B984B}" type="datetimeFigureOut">
              <a:rPr lang="en-US" smtClean="0"/>
              <a:t>2/27/2017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E962A-3648-4AD7-8C47-1637579327F2}" type="slidenum">
              <a:rPr lang="en-US" smtClean="0"/>
              <a:t>‹#›</a:t>
            </a:fld>
            <a:endParaRPr lang="en-US"/>
          </a:p>
        </p:txBody>
      </p:sp>
    </p:spTree>
    <p:extLst>
      <p:ext uri="{BB962C8B-B14F-4D97-AF65-F5344CB8AC3E}">
        <p14:creationId xmlns:p14="http://schemas.microsoft.com/office/powerpoint/2010/main" val="760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81000" y="685800"/>
            <a:ext cx="6096000" cy="34290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This is an example of a system interface map for a global Fortune 500 company (Rohm</a:t>
            </a:r>
            <a:r>
              <a:rPr lang="en-US" altLang="en-US" baseline="0" dirty="0"/>
              <a:t> and Haas) before they implemented SAP.  Each dot is a system.  Each line is an interface.</a:t>
            </a:r>
          </a:p>
          <a:p>
            <a:endParaRPr lang="en-US" altLang="en-US" baseline="0" dirty="0"/>
          </a:p>
          <a:p>
            <a:r>
              <a:rPr lang="en-US" altLang="en-US" baseline="0" dirty="0"/>
              <a:t>Companies get like this over a few decades adding one system after another until they have this mess.</a:t>
            </a:r>
          </a:p>
          <a:p>
            <a:endParaRPr lang="en-US" altLang="en-US" baseline="0" dirty="0"/>
          </a:p>
          <a:p>
            <a:r>
              <a:rPr lang="en-US" altLang="en-US" baseline="0" dirty="0"/>
              <a:t>90+% of the IT organization’s budget was spent simply keeping these systems and these interfaces up and running.  There wasn’t any money left over to do interesting and innovative things that could really help the business.</a:t>
            </a:r>
            <a:endParaRPr lang="en-US" altLang="en-US" dirty="0"/>
          </a:p>
        </p:txBody>
      </p:sp>
    </p:spTree>
    <p:extLst>
      <p:ext uri="{BB962C8B-B14F-4D97-AF65-F5344CB8AC3E}">
        <p14:creationId xmlns:p14="http://schemas.microsoft.com/office/powerpoint/2010/main" val="138778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This is the system interface</a:t>
            </a:r>
            <a:r>
              <a:rPr lang="en-US" altLang="en-US" baseline="0" dirty="0"/>
              <a:t> map after Rohm and Haas implemented SAP.  The collection of boxes in the middle is actually a single SAP system (each box is a separate module in this single system).  </a:t>
            </a:r>
          </a:p>
          <a:p>
            <a:endParaRPr lang="en-US" altLang="en-US" baseline="0" dirty="0"/>
          </a:p>
          <a:p>
            <a:r>
              <a:rPr lang="en-US" altLang="en-US" baseline="0" dirty="0"/>
              <a:t>There are still quite a few systems but far fewer and all of the interfaces work the exact same way making support MUCH easier and MUCH less expensive.</a:t>
            </a:r>
          </a:p>
          <a:p>
            <a:endParaRPr lang="en-US" altLang="en-US" baseline="0" dirty="0"/>
          </a:p>
          <a:p>
            <a:r>
              <a:rPr lang="en-US" altLang="en-US" baseline="0" dirty="0"/>
              <a:t>In the end the organization spent far less money keeping systems and interfaces up and running and could invest much more money on projects that created value for the organization.</a:t>
            </a:r>
            <a:endParaRPr lang="en-US" altLang="en-US" dirty="0"/>
          </a:p>
        </p:txBody>
      </p:sp>
    </p:spTree>
    <p:extLst>
      <p:ext uri="{BB962C8B-B14F-4D97-AF65-F5344CB8AC3E}">
        <p14:creationId xmlns:p14="http://schemas.microsoft.com/office/powerpoint/2010/main" val="3459916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2"/>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72" indent="0" algn="ctr">
              <a:buNone/>
              <a:defRPr>
                <a:solidFill>
                  <a:schemeClr val="tx1">
                    <a:tint val="75000"/>
                  </a:schemeClr>
                </a:solidFill>
              </a:defRPr>
            </a:lvl2pPr>
            <a:lvl3pPr marL="539944" indent="0" algn="ctr">
              <a:buNone/>
              <a:defRPr>
                <a:solidFill>
                  <a:schemeClr val="tx1">
                    <a:tint val="75000"/>
                  </a:schemeClr>
                </a:solidFill>
              </a:defRPr>
            </a:lvl3pPr>
            <a:lvl4pPr marL="809916" indent="0" algn="ctr">
              <a:buNone/>
              <a:defRPr>
                <a:solidFill>
                  <a:schemeClr val="tx1">
                    <a:tint val="75000"/>
                  </a:schemeClr>
                </a:solidFill>
              </a:defRPr>
            </a:lvl4pPr>
            <a:lvl5pPr marL="1079887" indent="0" algn="ctr">
              <a:buNone/>
              <a:defRPr>
                <a:solidFill>
                  <a:schemeClr val="tx1">
                    <a:tint val="75000"/>
                  </a:schemeClr>
                </a:solidFill>
              </a:defRPr>
            </a:lvl5pPr>
            <a:lvl6pPr marL="1349861" indent="0" algn="ctr">
              <a:buNone/>
              <a:defRPr>
                <a:solidFill>
                  <a:schemeClr val="tx1">
                    <a:tint val="75000"/>
                  </a:schemeClr>
                </a:solidFill>
              </a:defRPr>
            </a:lvl6pPr>
            <a:lvl7pPr marL="1619833" indent="0" algn="ctr">
              <a:buNone/>
              <a:defRPr>
                <a:solidFill>
                  <a:schemeClr val="tx1">
                    <a:tint val="75000"/>
                  </a:schemeClr>
                </a:solidFill>
              </a:defRPr>
            </a:lvl7pPr>
            <a:lvl8pPr marL="1889804" indent="0" algn="ctr">
              <a:buNone/>
              <a:defRPr>
                <a:solidFill>
                  <a:schemeClr val="tx1">
                    <a:tint val="75000"/>
                  </a:schemeClr>
                </a:solidFill>
              </a:defRPr>
            </a:lvl8pPr>
            <a:lvl9pPr marL="215977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070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0" y="547807"/>
            <a:ext cx="10141799" cy="3816806"/>
          </a:xfrm>
          <a:prstGeom prst="rect">
            <a:avLst/>
          </a:prstGeom>
        </p:spPr>
      </p:pic>
      <p:sp>
        <p:nvSpPr>
          <p:cNvPr id="2" name="Title 1"/>
          <p:cNvSpPr>
            <a:spLocks noGrp="1"/>
          </p:cNvSpPr>
          <p:nvPr>
            <p:ph type="title"/>
          </p:nvPr>
        </p:nvSpPr>
        <p:spPr>
          <a:xfrm>
            <a:off x="913811"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2"/>
            </a:lvl1pPr>
            <a:lvl2pPr marL="269972" indent="0">
              <a:buNone/>
              <a:defRPr sz="1182"/>
            </a:lvl2pPr>
            <a:lvl3pPr marL="539944" indent="0">
              <a:buNone/>
              <a:defRPr sz="1182"/>
            </a:lvl3pPr>
            <a:lvl4pPr marL="809916" indent="0">
              <a:buNone/>
              <a:defRPr sz="1182"/>
            </a:lvl4pPr>
            <a:lvl5pPr marL="1079887" indent="0">
              <a:buNone/>
              <a:defRPr sz="1182"/>
            </a:lvl5pPr>
            <a:lvl6pPr marL="1349861" indent="0">
              <a:buNone/>
              <a:defRPr sz="1182"/>
            </a:lvl6pPr>
            <a:lvl7pPr marL="1619833" indent="0">
              <a:buNone/>
              <a:defRPr sz="1182"/>
            </a:lvl7pPr>
            <a:lvl8pPr marL="1889804" indent="0">
              <a:buNone/>
              <a:defRPr sz="1182"/>
            </a:lvl8pPr>
            <a:lvl9pPr marL="2159777" indent="0">
              <a:buNone/>
              <a:defRPr sz="1182"/>
            </a:lvl9pPr>
          </a:lstStyle>
          <a:p>
            <a:r>
              <a:rPr lang="en-US"/>
              <a:t>Click icon to add picture</a:t>
            </a:r>
            <a:endParaRPr lang="en-US" dirty="0"/>
          </a:p>
        </p:txBody>
      </p:sp>
      <p:sp>
        <p:nvSpPr>
          <p:cNvPr id="4" name="Text Placeholder 3"/>
          <p:cNvSpPr>
            <a:spLocks noGrp="1"/>
          </p:cNvSpPr>
          <p:nvPr>
            <p:ph type="body" sz="half" idx="2"/>
          </p:nvPr>
        </p:nvSpPr>
        <p:spPr>
          <a:xfrm>
            <a:off x="913794" y="5108739"/>
            <a:ext cx="10353763" cy="682472"/>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2463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732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5"/>
            <a:ext cx="10353763" cy="1489496"/>
          </a:xfrm>
        </p:spPr>
        <p:txBody>
          <a:bodyPr anchor="ctr">
            <a:normAutofit/>
          </a:bodyP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75063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8" cy="1140644"/>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415490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54638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1" name="Text Placeholder 3"/>
          <p:cNvSpPr>
            <a:spLocks noGrp="1"/>
          </p:cNvSpPr>
          <p:nvPr>
            <p:ph type="body" sz="half" idx="18"/>
          </p:nvPr>
        </p:nvSpPr>
        <p:spPr>
          <a:xfrm>
            <a:off x="91379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4" name="Text Placeholder 3"/>
          <p:cNvSpPr>
            <a:spLocks noGrp="1"/>
          </p:cNvSpPr>
          <p:nvPr>
            <p:ph type="body" sz="half" idx="19"/>
          </p:nvPr>
        </p:nvSpPr>
        <p:spPr>
          <a:xfrm>
            <a:off x="444143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43940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64421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6" y="609612"/>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2"/>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95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61154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79"/>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2">
                <a:solidFill>
                  <a:schemeClr val="tx1"/>
                </a:solidFill>
              </a:defRPr>
            </a:lvl1pPr>
            <a:lvl2pPr marL="269972" indent="0">
              <a:buNone/>
              <a:defRPr sz="1064">
                <a:solidFill>
                  <a:schemeClr val="tx1">
                    <a:tint val="75000"/>
                  </a:schemeClr>
                </a:solidFill>
              </a:defRPr>
            </a:lvl2pPr>
            <a:lvl3pPr marL="539944" indent="0">
              <a:buNone/>
              <a:defRPr sz="946">
                <a:solidFill>
                  <a:schemeClr val="tx1">
                    <a:tint val="75000"/>
                  </a:schemeClr>
                </a:solidFill>
              </a:defRPr>
            </a:lvl3pPr>
            <a:lvl4pPr marL="809916" indent="0">
              <a:buNone/>
              <a:defRPr sz="827">
                <a:solidFill>
                  <a:schemeClr val="tx1">
                    <a:tint val="75000"/>
                  </a:schemeClr>
                </a:solidFill>
              </a:defRPr>
            </a:lvl4pPr>
            <a:lvl5pPr marL="1079887" indent="0">
              <a:buNone/>
              <a:defRPr sz="827">
                <a:solidFill>
                  <a:schemeClr val="tx1">
                    <a:tint val="75000"/>
                  </a:schemeClr>
                </a:solidFill>
              </a:defRPr>
            </a:lvl5pPr>
            <a:lvl6pPr marL="1349861" indent="0">
              <a:buNone/>
              <a:defRPr sz="827">
                <a:solidFill>
                  <a:schemeClr val="tx1">
                    <a:tint val="75000"/>
                  </a:schemeClr>
                </a:solidFill>
              </a:defRPr>
            </a:lvl6pPr>
            <a:lvl7pPr marL="1619833" indent="0">
              <a:buNone/>
              <a:defRPr sz="827">
                <a:solidFill>
                  <a:schemeClr val="tx1">
                    <a:tint val="75000"/>
                  </a:schemeClr>
                </a:solidFill>
              </a:defRPr>
            </a:lvl7pPr>
            <a:lvl8pPr marL="1889804" indent="0">
              <a:buNone/>
              <a:defRPr sz="827">
                <a:solidFill>
                  <a:schemeClr val="tx1">
                    <a:tint val="75000"/>
                  </a:schemeClr>
                </a:solidFill>
              </a:defRPr>
            </a:lvl8pPr>
            <a:lvl9pPr marL="2159777"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B468C-0A74-436A-ABE2-003BB96A12F8}"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41850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3"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B468C-0A74-436A-ABE2-003BB96A12F8}"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03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B468C-0A74-436A-ABE2-003BB96A12F8}" type="datetimeFigureOut">
              <a:rPr lang="en-US" smtClean="0"/>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2415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B468C-0A74-436A-ABE2-003BB96A12F8}" type="datetimeFigureOut">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288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B468C-0A74-436A-ABE2-003BB96A12F8}" type="datetimeFigureOut">
              <a:rPr lang="en-US" smtClean="0"/>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435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1"/>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36075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714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C4BB468C-0A74-436A-ABE2-003BB96A12F8}" type="datetimeFigureOut">
              <a:rPr lang="en-US" smtClean="0"/>
              <a:t>2/27/2017</a:t>
            </a:fld>
            <a:endParaRPr lang="en-US"/>
          </a:p>
        </p:txBody>
      </p:sp>
      <p:sp>
        <p:nvSpPr>
          <p:cNvPr id="5" name="Footer Placeholder 4"/>
          <p:cNvSpPr>
            <a:spLocks noGrp="1"/>
          </p:cNvSpPr>
          <p:nvPr>
            <p:ph type="ftr" sz="quarter" idx="3"/>
          </p:nvPr>
        </p:nvSpPr>
        <p:spPr>
          <a:xfrm>
            <a:off x="913803" y="5883288"/>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2" y="5883288"/>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126E44A9-595F-4F74-BD59-791D774B0B3D}" type="slidenum">
              <a:rPr lang="en-US" smtClean="0"/>
              <a:t>‹#›</a:t>
            </a:fld>
            <a:endParaRPr lang="en-US"/>
          </a:p>
        </p:txBody>
      </p:sp>
    </p:spTree>
    <p:extLst>
      <p:ext uri="{BB962C8B-B14F-4D97-AF65-F5344CB8AC3E}">
        <p14:creationId xmlns:p14="http://schemas.microsoft.com/office/powerpoint/2010/main" val="4071713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80" indent="-180690" algn="l" defTabSz="269972"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53" indent="-159433" algn="l" defTabSz="269972"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43" indent="-127546" algn="l" defTabSz="269972"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9"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81"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602"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40"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76"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81"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72" rtl="0" eaLnBrk="1" latinLnBrk="0" hangingPunct="1">
        <a:defRPr sz="1064" kern="1200">
          <a:solidFill>
            <a:schemeClr val="tx1"/>
          </a:solidFill>
          <a:latin typeface="+mn-lt"/>
          <a:ea typeface="+mn-ea"/>
          <a:cs typeface="+mn-cs"/>
        </a:defRPr>
      </a:lvl1pPr>
      <a:lvl2pPr marL="269972" algn="l" defTabSz="269972" rtl="0" eaLnBrk="1" latinLnBrk="0" hangingPunct="1">
        <a:defRPr sz="1064" kern="1200">
          <a:solidFill>
            <a:schemeClr val="tx1"/>
          </a:solidFill>
          <a:latin typeface="+mn-lt"/>
          <a:ea typeface="+mn-ea"/>
          <a:cs typeface="+mn-cs"/>
        </a:defRPr>
      </a:lvl2pPr>
      <a:lvl3pPr marL="539944" algn="l" defTabSz="269972" rtl="0" eaLnBrk="1" latinLnBrk="0" hangingPunct="1">
        <a:defRPr sz="1064" kern="1200">
          <a:solidFill>
            <a:schemeClr val="tx1"/>
          </a:solidFill>
          <a:latin typeface="+mn-lt"/>
          <a:ea typeface="+mn-ea"/>
          <a:cs typeface="+mn-cs"/>
        </a:defRPr>
      </a:lvl3pPr>
      <a:lvl4pPr marL="809916" algn="l" defTabSz="269972" rtl="0" eaLnBrk="1" latinLnBrk="0" hangingPunct="1">
        <a:defRPr sz="1064" kern="1200">
          <a:solidFill>
            <a:schemeClr val="tx1"/>
          </a:solidFill>
          <a:latin typeface="+mn-lt"/>
          <a:ea typeface="+mn-ea"/>
          <a:cs typeface="+mn-cs"/>
        </a:defRPr>
      </a:lvl4pPr>
      <a:lvl5pPr marL="1079887" algn="l" defTabSz="269972" rtl="0" eaLnBrk="1" latinLnBrk="0" hangingPunct="1">
        <a:defRPr sz="1064" kern="1200">
          <a:solidFill>
            <a:schemeClr val="tx1"/>
          </a:solidFill>
          <a:latin typeface="+mn-lt"/>
          <a:ea typeface="+mn-ea"/>
          <a:cs typeface="+mn-cs"/>
        </a:defRPr>
      </a:lvl5pPr>
      <a:lvl6pPr marL="1349861" algn="l" defTabSz="269972" rtl="0" eaLnBrk="1" latinLnBrk="0" hangingPunct="1">
        <a:defRPr sz="1064" kern="1200">
          <a:solidFill>
            <a:schemeClr val="tx1"/>
          </a:solidFill>
          <a:latin typeface="+mn-lt"/>
          <a:ea typeface="+mn-ea"/>
          <a:cs typeface="+mn-cs"/>
        </a:defRPr>
      </a:lvl6pPr>
      <a:lvl7pPr marL="1619833" algn="l" defTabSz="269972" rtl="0" eaLnBrk="1" latinLnBrk="0" hangingPunct="1">
        <a:defRPr sz="1064" kern="1200">
          <a:solidFill>
            <a:schemeClr val="tx1"/>
          </a:solidFill>
          <a:latin typeface="+mn-lt"/>
          <a:ea typeface="+mn-ea"/>
          <a:cs typeface="+mn-cs"/>
        </a:defRPr>
      </a:lvl7pPr>
      <a:lvl8pPr marL="1889804" algn="l" defTabSz="269972" rtl="0" eaLnBrk="1" latinLnBrk="0" hangingPunct="1">
        <a:defRPr sz="1064" kern="1200">
          <a:solidFill>
            <a:schemeClr val="tx1"/>
          </a:solidFill>
          <a:latin typeface="+mn-lt"/>
          <a:ea typeface="+mn-ea"/>
          <a:cs typeface="+mn-cs"/>
        </a:defRPr>
      </a:lvl8pPr>
      <a:lvl9pPr marL="2159777" algn="l" defTabSz="269972"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829985"/>
            <a:ext cx="10363200" cy="1513417"/>
          </a:xfrm>
        </p:spPr>
        <p:txBody>
          <a:bodyPr>
            <a:normAutofit/>
          </a:bodyPr>
          <a:lstStyle/>
          <a:p>
            <a:r>
              <a:rPr lang="en-US" dirty="0"/>
              <a:t>Enterprise Systems</a:t>
            </a:r>
          </a:p>
        </p:txBody>
      </p:sp>
      <p:sp>
        <p:nvSpPr>
          <p:cNvPr id="3" name="Text Placeholder 2"/>
          <p:cNvSpPr>
            <a:spLocks noGrp="1"/>
          </p:cNvSpPr>
          <p:nvPr>
            <p:ph type="body" idx="1"/>
          </p:nvPr>
        </p:nvSpPr>
        <p:spPr>
          <a:xfrm>
            <a:off x="711200" y="573406"/>
            <a:ext cx="10363200" cy="1666874"/>
          </a:xfrm>
        </p:spPr>
        <p:txBody>
          <a:bodyPr>
            <a:normAutofit/>
          </a:bodyPr>
          <a:lstStyle/>
          <a:p>
            <a:r>
              <a:rPr lang="en-US" sz="8000" dirty="0">
                <a:solidFill>
                  <a:srgbClr val="FF0000"/>
                </a:solidFill>
              </a:rPr>
              <a:t>In-Class Activity…</a:t>
            </a:r>
            <a:endParaRPr lang="en-US" sz="4267" dirty="0">
              <a:solidFill>
                <a:srgbClr val="FF0000"/>
              </a:solidFill>
            </a:endParaRPr>
          </a:p>
        </p:txBody>
      </p:sp>
    </p:spTree>
    <p:extLst>
      <p:ext uri="{BB962C8B-B14F-4D97-AF65-F5344CB8AC3E}">
        <p14:creationId xmlns:p14="http://schemas.microsoft.com/office/powerpoint/2010/main" val="274788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236848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96960" cy="970450"/>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8218" y="1802787"/>
            <a:ext cx="7129716" cy="4058752"/>
          </a:xfrm>
          <a:effectLst/>
        </p:spPr>
        <p:txBody>
          <a:bodyPr>
            <a:normAutofit fontScale="85000" lnSpcReduction="20000"/>
          </a:bodyPr>
          <a:lstStyle/>
          <a:p>
            <a:r>
              <a:rPr lang="en-US" dirty="0"/>
              <a:t> 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 Feel free to </a:t>
            </a:r>
            <a:r>
              <a:rPr lang="en-US" b="1" dirty="0">
                <a:solidFill>
                  <a:srgbClr val="FF0000"/>
                </a:solidFill>
              </a:rPr>
              <a:t>take pictures of your worksheets </a:t>
            </a:r>
            <a:r>
              <a:rPr lang="en-US" dirty="0"/>
              <a:t>if you’d like</a:t>
            </a:r>
          </a:p>
          <a:p>
            <a:pPr marL="2179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54248" y="857250"/>
            <a:ext cx="6858000" cy="5143500"/>
          </a:xfrm>
          <a:prstGeom prst="rect">
            <a:avLst/>
          </a:prstGeom>
        </p:spPr>
      </p:pic>
    </p:spTree>
    <p:extLst>
      <p:ext uri="{BB962C8B-B14F-4D97-AF65-F5344CB8AC3E}">
        <p14:creationId xmlns:p14="http://schemas.microsoft.com/office/powerpoint/2010/main" val="211809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lstStyle/>
          <a:p>
            <a:pPr>
              <a:defRPr/>
            </a:pPr>
            <a:endParaRPr lang="en-US" dirty="0"/>
          </a:p>
        </p:txBody>
      </p:sp>
      <p:graphicFrame>
        <p:nvGraphicFramePr>
          <p:cNvPr id="2" name="Object 1"/>
          <p:cNvGraphicFramePr>
            <a:graphicFrameLocks noChangeAspect="1"/>
          </p:cNvGraphicFramePr>
          <p:nvPr>
            <p:extLst/>
          </p:nvPr>
        </p:nvGraphicFramePr>
        <p:xfrm>
          <a:off x="-30480" y="-17796"/>
          <a:ext cx="12222480" cy="7785706"/>
        </p:xfrm>
        <a:graphic>
          <a:graphicData uri="http://schemas.openxmlformats.org/presentationml/2006/ole">
            <mc:AlternateContent xmlns:mc="http://schemas.openxmlformats.org/markup-compatibility/2006">
              <mc:Choice xmlns:v="urn:schemas-microsoft-com:vml" Requires="v">
                <p:oleObj spid="_x0000_s1029" name="Visio" r:id="rId4" imgW="9429635" imgH="6581843" progId="Visio.Drawing.11">
                  <p:embed/>
                </p:oleObj>
              </mc:Choice>
              <mc:Fallback>
                <p:oleObj name="Visio" r:id="rId4" imgW="9429635" imgH="6581843" progId="Visio.Drawing.11">
                  <p:embed/>
                  <p:pic>
                    <p:nvPicPr>
                      <p:cNvPr id="2" name="Object 1"/>
                      <p:cNvPicPr/>
                      <p:nvPr/>
                    </p:nvPicPr>
                    <p:blipFill>
                      <a:blip r:embed="rId5"/>
                      <a:stretch>
                        <a:fillRect/>
                      </a:stretch>
                    </p:blipFill>
                    <p:spPr>
                      <a:xfrm>
                        <a:off x="-30480" y="-17796"/>
                        <a:ext cx="12222480" cy="7785706"/>
                      </a:xfrm>
                      <a:prstGeom prst="rect">
                        <a:avLst/>
                      </a:prstGeom>
                    </p:spPr>
                  </p:pic>
                </p:oleObj>
              </mc:Fallback>
            </mc:AlternateContent>
          </a:graphicData>
        </a:graphic>
      </p:graphicFrame>
    </p:spTree>
    <p:extLst>
      <p:ext uri="{BB962C8B-B14F-4D97-AF65-F5344CB8AC3E}">
        <p14:creationId xmlns:p14="http://schemas.microsoft.com/office/powerpoint/2010/main" val="1909508599"/>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12161520"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Title 3"/>
          <p:cNvSpPr>
            <a:spLocks noGrp="1"/>
          </p:cNvSpPr>
          <p:nvPr>
            <p:ph type="title"/>
          </p:nvPr>
        </p:nvSpPr>
        <p:spPr/>
        <p:txBody>
          <a:bodyPr/>
          <a:lstStyle/>
          <a:p>
            <a:pPr>
              <a:defRPr/>
            </a:pPr>
            <a:endParaRPr lang="en-US"/>
          </a:p>
        </p:txBody>
      </p:sp>
    </p:spTree>
    <p:extLst>
      <p:ext uri="{BB962C8B-B14F-4D97-AF65-F5344CB8AC3E}">
        <p14:creationId xmlns:p14="http://schemas.microsoft.com/office/powerpoint/2010/main" val="3423346074"/>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Benefits</a:t>
            </a:r>
          </a:p>
        </p:txBody>
      </p:sp>
      <p:sp>
        <p:nvSpPr>
          <p:cNvPr id="3" name="Content Placeholder 2"/>
          <p:cNvSpPr>
            <a:spLocks noGrp="1"/>
          </p:cNvSpPr>
          <p:nvPr>
            <p:ph idx="1"/>
          </p:nvPr>
        </p:nvSpPr>
        <p:spPr>
          <a:effectLst/>
        </p:spPr>
        <p:txBody>
          <a:bodyPr/>
          <a:lstStyle/>
          <a:p>
            <a:r>
              <a:rPr lang="en-US" dirty="0"/>
              <a:t> A single database providing superior, real-time, data-driven decision making</a:t>
            </a:r>
          </a:p>
          <a:p>
            <a:r>
              <a:rPr lang="en-US" dirty="0"/>
              <a:t> Standardizing business processes based on industry best practices </a:t>
            </a:r>
          </a:p>
          <a:p>
            <a:pPr lvl="1"/>
            <a:r>
              <a:rPr lang="en-US" dirty="0"/>
              <a:t> Force business process reengineering</a:t>
            </a:r>
          </a:p>
          <a:p>
            <a:r>
              <a:rPr lang="en-US" dirty="0"/>
              <a:t> Reduced operating costs</a:t>
            </a:r>
          </a:p>
          <a:p>
            <a:pPr lvl="1"/>
            <a:r>
              <a:rPr lang="en-US"/>
              <a:t> Rohm </a:t>
            </a:r>
            <a:r>
              <a:rPr lang="en-US" dirty="0"/>
              <a:t>and Haas saved </a:t>
            </a:r>
            <a:r>
              <a:rPr lang="en-US" b="1" u="sng" dirty="0">
                <a:solidFill>
                  <a:srgbClr val="FF0000"/>
                </a:solidFill>
              </a:rPr>
              <a:t>$200 million/year</a:t>
            </a:r>
          </a:p>
        </p:txBody>
      </p:sp>
    </p:spTree>
    <p:extLst>
      <p:ext uri="{BB962C8B-B14F-4D97-AF65-F5344CB8AC3E}">
        <p14:creationId xmlns:p14="http://schemas.microsoft.com/office/powerpoint/2010/main" val="238570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Enterprise Systems</a:t>
            </a:r>
          </a:p>
        </p:txBody>
      </p:sp>
      <p:sp>
        <p:nvSpPr>
          <p:cNvPr id="3" name="TextBox 2"/>
          <p:cNvSpPr txBox="1"/>
          <p:nvPr/>
        </p:nvSpPr>
        <p:spPr>
          <a:xfrm>
            <a:off x="914400" y="1855304"/>
            <a:ext cx="10353157" cy="5909310"/>
          </a:xfrm>
          <a:prstGeom prst="rect">
            <a:avLst/>
          </a:prstGeom>
          <a:noFill/>
        </p:spPr>
        <p:txBody>
          <a:bodyPr wrap="square" rtlCol="0">
            <a:spAutoFit/>
          </a:bodyPr>
          <a:lstStyle/>
          <a:p>
            <a:r>
              <a:rPr lang="en-US" sz="2400" dirty="0"/>
              <a:t>What:</a:t>
            </a:r>
          </a:p>
          <a:p>
            <a:pPr marL="285750" indent="-285750">
              <a:buFont typeface="Arial" panose="020B0604020202020204" pitchFamily="34" charset="0"/>
              <a:buChar char="•"/>
            </a:pPr>
            <a:r>
              <a:rPr lang="en-US" sz="2400" dirty="0"/>
              <a:t>Review a narrative describing the benefits of investing in an ERP for a fictitious company, </a:t>
            </a:r>
            <a:r>
              <a:rPr lang="en-US" sz="2400" dirty="0" err="1"/>
              <a:t>Fittersnacker</a:t>
            </a:r>
            <a:endParaRPr lang="en-US" sz="2400" dirty="0"/>
          </a:p>
          <a:p>
            <a:pPr marL="285750" indent="-285750">
              <a:buFont typeface="Arial" panose="020B0604020202020204" pitchFamily="34" charset="0"/>
              <a:buChar char="•"/>
            </a:pPr>
            <a:r>
              <a:rPr lang="en-US" sz="2400" dirty="0"/>
              <a:t>Look at the P&amp;L statement for </a:t>
            </a:r>
            <a:r>
              <a:rPr lang="en-US" sz="2400" dirty="0" err="1"/>
              <a:t>Fittersnacker</a:t>
            </a:r>
            <a:r>
              <a:rPr lang="en-US" sz="2400" dirty="0"/>
              <a:t> and see how this investment will impact the P&amp;L statement</a:t>
            </a:r>
          </a:p>
          <a:p>
            <a:pPr marL="285750" indent="-285750">
              <a:buFont typeface="Arial" panose="020B0604020202020204" pitchFamily="34" charset="0"/>
              <a:buChar char="•"/>
            </a:pPr>
            <a:r>
              <a:rPr lang="en-US" sz="2400" dirty="0"/>
              <a:t>Determine if this will be a good investment or a bad investment for </a:t>
            </a:r>
            <a:r>
              <a:rPr lang="en-US" sz="2400" dirty="0" err="1"/>
              <a:t>Fittersnacker</a:t>
            </a:r>
            <a:endParaRPr lang="en-US" sz="2400" dirty="0"/>
          </a:p>
          <a:p>
            <a:pPr marL="285750" indent="-285750">
              <a:buFont typeface="Arial" panose="020B0604020202020204" pitchFamily="34" charset="0"/>
              <a:buChar char="•"/>
            </a:pPr>
            <a:endParaRPr lang="en-US" sz="2400" dirty="0"/>
          </a:p>
          <a:p>
            <a:r>
              <a:rPr lang="en-US" sz="2400" dirty="0"/>
              <a:t>Why:</a:t>
            </a:r>
          </a:p>
          <a:p>
            <a:pPr marL="285750" indent="-285750">
              <a:buFont typeface="Arial" panose="020B0604020202020204" pitchFamily="34" charset="0"/>
              <a:buChar char="•"/>
            </a:pPr>
            <a:r>
              <a:rPr lang="en-US" sz="2400" dirty="0"/>
              <a:t>Investing in an ERP system is a business decision, not a technology decision</a:t>
            </a:r>
          </a:p>
          <a:p>
            <a:pPr marL="285750" indent="-285750">
              <a:buFont typeface="Arial" panose="020B0604020202020204" pitchFamily="34" charset="0"/>
              <a:buChar char="•"/>
            </a:pPr>
            <a:r>
              <a:rPr lang="en-US" sz="2400" dirty="0"/>
              <a:t>Like all investments, great investments have a great return</a:t>
            </a:r>
          </a:p>
          <a:p>
            <a:pPr marL="285750" indent="-285750">
              <a:buFont typeface="Arial" panose="020B0604020202020204" pitchFamily="34" charset="0"/>
              <a:buChar char="•"/>
            </a:pPr>
            <a:r>
              <a:rPr lang="en-US" sz="2400" dirty="0"/>
              <a:t>You need to look at investments in technology just like every other investment</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736" y="5008588"/>
            <a:ext cx="2466975" cy="1847850"/>
          </a:xfrm>
          <a:prstGeom prst="rect">
            <a:avLst/>
          </a:prstGeom>
        </p:spPr>
      </p:pic>
    </p:spTree>
    <p:extLst>
      <p:ext uri="{BB962C8B-B14F-4D97-AF65-F5344CB8AC3E}">
        <p14:creationId xmlns:p14="http://schemas.microsoft.com/office/powerpoint/2010/main" val="30707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MIS2101</Template>
  <TotalTime>114</TotalTime>
  <Words>518</Words>
  <Application>Microsoft Office PowerPoint</Application>
  <PresentationFormat>Widescreen</PresentationFormat>
  <Paragraphs>77</Paragraphs>
  <Slides>7</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Calibri</vt:lpstr>
      <vt:lpstr>Calisto MT</vt:lpstr>
      <vt:lpstr>Trebuchet MS</vt:lpstr>
      <vt:lpstr>Wingdings 2</vt:lpstr>
      <vt:lpstr>MIS2101</vt:lpstr>
      <vt:lpstr>Visio</vt:lpstr>
      <vt:lpstr>Enterprise Systems</vt:lpstr>
      <vt:lpstr>Roadmap</vt:lpstr>
      <vt:lpstr>Worksheets will not be returned </vt:lpstr>
      <vt:lpstr>PowerPoint Presentation</vt:lpstr>
      <vt:lpstr>PowerPoint Presentation</vt:lpstr>
      <vt:lpstr>ERP Benefits</vt:lpstr>
      <vt:lpstr>Enterprise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 Lane Diagrams - 1</dc:title>
  <dc:creator>rebbarocker@yahoo.com</dc:creator>
  <cp:lastModifiedBy>Mart Doyle</cp:lastModifiedBy>
  <cp:revision>20</cp:revision>
  <dcterms:created xsi:type="dcterms:W3CDTF">2017-01-14T02:09:44Z</dcterms:created>
  <dcterms:modified xsi:type="dcterms:W3CDTF">2017-02-27T12:47:33Z</dcterms:modified>
</cp:coreProperties>
</file>