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76" r:id="rId2"/>
    <p:sldId id="292" r:id="rId3"/>
    <p:sldId id="296" r:id="rId4"/>
    <p:sldId id="293" r:id="rId5"/>
    <p:sldId id="294" r:id="rId6"/>
    <p:sldId id="295"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ext uri="{19B8F6BF-5375-455C-9EA6-DF929625EA0E}">
        <p15:presenceInfo xmlns:p15="http://schemas.microsoft.com/office/powerpoint/2012/main" userId="dd42925f1cd866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109" d="100"/>
          <a:sy n="109" d="100"/>
        </p:scale>
        <p:origin x="17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rgbClr val="00B050"/>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rgbClr val="00B050"/>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rgbClr val="00B050"/>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5177BE62-38D5-4778-936D-394D11222398}" type="presOf" srcId="{B4D60D14-B840-4723-A7B5-95A74FB6E122}" destId="{9F6CA291-08AD-4070-A048-A52B178F643F}" srcOrd="0" destOrd="1"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7431"/>
        <a:ext cx="2249424" cy="1755648"/>
      </dsp:txXfrm>
    </dsp:sp>
    <dsp:sp modelId="{0AA5EE87-A426-4820-84A9-11CAEB6D2720}">
      <dsp:nvSpPr>
        <dsp:cNvPr id="0" name=""/>
        <dsp:cNvSpPr/>
      </dsp:nvSpPr>
      <dsp:spPr>
        <a:xfrm>
          <a:off x="2363723"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2363723" y="27431"/>
        <a:ext cx="2249424" cy="1755648"/>
      </dsp:txXfrm>
    </dsp:sp>
    <dsp:sp modelId="{72316C7D-1DCA-48D0-B7A5-E788D4F384A4}">
      <dsp:nvSpPr>
        <dsp:cNvPr id="0" name=""/>
        <dsp:cNvSpPr/>
      </dsp:nvSpPr>
      <dsp:spPr>
        <a:xfrm>
          <a:off x="4727447"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4727447" y="27431"/>
        <a:ext cx="2249424" cy="1755648"/>
      </dsp:txXfrm>
    </dsp:sp>
    <dsp:sp modelId="{5D32F783-3446-4B2C-94A8-0CB20ABBBB42}">
      <dsp:nvSpPr>
        <dsp:cNvPr id="0" name=""/>
        <dsp:cNvSpPr/>
      </dsp:nvSpPr>
      <dsp:spPr>
        <a:xfrm>
          <a:off x="7091172"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7091172" y="27431"/>
        <a:ext cx="2249424" cy="1755648"/>
      </dsp:txXfrm>
    </dsp:sp>
    <dsp:sp modelId="{F284DE59-DCC2-4FB0-9983-E52AD31606F4}">
      <dsp:nvSpPr>
        <dsp:cNvPr id="0" name=""/>
        <dsp:cNvSpPr/>
      </dsp:nvSpPr>
      <dsp:spPr>
        <a:xfrm>
          <a:off x="9454896"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9454896" y="27431"/>
        <a:ext cx="2249424" cy="175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83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839" y="26766"/>
        <a:ext cx="2252781" cy="1755655"/>
      </dsp:txXfrm>
    </dsp:sp>
    <dsp:sp modelId="{0796F863-AAC4-457F-AA12-27633CB3CA3D}">
      <dsp:nvSpPr>
        <dsp:cNvPr id="0" name=""/>
        <dsp:cNvSpPr/>
      </dsp:nvSpPr>
      <dsp:spPr>
        <a:xfrm>
          <a:off x="248089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480899" y="26766"/>
        <a:ext cx="2252781" cy="1755655"/>
      </dsp:txXfrm>
    </dsp:sp>
    <dsp:sp modelId="{21CA60FB-1126-4E99-A2F1-68263F5EE148}">
      <dsp:nvSpPr>
        <dsp:cNvPr id="0" name=""/>
        <dsp:cNvSpPr/>
      </dsp:nvSpPr>
      <dsp:spPr>
        <a:xfrm>
          <a:off x="4958958" y="26766"/>
          <a:ext cx="2252781" cy="1755655"/>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958958" y="26766"/>
        <a:ext cx="2252781" cy="1755655"/>
      </dsp:txXfrm>
    </dsp:sp>
    <dsp:sp modelId="{89E88587-83D1-475D-A7E7-CCB8A9F91855}">
      <dsp:nvSpPr>
        <dsp:cNvPr id="0" name=""/>
        <dsp:cNvSpPr/>
      </dsp:nvSpPr>
      <dsp:spPr>
        <a:xfrm>
          <a:off x="7439857" y="32362"/>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439857" y="32362"/>
        <a:ext cx="2252781" cy="1755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97"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97" y="36577"/>
        <a:ext cx="2249427" cy="1755644"/>
      </dsp:txXfrm>
    </dsp:sp>
    <dsp:sp modelId="{81046186-72C3-4DF3-B652-35FFEAC438F4}">
      <dsp:nvSpPr>
        <dsp:cNvPr id="0" name=""/>
        <dsp:cNvSpPr/>
      </dsp:nvSpPr>
      <dsp:spPr>
        <a:xfrm>
          <a:off x="2455211"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455211" y="36577"/>
        <a:ext cx="2249427" cy="1755644"/>
      </dsp:txXfrm>
    </dsp:sp>
    <dsp:sp modelId="{EFA31A38-8802-4140-867E-4C33C74C3AF4}">
      <dsp:nvSpPr>
        <dsp:cNvPr id="0" name=""/>
        <dsp:cNvSpPr/>
      </dsp:nvSpPr>
      <dsp:spPr>
        <a:xfrm>
          <a:off x="4910326"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910326" y="36577"/>
        <a:ext cx="2249427" cy="1755644"/>
      </dsp:txXfrm>
    </dsp:sp>
    <dsp:sp modelId="{9F6CA291-08AD-4070-A048-A52B178F643F}">
      <dsp:nvSpPr>
        <dsp:cNvPr id="0" name=""/>
        <dsp:cNvSpPr/>
      </dsp:nvSpPr>
      <dsp:spPr>
        <a:xfrm>
          <a:off x="7365440"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7365440" y="36577"/>
        <a:ext cx="2249427" cy="1755644"/>
      </dsp:txXfrm>
    </dsp:sp>
    <dsp:sp modelId="{BEB5596C-76A2-4C47-9362-24BC5F07B369}">
      <dsp:nvSpPr>
        <dsp:cNvPr id="0" name=""/>
        <dsp:cNvSpPr/>
      </dsp:nvSpPr>
      <dsp:spPr>
        <a:xfrm>
          <a:off x="9820554"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9820554" y="36577"/>
        <a:ext cx="2249427" cy="17556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90197-29E2-4C6E-BCAF-BF302B3B984B}" type="datetimeFigureOut">
              <a:rPr lang="en-US" smtClean="0"/>
              <a:t>3/10/2017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E962A-3648-4AD7-8C47-1637579327F2}" type="slidenum">
              <a:rPr lang="en-US" smtClean="0"/>
              <a:t>‹#›</a:t>
            </a:fld>
            <a:endParaRPr lang="en-US"/>
          </a:p>
        </p:txBody>
      </p:sp>
    </p:spTree>
    <p:extLst>
      <p:ext uri="{BB962C8B-B14F-4D97-AF65-F5344CB8AC3E}">
        <p14:creationId xmlns:p14="http://schemas.microsoft.com/office/powerpoint/2010/main" val="7609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Business_rul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n.wikipedia.org/wiki/Pseudocode" TargetMode="External"/><Relationship Id="rId4" Type="http://schemas.openxmlformats.org/officeDocument/2006/relationships/hyperlink" Target="https://en.wikipedia.org/wiki/Process_Diagra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dirty="0"/>
              <a:t>SDLC phases:</a:t>
            </a:r>
          </a:p>
          <a:p>
            <a:endParaRPr lang="en-US" dirty="0"/>
          </a:p>
          <a:p>
            <a:r>
              <a:rPr lang="en-US" sz="1200" b="1" i="0" kern="1200" dirty="0">
                <a:solidFill>
                  <a:schemeClr val="tx1"/>
                </a:solidFill>
                <a:effectLst/>
                <a:latin typeface="+mn-lt"/>
                <a:ea typeface="+mn-ea"/>
                <a:cs typeface="+mn-cs"/>
              </a:rPr>
              <a:t>Preliminary analysis</a:t>
            </a:r>
            <a:r>
              <a:rPr lang="en-US" sz="1200" b="0" i="0" kern="1200" dirty="0">
                <a:solidFill>
                  <a:schemeClr val="tx1"/>
                </a:solidFill>
                <a:effectLst/>
                <a:latin typeface="+mn-lt"/>
                <a:ea typeface="+mn-ea"/>
                <a:cs typeface="+mn-cs"/>
              </a:rPr>
              <a:t>: The objective of phase 1 is to conduct a preliminary analysis, propose alternative solutions, describe costs and benefits and submit a preliminary plan with recommendations.</a:t>
            </a:r>
          </a:p>
          <a:p>
            <a:r>
              <a:rPr lang="en-US" sz="1200" b="1" i="0" kern="1200" dirty="0">
                <a:solidFill>
                  <a:schemeClr val="tx1"/>
                </a:solidFill>
                <a:effectLst/>
                <a:latin typeface="+mn-lt"/>
                <a:ea typeface="+mn-ea"/>
                <a:cs typeface="+mn-cs"/>
              </a:rPr>
              <a:t>Systems design</a:t>
            </a:r>
            <a:r>
              <a:rPr lang="en-US" sz="1200" b="0" i="0" kern="1200" dirty="0">
                <a:solidFill>
                  <a:schemeClr val="tx1"/>
                </a:solidFill>
                <a:effectLst/>
                <a:latin typeface="+mn-lt"/>
                <a:ea typeface="+mn-ea"/>
                <a:cs typeface="+mn-cs"/>
              </a:rPr>
              <a:t>: Describes desired features and operations in detail, including screen layouts, </a:t>
            </a:r>
            <a:r>
              <a:rPr lang="en-US" sz="1200" b="0" i="0" u="none" strike="noStrike" kern="1200" dirty="0">
                <a:solidFill>
                  <a:schemeClr val="tx1"/>
                </a:solidFill>
                <a:effectLst/>
                <a:latin typeface="+mn-lt"/>
                <a:ea typeface="+mn-ea"/>
                <a:cs typeface="+mn-cs"/>
                <a:hlinkClick r:id="rId3" tooltip="Business rule"/>
              </a:rPr>
              <a:t>business rules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Process Diagram"/>
              </a:rPr>
              <a:t>process diagrams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Pseudocode"/>
              </a:rPr>
              <a:t>pseudocode</a:t>
            </a:r>
            <a:r>
              <a:rPr lang="en-US" sz="1200" b="0" i="0" kern="1200" dirty="0">
                <a:solidFill>
                  <a:schemeClr val="tx1"/>
                </a:solidFill>
                <a:effectLst/>
                <a:latin typeface="+mn-lt"/>
                <a:ea typeface="+mn-ea"/>
                <a:cs typeface="+mn-cs"/>
              </a:rPr>
              <a:t> and other documentation.</a:t>
            </a:r>
          </a:p>
          <a:p>
            <a:r>
              <a:rPr lang="en-US" sz="1200" b="1" i="0" kern="1200" dirty="0">
                <a:solidFill>
                  <a:schemeClr val="tx1"/>
                </a:solidFill>
                <a:effectLst/>
                <a:latin typeface="+mn-lt"/>
                <a:ea typeface="+mn-ea"/>
                <a:cs typeface="+mn-cs"/>
              </a:rPr>
              <a:t>Development</a:t>
            </a:r>
            <a:r>
              <a:rPr lang="en-US" sz="1200" b="0" i="0" kern="1200" dirty="0">
                <a:solidFill>
                  <a:schemeClr val="tx1"/>
                </a:solidFill>
                <a:effectLst/>
                <a:latin typeface="+mn-lt"/>
                <a:ea typeface="+mn-ea"/>
                <a:cs typeface="+mn-cs"/>
              </a:rPr>
              <a:t>: The real code is written here.</a:t>
            </a:r>
          </a:p>
          <a:p>
            <a:r>
              <a:rPr lang="en-US" sz="1200" b="1" i="0" kern="1200" dirty="0">
                <a:solidFill>
                  <a:schemeClr val="tx1"/>
                </a:solidFill>
                <a:effectLst/>
                <a:latin typeface="+mn-lt"/>
                <a:ea typeface="+mn-ea"/>
                <a:cs typeface="+mn-cs"/>
              </a:rPr>
              <a:t>Integration and testing</a:t>
            </a:r>
            <a:r>
              <a:rPr lang="en-US" sz="1200" b="0" i="0" kern="1200" dirty="0">
                <a:solidFill>
                  <a:schemeClr val="tx1"/>
                </a:solidFill>
                <a:effectLst/>
                <a:latin typeface="+mn-lt"/>
                <a:ea typeface="+mn-ea"/>
                <a:cs typeface="+mn-cs"/>
              </a:rPr>
              <a:t>: Brings all the pieces together into a special testing environment, then checks for errors, bugs and interoperability.</a:t>
            </a:r>
          </a:p>
          <a:p>
            <a:r>
              <a:rPr lang="en-US" sz="1200" b="1" i="0" kern="1200" dirty="0">
                <a:solidFill>
                  <a:schemeClr val="tx1"/>
                </a:solidFill>
                <a:effectLst/>
                <a:latin typeface="+mn-lt"/>
                <a:ea typeface="+mn-ea"/>
                <a:cs typeface="+mn-cs"/>
              </a:rPr>
              <a:t>Acceptance, installation, deployment</a:t>
            </a:r>
            <a:r>
              <a:rPr lang="en-US" sz="1200" b="0" i="0" kern="1200" dirty="0">
                <a:solidFill>
                  <a:schemeClr val="tx1"/>
                </a:solidFill>
                <a:effectLst/>
                <a:latin typeface="+mn-lt"/>
                <a:ea typeface="+mn-ea"/>
                <a:cs typeface="+mn-cs"/>
              </a:rPr>
              <a:t>: The final stage of initial development, where the software is put into production and runs actual business</a:t>
            </a:r>
            <a:r>
              <a:rPr lang="en-US" sz="1200" b="0" i="0" kern="1200" baseline="0" dirty="0">
                <a:solidFill>
                  <a:schemeClr val="tx1"/>
                </a:solidFill>
                <a:effectLst/>
                <a:latin typeface="+mn-lt"/>
                <a:ea typeface="+mn-ea"/>
                <a:cs typeface="+mn-cs"/>
              </a:rPr>
              <a:t> – includes </a:t>
            </a:r>
            <a:r>
              <a:rPr lang="en-US" sz="1200" b="1" i="0" kern="1200" dirty="0">
                <a:solidFill>
                  <a:schemeClr val="tx1"/>
                </a:solidFill>
                <a:effectLst/>
                <a:latin typeface="+mn-lt"/>
                <a:ea typeface="+mn-ea"/>
                <a:cs typeface="+mn-cs"/>
              </a:rPr>
              <a:t>Training!!</a:t>
            </a:r>
          </a:p>
          <a:p>
            <a:r>
              <a:rPr lang="en-US" sz="1200" b="1" i="0" kern="1200" dirty="0">
                <a:solidFill>
                  <a:schemeClr val="tx1"/>
                </a:solidFill>
                <a:effectLst/>
                <a:latin typeface="+mn-lt"/>
                <a:ea typeface="+mn-ea"/>
                <a:cs typeface="+mn-cs"/>
              </a:rPr>
              <a:t>Maintenance</a:t>
            </a:r>
            <a:r>
              <a:rPr lang="en-US" sz="1200" b="0" i="0" kern="1200" dirty="0">
                <a:solidFill>
                  <a:schemeClr val="tx1"/>
                </a:solidFill>
                <a:effectLst/>
                <a:latin typeface="+mn-lt"/>
                <a:ea typeface="+mn-ea"/>
                <a:cs typeface="+mn-cs"/>
              </a:rPr>
              <a:t>: During the maintenance stage of the SDLC, the system is assessed to ensure it does not become obsolete. This is also where changes are made to initial software. It involves continuous evaluation of the system in terms of its performance.</a:t>
            </a:r>
          </a:p>
          <a:p>
            <a:r>
              <a:rPr lang="en-US" sz="1200" b="1" i="0" kern="1200" dirty="0">
                <a:solidFill>
                  <a:schemeClr val="tx1"/>
                </a:solidFill>
                <a:effectLst/>
                <a:latin typeface="+mn-lt"/>
                <a:ea typeface="+mn-ea"/>
                <a:cs typeface="+mn-cs"/>
              </a:rPr>
              <a:t>Evaluation</a:t>
            </a:r>
            <a:r>
              <a:rPr lang="en-US" sz="1200" b="0" i="0" kern="1200" dirty="0">
                <a:solidFill>
                  <a:schemeClr val="tx1"/>
                </a:solidFill>
                <a:effectLst/>
                <a:latin typeface="+mn-lt"/>
                <a:ea typeface="+mn-ea"/>
                <a:cs typeface="+mn-cs"/>
              </a:rPr>
              <a:t>: Some companies do not view this as an official stage of the SDLC, while others consider it to be an extension of the maintenance stage, and may be referred to in some circles as post-implementation review. </a:t>
            </a:r>
          </a:p>
          <a:p>
            <a:r>
              <a:rPr lang="en-US" sz="1200" b="1" i="0" kern="1200" dirty="0">
                <a:solidFill>
                  <a:schemeClr val="tx1"/>
                </a:solidFill>
                <a:effectLst/>
                <a:latin typeface="+mn-lt"/>
                <a:ea typeface="+mn-ea"/>
                <a:cs typeface="+mn-cs"/>
              </a:rPr>
              <a:t>Disposal:</a:t>
            </a:r>
            <a:r>
              <a:rPr lang="en-US" sz="1200" b="0" i="0" kern="1200" dirty="0">
                <a:solidFill>
                  <a:schemeClr val="tx1"/>
                </a:solidFill>
                <a:effectLst/>
                <a:latin typeface="+mn-lt"/>
                <a:ea typeface="+mn-ea"/>
                <a:cs typeface="+mn-cs"/>
              </a:rPr>
              <a:t> In this phase, plans are developed for discarding system information, hardware and software in making the transition to a new system. The purpose here is to properly move, archive, discard or destroy information, hardware and software that is being replaced, in a manner that prevents any possibility of unauthorized disclosure of sensitive data. The disposal activities ensure proper migration to a new system. </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5</a:t>
            </a:fld>
            <a:endParaRPr lang="en-US"/>
          </a:p>
        </p:txBody>
      </p:sp>
    </p:spTree>
    <p:extLst>
      <p:ext uri="{BB962C8B-B14F-4D97-AF65-F5344CB8AC3E}">
        <p14:creationId xmlns:p14="http://schemas.microsoft.com/office/powerpoint/2010/main" val="139038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dirty="0"/>
              <a:t>While some organizations</a:t>
            </a:r>
            <a:r>
              <a:rPr lang="en-US" baseline="0" dirty="0"/>
              <a:t> still use the traditional SDLC and while the traditional SDLC is a great way to look at projects from a high level, many organizations now use variations on the traditional SDLC that use an iterative approach to deliver solutions.   Make sure that students understand that this approach enables the development team to demonstrate value early on even if you need to go through many iterations to achieve the final deliverable.  Make sure they understand that the subject matter experts typically have a more intimate involvement with the development process using this type of approach.  </a:t>
            </a:r>
          </a:p>
          <a:p>
            <a:endParaRPr lang="en-US" baseline="0" dirty="0"/>
          </a:p>
          <a:p>
            <a:r>
              <a:rPr lang="en-US" baseline="0" dirty="0"/>
              <a:t>Agile development:</a:t>
            </a:r>
          </a:p>
          <a:p>
            <a:endParaRPr lang="en-US" baseline="0" dirty="0"/>
          </a:p>
          <a:p>
            <a:r>
              <a:rPr lang="en-US" sz="1200" b="1" i="0" kern="1200" dirty="0">
                <a:solidFill>
                  <a:schemeClr val="tx1"/>
                </a:solidFill>
                <a:effectLst/>
                <a:latin typeface="+mn-lt"/>
                <a:ea typeface="+mn-ea"/>
                <a:cs typeface="+mn-cs"/>
              </a:rPr>
              <a:t>Agile</a:t>
            </a:r>
            <a:r>
              <a:rPr lang="en-US" sz="1200" b="0" i="0" kern="1200" dirty="0">
                <a:solidFill>
                  <a:schemeClr val="tx1"/>
                </a:solidFill>
                <a:effectLst/>
                <a:latin typeface="+mn-lt"/>
                <a:ea typeface="+mn-ea"/>
                <a:cs typeface="+mn-cs"/>
              </a:rPr>
              <a:t> methodology is an alternative to traditional project management, typically used in </a:t>
            </a:r>
            <a:r>
              <a:rPr lang="en-US" sz="1200" b="1" i="0" kern="1200" dirty="0">
                <a:solidFill>
                  <a:schemeClr val="tx1"/>
                </a:solidFill>
                <a:effectLst/>
                <a:latin typeface="+mn-lt"/>
                <a:ea typeface="+mn-ea"/>
                <a:cs typeface="+mn-cs"/>
              </a:rPr>
              <a:t>software development</a:t>
            </a:r>
            <a:r>
              <a:rPr lang="en-US" sz="1200" b="0" i="0" kern="1200" dirty="0">
                <a:solidFill>
                  <a:schemeClr val="tx1"/>
                </a:solidFill>
                <a:effectLst/>
                <a:latin typeface="+mn-lt"/>
                <a:ea typeface="+mn-ea"/>
                <a:cs typeface="+mn-cs"/>
              </a:rPr>
              <a:t>. It helps teams respond to unpredictability through incremental, iterative work cadences, known as sprints. </a:t>
            </a:r>
            <a:r>
              <a:rPr lang="en-US" sz="1200" b="1" i="0" kern="1200" dirty="0">
                <a:solidFill>
                  <a:schemeClr val="tx1"/>
                </a:solidFill>
                <a:effectLst/>
                <a:latin typeface="+mn-lt"/>
                <a:ea typeface="+mn-ea"/>
                <a:cs typeface="+mn-cs"/>
              </a:rPr>
              <a:t>Agile</a:t>
            </a:r>
            <a:r>
              <a:rPr lang="en-US" sz="1200" b="0" i="0" kern="1200" dirty="0">
                <a:solidFill>
                  <a:schemeClr val="tx1"/>
                </a:solidFill>
                <a:effectLst/>
                <a:latin typeface="+mn-lt"/>
                <a:ea typeface="+mn-ea"/>
                <a:cs typeface="+mn-cs"/>
              </a:rPr>
              <a:t> methodologies are an alternative to waterfall, or traditional sequential </a:t>
            </a:r>
            <a:r>
              <a:rPr lang="en-US" sz="1200" b="1" i="0" kern="1200" dirty="0">
                <a:solidFill>
                  <a:schemeClr val="tx1"/>
                </a:solidFill>
                <a:effectLst/>
                <a:latin typeface="+mn-lt"/>
                <a:ea typeface="+mn-ea"/>
                <a:cs typeface="+mn-cs"/>
              </a:rPr>
              <a:t>development</a:t>
            </a:r>
            <a:r>
              <a:rPr lang="en-US" sz="1200" b="0" i="0" kern="1200" dirty="0">
                <a:solidFill>
                  <a:schemeClr val="tx1"/>
                </a:solidFill>
                <a:effectLst/>
                <a:latin typeface="+mn-lt"/>
                <a:ea typeface="+mn-ea"/>
                <a:cs typeface="+mn-cs"/>
              </a:rPr>
              <a:t>.</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It promotes adaptive planning, evolutionary </a:t>
            </a:r>
            <a:r>
              <a:rPr lang="en-US" sz="1200" b="1" i="0" kern="1200" dirty="0">
                <a:solidFill>
                  <a:schemeClr val="tx1"/>
                </a:solidFill>
                <a:effectLst/>
                <a:latin typeface="+mn-lt"/>
                <a:ea typeface="+mn-ea"/>
                <a:cs typeface="+mn-cs"/>
              </a:rPr>
              <a:t>development</a:t>
            </a:r>
            <a:r>
              <a:rPr lang="en-US" sz="1200" b="0" i="0" kern="1200" dirty="0">
                <a:solidFill>
                  <a:schemeClr val="tx1"/>
                </a:solidFill>
                <a:effectLst/>
                <a:latin typeface="+mn-lt"/>
                <a:ea typeface="+mn-ea"/>
                <a:cs typeface="+mn-cs"/>
              </a:rPr>
              <a:t>, early delivery, continuous improvement, and encourages rapid and flexible response to change.</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10 key principles of agile: </a:t>
            </a:r>
          </a:p>
          <a:p>
            <a:r>
              <a:rPr lang="en-US" sz="1200" b="0" i="0" kern="1200" dirty="0">
                <a:solidFill>
                  <a:schemeClr val="tx1"/>
                </a:solidFill>
                <a:effectLst/>
                <a:latin typeface="+mn-lt"/>
                <a:ea typeface="+mn-ea"/>
                <a:cs typeface="+mn-cs"/>
              </a:rPr>
              <a:t> 1. Active user involvement is imperative </a:t>
            </a:r>
          </a:p>
          <a:p>
            <a:r>
              <a:rPr lang="en-US" sz="1200" b="0" i="0" kern="1200" dirty="0">
                <a:solidFill>
                  <a:schemeClr val="tx1"/>
                </a:solidFill>
                <a:effectLst/>
                <a:latin typeface="+mn-lt"/>
                <a:ea typeface="+mn-ea"/>
                <a:cs typeface="+mn-cs"/>
              </a:rPr>
              <a:t>2. The team must be empowered to make decisions </a:t>
            </a:r>
          </a:p>
          <a:p>
            <a:r>
              <a:rPr lang="en-US" sz="1200" b="0" i="0" kern="1200" dirty="0">
                <a:solidFill>
                  <a:schemeClr val="tx1"/>
                </a:solidFill>
                <a:effectLst/>
                <a:latin typeface="+mn-lt"/>
                <a:ea typeface="+mn-ea"/>
                <a:cs typeface="+mn-cs"/>
              </a:rPr>
              <a:t>3. Requirements evolve but the timescale is fixed </a:t>
            </a:r>
          </a:p>
          <a:p>
            <a:r>
              <a:rPr lang="en-US" sz="1200" b="0" i="0" kern="1200" dirty="0">
                <a:solidFill>
                  <a:schemeClr val="tx1"/>
                </a:solidFill>
                <a:effectLst/>
                <a:latin typeface="+mn-lt"/>
                <a:ea typeface="+mn-ea"/>
                <a:cs typeface="+mn-cs"/>
              </a:rPr>
              <a:t>4. Capture requirements at a high level; lightweight &amp; visual </a:t>
            </a:r>
          </a:p>
          <a:p>
            <a:r>
              <a:rPr lang="en-US" sz="1200" b="0" i="0" kern="1200" dirty="0">
                <a:solidFill>
                  <a:schemeClr val="tx1"/>
                </a:solidFill>
                <a:effectLst/>
                <a:latin typeface="+mn-lt"/>
                <a:ea typeface="+mn-ea"/>
                <a:cs typeface="+mn-cs"/>
              </a:rPr>
              <a:t>5. Develop small, incremental releases and iterate </a:t>
            </a:r>
          </a:p>
          <a:p>
            <a:r>
              <a:rPr lang="en-US" sz="1200" b="0" i="0" kern="1200" dirty="0">
                <a:solidFill>
                  <a:schemeClr val="tx1"/>
                </a:solidFill>
                <a:effectLst/>
                <a:latin typeface="+mn-lt"/>
                <a:ea typeface="+mn-ea"/>
                <a:cs typeface="+mn-cs"/>
              </a:rPr>
              <a:t>6. Focus on frequent delivery of products </a:t>
            </a:r>
          </a:p>
          <a:p>
            <a:r>
              <a:rPr lang="en-US" sz="1200" b="0" i="0" kern="1200" dirty="0">
                <a:solidFill>
                  <a:schemeClr val="tx1"/>
                </a:solidFill>
                <a:effectLst/>
                <a:latin typeface="+mn-lt"/>
                <a:ea typeface="+mn-ea"/>
                <a:cs typeface="+mn-cs"/>
              </a:rPr>
              <a:t>7. Complete each feature before moving on to the next </a:t>
            </a:r>
          </a:p>
          <a:p>
            <a:r>
              <a:rPr lang="en-US" sz="1200" b="0" i="0" kern="1200" dirty="0">
                <a:solidFill>
                  <a:schemeClr val="tx1"/>
                </a:solidFill>
                <a:effectLst/>
                <a:latin typeface="+mn-lt"/>
                <a:ea typeface="+mn-ea"/>
                <a:cs typeface="+mn-cs"/>
              </a:rPr>
              <a:t>8. Apply the 80/20 rule </a:t>
            </a:r>
          </a:p>
          <a:p>
            <a:r>
              <a:rPr lang="en-US" sz="1200" b="0" i="0" kern="1200" dirty="0">
                <a:solidFill>
                  <a:schemeClr val="tx1"/>
                </a:solidFill>
                <a:effectLst/>
                <a:latin typeface="+mn-lt"/>
                <a:ea typeface="+mn-ea"/>
                <a:cs typeface="+mn-cs"/>
              </a:rPr>
              <a:t>9. Testing is integrated throughout the project lifecycle – test early and often </a:t>
            </a:r>
          </a:p>
          <a:p>
            <a:r>
              <a:rPr lang="en-US" sz="1200" b="0" i="0" kern="1200" dirty="0">
                <a:solidFill>
                  <a:schemeClr val="tx1"/>
                </a:solidFill>
                <a:effectLst/>
                <a:latin typeface="+mn-lt"/>
                <a:ea typeface="+mn-ea"/>
                <a:cs typeface="+mn-cs"/>
              </a:rPr>
              <a:t>10. A collaborative &amp; cooperative approach between all stakeholders is essential</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various methodologies that are collectively known as agile, as they promote the values of the agile manifesto and they are consistent with the above principles. </a:t>
            </a:r>
            <a:endParaRPr lang="en-US" baseline="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136259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52"/>
            <a:ext cx="9440035" cy="1828801"/>
          </a:xfrm>
        </p:spPr>
        <p:txBody>
          <a:bodyPr anchor="b">
            <a:normAutofit/>
          </a:bodyPr>
          <a:lstStyle>
            <a:lvl1pPr algn="ctr">
              <a:defRPr sz="3190">
                <a:effectLst/>
              </a:defRPr>
            </a:lvl1pPr>
          </a:lstStyle>
          <a:p>
            <a:r>
              <a:rPr lang="en-US"/>
              <a:t>Click to edit Master title style</a:t>
            </a:r>
            <a:endParaRPr lang="en-US" dirty="0"/>
          </a:p>
        </p:txBody>
      </p:sp>
      <p:sp>
        <p:nvSpPr>
          <p:cNvPr id="3" name="Subtitle 2"/>
          <p:cNvSpPr>
            <a:spLocks noGrp="1"/>
          </p:cNvSpPr>
          <p:nvPr>
            <p:ph type="subTitle" idx="1"/>
          </p:nvPr>
        </p:nvSpPr>
        <p:spPr>
          <a:xfrm>
            <a:off x="1370693" y="3598342"/>
            <a:ext cx="9440035" cy="1049867"/>
          </a:xfrm>
        </p:spPr>
        <p:txBody>
          <a:bodyPr anchor="t"/>
          <a:lstStyle>
            <a:lvl1pPr marL="0" indent="0" algn="ctr">
              <a:buNone/>
              <a:defRPr>
                <a:solidFill>
                  <a:schemeClr val="tx1"/>
                </a:solidFill>
              </a:defRPr>
            </a:lvl1pPr>
            <a:lvl2pPr marL="269972" indent="0" algn="ctr">
              <a:buNone/>
              <a:defRPr>
                <a:solidFill>
                  <a:schemeClr val="tx1">
                    <a:tint val="75000"/>
                  </a:schemeClr>
                </a:solidFill>
              </a:defRPr>
            </a:lvl2pPr>
            <a:lvl3pPr marL="539944" indent="0" algn="ctr">
              <a:buNone/>
              <a:defRPr>
                <a:solidFill>
                  <a:schemeClr val="tx1">
                    <a:tint val="75000"/>
                  </a:schemeClr>
                </a:solidFill>
              </a:defRPr>
            </a:lvl3pPr>
            <a:lvl4pPr marL="809916" indent="0" algn="ctr">
              <a:buNone/>
              <a:defRPr>
                <a:solidFill>
                  <a:schemeClr val="tx1">
                    <a:tint val="75000"/>
                  </a:schemeClr>
                </a:solidFill>
              </a:defRPr>
            </a:lvl4pPr>
            <a:lvl5pPr marL="1079887" indent="0" algn="ctr">
              <a:buNone/>
              <a:defRPr>
                <a:solidFill>
                  <a:schemeClr val="tx1">
                    <a:tint val="75000"/>
                  </a:schemeClr>
                </a:solidFill>
              </a:defRPr>
            </a:lvl5pPr>
            <a:lvl6pPr marL="1349861" indent="0" algn="ctr">
              <a:buNone/>
              <a:defRPr>
                <a:solidFill>
                  <a:schemeClr val="tx1">
                    <a:tint val="75000"/>
                  </a:schemeClr>
                </a:solidFill>
              </a:defRPr>
            </a:lvl6pPr>
            <a:lvl7pPr marL="1619833" indent="0" algn="ctr">
              <a:buNone/>
              <a:defRPr>
                <a:solidFill>
                  <a:schemeClr val="tx1">
                    <a:tint val="75000"/>
                  </a:schemeClr>
                </a:solidFill>
              </a:defRPr>
            </a:lvl7pPr>
            <a:lvl8pPr marL="1889804" indent="0" algn="ctr">
              <a:buNone/>
              <a:defRPr>
                <a:solidFill>
                  <a:schemeClr val="tx1">
                    <a:tint val="75000"/>
                  </a:schemeClr>
                </a:solidFill>
              </a:defRPr>
            </a:lvl8pPr>
            <a:lvl9pPr marL="215977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070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90" y="547807"/>
            <a:ext cx="10141799" cy="3816806"/>
          </a:xfrm>
          <a:prstGeom prst="rect">
            <a:avLst/>
          </a:prstGeom>
        </p:spPr>
      </p:pic>
      <p:sp>
        <p:nvSpPr>
          <p:cNvPr id="2" name="Title 1"/>
          <p:cNvSpPr>
            <a:spLocks noGrp="1"/>
          </p:cNvSpPr>
          <p:nvPr>
            <p:ph type="title"/>
          </p:nvPr>
        </p:nvSpPr>
        <p:spPr>
          <a:xfrm>
            <a:off x="913811" y="4565260"/>
            <a:ext cx="10355327" cy="543472"/>
          </a:xfrm>
        </p:spPr>
        <p:txBody>
          <a:bodyPr anchor="b">
            <a:normAutofit/>
          </a:bodyPr>
          <a:lstStyle>
            <a:lvl1pPr algn="ctr">
              <a:defRPr sz="1654"/>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50" y="695011"/>
            <a:ext cx="9845347" cy="3525671"/>
          </a:xfrm>
          <a:effectLst>
            <a:outerShdw blurRad="38100" dist="25400" dir="4440000">
              <a:srgbClr val="000000">
                <a:alpha val="36000"/>
              </a:srgbClr>
            </a:outerShdw>
          </a:effectLst>
        </p:spPr>
        <p:txBody>
          <a:bodyPr anchor="t">
            <a:normAutofit/>
          </a:bodyPr>
          <a:lstStyle>
            <a:lvl1pPr marL="0" indent="0" algn="ctr">
              <a:buNone/>
              <a:defRPr sz="1182"/>
            </a:lvl1pPr>
            <a:lvl2pPr marL="269972" indent="0">
              <a:buNone/>
              <a:defRPr sz="1182"/>
            </a:lvl2pPr>
            <a:lvl3pPr marL="539944" indent="0">
              <a:buNone/>
              <a:defRPr sz="1182"/>
            </a:lvl3pPr>
            <a:lvl4pPr marL="809916" indent="0">
              <a:buNone/>
              <a:defRPr sz="1182"/>
            </a:lvl4pPr>
            <a:lvl5pPr marL="1079887" indent="0">
              <a:buNone/>
              <a:defRPr sz="1182"/>
            </a:lvl5pPr>
            <a:lvl6pPr marL="1349861" indent="0">
              <a:buNone/>
              <a:defRPr sz="1182"/>
            </a:lvl6pPr>
            <a:lvl7pPr marL="1619833" indent="0">
              <a:buNone/>
              <a:defRPr sz="1182"/>
            </a:lvl7pPr>
            <a:lvl8pPr marL="1889804" indent="0">
              <a:buNone/>
              <a:defRPr sz="1182"/>
            </a:lvl8pPr>
            <a:lvl9pPr marL="2159777" indent="0">
              <a:buNone/>
              <a:defRPr sz="1182"/>
            </a:lvl9pPr>
          </a:lstStyle>
          <a:p>
            <a:r>
              <a:rPr lang="en-US"/>
              <a:t>Click icon to add picture</a:t>
            </a:r>
            <a:endParaRPr lang="en-US" dirty="0"/>
          </a:p>
        </p:txBody>
      </p:sp>
      <p:sp>
        <p:nvSpPr>
          <p:cNvPr id="4" name="Text Placeholder 3"/>
          <p:cNvSpPr>
            <a:spLocks noGrp="1"/>
          </p:cNvSpPr>
          <p:nvPr>
            <p:ph type="body" sz="half" idx="2"/>
          </p:nvPr>
        </p:nvSpPr>
        <p:spPr>
          <a:xfrm>
            <a:off x="913794" y="5108739"/>
            <a:ext cx="10353763" cy="682472"/>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2463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608445"/>
            <a:ext cx="10353763" cy="3534344"/>
          </a:xfrm>
        </p:spPr>
        <p:txBody>
          <a:bodyPr anchor="ctr"/>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1"/>
            <a:ext cx="10353763" cy="1501826"/>
          </a:xfrm>
        </p:spPr>
        <p:txBody>
          <a:bodyPr anchor="ct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732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5" y="609609"/>
            <a:ext cx="9302752" cy="2992904"/>
          </a:xfrm>
        </p:spPr>
        <p:txBody>
          <a:bodyPr anchor="ctr"/>
          <a:lstStyle>
            <a:lvl1pPr>
              <a:defRPr sz="189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8" cy="532750"/>
          </a:xfrm>
        </p:spPr>
        <p:txBody>
          <a:bodyPr anchor="t">
            <a:normAutofit/>
          </a:bodyPr>
          <a:lstStyle>
            <a:lvl1pPr marL="0" indent="0" algn="r">
              <a:buNone/>
              <a:defRPr sz="827"/>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4" name="Text Placeholder 3"/>
          <p:cNvSpPr>
            <a:spLocks noGrp="1"/>
          </p:cNvSpPr>
          <p:nvPr>
            <p:ph type="body" sz="half" idx="2"/>
          </p:nvPr>
        </p:nvSpPr>
        <p:spPr>
          <a:xfrm>
            <a:off x="913794" y="4304365"/>
            <a:ext cx="10353763" cy="1489496"/>
          </a:xfrm>
        </p:spPr>
        <p:txBody>
          <a:bodyPr anchor="ctr">
            <a:normAutofit/>
          </a:bodyP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
        <p:nvSpPr>
          <p:cNvPr id="11" name="TextBox 10"/>
          <p:cNvSpPr txBox="1"/>
          <p:nvPr/>
        </p:nvSpPr>
        <p:spPr>
          <a:xfrm>
            <a:off x="990600" y="884802"/>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724" dirty="0">
                <a:solidFill>
                  <a:schemeClr val="tx1"/>
                </a:solidFill>
                <a:effectLst/>
              </a:rPr>
              <a:t>“</a:t>
            </a:r>
          </a:p>
        </p:txBody>
      </p:sp>
      <p:sp>
        <p:nvSpPr>
          <p:cNvPr id="13" name="TextBox 12"/>
          <p:cNvSpPr txBox="1"/>
          <p:nvPr/>
        </p:nvSpPr>
        <p:spPr>
          <a:xfrm>
            <a:off x="10504716" y="2928269"/>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724" dirty="0">
                <a:solidFill>
                  <a:schemeClr val="tx1"/>
                </a:solidFill>
                <a:effectLst/>
              </a:rPr>
              <a:t>”</a:t>
            </a:r>
          </a:p>
        </p:txBody>
      </p:sp>
    </p:spTree>
    <p:extLst>
      <p:ext uri="{BB962C8B-B14F-4D97-AF65-F5344CB8AC3E}">
        <p14:creationId xmlns:p14="http://schemas.microsoft.com/office/powerpoint/2010/main" val="75063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3"/>
            <a:ext cx="10353763" cy="2511835"/>
          </a:xfrm>
        </p:spPr>
        <p:txBody>
          <a:bodyPr anchor="b"/>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67"/>
            <a:ext cx="10352198" cy="1140644"/>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415490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8" name="Text Placeholder 3"/>
          <p:cNvSpPr>
            <a:spLocks noGrp="1"/>
          </p:cNvSpPr>
          <p:nvPr>
            <p:ph type="body" sz="half" idx="15"/>
          </p:nvPr>
        </p:nvSpPr>
        <p:spPr>
          <a:xfrm>
            <a:off x="91379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9" name="Text Placeholder 4"/>
          <p:cNvSpPr>
            <a:spLocks noGrp="1"/>
          </p:cNvSpPr>
          <p:nvPr>
            <p:ph type="body" sz="quarter" idx="3"/>
          </p:nvPr>
        </p:nvSpPr>
        <p:spPr>
          <a:xfrm>
            <a:off x="4446710"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0" name="Text Placeholder 3"/>
          <p:cNvSpPr>
            <a:spLocks noGrp="1"/>
          </p:cNvSpPr>
          <p:nvPr>
            <p:ph type="body" sz="half" idx="16"/>
          </p:nvPr>
        </p:nvSpPr>
        <p:spPr>
          <a:xfrm>
            <a:off x="444143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2" name="Text Placeholder 3"/>
          <p:cNvSpPr>
            <a:spLocks noGrp="1"/>
          </p:cNvSpPr>
          <p:nvPr>
            <p:ph type="body" sz="half" idx="17"/>
          </p:nvPr>
        </p:nvSpPr>
        <p:spPr>
          <a:xfrm>
            <a:off x="7966572"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54638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7" y="1818215"/>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3" y="1818215"/>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5"/>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0" name="Picture Placeholder 2"/>
          <p:cNvSpPr>
            <a:spLocks noGrp="1" noChangeAspect="1"/>
          </p:cNvSpPr>
          <p:nvPr>
            <p:ph type="pic" idx="15"/>
          </p:nvPr>
        </p:nvSpPr>
        <p:spPr>
          <a:xfrm>
            <a:off x="1018103" y="1938929"/>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1" name="Text Placeholder 3"/>
          <p:cNvSpPr>
            <a:spLocks noGrp="1"/>
          </p:cNvSpPr>
          <p:nvPr>
            <p:ph type="body" sz="half" idx="18"/>
          </p:nvPr>
        </p:nvSpPr>
        <p:spPr>
          <a:xfrm>
            <a:off x="91379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3" name="Picture Placeholder 2"/>
          <p:cNvSpPr>
            <a:spLocks noGrp="1" noChangeAspect="1"/>
          </p:cNvSpPr>
          <p:nvPr>
            <p:ph type="pic" idx="21"/>
          </p:nvPr>
        </p:nvSpPr>
        <p:spPr>
          <a:xfrm>
            <a:off x="4545743" y="1939106"/>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4" name="Text Placeholder 3"/>
          <p:cNvSpPr>
            <a:spLocks noGrp="1"/>
          </p:cNvSpPr>
          <p:nvPr>
            <p:ph type="body" sz="half" idx="19"/>
          </p:nvPr>
        </p:nvSpPr>
        <p:spPr>
          <a:xfrm>
            <a:off x="444143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6" name="Picture Placeholder 2"/>
          <p:cNvSpPr>
            <a:spLocks noGrp="1" noChangeAspect="1"/>
          </p:cNvSpPr>
          <p:nvPr>
            <p:ph type="pic" idx="22"/>
          </p:nvPr>
        </p:nvSpPr>
        <p:spPr>
          <a:xfrm>
            <a:off x="8075699" y="1934433"/>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7" name="Text Placeholder 3"/>
          <p:cNvSpPr>
            <a:spLocks noGrp="1"/>
          </p:cNvSpPr>
          <p:nvPr>
            <p:ph type="body" sz="half" idx="20"/>
          </p:nvPr>
        </p:nvSpPr>
        <p:spPr>
          <a:xfrm>
            <a:off x="7966572" y="4480377"/>
            <a:ext cx="3300984" cy="1310836"/>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43940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64421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6" y="609612"/>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9" y="609612"/>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955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61154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79"/>
            <a:ext cx="9590551" cy="1828813"/>
          </a:xfrm>
        </p:spPr>
        <p:txBody>
          <a:bodyPr anchor="b"/>
          <a:lstStyle>
            <a:lvl1pPr algn="ctr">
              <a:defRPr sz="2362"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1" cy="1507054"/>
          </a:xfrm>
        </p:spPr>
        <p:txBody>
          <a:bodyPr anchor="t"/>
          <a:lstStyle>
            <a:lvl1pPr marL="0" indent="0" algn="ctr">
              <a:buNone/>
              <a:defRPr sz="1182">
                <a:solidFill>
                  <a:schemeClr val="tx1"/>
                </a:solidFill>
              </a:defRPr>
            </a:lvl1pPr>
            <a:lvl2pPr marL="269972" indent="0">
              <a:buNone/>
              <a:defRPr sz="1064">
                <a:solidFill>
                  <a:schemeClr val="tx1">
                    <a:tint val="75000"/>
                  </a:schemeClr>
                </a:solidFill>
              </a:defRPr>
            </a:lvl2pPr>
            <a:lvl3pPr marL="539944" indent="0">
              <a:buNone/>
              <a:defRPr sz="946">
                <a:solidFill>
                  <a:schemeClr val="tx1">
                    <a:tint val="75000"/>
                  </a:schemeClr>
                </a:solidFill>
              </a:defRPr>
            </a:lvl3pPr>
            <a:lvl4pPr marL="809916" indent="0">
              <a:buNone/>
              <a:defRPr sz="827">
                <a:solidFill>
                  <a:schemeClr val="tx1">
                    <a:tint val="75000"/>
                  </a:schemeClr>
                </a:solidFill>
              </a:defRPr>
            </a:lvl4pPr>
            <a:lvl5pPr marL="1079887" indent="0">
              <a:buNone/>
              <a:defRPr sz="827">
                <a:solidFill>
                  <a:schemeClr val="tx1">
                    <a:tint val="75000"/>
                  </a:schemeClr>
                </a:solidFill>
              </a:defRPr>
            </a:lvl5pPr>
            <a:lvl6pPr marL="1349861" indent="0">
              <a:buNone/>
              <a:defRPr sz="827">
                <a:solidFill>
                  <a:schemeClr val="tx1">
                    <a:tint val="75000"/>
                  </a:schemeClr>
                </a:solidFill>
              </a:defRPr>
            </a:lvl6pPr>
            <a:lvl7pPr marL="1619833" indent="0">
              <a:buNone/>
              <a:defRPr sz="827">
                <a:solidFill>
                  <a:schemeClr val="tx1">
                    <a:tint val="75000"/>
                  </a:schemeClr>
                </a:solidFill>
              </a:defRPr>
            </a:lvl7pPr>
            <a:lvl8pPr marL="1889804" indent="0">
              <a:buNone/>
              <a:defRPr sz="827">
                <a:solidFill>
                  <a:schemeClr val="tx1">
                    <a:tint val="75000"/>
                  </a:schemeClr>
                </a:solidFill>
              </a:defRPr>
            </a:lvl8pPr>
            <a:lvl9pPr marL="2159777" indent="0">
              <a:buNone/>
              <a:defRPr sz="82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BB468C-0A74-436A-ABE2-003BB96A12F8}"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41850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803"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51"/>
            <a:ext cx="5064665" cy="405875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B468C-0A74-436A-ABE2-003BB96A12F8}"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032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9" y="1734506"/>
            <a:ext cx="5089072" cy="4148770"/>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7" y="1734506"/>
            <a:ext cx="5089072" cy="414877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4" name="Content Placeholder 3"/>
          <p:cNvSpPr>
            <a:spLocks noGrp="1"/>
          </p:cNvSpPr>
          <p:nvPr>
            <p:ph sz="half" idx="2"/>
          </p:nvPr>
        </p:nvSpPr>
        <p:spPr>
          <a:xfrm>
            <a:off x="1005872" y="2380139"/>
            <a:ext cx="4876344"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8"/>
            <a:ext cx="4895330" cy="544883"/>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6" name="Content Placeholder 5"/>
          <p:cNvSpPr>
            <a:spLocks noGrp="1"/>
          </p:cNvSpPr>
          <p:nvPr>
            <p:ph sz="quarter" idx="4"/>
          </p:nvPr>
        </p:nvSpPr>
        <p:spPr>
          <a:xfrm>
            <a:off x="6294967" y="2380139"/>
            <a:ext cx="4895330"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B468C-0A74-436A-ABE2-003BB96A12F8}" type="datetimeFigureOut">
              <a:rPr lang="en-US" smtClean="0"/>
              <a:t>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24158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B468C-0A74-436A-ABE2-003BB96A12F8}" type="datetimeFigureOut">
              <a:rPr lang="en-US" smtClean="0"/>
              <a:t>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2888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B468C-0A74-436A-ABE2-003BB96A12F8}" type="datetimeFigureOut">
              <a:rPr lang="en-US" smtClean="0"/>
              <a:t>3/10/2017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4353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11"/>
            <a:ext cx="3706889" cy="1821918"/>
          </a:xfrm>
        </p:spPr>
        <p:txBody>
          <a:bodyPr anchor="b">
            <a:normAutofit/>
          </a:bodyPr>
          <a:lstStyle>
            <a:lvl1pPr algn="ctr">
              <a:defRPr sz="1417" b="0"/>
            </a:lvl1pPr>
          </a:lstStyle>
          <a:p>
            <a:r>
              <a:rPr lang="en-US"/>
              <a:t>Click to edit Master title style</a:t>
            </a:r>
            <a:endParaRPr lang="en-US" dirty="0"/>
          </a:p>
        </p:txBody>
      </p:sp>
      <p:sp>
        <p:nvSpPr>
          <p:cNvPr id="3" name="Content Placeholder 2"/>
          <p:cNvSpPr>
            <a:spLocks noGrp="1"/>
          </p:cNvSpPr>
          <p:nvPr>
            <p:ph idx="1"/>
          </p:nvPr>
        </p:nvSpPr>
        <p:spPr>
          <a:xfrm>
            <a:off x="4855639"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6" y="2431518"/>
            <a:ext cx="3706889" cy="3359681"/>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36075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70" y="609600"/>
            <a:ext cx="3584167" cy="5204832"/>
          </a:xfrm>
          <a:prstGeom prst="rect">
            <a:avLst/>
          </a:prstGeom>
        </p:spPr>
      </p:pic>
      <p:sp>
        <p:nvSpPr>
          <p:cNvPr id="2" name="Title 1"/>
          <p:cNvSpPr>
            <a:spLocks noGrp="1"/>
          </p:cNvSpPr>
          <p:nvPr>
            <p:ph type="title"/>
          </p:nvPr>
        </p:nvSpPr>
        <p:spPr>
          <a:xfrm>
            <a:off x="913801" y="609923"/>
            <a:ext cx="5934949" cy="1829338"/>
          </a:xfrm>
        </p:spPr>
        <p:txBody>
          <a:bodyPr anchor="b">
            <a:noAutofit/>
          </a:bodyPr>
          <a:lstStyle>
            <a:lvl1pPr algn="ctr">
              <a:defRPr sz="189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3"/>
            <a:ext cx="3275750" cy="4912822"/>
          </a:xfr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4" name="Text Placeholder 3"/>
          <p:cNvSpPr>
            <a:spLocks noGrp="1"/>
          </p:cNvSpPr>
          <p:nvPr>
            <p:ph type="body" sz="half" idx="2"/>
          </p:nvPr>
        </p:nvSpPr>
        <p:spPr>
          <a:xfrm>
            <a:off x="913801" y="2439261"/>
            <a:ext cx="5934949" cy="3376134"/>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7142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4"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4" y="1732451"/>
            <a:ext cx="10353763" cy="405875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88"/>
            <a:ext cx="2743200"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C4BB468C-0A74-436A-ABE2-003BB96A12F8}" type="datetimeFigureOut">
              <a:rPr lang="en-US" smtClean="0"/>
              <a:t>3/10/2017</a:t>
            </a:fld>
            <a:endParaRPr lang="en-US"/>
          </a:p>
        </p:txBody>
      </p:sp>
      <p:sp>
        <p:nvSpPr>
          <p:cNvPr id="5" name="Footer Placeholder 4"/>
          <p:cNvSpPr>
            <a:spLocks noGrp="1"/>
          </p:cNvSpPr>
          <p:nvPr>
            <p:ph type="ftr" sz="quarter" idx="3"/>
          </p:nvPr>
        </p:nvSpPr>
        <p:spPr>
          <a:xfrm>
            <a:off x="913803" y="5883288"/>
            <a:ext cx="6672865" cy="365125"/>
          </a:xfrm>
          <a:prstGeom prst="rect">
            <a:avLst/>
          </a:prstGeom>
        </p:spPr>
        <p:txBody>
          <a:bodyPr vert="horz" lIns="91440" tIns="45720" rIns="91440" bIns="45720" rtlCol="0" anchor="ctr"/>
          <a:lstStyle>
            <a:lvl1pPr algn="l">
              <a:defRPr sz="590">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10514012" y="5883288"/>
            <a:ext cx="753545"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126E44A9-595F-4F74-BD59-791D774B0B3D}" type="slidenum">
              <a:rPr lang="en-US" smtClean="0"/>
              <a:t>‹#›</a:t>
            </a:fld>
            <a:endParaRPr lang="en-US"/>
          </a:p>
        </p:txBody>
      </p:sp>
    </p:spTree>
    <p:extLst>
      <p:ext uri="{BB962C8B-B14F-4D97-AF65-F5344CB8AC3E}">
        <p14:creationId xmlns:p14="http://schemas.microsoft.com/office/powerpoint/2010/main" val="4071713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269972" rtl="0" eaLnBrk="1" latinLnBrk="0" hangingPunct="1">
        <a:spcBef>
          <a:spcPct val="0"/>
        </a:spcBef>
        <a:buNone/>
        <a:defRPr sz="43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2480" indent="-180690" algn="l" defTabSz="269972" rtl="0" eaLnBrk="1" latinLnBrk="0" hangingPunct="1">
        <a:spcBef>
          <a:spcPct val="20000"/>
        </a:spcBef>
        <a:spcAft>
          <a:spcPts val="355"/>
        </a:spcAft>
        <a:buClr>
          <a:schemeClr val="tx2"/>
        </a:buClr>
        <a:buSzPct val="70000"/>
        <a:buFont typeface="Wingdings 2" charset="2"/>
        <a:buChar char=""/>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425153" indent="-159433" algn="l" defTabSz="269972" rtl="0" eaLnBrk="1" latinLnBrk="0" hangingPunct="1">
        <a:spcBef>
          <a:spcPct val="20000"/>
        </a:spcBef>
        <a:spcAft>
          <a:spcPts val="355"/>
        </a:spcAft>
        <a:buClr>
          <a:schemeClr val="tx2"/>
        </a:buClr>
        <a:buSzPct val="70000"/>
        <a:buFont typeface="Wingdings 2" charset="2"/>
        <a:buChar char=""/>
        <a:defRPr sz="21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605843" indent="-127546" algn="l" defTabSz="269972" rtl="0" eaLnBrk="1" latinLnBrk="0" hangingPunct="1">
        <a:spcBef>
          <a:spcPct val="20000"/>
        </a:spcBef>
        <a:spcAft>
          <a:spcPts val="355"/>
        </a:spcAft>
        <a:buClr>
          <a:schemeClr val="tx2"/>
        </a:buClr>
        <a:buSzPct val="70000"/>
        <a:buFont typeface="Wingdings 2" charset="2"/>
        <a:buChar char=""/>
        <a:defRPr sz="16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818419"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88481"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89602"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418240"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646876"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834181"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69972" rtl="0" eaLnBrk="1" latinLnBrk="0" hangingPunct="1">
        <a:defRPr sz="1064" kern="1200">
          <a:solidFill>
            <a:schemeClr val="tx1"/>
          </a:solidFill>
          <a:latin typeface="+mn-lt"/>
          <a:ea typeface="+mn-ea"/>
          <a:cs typeface="+mn-cs"/>
        </a:defRPr>
      </a:lvl1pPr>
      <a:lvl2pPr marL="269972" algn="l" defTabSz="269972" rtl="0" eaLnBrk="1" latinLnBrk="0" hangingPunct="1">
        <a:defRPr sz="1064" kern="1200">
          <a:solidFill>
            <a:schemeClr val="tx1"/>
          </a:solidFill>
          <a:latin typeface="+mn-lt"/>
          <a:ea typeface="+mn-ea"/>
          <a:cs typeface="+mn-cs"/>
        </a:defRPr>
      </a:lvl2pPr>
      <a:lvl3pPr marL="539944" algn="l" defTabSz="269972" rtl="0" eaLnBrk="1" latinLnBrk="0" hangingPunct="1">
        <a:defRPr sz="1064" kern="1200">
          <a:solidFill>
            <a:schemeClr val="tx1"/>
          </a:solidFill>
          <a:latin typeface="+mn-lt"/>
          <a:ea typeface="+mn-ea"/>
          <a:cs typeface="+mn-cs"/>
        </a:defRPr>
      </a:lvl3pPr>
      <a:lvl4pPr marL="809916" algn="l" defTabSz="269972" rtl="0" eaLnBrk="1" latinLnBrk="0" hangingPunct="1">
        <a:defRPr sz="1064" kern="1200">
          <a:solidFill>
            <a:schemeClr val="tx1"/>
          </a:solidFill>
          <a:latin typeface="+mn-lt"/>
          <a:ea typeface="+mn-ea"/>
          <a:cs typeface="+mn-cs"/>
        </a:defRPr>
      </a:lvl4pPr>
      <a:lvl5pPr marL="1079887" algn="l" defTabSz="269972" rtl="0" eaLnBrk="1" latinLnBrk="0" hangingPunct="1">
        <a:defRPr sz="1064" kern="1200">
          <a:solidFill>
            <a:schemeClr val="tx1"/>
          </a:solidFill>
          <a:latin typeface="+mn-lt"/>
          <a:ea typeface="+mn-ea"/>
          <a:cs typeface="+mn-cs"/>
        </a:defRPr>
      </a:lvl5pPr>
      <a:lvl6pPr marL="1349861" algn="l" defTabSz="269972" rtl="0" eaLnBrk="1" latinLnBrk="0" hangingPunct="1">
        <a:defRPr sz="1064" kern="1200">
          <a:solidFill>
            <a:schemeClr val="tx1"/>
          </a:solidFill>
          <a:latin typeface="+mn-lt"/>
          <a:ea typeface="+mn-ea"/>
          <a:cs typeface="+mn-cs"/>
        </a:defRPr>
      </a:lvl6pPr>
      <a:lvl7pPr marL="1619833" algn="l" defTabSz="269972" rtl="0" eaLnBrk="1" latinLnBrk="0" hangingPunct="1">
        <a:defRPr sz="1064" kern="1200">
          <a:solidFill>
            <a:schemeClr val="tx1"/>
          </a:solidFill>
          <a:latin typeface="+mn-lt"/>
          <a:ea typeface="+mn-ea"/>
          <a:cs typeface="+mn-cs"/>
        </a:defRPr>
      </a:lvl7pPr>
      <a:lvl8pPr marL="1889804" algn="l" defTabSz="269972" rtl="0" eaLnBrk="1" latinLnBrk="0" hangingPunct="1">
        <a:defRPr sz="1064" kern="1200">
          <a:solidFill>
            <a:schemeClr val="tx1"/>
          </a:solidFill>
          <a:latin typeface="+mn-lt"/>
          <a:ea typeface="+mn-ea"/>
          <a:cs typeface="+mn-cs"/>
        </a:defRPr>
      </a:lvl8pPr>
      <a:lvl9pPr marL="2159777" algn="l" defTabSz="269972" rtl="0" eaLnBrk="1" latinLnBrk="0" hangingPunct="1">
        <a:defRPr sz="10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829985"/>
            <a:ext cx="10363200" cy="1513417"/>
          </a:xfrm>
        </p:spPr>
        <p:txBody>
          <a:bodyPr>
            <a:normAutofit/>
          </a:bodyPr>
          <a:lstStyle/>
          <a:p>
            <a:r>
              <a:rPr lang="en-US" dirty="0"/>
              <a:t>Gathering Systems Requirements</a:t>
            </a:r>
          </a:p>
        </p:txBody>
      </p:sp>
      <p:sp>
        <p:nvSpPr>
          <p:cNvPr id="3" name="Text Placeholder 2"/>
          <p:cNvSpPr>
            <a:spLocks noGrp="1"/>
          </p:cNvSpPr>
          <p:nvPr>
            <p:ph type="body" idx="1"/>
          </p:nvPr>
        </p:nvSpPr>
        <p:spPr>
          <a:xfrm>
            <a:off x="711200" y="573406"/>
            <a:ext cx="10363200" cy="1666874"/>
          </a:xfrm>
        </p:spPr>
        <p:txBody>
          <a:bodyPr>
            <a:normAutofit/>
          </a:bodyPr>
          <a:lstStyle/>
          <a:p>
            <a:r>
              <a:rPr lang="en-US" sz="8000" dirty="0">
                <a:solidFill>
                  <a:srgbClr val="FF0000"/>
                </a:solidFill>
              </a:rPr>
              <a:t>In-Class Activity…</a:t>
            </a:r>
            <a:endParaRPr lang="en-US" sz="4267" dirty="0">
              <a:solidFill>
                <a:srgbClr val="FF0000"/>
              </a:solidFill>
            </a:endParaRPr>
          </a:p>
        </p:txBody>
      </p:sp>
    </p:spTree>
    <p:extLst>
      <p:ext uri="{BB962C8B-B14F-4D97-AF65-F5344CB8AC3E}">
        <p14:creationId xmlns:p14="http://schemas.microsoft.com/office/powerpoint/2010/main" val="274788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8" y="-155701"/>
            <a:ext cx="9784080" cy="833290"/>
          </a:xfrm>
        </p:spPr>
        <p:txBody>
          <a:bodyPr>
            <a:normAutofit/>
          </a:bodyPr>
          <a:lstStyle/>
          <a:p>
            <a:r>
              <a:rPr lang="en-US" sz="2880" dirty="0">
                <a:solidFill>
                  <a:schemeClr val="bg1"/>
                </a:solidFill>
              </a:rPr>
              <a:t>Roadmap</a:t>
            </a:r>
          </a:p>
        </p:txBody>
      </p:sp>
      <p:graphicFrame>
        <p:nvGraphicFramePr>
          <p:cNvPr id="7" name="Diagram 6"/>
          <p:cNvGraphicFramePr/>
          <p:nvPr>
            <p:extLst/>
          </p:nvPr>
        </p:nvGraphicFramePr>
        <p:xfrm>
          <a:off x="243838" y="599934"/>
          <a:ext cx="11704320" cy="181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249679" y="2743862"/>
          <a:ext cx="9692639" cy="18091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60959" y="4892040"/>
          <a:ext cx="12070080"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2345657"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4" name="Right Arrow 13"/>
          <p:cNvSpPr/>
          <p:nvPr/>
        </p:nvSpPr>
        <p:spPr>
          <a:xfrm>
            <a:off x="9430840"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5" name="Right Arrow 14"/>
          <p:cNvSpPr/>
          <p:nvPr/>
        </p:nvSpPr>
        <p:spPr>
          <a:xfrm>
            <a:off x="6942262"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6" name="Right Arrow 15"/>
          <p:cNvSpPr/>
          <p:nvPr/>
        </p:nvSpPr>
        <p:spPr>
          <a:xfrm>
            <a:off x="4712174"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7" name="Right Arrow 16"/>
          <p:cNvSpPr/>
          <p:nvPr/>
        </p:nvSpPr>
        <p:spPr>
          <a:xfrm>
            <a:off x="3376403"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8" name="Right Arrow 17"/>
          <p:cNvSpPr/>
          <p:nvPr/>
        </p:nvSpPr>
        <p:spPr>
          <a:xfrm>
            <a:off x="5890630"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9" name="Right Arrow 18"/>
          <p:cNvSpPr/>
          <p:nvPr/>
        </p:nvSpPr>
        <p:spPr>
          <a:xfrm>
            <a:off x="8404858"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0" name="Right Arrow 19"/>
          <p:cNvSpPr/>
          <p:nvPr/>
        </p:nvSpPr>
        <p:spPr>
          <a:xfrm>
            <a:off x="7158036"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1" name="Right Arrow 20"/>
          <p:cNvSpPr/>
          <p:nvPr/>
        </p:nvSpPr>
        <p:spPr>
          <a:xfrm>
            <a:off x="4512118"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2" name="Right Arrow 21"/>
          <p:cNvSpPr/>
          <p:nvPr/>
        </p:nvSpPr>
        <p:spPr>
          <a:xfrm>
            <a:off x="2254217"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3" name="Right Arrow 22"/>
          <p:cNvSpPr/>
          <p:nvPr/>
        </p:nvSpPr>
        <p:spPr>
          <a:xfrm>
            <a:off x="9575354"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4" name="Bent-Up Arrow 23"/>
          <p:cNvSpPr/>
          <p:nvPr/>
        </p:nvSpPr>
        <p:spPr>
          <a:xfrm rot="10800000">
            <a:off x="1364349" y="262331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5" name="Rectangle 24"/>
          <p:cNvSpPr/>
          <p:nvPr/>
        </p:nvSpPr>
        <p:spPr>
          <a:xfrm>
            <a:off x="11221582" y="2392888"/>
            <a:ext cx="109728" cy="2304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6" name="Bent-Up Arrow 25"/>
          <p:cNvSpPr/>
          <p:nvPr/>
        </p:nvSpPr>
        <p:spPr>
          <a:xfrm rot="10800000">
            <a:off x="206108" y="476904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7" name="Rectangle 26"/>
          <p:cNvSpPr/>
          <p:nvPr/>
        </p:nvSpPr>
        <p:spPr>
          <a:xfrm>
            <a:off x="10096259" y="4530948"/>
            <a:ext cx="76810" cy="285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40378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5996960" cy="970450"/>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8218" y="1802787"/>
            <a:ext cx="7129716" cy="4058752"/>
          </a:xfrm>
          <a:effectLst/>
        </p:spPr>
        <p:txBody>
          <a:bodyPr>
            <a:normAutofit fontScale="85000" lnSpcReduction="20000"/>
          </a:bodyPr>
          <a:lstStyle/>
          <a:p>
            <a:r>
              <a:rPr lang="en-US" dirty="0"/>
              <a:t> 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 Feel free to </a:t>
            </a:r>
            <a:r>
              <a:rPr lang="en-US" b="1" dirty="0">
                <a:solidFill>
                  <a:srgbClr val="FF0000"/>
                </a:solidFill>
              </a:rPr>
              <a:t>take pictures of your worksheets </a:t>
            </a:r>
            <a:r>
              <a:rPr lang="en-US" dirty="0"/>
              <a:t>if you’d like</a:t>
            </a:r>
          </a:p>
          <a:p>
            <a:pPr marL="2179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54248" y="857250"/>
            <a:ext cx="6858000" cy="5143500"/>
          </a:xfrm>
          <a:prstGeom prst="rect">
            <a:avLst/>
          </a:prstGeom>
        </p:spPr>
      </p:pic>
    </p:spTree>
    <p:extLst>
      <p:ext uri="{BB962C8B-B14F-4D97-AF65-F5344CB8AC3E}">
        <p14:creationId xmlns:p14="http://schemas.microsoft.com/office/powerpoint/2010/main" val="267686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6419"/>
            <a:ext cx="10058401" cy="7110841"/>
          </a:xfrm>
          <a:prstGeom prst="rect">
            <a:avLst/>
          </a:prstGeom>
        </p:spPr>
      </p:pic>
    </p:spTree>
    <p:extLst>
      <p:ext uri="{BB962C8B-B14F-4D97-AF65-F5344CB8AC3E}">
        <p14:creationId xmlns:p14="http://schemas.microsoft.com/office/powerpoint/2010/main" val="36078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804676"/>
            <a:ext cx="12192000" cy="461665"/>
          </a:xfrm>
          <a:prstGeom prst="rect">
            <a:avLst/>
          </a:prstGeom>
          <a:solidFill>
            <a:schemeClr val="bg1"/>
          </a:solidFill>
        </p:spPr>
        <p:txBody>
          <a:bodyPr wrap="square" rtlCol="0">
            <a:spAutoFit/>
          </a:bodyPr>
          <a:lstStyle/>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6676"/>
            <a:ext cx="12192000" cy="6143626"/>
          </a:xfrm>
          <a:prstGeom prst="rect">
            <a:avLst/>
          </a:prstGeom>
        </p:spPr>
      </p:pic>
      <p:sp>
        <p:nvSpPr>
          <p:cNvPr id="3" name="TextBox 2"/>
          <p:cNvSpPr txBox="1"/>
          <p:nvPr/>
        </p:nvSpPr>
        <p:spPr>
          <a:xfrm>
            <a:off x="2641601" y="932463"/>
            <a:ext cx="4636334" cy="420756"/>
          </a:xfrm>
          <a:prstGeom prst="rect">
            <a:avLst/>
          </a:prstGeom>
          <a:noFill/>
        </p:spPr>
        <p:txBody>
          <a:bodyPr wrap="none" rtlCol="0">
            <a:spAutoFit/>
          </a:bodyPr>
          <a:lstStyle/>
          <a:p>
            <a:r>
              <a:rPr lang="en-US" sz="2134" dirty="0">
                <a:solidFill>
                  <a:srgbClr val="FF0000"/>
                </a:solidFill>
              </a:rPr>
              <a:t>Requirements Gathering and the BRD</a:t>
            </a:r>
          </a:p>
        </p:txBody>
      </p:sp>
      <p:sp>
        <p:nvSpPr>
          <p:cNvPr id="4" name="TextBox 3"/>
          <p:cNvSpPr txBox="1"/>
          <p:nvPr/>
        </p:nvSpPr>
        <p:spPr>
          <a:xfrm>
            <a:off x="4325855" y="1993903"/>
            <a:ext cx="8229600" cy="420756"/>
          </a:xfrm>
          <a:prstGeom prst="rect">
            <a:avLst/>
          </a:prstGeom>
          <a:noFill/>
        </p:spPr>
        <p:txBody>
          <a:bodyPr wrap="square" rtlCol="0">
            <a:spAutoFit/>
          </a:bodyPr>
          <a:lstStyle/>
          <a:p>
            <a:r>
              <a:rPr lang="en-US" sz="2134" dirty="0" err="1">
                <a:solidFill>
                  <a:srgbClr val="FF0000"/>
                </a:solidFill>
              </a:rPr>
              <a:t>Conept</a:t>
            </a:r>
            <a:r>
              <a:rPr lang="en-US" sz="2134" dirty="0">
                <a:solidFill>
                  <a:srgbClr val="FF0000"/>
                </a:solidFill>
              </a:rPr>
              <a:t> Map &amp; Architecture Diagram; Build vs. Buy Decision</a:t>
            </a:r>
          </a:p>
        </p:txBody>
      </p:sp>
      <p:sp>
        <p:nvSpPr>
          <p:cNvPr id="5" name="TextBox 4"/>
          <p:cNvSpPr txBox="1"/>
          <p:nvPr/>
        </p:nvSpPr>
        <p:spPr>
          <a:xfrm>
            <a:off x="9808106" y="6033465"/>
            <a:ext cx="2743200" cy="420756"/>
          </a:xfrm>
          <a:prstGeom prst="rect">
            <a:avLst/>
          </a:prstGeom>
          <a:noFill/>
        </p:spPr>
        <p:txBody>
          <a:bodyPr wrap="square" rtlCol="0">
            <a:spAutoFit/>
          </a:bodyPr>
          <a:lstStyle/>
          <a:p>
            <a:r>
              <a:rPr lang="en-US" sz="2134" dirty="0">
                <a:solidFill>
                  <a:srgbClr val="FF0000"/>
                </a:solidFill>
              </a:rPr>
              <a:t>Go Live</a:t>
            </a:r>
          </a:p>
        </p:txBody>
      </p:sp>
      <p:sp>
        <p:nvSpPr>
          <p:cNvPr id="6" name="TextBox 5"/>
          <p:cNvSpPr txBox="1"/>
          <p:nvPr/>
        </p:nvSpPr>
        <p:spPr>
          <a:xfrm>
            <a:off x="7416801" y="4040266"/>
            <a:ext cx="6604000" cy="420756"/>
          </a:xfrm>
          <a:prstGeom prst="rect">
            <a:avLst/>
          </a:prstGeom>
          <a:noFill/>
        </p:spPr>
        <p:txBody>
          <a:bodyPr wrap="square" rtlCol="0">
            <a:spAutoFit/>
          </a:bodyPr>
          <a:lstStyle/>
          <a:p>
            <a:r>
              <a:rPr lang="en-US" sz="2134" dirty="0">
                <a:solidFill>
                  <a:srgbClr val="FF0000"/>
                </a:solidFill>
              </a:rPr>
              <a:t>Engineering &amp; Implementation</a:t>
            </a:r>
          </a:p>
        </p:txBody>
      </p:sp>
      <p:sp>
        <p:nvSpPr>
          <p:cNvPr id="7" name="TextBox 6"/>
          <p:cNvSpPr txBox="1"/>
          <p:nvPr/>
        </p:nvSpPr>
        <p:spPr>
          <a:xfrm>
            <a:off x="9802924" y="6408501"/>
            <a:ext cx="2649455" cy="749179"/>
          </a:xfrm>
          <a:prstGeom prst="rect">
            <a:avLst/>
          </a:prstGeom>
          <a:noFill/>
        </p:spPr>
        <p:txBody>
          <a:bodyPr wrap="square" rtlCol="0">
            <a:spAutoFit/>
          </a:bodyPr>
          <a:lstStyle/>
          <a:p>
            <a:r>
              <a:rPr lang="en-US" sz="2134" dirty="0">
                <a:solidFill>
                  <a:srgbClr val="FF0000"/>
                </a:solidFill>
              </a:rPr>
              <a:t>Maintenance, Upgrade &amp; Support</a:t>
            </a:r>
          </a:p>
        </p:txBody>
      </p:sp>
      <p:cxnSp>
        <p:nvCxnSpPr>
          <p:cNvPr id="8" name="Straight Arrow Connector 7"/>
          <p:cNvCxnSpPr/>
          <p:nvPr/>
        </p:nvCxnSpPr>
        <p:spPr>
          <a:xfrm>
            <a:off x="1524002" y="2390577"/>
            <a:ext cx="1311095" cy="367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686800" y="5031164"/>
            <a:ext cx="3505200" cy="749179"/>
          </a:xfrm>
          <a:prstGeom prst="rect">
            <a:avLst/>
          </a:prstGeom>
          <a:noFill/>
        </p:spPr>
        <p:txBody>
          <a:bodyPr wrap="square" rtlCol="0">
            <a:spAutoFit/>
          </a:bodyPr>
          <a:lstStyle/>
          <a:p>
            <a:r>
              <a:rPr lang="en-US" sz="2134" dirty="0">
                <a:solidFill>
                  <a:srgbClr val="FF0000"/>
                </a:solidFill>
              </a:rPr>
              <a:t>Acceptance Testing, Training</a:t>
            </a:r>
          </a:p>
        </p:txBody>
      </p:sp>
      <p:sp>
        <p:nvSpPr>
          <p:cNvPr id="10" name="TextBox 9"/>
          <p:cNvSpPr txBox="1"/>
          <p:nvPr/>
        </p:nvSpPr>
        <p:spPr>
          <a:xfrm>
            <a:off x="5791200" y="2982797"/>
            <a:ext cx="7620000" cy="420756"/>
          </a:xfrm>
          <a:prstGeom prst="rect">
            <a:avLst/>
          </a:prstGeom>
          <a:noFill/>
        </p:spPr>
        <p:txBody>
          <a:bodyPr wrap="square" rtlCol="0">
            <a:spAutoFit/>
          </a:bodyPr>
          <a:lstStyle/>
          <a:p>
            <a:r>
              <a:rPr lang="en-US" sz="2134" dirty="0">
                <a:solidFill>
                  <a:srgbClr val="FF0000"/>
                </a:solidFill>
              </a:rPr>
              <a:t>Modeling: Swim Lanes &amp; Entity Relationship Diagrams</a:t>
            </a:r>
          </a:p>
        </p:txBody>
      </p:sp>
      <p:sp>
        <p:nvSpPr>
          <p:cNvPr id="11" name="TextBox 10"/>
          <p:cNvSpPr txBox="1"/>
          <p:nvPr/>
        </p:nvSpPr>
        <p:spPr>
          <a:xfrm>
            <a:off x="2255521" y="535"/>
            <a:ext cx="11684000" cy="666786"/>
          </a:xfrm>
          <a:prstGeom prst="rect">
            <a:avLst/>
          </a:prstGeom>
          <a:noFill/>
        </p:spPr>
        <p:txBody>
          <a:bodyPr wrap="square" rtlCol="0">
            <a:spAutoFit/>
          </a:bodyPr>
          <a:lstStyle/>
          <a:p>
            <a:r>
              <a:rPr lang="en-US" sz="3733" dirty="0"/>
              <a:t>SDLC Phases: Waterfall Methodology</a:t>
            </a:r>
          </a:p>
        </p:txBody>
      </p:sp>
    </p:spTree>
    <p:extLst>
      <p:ext uri="{BB962C8B-B14F-4D97-AF65-F5344CB8AC3E}">
        <p14:creationId xmlns:p14="http://schemas.microsoft.com/office/powerpoint/2010/main" val="83878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691640"/>
            <a:ext cx="7498080" cy="9703397"/>
          </a:xfrm>
          <a:prstGeom prst="rect">
            <a:avLst/>
          </a:prstGeom>
        </p:spPr>
      </p:pic>
    </p:spTree>
    <p:extLst>
      <p:ext uri="{BB962C8B-B14F-4D97-AF65-F5344CB8AC3E}">
        <p14:creationId xmlns:p14="http://schemas.microsoft.com/office/powerpoint/2010/main" val="351506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Gathering Systems Requirements</a:t>
            </a:r>
          </a:p>
        </p:txBody>
      </p:sp>
      <p:sp>
        <p:nvSpPr>
          <p:cNvPr id="3" name="TextBox 2"/>
          <p:cNvSpPr txBox="1"/>
          <p:nvPr/>
        </p:nvSpPr>
        <p:spPr>
          <a:xfrm>
            <a:off x="914400" y="1855304"/>
            <a:ext cx="10353157" cy="3785652"/>
          </a:xfrm>
          <a:prstGeom prst="rect">
            <a:avLst/>
          </a:prstGeom>
          <a:noFill/>
        </p:spPr>
        <p:txBody>
          <a:bodyPr wrap="square" rtlCol="0">
            <a:spAutoFit/>
          </a:bodyPr>
          <a:lstStyle/>
          <a:p>
            <a:r>
              <a:rPr lang="en-US" sz="2400" dirty="0"/>
              <a:t>What:</a:t>
            </a:r>
          </a:p>
          <a:p>
            <a:pPr marL="285750" indent="-285750">
              <a:buFont typeface="Arial" panose="020B0604020202020204" pitchFamily="34" charset="0"/>
              <a:buChar char="•"/>
            </a:pPr>
            <a:r>
              <a:rPr lang="en-US" sz="2400" dirty="0"/>
              <a:t>Interview your professor to learn more about how they store your grades</a:t>
            </a:r>
          </a:p>
          <a:p>
            <a:pPr marL="285750" indent="-285750">
              <a:buFont typeface="Arial" panose="020B0604020202020204" pitchFamily="34" charset="0"/>
              <a:buChar char="•"/>
            </a:pPr>
            <a:r>
              <a:rPr lang="en-US" sz="2400" dirty="0"/>
              <a:t>Ask probing questions to figure out how, if at all possible, the integrity of the grading process could be compromised</a:t>
            </a:r>
          </a:p>
          <a:p>
            <a:pPr marL="285750" indent="-285750">
              <a:buFont typeface="Arial" panose="020B0604020202020204" pitchFamily="34" charset="0"/>
              <a:buChar char="•"/>
            </a:pPr>
            <a:endParaRPr lang="en-US" sz="2400" dirty="0"/>
          </a:p>
          <a:p>
            <a:r>
              <a:rPr lang="en-US" sz="2400" dirty="0"/>
              <a:t>Why:</a:t>
            </a:r>
          </a:p>
          <a:p>
            <a:pPr marL="285750" indent="-285750">
              <a:buFont typeface="Arial" panose="020B0604020202020204" pitchFamily="34" charset="0"/>
              <a:buChar char="•"/>
            </a:pPr>
            <a:r>
              <a:rPr lang="en-US" sz="2400" dirty="0"/>
              <a:t>As part of the analysis phase of the SDLC, business analysts spend a lot of time interviewing stakeholders to discover what is really needed</a:t>
            </a:r>
          </a:p>
          <a:p>
            <a:pPr marL="285750" indent="-285750">
              <a:buFont typeface="Arial" panose="020B0604020202020204" pitchFamily="34" charset="0"/>
              <a:buChar char="•"/>
            </a:pPr>
            <a:r>
              <a:rPr lang="en-US" sz="2400" dirty="0"/>
              <a:t>This ability to interview people and ask probing questions is essential to figuring out how things work and making improvements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9736" y="5008588"/>
            <a:ext cx="2466975" cy="1847850"/>
          </a:xfrm>
          <a:prstGeom prst="rect">
            <a:avLst/>
          </a:prstGeom>
        </p:spPr>
      </p:pic>
    </p:spTree>
    <p:extLst>
      <p:ext uri="{BB962C8B-B14F-4D97-AF65-F5344CB8AC3E}">
        <p14:creationId xmlns:p14="http://schemas.microsoft.com/office/powerpoint/2010/main" val="30707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MIS2101</Template>
  <TotalTime>134</TotalTime>
  <Words>480</Words>
  <Application>Microsoft Office PowerPoint</Application>
  <PresentationFormat>Widescreen</PresentationFormat>
  <Paragraphs>99</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Calisto MT</vt:lpstr>
      <vt:lpstr>Trebuchet MS</vt:lpstr>
      <vt:lpstr>Wingdings 2</vt:lpstr>
      <vt:lpstr>MIS2101</vt:lpstr>
      <vt:lpstr>Gathering Systems Requirements</vt:lpstr>
      <vt:lpstr>Roadmap</vt:lpstr>
      <vt:lpstr>Worksheets will not be returned </vt:lpstr>
      <vt:lpstr>PowerPoint Presentation</vt:lpstr>
      <vt:lpstr>PowerPoint Presentation</vt:lpstr>
      <vt:lpstr>PowerPoint Presentation</vt:lpstr>
      <vt:lpstr>Gathering Systems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 Lane Diagrams - 1</dc:title>
  <dc:creator>rebbarocker@yahoo.com</dc:creator>
  <cp:lastModifiedBy>Mart Doyle</cp:lastModifiedBy>
  <cp:revision>24</cp:revision>
  <dcterms:created xsi:type="dcterms:W3CDTF">2017-01-14T02:09:44Z</dcterms:created>
  <dcterms:modified xsi:type="dcterms:W3CDTF">2017-03-10T13:44:02Z</dcterms:modified>
</cp:coreProperties>
</file>